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62" r:id="rId2"/>
  </p:sldIdLst>
  <p:sldSz cx="21240750" cy="30240288"/>
  <p:notesSz cx="6797675" cy="9926638"/>
  <p:embeddedFontLst>
    <p:embeddedFont>
      <p:font typeface="나눔고딕 ExtraBold" panose="020D0904000000000000" pitchFamily="50" charset="-127"/>
      <p:bold r:id="rId3"/>
    </p:embeddedFont>
    <p:embeddedFont>
      <p:font typeface="나눔스퀘어" panose="020B0600000101010101" pitchFamily="50" charset="-127"/>
      <p:regular r:id="rId4"/>
    </p:embeddedFont>
    <p:embeddedFont>
      <p:font typeface="나눔스퀘어 Bold" panose="020B0600000101010101" pitchFamily="50" charset="-127"/>
      <p:bold r:id="rId5"/>
    </p:embeddedFont>
    <p:embeddedFont>
      <p:font typeface="나눔스퀘어 ExtraBold" panose="020B0600000101010101" pitchFamily="50" charset="-127"/>
      <p:bold r:id="rId6"/>
    </p:embeddedFont>
  </p:embeddedFontLst>
  <p:defaultTextStyle>
    <a:defPPr>
      <a:defRPr lang="ko-KR"/>
    </a:defPPr>
    <a:lvl1pPr marL="0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1pPr>
    <a:lvl2pPr marL="827349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2pPr>
    <a:lvl3pPr marL="1654698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3pPr>
    <a:lvl4pPr marL="2482047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4pPr>
    <a:lvl5pPr marL="3309396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5pPr>
    <a:lvl6pPr marL="4136746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6pPr>
    <a:lvl7pPr marL="4964095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7pPr>
    <a:lvl8pPr marL="5791444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8pPr>
    <a:lvl9pPr marL="6618793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4CC"/>
    <a:srgbClr val="5B9BD5"/>
    <a:srgbClr val="A5C8E8"/>
    <a:srgbClr val="757070"/>
    <a:srgbClr val="EBF0F9"/>
    <a:srgbClr val="FE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20" d="100"/>
          <a:sy n="20" d="100"/>
        </p:scale>
        <p:origin x="264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00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5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7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4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0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3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6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02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4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3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24060" rtl="0" eaLnBrk="1" latinLnBrk="1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1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978EB48B-CCC5-4115-856E-9AD767811034}"/>
              </a:ext>
            </a:extLst>
          </p:cNvPr>
          <p:cNvSpPr txBox="1"/>
          <p:nvPr/>
        </p:nvSpPr>
        <p:spPr>
          <a:xfrm>
            <a:off x="4328887" y="28339143"/>
            <a:ext cx="2247900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A R</a:t>
            </a:r>
            <a:endParaRPr lang="ko-KR" altLang="en-US" dirty="0">
              <a:latin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D2C7D-040F-438B-B782-19EDDB8D385B}"/>
              </a:ext>
            </a:extLst>
          </p:cNvPr>
          <p:cNvCxnSpPr>
            <a:cxnSpLocks/>
          </p:cNvCxnSpPr>
          <p:nvPr/>
        </p:nvCxnSpPr>
        <p:spPr>
          <a:xfrm flipH="1">
            <a:off x="4038600" y="12534900"/>
            <a:ext cx="5600700" cy="2933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DDF2B41-9D6D-4705-9A19-66B8D54E8FE1}"/>
              </a:ext>
            </a:extLst>
          </p:cNvPr>
          <p:cNvCxnSpPr>
            <a:cxnSpLocks/>
          </p:cNvCxnSpPr>
          <p:nvPr/>
        </p:nvCxnSpPr>
        <p:spPr>
          <a:xfrm>
            <a:off x="11049000" y="12649200"/>
            <a:ext cx="4572000" cy="2476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CA11668-D5A4-4F26-B6AA-9E696709244A}"/>
              </a:ext>
            </a:extLst>
          </p:cNvPr>
          <p:cNvCxnSpPr>
            <a:cxnSpLocks/>
          </p:cNvCxnSpPr>
          <p:nvPr/>
        </p:nvCxnSpPr>
        <p:spPr>
          <a:xfrm flipH="1">
            <a:off x="10325100" y="13068300"/>
            <a:ext cx="1" cy="1409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6C27916E-8B8A-4D29-AC94-055E686C6272}"/>
              </a:ext>
            </a:extLst>
          </p:cNvPr>
          <p:cNvSpPr/>
          <p:nvPr/>
        </p:nvSpPr>
        <p:spPr>
          <a:xfrm>
            <a:off x="1601987" y="25993909"/>
            <a:ext cx="2064996" cy="1907570"/>
          </a:xfrm>
          <a:prstGeom prst="ellipse">
            <a:avLst/>
          </a:prstGeom>
          <a:solidFill>
            <a:schemeClr val="bg1"/>
          </a:solidFill>
          <a:ln w="88900">
            <a:gradFill>
              <a:gsLst>
                <a:gs pos="0">
                  <a:srgbClr val="1D64CC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1896374-1AEB-4702-8312-86775A1F5A2A}"/>
              </a:ext>
            </a:extLst>
          </p:cNvPr>
          <p:cNvSpPr/>
          <p:nvPr/>
        </p:nvSpPr>
        <p:spPr>
          <a:xfrm>
            <a:off x="187629" y="34363391"/>
            <a:ext cx="21240750" cy="299310"/>
          </a:xfrm>
          <a:prstGeom prst="rect">
            <a:avLst/>
          </a:prstGeom>
          <a:solidFill>
            <a:srgbClr val="A5C8E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9B5DD25-7B1C-4F39-B7C4-508AFAC44C55}"/>
              </a:ext>
            </a:extLst>
          </p:cNvPr>
          <p:cNvGrpSpPr/>
          <p:nvPr/>
        </p:nvGrpSpPr>
        <p:grpSpPr>
          <a:xfrm>
            <a:off x="14075204" y="2544404"/>
            <a:ext cx="7279846" cy="2477681"/>
            <a:chOff x="8760728" y="3091807"/>
            <a:chExt cx="14810044" cy="247768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101A44-6B05-40F6-ACA2-5007BDA4A9A6}"/>
                </a:ext>
              </a:extLst>
            </p:cNvPr>
            <p:cNvSpPr txBox="1"/>
            <p:nvPr/>
          </p:nvSpPr>
          <p:spPr>
            <a:xfrm>
              <a:off x="8760728" y="3091807"/>
              <a:ext cx="133761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000" b="1" dirty="0">
                  <a:solidFill>
                    <a:srgbClr val="1D64CC"/>
                  </a:solidFill>
                  <a:latin typeface="+mn-ea"/>
                </a:rPr>
                <a:t>                        22</a:t>
              </a:r>
              <a:r>
                <a:rPr lang="ko-KR" altLang="en-US" sz="3000" b="1" dirty="0">
                  <a:solidFill>
                    <a:srgbClr val="1D64CC"/>
                  </a:solidFill>
                  <a:latin typeface="+mn-ea"/>
                </a:rPr>
                <a:t>조 </a:t>
              </a:r>
              <a:r>
                <a:rPr lang="en-US" altLang="ko-KR" sz="3000" b="1" dirty="0">
                  <a:solidFill>
                    <a:srgbClr val="1D64CC"/>
                  </a:solidFill>
                  <a:latin typeface="+mn-ea"/>
                </a:rPr>
                <a:t>( </a:t>
              </a:r>
              <a:r>
                <a:rPr lang="en-US" altLang="ko-KR" sz="3000" b="1" dirty="0" err="1">
                  <a:solidFill>
                    <a:srgbClr val="1D64CC"/>
                  </a:solidFill>
                  <a:latin typeface="+mn-ea"/>
                </a:rPr>
                <a:t>TerminatAR</a:t>
              </a:r>
              <a:r>
                <a:rPr lang="en-US" altLang="ko-KR" sz="3000" b="1" dirty="0">
                  <a:solidFill>
                    <a:srgbClr val="1D64CC"/>
                  </a:solidFill>
                  <a:latin typeface="+mn-ea"/>
                </a:rPr>
                <a:t> )</a:t>
              </a:r>
              <a:r>
                <a:rPr lang="ko-KR" altLang="en-US" sz="3000" b="1" dirty="0">
                  <a:solidFill>
                    <a:srgbClr val="1D64CC"/>
                  </a:solidFill>
                  <a:latin typeface="+mn-ea"/>
                </a:rPr>
                <a:t>  </a:t>
              </a:r>
              <a:endParaRPr lang="en-US" altLang="ko-KR" sz="3000" b="1" dirty="0">
                <a:solidFill>
                  <a:srgbClr val="1D64CC"/>
                </a:solidFill>
                <a:latin typeface="+mn-ea"/>
              </a:endParaRPr>
            </a:p>
            <a:p>
              <a:endParaRPr lang="en-US" altLang="ko-KR" sz="3000" b="1" dirty="0">
                <a:latin typeface="+mj-lt"/>
              </a:endParaRPr>
            </a:p>
            <a:p>
              <a:r>
                <a:rPr lang="ko-KR" altLang="en-US" sz="3000" dirty="0" err="1">
                  <a:latin typeface="+mn-ea"/>
                </a:rPr>
                <a:t>구윤모</a:t>
              </a:r>
              <a:r>
                <a:rPr lang="ko-KR" altLang="en-US" sz="3000" dirty="0">
                  <a:latin typeface="+mn-ea"/>
                </a:rPr>
                <a:t> 김명진</a:t>
              </a:r>
              <a:r>
                <a:rPr lang="en-US" altLang="ko-KR" sz="3000" dirty="0">
                  <a:latin typeface="+mn-ea"/>
                </a:rPr>
                <a:t> </a:t>
              </a:r>
              <a:r>
                <a:rPr lang="ko-KR" altLang="en-US" sz="3000" dirty="0">
                  <a:latin typeface="+mn-ea"/>
                </a:rPr>
                <a:t>김종현 </a:t>
              </a:r>
              <a:r>
                <a:rPr lang="ko-KR" altLang="en-US" sz="3000" dirty="0" err="1">
                  <a:latin typeface="+mn-ea"/>
                </a:rPr>
                <a:t>임다운</a:t>
              </a:r>
              <a:r>
                <a:rPr lang="ko-KR" altLang="en-US" sz="3000" dirty="0">
                  <a:latin typeface="+mn-ea"/>
                </a:rPr>
                <a:t> </a:t>
              </a:r>
              <a:r>
                <a:rPr lang="ko-KR" altLang="en-US" sz="3000" dirty="0" err="1">
                  <a:latin typeface="+mn-ea"/>
                </a:rPr>
                <a:t>정현구</a:t>
              </a:r>
              <a:r>
                <a:rPr lang="ko-KR" altLang="en-US" sz="3000" dirty="0">
                  <a:latin typeface="+mn-ea"/>
                </a:rPr>
                <a:t> </a:t>
              </a:r>
              <a:r>
                <a:rPr lang="ko-KR" altLang="en-US" sz="3000" dirty="0" err="1">
                  <a:latin typeface="+mn-ea"/>
                </a:rPr>
                <a:t>오몽</a:t>
              </a:r>
              <a:r>
                <a:rPr lang="ko-KR" altLang="en-US" sz="3000" dirty="0">
                  <a:latin typeface="+mn-ea"/>
                </a:rPr>
                <a:t> </a:t>
              </a:r>
              <a:endParaRPr lang="en-US" altLang="ko-KR" sz="3000" dirty="0">
                <a:latin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01143BD-649D-4329-8933-60AADDF68A46}"/>
                </a:ext>
              </a:extLst>
            </p:cNvPr>
            <p:cNvSpPr/>
            <p:nvPr/>
          </p:nvSpPr>
          <p:spPr>
            <a:xfrm>
              <a:off x="15156778" y="5015490"/>
              <a:ext cx="841399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b="1" dirty="0">
                  <a:latin typeface="+mn-ea"/>
                </a:rPr>
                <a:t>담당 </a:t>
              </a:r>
              <a:r>
                <a:rPr lang="en-US" altLang="ko-KR" sz="3000" b="1" dirty="0">
                  <a:latin typeface="+mn-ea"/>
                </a:rPr>
                <a:t>: </a:t>
              </a:r>
              <a:r>
                <a:rPr lang="ko-KR" altLang="en-US" sz="3000" b="1" dirty="0">
                  <a:latin typeface="+mn-ea"/>
                </a:rPr>
                <a:t>박수현 교수님</a:t>
              </a:r>
            </a:p>
          </p:txBody>
        </p:sp>
      </p:grp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8B03EF15-4194-45C3-BA55-7C1752C3C123}"/>
              </a:ext>
            </a:extLst>
          </p:cNvPr>
          <p:cNvSpPr/>
          <p:nvPr/>
        </p:nvSpPr>
        <p:spPr>
          <a:xfrm>
            <a:off x="-18734393" y="16935917"/>
            <a:ext cx="18459450" cy="5447195"/>
          </a:xfrm>
          <a:prstGeom prst="roundRect">
            <a:avLst>
              <a:gd name="adj" fmla="val 10156"/>
            </a:avLst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4366AA51-B5FB-4BDC-BAA9-4BDC93CDA6D5}"/>
              </a:ext>
            </a:extLst>
          </p:cNvPr>
          <p:cNvSpPr/>
          <p:nvPr/>
        </p:nvSpPr>
        <p:spPr>
          <a:xfrm>
            <a:off x="-18429006" y="23597049"/>
            <a:ext cx="18459450" cy="5447195"/>
          </a:xfrm>
          <a:prstGeom prst="roundRect">
            <a:avLst>
              <a:gd name="adj" fmla="val 10156"/>
            </a:avLst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옅은, 검은색, 앉아있는, 모니터이(가) 표시된 사진&#10;&#10;자동 생성된 설명">
            <a:extLst>
              <a:ext uri="{FF2B5EF4-FFF2-40B4-BE49-F238E27FC236}">
                <a16:creationId xmlns:a16="http://schemas.microsoft.com/office/drawing/2014/main" id="{722441E0-F340-4677-92CE-DD4F711DCC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1" y="1048124"/>
            <a:ext cx="13224335" cy="37710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EE1B36-FD88-4B2F-B6E6-C0C3160DE93E}"/>
              </a:ext>
            </a:extLst>
          </p:cNvPr>
          <p:cNvSpPr txBox="1"/>
          <p:nvPr/>
        </p:nvSpPr>
        <p:spPr>
          <a:xfrm>
            <a:off x="1066801" y="6867901"/>
            <a:ext cx="1931669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기존의 </a:t>
            </a:r>
            <a:r>
              <a:rPr lang="ko-KR" altLang="en-US" sz="3000" dirty="0" err="1"/>
              <a:t>길찾기</a:t>
            </a:r>
            <a:r>
              <a:rPr lang="ko-KR" altLang="en-US" sz="3000" dirty="0"/>
              <a:t> 서비스를 이용할 때</a:t>
            </a:r>
            <a:r>
              <a:rPr lang="en-US" altLang="ko-KR" sz="3000" dirty="0"/>
              <a:t>,</a:t>
            </a:r>
            <a:r>
              <a:rPr lang="ko-KR" altLang="en-US" sz="3000" dirty="0"/>
              <a:t> 스마트폰을 쳐다보며 이동하기에 사고의 위험이 있다</a:t>
            </a:r>
            <a:r>
              <a:rPr lang="en-US" altLang="ko-KR" sz="3000" dirty="0"/>
              <a:t>. </a:t>
            </a:r>
          </a:p>
          <a:p>
            <a:endParaRPr lang="en-US" altLang="ko-KR" sz="1000" dirty="0"/>
          </a:p>
          <a:p>
            <a:r>
              <a:rPr lang="ko-KR" altLang="en-US" sz="3000" dirty="0"/>
              <a:t>또한 자전거나 전동 킥보드를 이용하며 길을 찾을 때 수시로 스마트폰을 확인해야 하는 번거로움이 있고</a:t>
            </a:r>
            <a:r>
              <a:rPr lang="en-US" altLang="ko-KR" sz="3000" dirty="0"/>
              <a:t>,</a:t>
            </a:r>
          </a:p>
          <a:p>
            <a:endParaRPr lang="en-US" altLang="ko-KR" sz="1000" dirty="0"/>
          </a:p>
          <a:p>
            <a:r>
              <a:rPr lang="ko-KR" altLang="en-US" sz="3000" dirty="0"/>
              <a:t>실제 화면이 아닌 지도에 표시된 경로를 따라가기 때문에 정확한 도착 지점을 찾기 힘든 경우가 많다</a:t>
            </a:r>
            <a:r>
              <a:rPr lang="en-US" altLang="ko-KR" sz="3000" dirty="0"/>
              <a:t>.</a:t>
            </a:r>
          </a:p>
          <a:p>
            <a:endParaRPr lang="en-US" altLang="ko-KR" sz="1000" dirty="0"/>
          </a:p>
          <a:p>
            <a:r>
              <a:rPr lang="en-US" altLang="ko-KR" sz="3000" dirty="0">
                <a:solidFill>
                  <a:srgbClr val="1D64CC"/>
                </a:solidFill>
                <a:latin typeface="+mn-ea"/>
              </a:rPr>
              <a:t>"</a:t>
            </a:r>
            <a:r>
              <a:rPr lang="en-US" altLang="ko-KR" sz="3000" dirty="0" err="1">
                <a:solidFill>
                  <a:srgbClr val="1D64CC"/>
                </a:solidFill>
                <a:latin typeface="+mn-ea"/>
              </a:rPr>
              <a:t>NavigatAR</a:t>
            </a:r>
            <a:r>
              <a:rPr lang="en-US" altLang="ko-KR" sz="3000" dirty="0">
                <a:solidFill>
                  <a:srgbClr val="1D64CC"/>
                </a:solidFill>
                <a:latin typeface="+mn-ea"/>
              </a:rPr>
              <a:t>" </a:t>
            </a:r>
            <a:r>
              <a:rPr lang="ko-KR" altLang="en-US" sz="3000" dirty="0"/>
              <a:t>는 위와 같은 문제를 해결하기 위해 </a:t>
            </a:r>
            <a:r>
              <a:rPr lang="en-US" altLang="ko-KR" sz="3000" dirty="0">
                <a:latin typeface="+mn-ea"/>
              </a:rPr>
              <a:t>AR</a:t>
            </a:r>
            <a:r>
              <a:rPr lang="en-US" altLang="ko-KR" sz="3000" dirty="0"/>
              <a:t> </a:t>
            </a:r>
            <a:r>
              <a:rPr lang="ko-KR" altLang="en-US" sz="3000" dirty="0" err="1"/>
              <a:t>글래스를</a:t>
            </a:r>
            <a:r>
              <a:rPr lang="ko-KR" altLang="en-US" sz="3000" dirty="0"/>
              <a:t> 통해 안전하고 직관적인 서비스를 제공한다</a:t>
            </a:r>
            <a:r>
              <a:rPr lang="en-US" altLang="ko-KR" sz="3000" dirty="0"/>
              <a:t>.</a:t>
            </a:r>
          </a:p>
          <a:p>
            <a:endParaRPr lang="en-US" altLang="ko-KR" sz="1000" dirty="0"/>
          </a:p>
          <a:p>
            <a:r>
              <a:rPr lang="ko-KR" altLang="en-US" sz="3000" dirty="0"/>
              <a:t>주 기능으로는 </a:t>
            </a:r>
            <a:r>
              <a:rPr lang="ko-KR" altLang="en-US" sz="3000" dirty="0" err="1"/>
              <a:t>어플에서</a:t>
            </a:r>
            <a:r>
              <a:rPr lang="ko-KR" altLang="en-US" sz="3000" dirty="0"/>
              <a:t> 현 위치를 기준으로 도착지를 입력하면 </a:t>
            </a:r>
            <a:r>
              <a:rPr lang="en-US" altLang="ko-KR" sz="3000" dirty="0">
                <a:latin typeface="+mn-ea"/>
              </a:rPr>
              <a:t>AR</a:t>
            </a:r>
            <a:r>
              <a:rPr lang="en-US" altLang="ko-KR" sz="3000" dirty="0"/>
              <a:t> </a:t>
            </a:r>
            <a:r>
              <a:rPr lang="ko-KR" altLang="en-US" sz="3000" dirty="0" err="1"/>
              <a:t>글래스에</a:t>
            </a:r>
            <a:r>
              <a:rPr lang="ko-KR" altLang="en-US" sz="3000" dirty="0"/>
              <a:t> 화살표로 길을 안내하고 목적지를 표시한다</a:t>
            </a:r>
            <a:r>
              <a:rPr lang="en-US" altLang="ko-KR" sz="3000" dirty="0"/>
              <a:t>.</a:t>
            </a:r>
          </a:p>
          <a:p>
            <a:endParaRPr lang="en-US" altLang="ko-KR" sz="1000" dirty="0"/>
          </a:p>
          <a:p>
            <a:r>
              <a:rPr lang="ko-KR" altLang="en-US" sz="3000" dirty="0"/>
              <a:t>또한 주변 정보 검색을 통해</a:t>
            </a:r>
            <a:r>
              <a:rPr lang="en-US" altLang="ko-KR" sz="3000" dirty="0"/>
              <a:t>, </a:t>
            </a:r>
            <a:r>
              <a:rPr lang="ko-KR" altLang="en-US" sz="3000" dirty="0"/>
              <a:t>실용적인 기능을 제공한다</a:t>
            </a:r>
            <a:r>
              <a:rPr lang="en-US" altLang="ko-KR" sz="3000" dirty="0"/>
              <a:t>.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570E0EC-4B5E-43B5-A1CF-AD1F04CD761A}"/>
              </a:ext>
            </a:extLst>
          </p:cNvPr>
          <p:cNvSpPr/>
          <p:nvPr/>
        </p:nvSpPr>
        <p:spPr>
          <a:xfrm rot="5400000">
            <a:off x="1257300" y="6248400"/>
            <a:ext cx="419100" cy="3429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CDCC6-72D7-4B42-94C6-A4FCE4933860}"/>
              </a:ext>
            </a:extLst>
          </p:cNvPr>
          <p:cNvSpPr txBox="1"/>
          <p:nvPr/>
        </p:nvSpPr>
        <p:spPr>
          <a:xfrm>
            <a:off x="1714500" y="6096000"/>
            <a:ext cx="2819400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프로젝트 소개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5EE391B-A458-4372-9ACA-AD6EBF1A7C5B}"/>
              </a:ext>
            </a:extLst>
          </p:cNvPr>
          <p:cNvSpPr/>
          <p:nvPr/>
        </p:nvSpPr>
        <p:spPr>
          <a:xfrm>
            <a:off x="304800" y="304800"/>
            <a:ext cx="20612100" cy="5181600"/>
          </a:xfrm>
          <a:prstGeom prst="rect">
            <a:avLst/>
          </a:prstGeom>
          <a:noFill/>
          <a:ln w="127000" algn="ctr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1D64CC"/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E4D4C07-E165-4516-B9C0-7A9B529C2252}"/>
              </a:ext>
            </a:extLst>
          </p:cNvPr>
          <p:cNvSpPr/>
          <p:nvPr/>
        </p:nvSpPr>
        <p:spPr>
          <a:xfrm>
            <a:off x="723900" y="25336500"/>
            <a:ext cx="9525000" cy="4267200"/>
          </a:xfrm>
          <a:prstGeom prst="rect">
            <a:avLst/>
          </a:prstGeom>
          <a:noFill/>
          <a:ln w="127000" algn="ctr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1D64CC"/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820319-3209-44E0-AEBA-85938E2E56BE}"/>
              </a:ext>
            </a:extLst>
          </p:cNvPr>
          <p:cNvSpPr txBox="1"/>
          <p:nvPr/>
        </p:nvSpPr>
        <p:spPr>
          <a:xfrm>
            <a:off x="1638301" y="25051760"/>
            <a:ext cx="2933699" cy="63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주요 기능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360D68C-5DFE-44E4-B7A0-B8487A32B7DF}"/>
              </a:ext>
            </a:extLst>
          </p:cNvPr>
          <p:cNvSpPr/>
          <p:nvPr/>
        </p:nvSpPr>
        <p:spPr>
          <a:xfrm>
            <a:off x="11049000" y="25336500"/>
            <a:ext cx="9525000" cy="4229100"/>
          </a:xfrm>
          <a:prstGeom prst="rect">
            <a:avLst/>
          </a:prstGeom>
          <a:noFill/>
          <a:ln w="127000" algn="ctr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1D64CC"/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1F481BE-C1E2-4696-944E-04C94EC4675B}"/>
              </a:ext>
            </a:extLst>
          </p:cNvPr>
          <p:cNvSpPr txBox="1"/>
          <p:nvPr/>
        </p:nvSpPr>
        <p:spPr>
          <a:xfrm>
            <a:off x="12496800" y="25013660"/>
            <a:ext cx="2590800" cy="63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기대 효과</a:t>
            </a:r>
          </a:p>
        </p:txBody>
      </p:sp>
      <p:pic>
        <p:nvPicPr>
          <p:cNvPr id="128" name="그림 127">
            <a:extLst>
              <a:ext uri="{FF2B5EF4-FFF2-40B4-BE49-F238E27FC236}">
                <a16:creationId xmlns:a16="http://schemas.microsoft.com/office/drawing/2014/main" id="{25507B48-BB5B-48C5-A746-28F1315A7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78" y="26317120"/>
            <a:ext cx="1219200" cy="1219200"/>
          </a:xfrm>
          <a:prstGeom prst="rect">
            <a:avLst/>
          </a:prstGeom>
        </p:spPr>
      </p:pic>
      <p:sp>
        <p:nvSpPr>
          <p:cNvPr id="132" name="타원 131">
            <a:extLst>
              <a:ext uri="{FF2B5EF4-FFF2-40B4-BE49-F238E27FC236}">
                <a16:creationId xmlns:a16="http://schemas.microsoft.com/office/drawing/2014/main" id="{79C38A94-6ADA-493B-946E-A4B2E2A3B297}"/>
              </a:ext>
            </a:extLst>
          </p:cNvPr>
          <p:cNvSpPr/>
          <p:nvPr/>
        </p:nvSpPr>
        <p:spPr>
          <a:xfrm>
            <a:off x="4421387" y="25955809"/>
            <a:ext cx="2064996" cy="1907570"/>
          </a:xfrm>
          <a:prstGeom prst="ellipse">
            <a:avLst/>
          </a:prstGeom>
          <a:solidFill>
            <a:schemeClr val="bg1"/>
          </a:solidFill>
          <a:ln w="88900">
            <a:gradFill>
              <a:gsLst>
                <a:gs pos="0">
                  <a:srgbClr val="1D64CC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0" name="그림 129" descr="선글라스, 보안경이(가) 표시된 사진&#10;&#10;자동 생성된 설명">
            <a:extLst>
              <a:ext uri="{FF2B5EF4-FFF2-40B4-BE49-F238E27FC236}">
                <a16:creationId xmlns:a16="http://schemas.microsoft.com/office/drawing/2014/main" id="{730F2DD3-0333-4A17-978E-F0F256424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560" y="26065207"/>
            <a:ext cx="1714649" cy="1714649"/>
          </a:xfrm>
          <a:prstGeom prst="rect">
            <a:avLst/>
          </a:prstGeom>
          <a:ln>
            <a:noFill/>
          </a:ln>
        </p:spPr>
      </p:pic>
      <p:sp>
        <p:nvSpPr>
          <p:cNvPr id="133" name="타원 132">
            <a:extLst>
              <a:ext uri="{FF2B5EF4-FFF2-40B4-BE49-F238E27FC236}">
                <a16:creationId xmlns:a16="http://schemas.microsoft.com/office/drawing/2014/main" id="{EA9D0188-208F-407B-BFFA-9EAD317966FE}"/>
              </a:ext>
            </a:extLst>
          </p:cNvPr>
          <p:cNvSpPr/>
          <p:nvPr/>
        </p:nvSpPr>
        <p:spPr>
          <a:xfrm>
            <a:off x="7278887" y="25955809"/>
            <a:ext cx="2064996" cy="1907570"/>
          </a:xfrm>
          <a:prstGeom prst="ellipse">
            <a:avLst/>
          </a:prstGeom>
          <a:solidFill>
            <a:schemeClr val="bg1"/>
          </a:solidFill>
          <a:ln w="88900">
            <a:gradFill>
              <a:gsLst>
                <a:gs pos="0">
                  <a:srgbClr val="1D64CC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1" name="그림 130" descr="그리기이(가) 표시된 사진&#10;&#10;자동 생성된 설명">
            <a:extLst>
              <a:ext uri="{FF2B5EF4-FFF2-40B4-BE49-F238E27FC236}">
                <a16:creationId xmlns:a16="http://schemas.microsoft.com/office/drawing/2014/main" id="{6023EC2A-D315-4690-9F96-C09F5A9267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779" y="26165939"/>
            <a:ext cx="1714649" cy="17146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089FC8-C1BF-4D81-A00B-71641ACB9A28}"/>
              </a:ext>
            </a:extLst>
          </p:cNvPr>
          <p:cNvSpPr txBox="1"/>
          <p:nvPr/>
        </p:nvSpPr>
        <p:spPr>
          <a:xfrm>
            <a:off x="1485900" y="28346400"/>
            <a:ext cx="2247900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길찾기</a:t>
            </a:r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708E921-04F9-4B28-93AE-01C5D8C23B11}"/>
              </a:ext>
            </a:extLst>
          </p:cNvPr>
          <p:cNvSpPr txBox="1"/>
          <p:nvPr/>
        </p:nvSpPr>
        <p:spPr>
          <a:xfrm>
            <a:off x="7239000" y="28346400"/>
            <a:ext cx="2247900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주변 정보</a:t>
            </a: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197E258-2ED4-4833-823D-BD01324DEB6C}"/>
              </a:ext>
            </a:extLst>
          </p:cNvPr>
          <p:cNvSpPr/>
          <p:nvPr/>
        </p:nvSpPr>
        <p:spPr>
          <a:xfrm>
            <a:off x="11850887" y="25955809"/>
            <a:ext cx="2064996" cy="1907570"/>
          </a:xfrm>
          <a:prstGeom prst="ellipse">
            <a:avLst/>
          </a:prstGeom>
          <a:solidFill>
            <a:schemeClr val="bg1"/>
          </a:solidFill>
          <a:ln w="88900">
            <a:gradFill>
              <a:gsLst>
                <a:gs pos="0">
                  <a:srgbClr val="1D64CC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91DFF484-EF60-4D8B-B2D6-F90E369D37AE}"/>
              </a:ext>
            </a:extLst>
          </p:cNvPr>
          <p:cNvSpPr/>
          <p:nvPr/>
        </p:nvSpPr>
        <p:spPr>
          <a:xfrm>
            <a:off x="14822687" y="25955809"/>
            <a:ext cx="2064996" cy="1907570"/>
          </a:xfrm>
          <a:prstGeom prst="ellipse">
            <a:avLst/>
          </a:prstGeom>
          <a:solidFill>
            <a:schemeClr val="bg1"/>
          </a:solidFill>
          <a:ln w="88900">
            <a:gradFill>
              <a:gsLst>
                <a:gs pos="0">
                  <a:srgbClr val="1D64CC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08DA3A79-32B3-4EAC-BF29-66E2393EBBB6}"/>
              </a:ext>
            </a:extLst>
          </p:cNvPr>
          <p:cNvSpPr/>
          <p:nvPr/>
        </p:nvSpPr>
        <p:spPr>
          <a:xfrm>
            <a:off x="17756387" y="25955809"/>
            <a:ext cx="2064996" cy="1907570"/>
          </a:xfrm>
          <a:prstGeom prst="ellipse">
            <a:avLst/>
          </a:prstGeom>
          <a:solidFill>
            <a:schemeClr val="bg1"/>
          </a:solidFill>
          <a:ln w="88900">
            <a:gradFill>
              <a:gsLst>
                <a:gs pos="0">
                  <a:srgbClr val="1D64CC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751C4B3-78AB-4437-BDFE-FF1A4633A48B}"/>
              </a:ext>
            </a:extLst>
          </p:cNvPr>
          <p:cNvSpPr txBox="1"/>
          <p:nvPr/>
        </p:nvSpPr>
        <p:spPr>
          <a:xfrm>
            <a:off x="11811000" y="28155900"/>
            <a:ext cx="2247900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직관적인</a:t>
            </a:r>
            <a:endParaRPr lang="en-US" altLang="ko-KR" dirty="0"/>
          </a:p>
          <a:p>
            <a:pPr algn="ctr"/>
            <a:r>
              <a:rPr lang="ko-KR" altLang="en-US" dirty="0" err="1"/>
              <a:t>길찾기</a:t>
            </a:r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16FF318-8F9B-497B-A033-F59901C27A77}"/>
              </a:ext>
            </a:extLst>
          </p:cNvPr>
          <p:cNvSpPr txBox="1"/>
          <p:nvPr/>
        </p:nvSpPr>
        <p:spPr>
          <a:xfrm>
            <a:off x="14744700" y="28194000"/>
            <a:ext cx="2247900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보행 중 </a:t>
            </a:r>
            <a:endParaRPr lang="en-US" altLang="ko-KR" dirty="0"/>
          </a:p>
          <a:p>
            <a:pPr algn="ctr"/>
            <a:r>
              <a:rPr lang="ko-KR" altLang="en-US" dirty="0"/>
              <a:t>사고 방지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ECC390F-96FA-445B-9182-3A6827364B60}"/>
              </a:ext>
            </a:extLst>
          </p:cNvPr>
          <p:cNvSpPr txBox="1"/>
          <p:nvPr/>
        </p:nvSpPr>
        <p:spPr>
          <a:xfrm>
            <a:off x="17669330" y="28186746"/>
            <a:ext cx="2247900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Hands</a:t>
            </a:r>
          </a:p>
          <a:p>
            <a:pPr algn="ctr"/>
            <a:r>
              <a:rPr lang="en-US" altLang="ko-KR" dirty="0">
                <a:latin typeface="+mn-ea"/>
              </a:rPr>
              <a:t>Free</a:t>
            </a:r>
            <a:endParaRPr lang="ko-KR" altLang="en-US" dirty="0">
              <a:latin typeface="+mn-ea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165F21B-D11B-4BC0-BAF1-38EB84B0A4AF}"/>
              </a:ext>
            </a:extLst>
          </p:cNvPr>
          <p:cNvGrpSpPr/>
          <p:nvPr/>
        </p:nvGrpSpPr>
        <p:grpSpPr>
          <a:xfrm>
            <a:off x="11893551" y="26015950"/>
            <a:ext cx="1981199" cy="1790700"/>
            <a:chOff x="548849" y="25308898"/>
            <a:chExt cx="2233267" cy="2147373"/>
          </a:xfrm>
        </p:grpSpPr>
        <p:sp>
          <p:nvSpPr>
            <p:cNvPr id="143" name="円/楕円 10">
              <a:extLst>
                <a:ext uri="{FF2B5EF4-FFF2-40B4-BE49-F238E27FC236}">
                  <a16:creationId xmlns:a16="http://schemas.microsoft.com/office/drawing/2014/main" id="{59D4E62D-D806-4CB1-910C-079883510BDE}"/>
                </a:ext>
              </a:extLst>
            </p:cNvPr>
            <p:cNvSpPr/>
            <p:nvPr/>
          </p:nvSpPr>
          <p:spPr>
            <a:xfrm>
              <a:off x="548849" y="25308898"/>
              <a:ext cx="2233267" cy="214737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altLang="ko-KR" sz="2800" dirty="0"/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1C81ECE0-1AD8-4544-A7DE-0E2B5F87D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4" y="25682942"/>
              <a:ext cx="1414517" cy="1414517"/>
            </a:xfrm>
            <a:prstGeom prst="rect">
              <a:avLst/>
            </a:prstGeom>
          </p:spPr>
        </p:pic>
      </p:grpSp>
      <p:pic>
        <p:nvPicPr>
          <p:cNvPr id="147" name="그림 146">
            <a:extLst>
              <a:ext uri="{FF2B5EF4-FFF2-40B4-BE49-F238E27FC236}">
                <a16:creationId xmlns:a16="http://schemas.microsoft.com/office/drawing/2014/main" id="{F891BD54-0D61-42C7-ACEB-63E26F7BE9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909" y="26060400"/>
            <a:ext cx="1922384" cy="1922384"/>
          </a:xfrm>
          <a:prstGeom prst="rect">
            <a:avLst/>
          </a:prstGeom>
        </p:spPr>
      </p:pic>
      <p:pic>
        <p:nvPicPr>
          <p:cNvPr id="148" name="Picture 10" descr="Hands Free Tennessee | TN Hands Free Law">
            <a:extLst>
              <a:ext uri="{FF2B5EF4-FFF2-40B4-BE49-F238E27FC236}">
                <a16:creationId xmlns:a16="http://schemas.microsoft.com/office/drawing/2014/main" id="{D45250C6-3F92-4CC8-ADCE-91A82731B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8" r="8307" b="32491"/>
          <a:stretch/>
        </p:blipFill>
        <p:spPr bwMode="auto">
          <a:xfrm>
            <a:off x="17947348" y="26087748"/>
            <a:ext cx="1674152" cy="16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이등변 삼각형 156">
            <a:extLst>
              <a:ext uri="{FF2B5EF4-FFF2-40B4-BE49-F238E27FC236}">
                <a16:creationId xmlns:a16="http://schemas.microsoft.com/office/drawing/2014/main" id="{23509A83-CF2E-45AA-A608-1FD4EA40C177}"/>
              </a:ext>
            </a:extLst>
          </p:cNvPr>
          <p:cNvSpPr/>
          <p:nvPr/>
        </p:nvSpPr>
        <p:spPr>
          <a:xfrm rot="5400000">
            <a:off x="1257300" y="11087100"/>
            <a:ext cx="419100" cy="3429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BA6A550-0AF2-4973-BC04-EC6E82A68267}"/>
              </a:ext>
            </a:extLst>
          </p:cNvPr>
          <p:cNvSpPr txBox="1"/>
          <p:nvPr/>
        </p:nvSpPr>
        <p:spPr>
          <a:xfrm>
            <a:off x="1714500" y="10934700"/>
            <a:ext cx="2819400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시스템 구성</a:t>
            </a:r>
          </a:p>
        </p:txBody>
      </p:sp>
      <p:sp>
        <p:nvSpPr>
          <p:cNvPr id="160" name="이등변 삼각형 159">
            <a:extLst>
              <a:ext uri="{FF2B5EF4-FFF2-40B4-BE49-F238E27FC236}">
                <a16:creationId xmlns:a16="http://schemas.microsoft.com/office/drawing/2014/main" id="{89B56E59-1F01-4483-B2EF-506B7D811C63}"/>
              </a:ext>
            </a:extLst>
          </p:cNvPr>
          <p:cNvSpPr/>
          <p:nvPr/>
        </p:nvSpPr>
        <p:spPr>
          <a:xfrm rot="5400000">
            <a:off x="1257300" y="18114706"/>
            <a:ext cx="419100" cy="3429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B8D0D78-76D9-4D52-B8D7-B494EB70D531}"/>
              </a:ext>
            </a:extLst>
          </p:cNvPr>
          <p:cNvSpPr txBox="1"/>
          <p:nvPr/>
        </p:nvSpPr>
        <p:spPr>
          <a:xfrm>
            <a:off x="1714500" y="17962306"/>
            <a:ext cx="2362200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작동 모습</a:t>
            </a:r>
          </a:p>
        </p:txBody>
      </p:sp>
      <p:pic>
        <p:nvPicPr>
          <p:cNvPr id="162" name="그림 161">
            <a:extLst>
              <a:ext uri="{FF2B5EF4-FFF2-40B4-BE49-F238E27FC236}">
                <a16:creationId xmlns:a16="http://schemas.microsoft.com/office/drawing/2014/main" id="{FE743F8A-F490-4256-A258-9CA4C1FD329E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792000" y="18803858"/>
            <a:ext cx="324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4" name="그림 163">
            <a:extLst>
              <a:ext uri="{FF2B5EF4-FFF2-40B4-BE49-F238E27FC236}">
                <a16:creationId xmlns:a16="http://schemas.microsoft.com/office/drawing/2014/main" id="{A1610C60-F908-4B95-9CD3-10C2238BFDB1}"/>
              </a:ext>
            </a:extLst>
          </p:cNvPr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9072000" y="18839360"/>
            <a:ext cx="3240000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5" name="그림 164">
            <a:extLst>
              <a:ext uri="{FF2B5EF4-FFF2-40B4-BE49-F238E27FC236}">
                <a16:creationId xmlns:a16="http://schemas.microsoft.com/office/drawing/2014/main" id="{335D0A8A-6C12-486E-82B6-1FA1C9634721}"/>
              </a:ext>
            </a:extLst>
          </p:cNvPr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4932000" y="18769135"/>
            <a:ext cx="3240000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31A15643-4245-47C3-A1BA-EF756B81B0F9}"/>
              </a:ext>
            </a:extLst>
          </p:cNvPr>
          <p:cNvPicPr preferRelativeResize="0"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3212000" y="18844530"/>
            <a:ext cx="3240000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7" name="그림 166">
            <a:extLst>
              <a:ext uri="{FF2B5EF4-FFF2-40B4-BE49-F238E27FC236}">
                <a16:creationId xmlns:a16="http://schemas.microsoft.com/office/drawing/2014/main" id="{F4A6A0AC-48BF-4267-B8DD-6BE305CDE1ED}"/>
              </a:ext>
            </a:extLst>
          </p:cNvPr>
          <p:cNvPicPr preferRelativeResize="0"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17352000" y="18904292"/>
            <a:ext cx="324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0" name="그림 169" descr="그리기이(가) 표시된 사진&#10;&#10;자동 생성된 설명">
            <a:extLst>
              <a:ext uri="{FF2B5EF4-FFF2-40B4-BE49-F238E27FC236}">
                <a16:creationId xmlns:a16="http://schemas.microsoft.com/office/drawing/2014/main" id="{DFF3066E-7983-427E-B2CA-1E75B4FCF6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229" y="16469034"/>
            <a:ext cx="720000" cy="720000"/>
          </a:xfrm>
          <a:prstGeom prst="rect">
            <a:avLst/>
          </a:prstGeom>
        </p:spPr>
      </p:pic>
      <p:pic>
        <p:nvPicPr>
          <p:cNvPr id="185" name="Picture 4" descr="Wikitude Plugin | Felgo Documentation">
            <a:extLst>
              <a:ext uri="{FF2B5EF4-FFF2-40B4-BE49-F238E27FC236}">
                <a16:creationId xmlns:a16="http://schemas.microsoft.com/office/drawing/2014/main" id="{2026DC9C-180D-48DF-BCB5-7A9D941B3F3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1695" y="16128790"/>
            <a:ext cx="216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6" descr="Mapbox | NativeScript Marketplace">
            <a:extLst>
              <a:ext uri="{FF2B5EF4-FFF2-40B4-BE49-F238E27FC236}">
                <a16:creationId xmlns:a16="http://schemas.microsoft.com/office/drawing/2014/main" id="{60FBB4A5-94D1-48C2-BE2F-4B25253F702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538" y="16617629"/>
            <a:ext cx="216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538B55-1DED-4AEC-8EE3-726A7DF94792}"/>
              </a:ext>
            </a:extLst>
          </p:cNvPr>
          <p:cNvCxnSpPr>
            <a:cxnSpLocks/>
          </p:cNvCxnSpPr>
          <p:nvPr/>
        </p:nvCxnSpPr>
        <p:spPr>
          <a:xfrm>
            <a:off x="1066800" y="10668000"/>
            <a:ext cx="19011900" cy="0"/>
          </a:xfrm>
          <a:prstGeom prst="line">
            <a:avLst/>
          </a:prstGeom>
          <a:ln w="50800">
            <a:solidFill>
              <a:srgbClr val="1D6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>
            <a:extLst>
              <a:ext uri="{FF2B5EF4-FFF2-40B4-BE49-F238E27FC236}">
                <a16:creationId xmlns:a16="http://schemas.microsoft.com/office/drawing/2014/main" id="{66D8A540-EE09-49D6-991C-2F225CC9022A}"/>
              </a:ext>
            </a:extLst>
          </p:cNvPr>
          <p:cNvSpPr/>
          <p:nvPr/>
        </p:nvSpPr>
        <p:spPr>
          <a:xfrm>
            <a:off x="9228600" y="10980000"/>
            <a:ext cx="2160000" cy="21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017ACFB-BF26-4CCB-9316-698775D4D175}"/>
              </a:ext>
            </a:extLst>
          </p:cNvPr>
          <p:cNvCxnSpPr>
            <a:cxnSpLocks/>
          </p:cNvCxnSpPr>
          <p:nvPr/>
        </p:nvCxnSpPr>
        <p:spPr>
          <a:xfrm>
            <a:off x="1066800" y="17792700"/>
            <a:ext cx="19011900" cy="0"/>
          </a:xfrm>
          <a:prstGeom prst="line">
            <a:avLst/>
          </a:prstGeom>
          <a:ln w="50800">
            <a:solidFill>
              <a:srgbClr val="1D6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타원 194">
            <a:extLst>
              <a:ext uri="{FF2B5EF4-FFF2-40B4-BE49-F238E27FC236}">
                <a16:creationId xmlns:a16="http://schemas.microsoft.com/office/drawing/2014/main" id="{52CCC7C9-AB2C-4750-B449-89A34CCB1CEB}"/>
              </a:ext>
            </a:extLst>
          </p:cNvPr>
          <p:cNvSpPr/>
          <p:nvPr/>
        </p:nvSpPr>
        <p:spPr>
          <a:xfrm>
            <a:off x="3828600" y="14400000"/>
            <a:ext cx="2160000" cy="21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BA2B8722-B6DF-439A-884F-E636DEF2EA24}"/>
              </a:ext>
            </a:extLst>
          </p:cNvPr>
          <p:cNvSpPr/>
          <p:nvPr/>
        </p:nvSpPr>
        <p:spPr>
          <a:xfrm>
            <a:off x="9228600" y="14400591"/>
            <a:ext cx="2160000" cy="21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171" name="그림 170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0928A673-6FBE-4E77-AC47-B1454AF772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600" y="14400000"/>
            <a:ext cx="2160000" cy="2160000"/>
          </a:xfrm>
          <a:prstGeom prst="rect">
            <a:avLst/>
          </a:prstGeom>
        </p:spPr>
      </p:pic>
      <p:sp>
        <p:nvSpPr>
          <p:cNvPr id="203" name="타원 202">
            <a:extLst>
              <a:ext uri="{FF2B5EF4-FFF2-40B4-BE49-F238E27FC236}">
                <a16:creationId xmlns:a16="http://schemas.microsoft.com/office/drawing/2014/main" id="{3CCFC5F5-8BD1-4669-8DC1-2C1705501F31}"/>
              </a:ext>
            </a:extLst>
          </p:cNvPr>
          <p:cNvSpPr/>
          <p:nvPr/>
        </p:nvSpPr>
        <p:spPr>
          <a:xfrm>
            <a:off x="14628600" y="14400000"/>
            <a:ext cx="2160000" cy="21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pic>
        <p:nvPicPr>
          <p:cNvPr id="174" name="Picture 2" descr="Official POINTR downloads – POINTR by Delta Cygni Labs">
            <a:extLst>
              <a:ext uri="{FF2B5EF4-FFF2-40B4-BE49-F238E27FC236}">
                <a16:creationId xmlns:a16="http://schemas.microsoft.com/office/drawing/2014/main" id="{8CE1C5F8-DC72-4801-B7DD-FBC73DAF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304" y="14587398"/>
            <a:ext cx="3071995" cy="202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그림 171" descr="스크린샷이(가) 표시된 사진&#10;&#10;자동 생성된 설명">
            <a:extLst>
              <a:ext uri="{FF2B5EF4-FFF2-40B4-BE49-F238E27FC236}">
                <a16:creationId xmlns:a16="http://schemas.microsoft.com/office/drawing/2014/main" id="{74678B65-012C-4EF2-B4C6-DEBC2DA02BBE}"/>
              </a:ext>
            </a:extLst>
          </p:cNvPr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00" y="14400000"/>
            <a:ext cx="1800000" cy="2160000"/>
          </a:xfrm>
          <a:prstGeom prst="rect">
            <a:avLst/>
          </a:prstGeom>
        </p:spPr>
      </p:pic>
      <p:pic>
        <p:nvPicPr>
          <p:cNvPr id="169" name="Picture 8" descr="The Firebase Blog: Firebase expands to become a unified app platform">
            <a:extLst>
              <a:ext uri="{FF2B5EF4-FFF2-40B4-BE49-F238E27FC236}">
                <a16:creationId xmlns:a16="http://schemas.microsoft.com/office/drawing/2014/main" id="{390D83A6-717E-425A-BB2F-00923772E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182" y="10546830"/>
            <a:ext cx="3928018" cy="290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D457F5CF-969C-4E18-B87D-D394DF41EF2A}"/>
              </a:ext>
            </a:extLst>
          </p:cNvPr>
          <p:cNvCxnSpPr/>
          <p:nvPr/>
        </p:nvCxnSpPr>
        <p:spPr>
          <a:xfrm>
            <a:off x="8259095" y="21188515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765EAC8-E733-4B2E-B0EB-329ECF99262D}"/>
              </a:ext>
            </a:extLst>
          </p:cNvPr>
          <p:cNvSpPr txBox="1"/>
          <p:nvPr/>
        </p:nvSpPr>
        <p:spPr>
          <a:xfrm>
            <a:off x="5943600" y="15201900"/>
            <a:ext cx="2057400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웹페이지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8A6F05F-B095-444E-A8CC-95FD37CFC9AB}"/>
              </a:ext>
            </a:extLst>
          </p:cNvPr>
          <p:cNvSpPr txBox="1"/>
          <p:nvPr/>
        </p:nvSpPr>
        <p:spPr>
          <a:xfrm>
            <a:off x="10744200" y="15201900"/>
            <a:ext cx="2171700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어플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02CF452-4021-404F-AD9D-594BEEA27F74}"/>
              </a:ext>
            </a:extLst>
          </p:cNvPr>
          <p:cNvSpPr txBox="1"/>
          <p:nvPr/>
        </p:nvSpPr>
        <p:spPr>
          <a:xfrm>
            <a:off x="16687800" y="15278100"/>
            <a:ext cx="2171700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AR</a:t>
            </a:r>
            <a:r>
              <a:rPr lang="en-US" altLang="ko-KR" dirty="0"/>
              <a:t> </a:t>
            </a:r>
            <a:r>
              <a:rPr lang="ko-KR" altLang="en-US" dirty="0" err="1"/>
              <a:t>글래스</a:t>
            </a:r>
            <a:endParaRPr lang="ko-KR" alt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3BEA7DA-21A2-4BF1-878B-DE6D04100D66}"/>
              </a:ext>
            </a:extLst>
          </p:cNvPr>
          <p:cNvSpPr txBox="1"/>
          <p:nvPr/>
        </p:nvSpPr>
        <p:spPr>
          <a:xfrm>
            <a:off x="11353800" y="11696700"/>
            <a:ext cx="2476500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파이어베이스</a:t>
            </a:r>
            <a:endParaRPr lang="ko-KR" altLang="en-US" dirty="0"/>
          </a:p>
        </p:txBody>
      </p: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6AECC116-888D-4962-A76D-1D9DE875241C}"/>
              </a:ext>
            </a:extLst>
          </p:cNvPr>
          <p:cNvCxnSpPr/>
          <p:nvPr/>
        </p:nvCxnSpPr>
        <p:spPr>
          <a:xfrm>
            <a:off x="4097594" y="21129521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FAD5A217-FECD-4C5E-961C-22F2265281D6}"/>
              </a:ext>
            </a:extLst>
          </p:cNvPr>
          <p:cNvCxnSpPr/>
          <p:nvPr/>
        </p:nvCxnSpPr>
        <p:spPr>
          <a:xfrm>
            <a:off x="16573496" y="21218014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2072EF4-BF9C-4FA2-82BC-04E772B714EA}"/>
              </a:ext>
            </a:extLst>
          </p:cNvPr>
          <p:cNvSpPr txBox="1"/>
          <p:nvPr/>
        </p:nvSpPr>
        <p:spPr>
          <a:xfrm>
            <a:off x="796413" y="23685910"/>
            <a:ext cx="3244645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관리자 페이지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회원가입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05609C6-63E1-47EC-B5E8-34B2B484DBF1}"/>
              </a:ext>
            </a:extLst>
          </p:cNvPr>
          <p:cNvSpPr txBox="1"/>
          <p:nvPr/>
        </p:nvSpPr>
        <p:spPr>
          <a:xfrm>
            <a:off x="4930878" y="23690825"/>
            <a:ext cx="3244645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어플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F07A408-3992-4D81-9D4C-90D451618BDE}"/>
              </a:ext>
            </a:extLst>
          </p:cNvPr>
          <p:cNvSpPr txBox="1"/>
          <p:nvPr/>
        </p:nvSpPr>
        <p:spPr>
          <a:xfrm>
            <a:off x="9089925" y="23690825"/>
            <a:ext cx="3244645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어플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도착지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4BB304F-6961-4B11-8EA8-3173E514788C}"/>
              </a:ext>
            </a:extLst>
          </p:cNvPr>
          <p:cNvSpPr txBox="1"/>
          <p:nvPr/>
        </p:nvSpPr>
        <p:spPr>
          <a:xfrm>
            <a:off x="13219480" y="23690825"/>
            <a:ext cx="3244645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주변 정보 검색</a:t>
            </a:r>
            <a:endParaRPr lang="en-US" altLang="ko-KR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AB31746-7C93-49A3-9812-18898102EDC4}"/>
              </a:ext>
            </a:extLst>
          </p:cNvPr>
          <p:cNvSpPr txBox="1"/>
          <p:nvPr/>
        </p:nvSpPr>
        <p:spPr>
          <a:xfrm>
            <a:off x="17319537" y="23690825"/>
            <a:ext cx="3244645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AR</a:t>
            </a:r>
            <a:r>
              <a:rPr lang="ko-KR" altLang="en-US" dirty="0"/>
              <a:t> </a:t>
            </a:r>
            <a:r>
              <a:rPr lang="ko-KR" altLang="en-US" dirty="0" err="1"/>
              <a:t>글래스</a:t>
            </a:r>
            <a:endParaRPr lang="en-US" altLang="ko-KR" dirty="0"/>
          </a:p>
          <a:p>
            <a:pPr algn="ctr"/>
            <a:r>
              <a:rPr lang="ko-KR" altLang="en-US" dirty="0"/>
              <a:t>착용 화면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31462C-8A9D-4DD5-B3E1-69D90384BC5F}"/>
              </a:ext>
            </a:extLst>
          </p:cNvPr>
          <p:cNvSpPr txBox="1"/>
          <p:nvPr/>
        </p:nvSpPr>
        <p:spPr>
          <a:xfrm>
            <a:off x="12553950" y="20937794"/>
            <a:ext cx="666750" cy="60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B9BD5"/>
                </a:solidFill>
              </a:rPr>
              <a:t>&amp;</a:t>
            </a:r>
            <a:endParaRPr lang="ko-KR" altLang="en-US" b="1" dirty="0">
              <a:solidFill>
                <a:srgbClr val="5B9BD5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1E662E0-36C4-41D5-A7FF-86632D6BA905}"/>
              </a:ext>
            </a:extLst>
          </p:cNvPr>
          <p:cNvPicPr preferRelativeResize="0"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17351937" y="21378224"/>
            <a:ext cx="324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6177184-5FD0-451C-9DEB-01A4BEA1743C}"/>
              </a:ext>
            </a:extLst>
          </p:cNvPr>
          <p:cNvPicPr preferRelativeResize="0"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788117" y="21275757"/>
            <a:ext cx="324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C2589DC2-288F-4408-93DB-EBECA49A5630}"/>
              </a:ext>
            </a:extLst>
          </p:cNvPr>
          <p:cNvSpPr/>
          <p:nvPr/>
        </p:nvSpPr>
        <p:spPr>
          <a:xfrm rot="5400000">
            <a:off x="1512970" y="25157036"/>
            <a:ext cx="419100" cy="3429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이등변 삼각형 111">
            <a:extLst>
              <a:ext uri="{FF2B5EF4-FFF2-40B4-BE49-F238E27FC236}">
                <a16:creationId xmlns:a16="http://schemas.microsoft.com/office/drawing/2014/main" id="{1CAFFEBC-B633-4178-A6B0-0426073F3827}"/>
              </a:ext>
            </a:extLst>
          </p:cNvPr>
          <p:cNvSpPr/>
          <p:nvPr/>
        </p:nvSpPr>
        <p:spPr>
          <a:xfrm rot="5400000">
            <a:off x="12219070" y="25157036"/>
            <a:ext cx="419100" cy="3429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7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6615</TotalTime>
  <Words>153</Words>
  <Application>Microsoft Office PowerPoint</Application>
  <PresentationFormat>사용자 지정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</vt:lpstr>
      <vt:lpstr>나눔스퀘어 ExtraBold</vt:lpstr>
      <vt:lpstr>나눔스퀘어 Bold</vt:lpstr>
      <vt:lpstr>Arial</vt:lpstr>
      <vt:lpstr>나눔고딕 ExtraBold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82107</cp:lastModifiedBy>
  <cp:revision>201</cp:revision>
  <cp:lastPrinted>2018-05-02T07:27:00Z</cp:lastPrinted>
  <dcterms:created xsi:type="dcterms:W3CDTF">2018-05-02T04:10:25Z</dcterms:created>
  <dcterms:modified xsi:type="dcterms:W3CDTF">2020-06-08T17:57:40Z</dcterms:modified>
</cp:coreProperties>
</file>