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40" r:id="rId6"/>
    <p:sldId id="336" r:id="rId7"/>
    <p:sldId id="341" r:id="rId8"/>
    <p:sldId id="342" r:id="rId9"/>
    <p:sldId id="337" r:id="rId10"/>
    <p:sldId id="343" r:id="rId11"/>
    <p:sldId id="339" r:id="rId12"/>
    <p:sldId id="282" r:id="rId13"/>
    <p:sldId id="264" r:id="rId14"/>
  </p:sldIdLst>
  <p:sldSz cx="12192000" cy="6858000"/>
  <p:notesSz cx="6858000" cy="9144000"/>
  <p:embeddedFontLst>
    <p:embeddedFont>
      <p:font typeface="BM JUA OTF" panose="020B0600000101010101" charset="-127"/>
      <p:regular r:id="rId17"/>
    </p:embeddedFont>
    <p:embeddedFont>
      <p:font typeface="배달의민족 주아" panose="020B0600000101010101" charset="-127"/>
      <p:regular r:id="rId18"/>
      <p:bold r:id="rId19"/>
      <p:italic r:id="rId20"/>
      <p:boldItalic r:id="rId21"/>
    </p:embeddedFont>
    <p:embeddedFont>
      <p:font typeface="AppleSDGothicNeoUL00" panose="02000503000000000000" pitchFamily="2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현기" initials="정현" lastIdx="1" clrIdx="0">
    <p:extLst>
      <p:ext uri="{19B8F6BF-5375-455C-9EA6-DF929625EA0E}">
        <p15:presenceInfo xmlns:p15="http://schemas.microsoft.com/office/powerpoint/2012/main" userId="af0955553736de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A7"/>
    <a:srgbClr val="1A73E9"/>
    <a:srgbClr val="CD7125"/>
    <a:srgbClr val="D7A573"/>
    <a:srgbClr val="24F7FC"/>
    <a:srgbClr val="FFF1D5"/>
    <a:srgbClr val="FA7EDF"/>
    <a:srgbClr val="F2F2F2"/>
    <a:srgbClr val="014067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4731" autoAdjust="0"/>
  </p:normalViewPr>
  <p:slideViewPr>
    <p:cSldViewPr snapToGrid="0" showGuides="1">
      <p:cViewPr varScale="1">
        <p:scale>
          <a:sx n="154" d="100"/>
          <a:sy n="154" d="100"/>
        </p:scale>
        <p:origin x="366" y="14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C0F536-A72B-4C27-AE2E-2682CBC995E3}" type="datetime1">
              <a:rPr lang="ko-KR" altLang="en-US" smtClean="0">
                <a:latin typeface="+mj-ea"/>
                <a:ea typeface="+mj-ea"/>
              </a:rPr>
              <a:t>2023-11-10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21DEF23-E451-45C6-94B1-A6BA6C417D00}" type="datetime1">
              <a:rPr lang="ko-KR" altLang="en-US" smtClean="0"/>
              <a:pPr/>
              <a:t>2023-11-10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9230CFA-805A-4FD3-B3A0-DAAA5993DA17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0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3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79230CFA-805A-4FD3-B3A0-DAAA5993DA17}" type="slidenum">
              <a:rPr lang="en-US" altLang="ko-KR"/>
              <a:pPr rt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7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79230CFA-805A-4FD3-B3A0-DAAA5993DA17}" type="slidenum">
              <a:rPr lang="en-US" altLang="ko-KR"/>
              <a:pPr rt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2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79230CFA-805A-4FD3-B3A0-DAAA5993DA17}" type="slidenum">
              <a:rPr lang="en-US" altLang="ko-KR"/>
              <a:pPr rt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4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79230CFA-805A-4FD3-B3A0-DAAA5993DA17}" type="slidenum">
              <a:rPr lang="en-US" altLang="ko-KR"/>
              <a:pPr rt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7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79230CFA-805A-4FD3-B3A0-DAAA5993DA17}" type="slidenum">
              <a:rPr lang="en-US" altLang="ko-KR"/>
              <a:pPr rt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5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85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49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가 있는 제목 슬라이드">
    <p:bg>
      <p:bgPr>
        <a:solidFill>
          <a:srgbClr val="FFF1D5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rgbClr val="FFE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 title="제목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부제목 2" title="부제목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부제목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 title="제목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 title="부제목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제목 1" title="제목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ea"/>
                <a:ea typeface="+mj-ea"/>
                <a:cs typeface="Calibri Light" panose="020F0302020204030204" pitchFamily="34" charset="0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101" name="텍스트 개체 틀 2" title="부제목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21" name="직선 연결선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26" name="직선 연결선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대각선 줄무늬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+mj-ea"/>
                <a:ea typeface="+mj-ea"/>
              </a:endParaRPr>
            </a:p>
          </p:txBody>
        </p:sp>
      </p:grp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699F50C-BE38-4BD0-BA84-9B090E1F2B9B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제목 1" title="제목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클릭하여 마스터 제목 스타일 편집 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대각선 줄무늬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+mj-ea"/>
                <a:ea typeface="+mj-ea"/>
              </a:endParaRPr>
            </a:p>
          </p:txBody>
        </p:sp>
      </p:grp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699F50C-BE38-4BD0-BA84-9B090E1F2B9B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제목 1" title="제목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클릭하여 마스터 제목 스타일 편집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대각선 줄무늬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+mj-ea"/>
                <a:ea typeface="+mj-ea"/>
              </a:endParaRPr>
            </a:p>
          </p:txBody>
        </p:sp>
      </p:grpSp>
      <p:sp>
        <p:nvSpPr>
          <p:cNvPr id="25" name="텍스트 상자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6992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ko-KR" sz="3400" b="1" noProof="0">
                <a:solidFill>
                  <a:schemeClr val="accent6"/>
                </a:solidFill>
                <a:latin typeface="+mj-ea"/>
                <a:ea typeface="+mj-ea"/>
              </a:rPr>
              <a:t>FR</a:t>
            </a:r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699F50C-BE38-4BD0-BA84-9B090E1F2B9B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제목 1" title="제목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클릭하여 마스터 제목 스타일 편집 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+mj-ea"/>
                <a:ea typeface="+mj-ea"/>
              </a:defRPr>
            </a:lvl1pPr>
          </a:lstStyle>
          <a:p>
            <a:pPr marL="228600" lvl="0" indent="-22860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 title="제목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+mj-ea"/>
                <a:ea typeface="+mj-ea"/>
              </a:defRPr>
            </a:lvl1pPr>
            <a:lvl2pPr>
              <a:buClr>
                <a:schemeClr val="accent2"/>
              </a:buClr>
              <a:defRPr sz="2000">
                <a:latin typeface="+mj-ea"/>
                <a:ea typeface="+mj-ea"/>
              </a:defRPr>
            </a:lvl2pPr>
            <a:lvl3pPr>
              <a:buClr>
                <a:schemeClr val="accent2"/>
              </a:buClr>
              <a:defRPr sz="1800">
                <a:latin typeface="+mj-ea"/>
                <a:ea typeface="+mj-ea"/>
              </a:defRPr>
            </a:lvl3pPr>
            <a:lvl4pPr>
              <a:buClr>
                <a:schemeClr val="accent2"/>
              </a:buClr>
              <a:defRPr sz="1600">
                <a:latin typeface="+mj-ea"/>
                <a:ea typeface="+mj-ea"/>
              </a:defRPr>
            </a:lvl4pPr>
            <a:lvl5pPr>
              <a:buClr>
                <a:schemeClr val="accent2"/>
              </a:buCl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 title="제목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대각선 줄무늬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+mj-ea"/>
                <a:ea typeface="+mj-ea"/>
              </a:endParaRPr>
            </a:p>
          </p:txBody>
        </p:sp>
      </p:grp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699F50C-BE38-4BD0-BA84-9B090E1F2B9B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대각선 줄무늬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9" name="직선 연결선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+mj-ea"/>
                <a:ea typeface="+mj-ea"/>
              </a:endParaRPr>
            </a:p>
          </p:txBody>
        </p:sp>
      </p:grp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3" name="제목 1" title="제목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클릭하여 마스터 제목 스타일 편집 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699F50C-BE38-4BD0-BA84-9B090E1F2B9B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포함 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rgbClr val="FFE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제목 1" title="제목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ea"/>
                <a:ea typeface="+mj-ea"/>
                <a:cs typeface="Calibri Light" panose="020F0302020204030204" pitchFamily="34" charset="0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101" name="텍스트 개체 틀 2" title="부제목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21" name="직선 연결선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26" name="직선 연결선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레이아웃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 title="글머리 기호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rgbClr val="FFE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34" name="직선 연결선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 title="부제목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클릭하여 부제목 스타일 편집</a:t>
            </a:r>
          </a:p>
        </p:txBody>
      </p:sp>
      <p:sp>
        <p:nvSpPr>
          <p:cNvPr id="2" name="제목 1" title="제목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rtl="0"/>
            <a:r>
              <a:rPr lang="ko-KR" altLang="en-US" noProof="0"/>
              <a:t>클릭하여 편집 </a:t>
            </a:r>
            <a:br>
              <a:rPr lang="ko-KR" altLang="en-US" noProof="0"/>
            </a:br>
            <a:r>
              <a:rPr lang="ko-KR" altLang="en-US" noProof="0"/>
              <a:t>마스터 제목 스타일 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699F50C-BE38-4BD0-BA84-9B090E1F2B9B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레이아웃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내용 개체 틀 2" title="글머리 기호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34" name="직선 연결선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 title="부제목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/>
              <a:t>클릭하여 부제목 스타일 편집</a:t>
            </a:r>
          </a:p>
        </p:txBody>
      </p:sp>
      <p:sp>
        <p:nvSpPr>
          <p:cNvPr id="19" name="제목 1" title="제목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rtl="0"/>
            <a:r>
              <a:rPr lang="ko-KR" altLang="en-US" noProof="0"/>
              <a:t>클릭하여 편집 </a:t>
            </a:r>
            <a:br>
              <a:rPr lang="ko-KR" altLang="en-US" noProof="0"/>
            </a:br>
            <a:r>
              <a:rPr lang="ko-KR" altLang="en-US" noProof="0"/>
              <a:t>마스터 제목 스타일 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8699F50C-BE38-4BD0-BA84-9B090E1F2B9B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목과 함께 비교">
    <p:bg>
      <p:bgPr>
        <a:solidFill>
          <a:srgbClr val="FFF1D5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대각선 줄무늬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+mj-ea"/>
                <a:ea typeface="+mj-ea"/>
              </a:endParaRPr>
            </a:p>
          </p:txBody>
        </p:sp>
      </p:grp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8" name="내용 개체 틀 3" title="글머리 기호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 hasCustomPrompt="1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>
              <a:def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2pPr>
            <a:lvl3pPr>
              <a:def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3pPr>
            <a:lvl4pPr>
              <a:def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4pPr>
            <a:lvl5pPr>
              <a:defRPr lang="en-IN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>
              <a:buClr>
                <a:schemeClr val="accent2"/>
              </a:buClr>
            </a:pPr>
            <a:r>
              <a:rPr lang="ko-KR" altLang="en-US" noProof="0"/>
              <a:t>둘째 수준</a:t>
            </a:r>
          </a:p>
          <a:p>
            <a:pPr lvl="2" rtl="0">
              <a:buClr>
                <a:schemeClr val="accent2"/>
              </a:buClr>
            </a:pPr>
            <a:r>
              <a:rPr lang="ko-KR" altLang="en-US" noProof="0"/>
              <a:t>셋째 수준</a:t>
            </a:r>
          </a:p>
          <a:p>
            <a:pPr lvl="3" rtl="0">
              <a:buClr>
                <a:schemeClr val="accent2"/>
              </a:buClr>
            </a:pPr>
            <a:r>
              <a:rPr lang="ko-KR" altLang="en-US" noProof="0"/>
              <a:t>넷째 수준</a:t>
            </a:r>
          </a:p>
          <a:p>
            <a:pPr lvl="4" rtl="0">
              <a:buClr>
                <a:schemeClr val="accent2"/>
              </a:buClr>
            </a:pPr>
            <a:r>
              <a:rPr lang="ko-KR" altLang="en-US" noProof="0"/>
              <a:t>다섯째 수준</a:t>
            </a:r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0" name="내용 개체 틀 5" title="글머리 기호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 hasCustomPrompt="1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>
              <a:def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2pPr>
            <a:lvl3pPr>
              <a:def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3pPr>
            <a:lvl4pPr>
              <a:def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4pPr>
            <a:lvl5pPr>
              <a:defRPr lang="en-IN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>
              <a:buClr>
                <a:schemeClr val="accent2"/>
              </a:buClr>
            </a:pPr>
            <a:r>
              <a:rPr lang="ko-KR" altLang="en-US" noProof="0"/>
              <a:t>둘째 수준</a:t>
            </a:r>
          </a:p>
          <a:p>
            <a:pPr lvl="2" rtl="0">
              <a:buClr>
                <a:schemeClr val="accent2"/>
              </a:buClr>
            </a:pPr>
            <a:r>
              <a:rPr lang="ko-KR" altLang="en-US" noProof="0"/>
              <a:t>셋째 수준</a:t>
            </a:r>
          </a:p>
          <a:p>
            <a:pPr lvl="3" rtl="0">
              <a:buClr>
                <a:schemeClr val="accent2"/>
              </a:buClr>
            </a:pPr>
            <a:r>
              <a:rPr lang="ko-KR" altLang="en-US" noProof="0"/>
              <a:t>넷째 수준</a:t>
            </a:r>
          </a:p>
          <a:p>
            <a:pPr lvl="4" rtl="0">
              <a:buClr>
                <a:schemeClr val="accent2"/>
              </a:buClr>
            </a:pPr>
            <a:r>
              <a:rPr lang="ko-KR" altLang="en-US" noProof="0"/>
              <a:t>다섯째 수준</a:t>
            </a:r>
          </a:p>
        </p:txBody>
      </p:sp>
      <p:sp>
        <p:nvSpPr>
          <p:cNvPr id="24" name="텍스트 개체 틀 4" title="부제목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/>
              <a:t>클릭하여 부제목 스타일 편집</a:t>
            </a:r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8699F50C-BE38-4BD0-BA84-9B090E1F2B9B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7" name="제목 1" title="제목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대각선 줄무늬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0" name="직선 연결선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+mj-ea"/>
                <a:ea typeface="+mj-ea"/>
              </a:endParaRPr>
            </a:p>
          </p:txBody>
        </p:sp>
      </p:grp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ko-KR" altLang="en-US" noProof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텍스트 개체 틀 4" title="부제목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/>
              <a:t>클릭하여 부제목 스타일 편집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8699F50C-BE38-4BD0-BA84-9B090E1F2B9B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7" name="제목 1" title="제목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 입력</a:t>
            </a:r>
          </a:p>
        </p:txBody>
      </p:sp>
      <p:sp>
        <p:nvSpPr>
          <p:cNvPr id="20" name="차트 개체 틀 2" title="차트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배달의민족 주아" panose="02020603020101020101" pitchFamily="18" charset="-127"/>
              </a:defRPr>
            </a:lvl1pPr>
          </a:lstStyle>
          <a:p>
            <a:pPr lvl="0" rtl="0"/>
            <a:r>
              <a:rPr lang="ko-KR" altLang="en-US" noProof="0"/>
              <a:t>아이콘을 클릭하여 차트 추가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표 개체 틀 11" title="표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lvl="0" rtl="0"/>
            <a:r>
              <a:rPr lang="ko-KR" altLang="en-US" noProof="0"/>
              <a:t>아이콘을 클릭하여 표 추가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대각선 줄무늬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+mj-ea"/>
                <a:ea typeface="+mj-ea"/>
              </a:endParaRPr>
            </a:p>
          </p:txBody>
        </p:sp>
      </p:grp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텍스트 개체 틀 4" title="부제목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/>
              <a:t>클릭하여 부제목 스타일 편집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8699F50C-BE38-4BD0-BA84-9B090E1F2B9B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7" name="제목 1" title="제목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31" title="이미지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/>
              <a:t>여기에 이미지 삽입 또는 끌어서 놓기</a:t>
            </a:r>
          </a:p>
        </p:txBody>
      </p: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 title="제목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여기에 캡션 입력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title="제목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j-ea"/>
                <a:ea typeface="+mj-ea"/>
                <a:cs typeface="Calibri Light" panose="020F0302020204030204" pitchFamily="34" charset="0"/>
              </a:defRPr>
            </a:lvl1pPr>
          </a:lstStyle>
          <a:p>
            <a:pPr rtl="0"/>
            <a:r>
              <a:rPr lang="ko-KR" altLang="en-US" noProof="0"/>
              <a:t>이름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j-ea"/>
                <a:ea typeface="+mj-ea"/>
                <a:cs typeface="Calibri Light" panose="020F0302020204030204" pitchFamily="34" charset="0"/>
              </a:defRPr>
            </a:lvl1pPr>
          </a:lstStyle>
          <a:p>
            <a:pPr rtl="0"/>
            <a:r>
              <a:rPr lang="ko-KR" altLang="en-US" noProof="0"/>
              <a:t>전화번호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j-ea"/>
                <a:ea typeface="+mj-ea"/>
                <a:cs typeface="Calibri Light" panose="020F0302020204030204" pitchFamily="34" charset="0"/>
              </a:defRPr>
            </a:lvl1pPr>
          </a:lstStyle>
          <a:p>
            <a:pPr rtl="0"/>
            <a:r>
              <a:rPr lang="ko-KR" altLang="en-US" noProof="0"/>
              <a:t>전자 메일 </a:t>
            </a:r>
          </a:p>
        </p:txBody>
      </p:sp>
      <p:sp>
        <p:nvSpPr>
          <p:cNvPr id="13" name="텍스트 개체 틀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j-ea"/>
                <a:ea typeface="+mj-ea"/>
                <a:cs typeface="Calibri Light" panose="020F0302020204030204" pitchFamily="34" charset="0"/>
              </a:defRPr>
            </a:lvl1pPr>
          </a:lstStyle>
          <a:p>
            <a:pPr rtl="0"/>
            <a:r>
              <a:rPr lang="ko-KR" altLang="en-US" noProof="0"/>
              <a:t>회사 웹 사이트</a:t>
            </a:r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rgbClr val="FFE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22" name="직선 연결선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그림 개체 틀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D5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ko-kr/office/edit-a-presentation-ff353d37-742a-4aa8-8bdd-6b1f488127a2?ui=ko-kr&amp;rs=ko-kr&amp;ad=k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210" y="1209872"/>
            <a:ext cx="9200182" cy="161625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>
                <a:latin typeface="AppleSDGothicNeoUL00" panose="02000503000000000000" pitchFamily="2" charset="-127"/>
                <a:ea typeface="AppleSDGothicNeoUL00" panose="02000503000000000000" pitchFamily="2" charset="-127"/>
                <a:cs typeface="Times New Roman" panose="02020603050405020304" pitchFamily="18" charset="0"/>
              </a:rPr>
              <a:t>CCTV</a:t>
            </a:r>
            <a:r>
              <a:rPr lang="ko-KR" altLang="en-US" sz="3600" dirty="0">
                <a:latin typeface="AppleSDGothicNeoUL00" panose="02000503000000000000" pitchFamily="2" charset="-127"/>
                <a:ea typeface="AppleSDGothicNeoUL00" panose="02000503000000000000" pitchFamily="2" charset="-127"/>
                <a:cs typeface="Times New Roman" panose="02020603050405020304" pitchFamily="18" charset="0"/>
              </a:rPr>
              <a:t>를 통한 도시범죄 및 위급 상황 대처 시스템 프로젝트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F26B2CB-289E-441D-829D-85BEEDA8CA33}"/>
              </a:ext>
            </a:extLst>
          </p:cNvPr>
          <p:cNvSpPr txBox="1">
            <a:spLocks/>
          </p:cNvSpPr>
          <p:nvPr/>
        </p:nvSpPr>
        <p:spPr>
          <a:xfrm>
            <a:off x="6221656" y="3019247"/>
            <a:ext cx="6052804" cy="852047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0E682-C645-4341-92D5-440CA9F67C61}"/>
              </a:ext>
            </a:extLst>
          </p:cNvPr>
          <p:cNvSpPr txBox="1"/>
          <p:nvPr/>
        </p:nvSpPr>
        <p:spPr>
          <a:xfrm>
            <a:off x="8249337" y="4821870"/>
            <a:ext cx="4893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50000"/>
                    <a:lumOff val="50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팀장</a:t>
            </a:r>
            <a:r>
              <a:rPr lang="en-US" altLang="ko-KR" sz="3600" dirty="0">
                <a:solidFill>
                  <a:schemeClr val="accent1">
                    <a:lumMod val="50000"/>
                    <a:lumOff val="50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: </a:t>
            </a:r>
            <a:r>
              <a:rPr lang="ko-KR" altLang="en-US" sz="3600" dirty="0">
                <a:solidFill>
                  <a:schemeClr val="accent1">
                    <a:lumMod val="50000"/>
                    <a:lumOff val="50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정현기</a:t>
            </a:r>
            <a:endParaRPr lang="en-US" altLang="ko-KR" sz="3600" dirty="0">
              <a:solidFill>
                <a:schemeClr val="accent1">
                  <a:lumMod val="50000"/>
                  <a:lumOff val="50000"/>
                </a:schemeClr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ko-KR" altLang="en-US" sz="3600" dirty="0">
                <a:solidFill>
                  <a:schemeClr val="accent1">
                    <a:lumMod val="50000"/>
                    <a:lumOff val="50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팀원</a:t>
            </a:r>
            <a:r>
              <a:rPr lang="en-US" altLang="ko-KR" sz="3600" dirty="0">
                <a:solidFill>
                  <a:schemeClr val="accent1">
                    <a:lumMod val="50000"/>
                    <a:lumOff val="50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: </a:t>
            </a:r>
            <a:r>
              <a:rPr lang="ko-KR" altLang="en-US" sz="3600" dirty="0" err="1">
                <a:solidFill>
                  <a:schemeClr val="accent1">
                    <a:lumMod val="50000"/>
                    <a:lumOff val="50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전아현</a:t>
            </a:r>
            <a:endParaRPr lang="ko-KR" altLang="en-US" sz="3600" dirty="0">
              <a:solidFill>
                <a:schemeClr val="accent1">
                  <a:lumMod val="50000"/>
                  <a:lumOff val="50000"/>
                </a:schemeClr>
              </a:solidFill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988" y="2121667"/>
            <a:ext cx="4853573" cy="161625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altLang="ko-KR" sz="8800" b="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클라우드 컴퓨팅 단색으로 채워진">
            <a:extLst>
              <a:ext uri="{FF2B5EF4-FFF2-40B4-BE49-F238E27FC236}">
                <a16:creationId xmlns:a16="http://schemas.microsoft.com/office/drawing/2014/main" id="{75F0A240-5DC4-A82E-AD53-2CC8FA436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9305" y="2122890"/>
            <a:ext cx="914400" cy="914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18F0B6-1DEF-51DA-4B1D-A6386727FDCC}"/>
              </a:ext>
            </a:extLst>
          </p:cNvPr>
          <p:cNvSpPr/>
          <p:nvPr/>
        </p:nvSpPr>
        <p:spPr>
          <a:xfrm>
            <a:off x="600064" y="1931312"/>
            <a:ext cx="25042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CCTV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5B8177-0EF2-C2D3-1D7F-230E5C8676AF}"/>
              </a:ext>
            </a:extLst>
          </p:cNvPr>
          <p:cNvSpPr/>
          <p:nvPr/>
        </p:nvSpPr>
        <p:spPr>
          <a:xfrm>
            <a:off x="1017262" y="2358633"/>
            <a:ext cx="1547707" cy="807553"/>
          </a:xfrm>
          <a:prstGeom prst="roundRect">
            <a:avLst/>
          </a:prstGeom>
          <a:solidFill>
            <a:srgbClr val="FFE2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영상 데이터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C7AF8E28-36CE-57DD-429F-18B485398B2A}"/>
              </a:ext>
            </a:extLst>
          </p:cNvPr>
          <p:cNvSpPr/>
          <p:nvPr/>
        </p:nvSpPr>
        <p:spPr>
          <a:xfrm rot="16200000">
            <a:off x="3507180" y="1988555"/>
            <a:ext cx="174171" cy="154770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519FDBCA-EF4A-5AD8-7C91-52F829E76871}"/>
              </a:ext>
            </a:extLst>
          </p:cNvPr>
          <p:cNvSpPr/>
          <p:nvPr/>
        </p:nvSpPr>
        <p:spPr>
          <a:xfrm>
            <a:off x="4717325" y="2358634"/>
            <a:ext cx="1708624" cy="807553"/>
          </a:xfrm>
          <a:prstGeom prst="diamond">
            <a:avLst/>
          </a:prstGeom>
          <a:solidFill>
            <a:srgbClr val="FFE2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786ACE-4F34-99EF-F03E-2EB5C6C3ED7A}"/>
              </a:ext>
            </a:extLst>
          </p:cNvPr>
          <p:cNvSpPr/>
          <p:nvPr/>
        </p:nvSpPr>
        <p:spPr>
          <a:xfrm>
            <a:off x="4319533" y="1931312"/>
            <a:ext cx="25042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19D178D-DF1C-5ED7-E5B8-F50CA788039F}"/>
              </a:ext>
            </a:extLst>
          </p:cNvPr>
          <p:cNvSpPr/>
          <p:nvPr/>
        </p:nvSpPr>
        <p:spPr>
          <a:xfrm>
            <a:off x="4945895" y="5262679"/>
            <a:ext cx="1547707" cy="807553"/>
          </a:xfrm>
          <a:prstGeom prst="roundRect">
            <a:avLst/>
          </a:prstGeom>
          <a:solidFill>
            <a:srgbClr val="FFE2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ETRI</a:t>
            </a:r>
            <a:r>
              <a:rPr lang="ko-KR" altLang="en-US" sz="1600" dirty="0">
                <a:solidFill>
                  <a:schemeClr val="tx1"/>
                </a:solidFill>
              </a:rPr>
              <a:t> 객체 검출 </a:t>
            </a:r>
            <a:r>
              <a:rPr lang="en-US" altLang="ko-KR" sz="1600" dirty="0">
                <a:solidFill>
                  <a:schemeClr val="tx1"/>
                </a:solidFill>
              </a:rPr>
              <a:t>API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C2F15A-D4EF-E9F8-3FAF-3E8D8B4A86E0}"/>
              </a:ext>
            </a:extLst>
          </p:cNvPr>
          <p:cNvSpPr/>
          <p:nvPr/>
        </p:nvSpPr>
        <p:spPr>
          <a:xfrm>
            <a:off x="4467646" y="4837866"/>
            <a:ext cx="25042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Object detection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43246953-A0F0-5BD7-8F53-0FD8EE223666}"/>
              </a:ext>
            </a:extLst>
          </p:cNvPr>
          <p:cNvSpPr/>
          <p:nvPr/>
        </p:nvSpPr>
        <p:spPr>
          <a:xfrm rot="16200000">
            <a:off x="5095775" y="3667896"/>
            <a:ext cx="914399" cy="172225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B67076-9118-EE63-39EA-0B6DDBC270F5}"/>
              </a:ext>
            </a:extLst>
          </p:cNvPr>
          <p:cNvSpPr/>
          <p:nvPr/>
        </p:nvSpPr>
        <p:spPr>
          <a:xfrm>
            <a:off x="7930406" y="5318160"/>
            <a:ext cx="1547707" cy="807553"/>
          </a:xfrm>
          <a:prstGeom prst="roundRect">
            <a:avLst/>
          </a:prstGeom>
          <a:solidFill>
            <a:srgbClr val="FFE2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ETRI</a:t>
            </a:r>
            <a:r>
              <a:rPr lang="ko-KR" altLang="en-US" sz="1600" dirty="0">
                <a:solidFill>
                  <a:schemeClr val="tx1"/>
                </a:solidFill>
              </a:rPr>
              <a:t> 사람 상태 이해 </a:t>
            </a:r>
            <a:r>
              <a:rPr lang="en-US" altLang="ko-KR" sz="1600" dirty="0">
                <a:solidFill>
                  <a:schemeClr val="tx1"/>
                </a:solidFill>
              </a:rPr>
              <a:t>API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C5D99D-0E7B-7658-2E34-24F1E75C7E6C}"/>
              </a:ext>
            </a:extLst>
          </p:cNvPr>
          <p:cNvSpPr/>
          <p:nvPr/>
        </p:nvSpPr>
        <p:spPr>
          <a:xfrm>
            <a:off x="7452157" y="4893347"/>
            <a:ext cx="25042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Status detection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26C3EB-C716-6642-2F71-AD8B96CC0013}"/>
              </a:ext>
            </a:extLst>
          </p:cNvPr>
          <p:cNvSpPr/>
          <p:nvPr/>
        </p:nvSpPr>
        <p:spPr>
          <a:xfrm>
            <a:off x="4590157" y="4804196"/>
            <a:ext cx="5268013" cy="14707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75B91BC-B2B4-59AD-7F03-9CC2297F0145}"/>
              </a:ext>
            </a:extLst>
          </p:cNvPr>
          <p:cNvSpPr/>
          <p:nvPr/>
        </p:nvSpPr>
        <p:spPr>
          <a:xfrm>
            <a:off x="8517252" y="2358633"/>
            <a:ext cx="1547707" cy="807553"/>
          </a:xfrm>
          <a:prstGeom prst="roundRect">
            <a:avLst/>
          </a:prstGeom>
          <a:solidFill>
            <a:srgbClr val="FFE2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객체 정보 저장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782F5F-1271-92D1-0E3A-65CD592C5225}"/>
              </a:ext>
            </a:extLst>
          </p:cNvPr>
          <p:cNvSpPr/>
          <p:nvPr/>
        </p:nvSpPr>
        <p:spPr>
          <a:xfrm>
            <a:off x="8039002" y="1938224"/>
            <a:ext cx="25042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Firebase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7BB53E23-0210-3406-C498-6E101DD84B10}"/>
              </a:ext>
            </a:extLst>
          </p:cNvPr>
          <p:cNvSpPr/>
          <p:nvPr/>
        </p:nvSpPr>
        <p:spPr>
          <a:xfrm>
            <a:off x="6681392" y="2665926"/>
            <a:ext cx="1547707" cy="172225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00A1DB-3131-C37C-AE7C-BB90EA9FD4D3}"/>
              </a:ext>
            </a:extLst>
          </p:cNvPr>
          <p:cNvSpPr/>
          <p:nvPr/>
        </p:nvSpPr>
        <p:spPr>
          <a:xfrm>
            <a:off x="4319533" y="4266689"/>
            <a:ext cx="25042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ETRI API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CEFA9D6-0BA9-68F6-D52E-5710E0F80C63}"/>
              </a:ext>
            </a:extLst>
          </p:cNvPr>
          <p:cNvSpPr/>
          <p:nvPr/>
        </p:nvSpPr>
        <p:spPr>
          <a:xfrm rot="16200000">
            <a:off x="7124918" y="5057579"/>
            <a:ext cx="174171" cy="119286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3">
            <a:extLst>
              <a:ext uri="{FF2B5EF4-FFF2-40B4-BE49-F238E27FC236}">
                <a16:creationId xmlns:a16="http://schemas.microsoft.com/office/drawing/2014/main" id="{6D5E9CB4-4671-FB33-709E-3DDBBD9A3EED}"/>
              </a:ext>
            </a:extLst>
          </p:cNvPr>
          <p:cNvSpPr txBox="1">
            <a:spLocks/>
          </p:cNvSpPr>
          <p:nvPr/>
        </p:nvSpPr>
        <p:spPr>
          <a:xfrm>
            <a:off x="518678" y="209028"/>
            <a:ext cx="8286875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System Architecture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CA201CB8-0D12-0786-4900-5724EC603C14}"/>
              </a:ext>
            </a:extLst>
          </p:cNvPr>
          <p:cNvSpPr/>
          <p:nvPr/>
        </p:nvSpPr>
        <p:spPr>
          <a:xfrm rot="16200000">
            <a:off x="8833905" y="3667896"/>
            <a:ext cx="914399" cy="172225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1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CCTV</a:t>
            </a:r>
            <a:r>
              <a:rPr lang="en-US" altLang="ko-KR" dirty="0"/>
              <a:t> </a:t>
            </a:r>
            <a:endParaRPr lang="ko-KR" altLang="en-US" b="0" dirty="0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3F3A93-4A78-B0AA-2351-C0CDBEECA2BD}"/>
              </a:ext>
            </a:extLst>
          </p:cNvPr>
          <p:cNvGrpSpPr/>
          <p:nvPr/>
        </p:nvGrpSpPr>
        <p:grpSpPr>
          <a:xfrm>
            <a:off x="1511057" y="5391161"/>
            <a:ext cx="9169887" cy="843379"/>
            <a:chOff x="1511057" y="5391161"/>
            <a:chExt cx="9169887" cy="843379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4336F370-371C-16BC-F123-738FDDD39352}"/>
                </a:ext>
              </a:extLst>
            </p:cNvPr>
            <p:cNvSpPr/>
            <p:nvPr/>
          </p:nvSpPr>
          <p:spPr>
            <a:xfrm>
              <a:off x="1511057" y="5391161"/>
              <a:ext cx="9169887" cy="84337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rgbClr val="FFE2A7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수행의 시작/종료 7">
              <a:extLst>
                <a:ext uri="{FF2B5EF4-FFF2-40B4-BE49-F238E27FC236}">
                  <a16:creationId xmlns:a16="http://schemas.microsoft.com/office/drawing/2014/main" id="{3D753E98-D2D0-3FAB-793D-9B505DE9BE9C}"/>
                </a:ext>
              </a:extLst>
            </p:cNvPr>
            <p:cNvSpPr/>
            <p:nvPr/>
          </p:nvSpPr>
          <p:spPr>
            <a:xfrm>
              <a:off x="1671637" y="5472458"/>
              <a:ext cx="8848725" cy="666828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22B7B8-8A57-E481-0C83-50BC7482B142}"/>
                </a:ext>
              </a:extLst>
            </p:cNvPr>
            <p:cNvSpPr/>
            <p:nvPr/>
          </p:nvSpPr>
          <p:spPr>
            <a:xfrm>
              <a:off x="2928294" y="5589670"/>
              <a:ext cx="649248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다음과 같이 </a:t>
              </a:r>
              <a:r>
                <a:rPr lang="en-US" altLang="ko-KR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CCTV</a:t>
              </a:r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로 부터 이미지 파일을 저장합니다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464C47E-40EE-A159-080E-051DA4B4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272" y="2094101"/>
            <a:ext cx="4149010" cy="24116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278EB7B-2D57-D285-A482-2ACB6405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912" y="2094101"/>
            <a:ext cx="4744531" cy="18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8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객체 검출 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API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3F3A93-4A78-B0AA-2351-C0CDBEECA2BD}"/>
              </a:ext>
            </a:extLst>
          </p:cNvPr>
          <p:cNvGrpSpPr/>
          <p:nvPr/>
        </p:nvGrpSpPr>
        <p:grpSpPr>
          <a:xfrm>
            <a:off x="1511057" y="5391161"/>
            <a:ext cx="9169887" cy="843379"/>
            <a:chOff x="1511057" y="5391161"/>
            <a:chExt cx="9169887" cy="843379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4336F370-371C-16BC-F123-738FDDD39352}"/>
                </a:ext>
              </a:extLst>
            </p:cNvPr>
            <p:cNvSpPr/>
            <p:nvPr/>
          </p:nvSpPr>
          <p:spPr>
            <a:xfrm>
              <a:off x="1511057" y="5391161"/>
              <a:ext cx="9169887" cy="84337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rgbClr val="FFE2A7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수행의 시작/종료 7">
              <a:extLst>
                <a:ext uri="{FF2B5EF4-FFF2-40B4-BE49-F238E27FC236}">
                  <a16:creationId xmlns:a16="http://schemas.microsoft.com/office/drawing/2014/main" id="{3D753E98-D2D0-3FAB-793D-9B505DE9BE9C}"/>
                </a:ext>
              </a:extLst>
            </p:cNvPr>
            <p:cNvSpPr/>
            <p:nvPr/>
          </p:nvSpPr>
          <p:spPr>
            <a:xfrm>
              <a:off x="1671637" y="5472458"/>
              <a:ext cx="8848725" cy="666828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22B7B8-8A57-E481-0C83-50BC7482B142}"/>
                </a:ext>
              </a:extLst>
            </p:cNvPr>
            <p:cNvSpPr/>
            <p:nvPr/>
          </p:nvSpPr>
          <p:spPr>
            <a:xfrm>
              <a:off x="2360040" y="5589670"/>
              <a:ext cx="762901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객체 검출 </a:t>
              </a:r>
              <a:r>
                <a:rPr lang="en-US" altLang="ko-KR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API</a:t>
              </a:r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SDGothicNeoUL00" panose="02000503000000000000" pitchFamily="2" charset="-127"/>
                  <a:ea typeface="AppleSDGothicNeoUL00" panose="02000503000000000000" pitchFamily="2" charset="-127"/>
                </a:rPr>
                <a:t>를 통해 다음과 같은 분류된 이미지가 저장됩니다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D59F9D8-1311-0B09-F754-E2EFB4B1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68" y="2026012"/>
            <a:ext cx="5248064" cy="2628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06C192-8CCD-1E0C-68AE-E5134FD9A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41" y="1555102"/>
            <a:ext cx="3474475" cy="35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2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사람 상태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이해 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API</a:t>
            </a:r>
            <a:endParaRPr lang="ko-KR" altLang="en-US" b="0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22B7B8-8A57-E481-0C83-50BC7482B142}"/>
              </a:ext>
            </a:extLst>
          </p:cNvPr>
          <p:cNvSpPr/>
          <p:nvPr/>
        </p:nvSpPr>
        <p:spPr>
          <a:xfrm>
            <a:off x="1055506" y="3276425"/>
            <a:ext cx="472757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객체 검출 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API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로부터 사람 객체의 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정보를 사람 상태 이해 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API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로 보냅니다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결과값은 다음과 같이 나옵니다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</a:p>
          <a:p>
            <a:pPr algn="ctr"/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F57E66-A7EE-D8B5-D85C-4B3FA17B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31" y="1966241"/>
            <a:ext cx="5621745" cy="8002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147955-2F5F-4395-2386-B360A075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670" y="1966241"/>
            <a:ext cx="4457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4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Firebase</a:t>
            </a:r>
            <a:endParaRPr lang="ko-KR" altLang="en-US" b="0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266" y="1305372"/>
            <a:ext cx="3939023" cy="781188"/>
          </a:xfrm>
        </p:spPr>
        <p:txBody>
          <a:bodyPr rtlCol="0">
            <a:normAutofit fontScale="92500" lnSpcReduction="20000"/>
          </a:bodyPr>
          <a:lstStyle/>
          <a:p>
            <a:pPr marL="457200" indent="-457200" rtl="0">
              <a:buFontTx/>
              <a:buChar char="-"/>
            </a:pPr>
            <a:r>
              <a:rPr lang="en-US" altLang="ko-KR" dirty="0" err="1"/>
              <a:t>FireBase</a:t>
            </a:r>
            <a:r>
              <a:rPr lang="en-US" altLang="ko-KR" dirty="0"/>
              <a:t>  </a:t>
            </a:r>
          </a:p>
          <a:p>
            <a:pPr marL="457200" indent="-457200" rtl="0">
              <a:buFontTx/>
              <a:buChar char="-"/>
            </a:pPr>
            <a:r>
              <a:rPr lang="en-US" altLang="ko-KR" dirty="0"/>
              <a:t>Cloud </a:t>
            </a:r>
            <a:r>
              <a:rPr lang="en-US" altLang="ko-KR" dirty="0" err="1"/>
              <a:t>Firestore</a:t>
            </a:r>
            <a:endParaRPr lang="ko-KR" altLang="en-US" dirty="0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3F3A93-4A78-B0AA-2351-C0CDBEECA2BD}"/>
              </a:ext>
            </a:extLst>
          </p:cNvPr>
          <p:cNvGrpSpPr/>
          <p:nvPr/>
        </p:nvGrpSpPr>
        <p:grpSpPr>
          <a:xfrm>
            <a:off x="1374208" y="5398812"/>
            <a:ext cx="9169887" cy="843379"/>
            <a:chOff x="1511057" y="5391161"/>
            <a:chExt cx="9169887" cy="843379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4336F370-371C-16BC-F123-738FDDD39352}"/>
                </a:ext>
              </a:extLst>
            </p:cNvPr>
            <p:cNvSpPr/>
            <p:nvPr/>
          </p:nvSpPr>
          <p:spPr>
            <a:xfrm>
              <a:off x="1511057" y="5391161"/>
              <a:ext cx="9169887" cy="84337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rgbClr val="FFE2A7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수행의 시작/종료 7">
              <a:extLst>
                <a:ext uri="{FF2B5EF4-FFF2-40B4-BE49-F238E27FC236}">
                  <a16:creationId xmlns:a16="http://schemas.microsoft.com/office/drawing/2014/main" id="{3D753E98-D2D0-3FAB-793D-9B505DE9BE9C}"/>
                </a:ext>
              </a:extLst>
            </p:cNvPr>
            <p:cNvSpPr/>
            <p:nvPr/>
          </p:nvSpPr>
          <p:spPr>
            <a:xfrm>
              <a:off x="1671637" y="5472458"/>
              <a:ext cx="8848725" cy="666828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22B7B8-8A57-E481-0C83-50BC7482B142}"/>
                </a:ext>
              </a:extLst>
            </p:cNvPr>
            <p:cNvSpPr/>
            <p:nvPr/>
          </p:nvSpPr>
          <p:spPr>
            <a:xfrm>
              <a:off x="6082170" y="5589670"/>
              <a:ext cx="18473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C4744EF-77A9-B778-2A0C-0AAED629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2" y="1128525"/>
            <a:ext cx="7720450" cy="26103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5E9548-2929-D1FA-2342-3066EEF0C191}"/>
              </a:ext>
            </a:extLst>
          </p:cNvPr>
          <p:cNvSpPr/>
          <p:nvPr/>
        </p:nvSpPr>
        <p:spPr>
          <a:xfrm>
            <a:off x="3228075" y="5589670"/>
            <a:ext cx="5892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모든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감지된 객체는 데이터베이스에 저장됩니다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9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Firebase</a:t>
            </a:r>
            <a:endParaRPr lang="ko-KR" altLang="en-US" b="0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5E9548-2929-D1FA-2342-3066EEF0C191}"/>
              </a:ext>
            </a:extLst>
          </p:cNvPr>
          <p:cNvSpPr/>
          <p:nvPr/>
        </p:nvSpPr>
        <p:spPr>
          <a:xfrm>
            <a:off x="-262930" y="1239953"/>
            <a:ext cx="840544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노상에서의 칼이 포착된 영상을 구하기 어려워 자동차로 대체하였습니다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B0677-A35B-BF12-87ED-BF18FA5D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42" y="1660765"/>
            <a:ext cx="5688758" cy="192386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3A853B-0A37-0C14-D850-30FDAA2FE17A}"/>
              </a:ext>
            </a:extLst>
          </p:cNvPr>
          <p:cNvSpPr/>
          <p:nvPr/>
        </p:nvSpPr>
        <p:spPr>
          <a:xfrm>
            <a:off x="518678" y="4054210"/>
            <a:ext cx="103589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칼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야구방망이와 같이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위험물이 포착되면 데이터 베이스에 시간 및 좌표가 저장됩니다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CE4CE3-083E-B4F7-A3DE-D1AB698E5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616" y="1660766"/>
            <a:ext cx="5050971" cy="192386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1BB23C-7921-A676-F988-A3A5DFEE62D8}"/>
              </a:ext>
            </a:extLst>
          </p:cNvPr>
          <p:cNvSpPr/>
          <p:nvPr/>
        </p:nvSpPr>
        <p:spPr>
          <a:xfrm>
            <a:off x="495118" y="4560816"/>
            <a:ext cx="7457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또한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거동이 불가능한 사람 및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주취자는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분류되어 저장됩니다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56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79119-A1F5-C214-5D4A-AEFA40C3B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05824" y="1849921"/>
            <a:ext cx="6541147" cy="9803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범죄 발생 통계와 인구밀도 통계를 선형회귀 학습을 통해 확인해 보았습니다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</a:p>
          <a:p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미세하게 인구밀도가 낮을수록 범죄율이 높다고 판단하였습니다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1081D1E-220E-C019-E005-DA88152427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ko-KR" smtClean="0"/>
              <a:pPr/>
              <a:t>8</a:t>
            </a:fld>
            <a:endParaRPr lang="ko-KR" altLang="en-US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79F5E34-0D46-C112-41DE-EBF8994B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활용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3BD041-1AB1-57A0-9193-948F2E92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60" y="1356997"/>
            <a:ext cx="3714750" cy="24860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3E2043-6923-79B0-63EA-1AA9C9FF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24" y="1425983"/>
            <a:ext cx="952500" cy="3238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6EE452D-33C2-5CB7-8B6B-29A0B1DDA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66" y="4333183"/>
            <a:ext cx="3946844" cy="1315615"/>
          </a:xfrm>
          <a:prstGeom prst="rect">
            <a:avLst/>
          </a:prstGeom>
        </p:spPr>
      </p:pic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A0BDB203-39D6-157F-0BB4-3FB406C92294}"/>
              </a:ext>
            </a:extLst>
          </p:cNvPr>
          <p:cNvSpPr txBox="1">
            <a:spLocks/>
          </p:cNvSpPr>
          <p:nvPr/>
        </p:nvSpPr>
        <p:spPr>
          <a:xfrm>
            <a:off x="4605824" y="4333183"/>
            <a:ext cx="6541147" cy="980363"/>
          </a:xfrm>
          <a:prstGeom prst="rect">
            <a:avLst/>
          </a:prstGeom>
        </p:spPr>
        <p:txBody>
          <a:bodyPr rtlCol="0" anchor="b">
            <a:normAutofit fontScale="77500" lnSpcReduction="200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또한 해당 뉴스와 몇몇 사건사고의 기록을 참고하여 특정수 이상의 사람이 몰릴 경우 상황 대처가 가능하도록 따로 데이터베이스에 정보를 저장하게 했습니다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.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0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References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텍스트 상자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823913" y="2197893"/>
            <a:ext cx="802798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ko-KR" sz="1600" u="sng" dirty="0">
                <a:latin typeface="AppleSDGothicNeoUL00" panose="02000503000000000000" pitchFamily="2" charset="-127"/>
                <a:ea typeface="AppleSDGothicNeoUL00" panose="02000503000000000000" pitchFamily="2" charset="-127"/>
                <a:cs typeface="Times New Roman" panose="02020603050405020304" pitchFamily="18" charset="0"/>
              </a:rPr>
              <a:t>[8] https://www.joongang.co.kr/article/25113842#home</a:t>
            </a:r>
          </a:p>
          <a:p>
            <a:pPr rtl="0"/>
            <a:endParaRPr lang="en-US" altLang="ko-KR" sz="1600" u="sng" dirty="0">
              <a:latin typeface="AppleSDGothicNeoUL00" panose="02000503000000000000" pitchFamily="2" charset="-127"/>
              <a:ea typeface="AppleSDGothicNeoUL00" panose="02000503000000000000" pitchFamily="2" charset="-127"/>
              <a:cs typeface="Times New Roman" panose="02020603050405020304" pitchFamily="18" charset="0"/>
            </a:endParaRPr>
          </a:p>
          <a:p>
            <a:pPr rtl="0"/>
            <a:r>
              <a:rPr lang="ko-KR" altLang="en-US" sz="1600" u="sng" dirty="0">
                <a:latin typeface="AppleSDGothicNeoUL00" panose="02000503000000000000" pitchFamily="2" charset="-127"/>
                <a:ea typeface="AppleSDGothicNeoUL00" panose="02000503000000000000" pitchFamily="2" charset="-127"/>
                <a:cs typeface="Times New Roman" panose="02020603050405020304" pitchFamily="18" charset="0"/>
              </a:rPr>
              <a:t>서울시 범죄발생의 결정요인 분석과 도시계획적 시사점</a:t>
            </a:r>
            <a:r>
              <a:rPr lang="en-US" altLang="ko-KR" sz="1600" u="sng" dirty="0">
                <a:latin typeface="AppleSDGothicNeoUL00" panose="02000503000000000000" pitchFamily="2" charset="-127"/>
                <a:ea typeface="AppleSDGothicNeoUL00" panose="02000503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sz="1600" u="sng" dirty="0">
                <a:latin typeface="AppleSDGothicNeoUL00" panose="02000503000000000000" pitchFamily="2" charset="-127"/>
                <a:ea typeface="AppleSDGothicNeoUL00" panose="02000503000000000000" pitchFamily="2" charset="-127"/>
                <a:cs typeface="Times New Roman" panose="02020603050405020304" pitchFamily="18" charset="0"/>
              </a:rPr>
              <a:t>서울특별시</a:t>
            </a:r>
            <a:r>
              <a:rPr lang="en-US" altLang="ko-KR" sz="1600" u="sng" dirty="0">
                <a:latin typeface="AppleSDGothicNeoUL00" panose="02000503000000000000" pitchFamily="2" charset="-127"/>
                <a:ea typeface="AppleSDGothicNeoUL00" panose="02000503000000000000" pitchFamily="2" charset="-127"/>
                <a:cs typeface="Times New Roman" panose="02020603050405020304" pitchFamily="18" charset="0"/>
              </a:rPr>
              <a:t>,2005</a:t>
            </a:r>
          </a:p>
          <a:p>
            <a:pPr rtl="0"/>
            <a:endParaRPr lang="en-US" altLang="ko-KR" sz="1600" u="sng" dirty="0">
              <a:latin typeface="AppleSDGothicNeoUL00" panose="02000503000000000000" pitchFamily="2" charset="-127"/>
              <a:ea typeface="AppleSDGothicNeoUL00" panose="02000503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10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년 동안 범죄발생 및 범죄자 </a:t>
            </a:r>
            <a:r>
              <a:rPr lang="ko-KR" altLang="en-US" sz="1600" dirty="0">
                <a:solidFill>
                  <a:srgbClr val="22222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특성추이</a:t>
            </a:r>
            <a:r>
              <a:rPr lang="en-US" altLang="ko-KR" sz="1600" dirty="0">
                <a:solidFill>
                  <a:srgbClr val="22222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대검찰청</a:t>
            </a:r>
            <a:r>
              <a:rPr lang="en-US" altLang="ko-KR" sz="1600" dirty="0">
                <a:solidFill>
                  <a:srgbClr val="222222"/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,2021</a:t>
            </a:r>
            <a:endParaRPr lang="en-US" altLang="ko-KR" sz="1600" b="0" i="0" dirty="0">
              <a:solidFill>
                <a:srgbClr val="222222"/>
              </a:solidFill>
              <a:effectLst/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b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100" u="sng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01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09_TF00951641_Win32" id="{F92430C8-A7F6-4230-B0CA-0EB05798717F}" vid="{A19E8D0B-A2CE-4558-9345-5D3820F3E5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16c05727-aa75-4e4a-9b5f-8a80a1165891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육각형 프레젠테이션 라이트</Template>
  <TotalTime>2163</TotalTime>
  <Words>228</Words>
  <Application>Microsoft Office PowerPoint</Application>
  <PresentationFormat>와이드스크린</PresentationFormat>
  <Paragraphs>59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BM JUA OTF</vt:lpstr>
      <vt:lpstr>AppleSDGothicNeoUL00</vt:lpstr>
      <vt:lpstr>배달의민족 주아</vt:lpstr>
      <vt:lpstr>맑은 고딕</vt:lpstr>
      <vt:lpstr>Calibri</vt:lpstr>
      <vt:lpstr>Arial</vt:lpstr>
      <vt:lpstr>Office 테마</vt:lpstr>
      <vt:lpstr>CCTV를 통한 도시범죄 및 위급 상황 대처 시스템 프로젝트</vt:lpstr>
      <vt:lpstr>PowerPoint 프레젠테이션</vt:lpstr>
      <vt:lpstr>CCTV </vt:lpstr>
      <vt:lpstr>객체 검출 API</vt:lpstr>
      <vt:lpstr>사람 상태 이해 API</vt:lpstr>
      <vt:lpstr>Firebase</vt:lpstr>
      <vt:lpstr>Firebase</vt:lpstr>
      <vt:lpstr>활용 데이터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the Best Trip</dc:title>
  <dc:creator>정 현기</dc:creator>
  <cp:lastModifiedBy>현기 정</cp:lastModifiedBy>
  <cp:revision>47</cp:revision>
  <dcterms:created xsi:type="dcterms:W3CDTF">2022-03-25T17:38:11Z</dcterms:created>
  <dcterms:modified xsi:type="dcterms:W3CDTF">2023-11-10T06:56:48Z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