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1pPr>
    <a:lvl2pPr marL="0" marR="0" indent="2286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2pPr>
    <a:lvl3pPr marL="0" marR="0" indent="4572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3pPr>
    <a:lvl4pPr marL="0" marR="0" indent="6858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4pPr>
    <a:lvl5pPr marL="0" marR="0" indent="9144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5pPr>
    <a:lvl6pPr marL="0" marR="0" indent="11430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6pPr>
    <a:lvl7pPr marL="0" marR="0" indent="13716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7pPr>
    <a:lvl8pPr marL="0" marR="0" indent="16002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8pPr>
    <a:lvl9pPr marL="0" marR="0" indent="18288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"/>
          <a:ea typeface="Iowan Old Style"/>
          <a:cs typeface="Iowan Old Styl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"/>
          <p:cNvSpPr/>
          <p:nvPr>
            <p:ph type="body" sz="quarter" idx="13"/>
          </p:nvPr>
        </p:nvSpPr>
        <p:spPr>
          <a:xfrm>
            <a:off x="1016000" y="7874000"/>
            <a:ext cx="22351997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1016000" y="1016000"/>
            <a:ext cx="22352000" cy="70739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half" idx="1"/>
          </p:nvPr>
        </p:nvSpPr>
        <p:spPr>
          <a:xfrm>
            <a:off x="1016000" y="7975600"/>
            <a:ext cx="22352000" cy="45974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1pPr>
            <a:lvl2pPr marL="0" indent="2286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2pPr>
            <a:lvl3pPr marL="0" indent="4572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3pPr>
            <a:lvl4pPr marL="0" indent="6858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4pPr>
            <a:lvl5pPr marL="0" indent="9144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22944467" y="12922250"/>
            <a:ext cx="419089" cy="469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“"/>
          <p:cNvSpPr txBox="1"/>
          <p:nvPr/>
        </p:nvSpPr>
        <p:spPr>
          <a:xfrm>
            <a:off x="965200" y="1041400"/>
            <a:ext cx="3130550" cy="595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i="0" spc="0" sz="4000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02" name="Type a quote here."/>
          <p:cNvSpPr txBox="1"/>
          <p:nvPr>
            <p:ph type="body" sz="quarter" idx="13"/>
          </p:nvPr>
        </p:nvSpPr>
        <p:spPr>
          <a:xfrm>
            <a:off x="3632200" y="5442942"/>
            <a:ext cx="19735800" cy="1320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2300"/>
              </a:spcBef>
              <a:buSzTx/>
              <a:buFontTx/>
              <a:buNone/>
              <a:defRPr sz="7000">
                <a:solidFill>
                  <a:srgbClr val="747676"/>
                </a:solidFill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03" name="-Johnny Appleseed"/>
          <p:cNvSpPr txBox="1"/>
          <p:nvPr>
            <p:ph type="body" sz="quarter" idx="14"/>
          </p:nvPr>
        </p:nvSpPr>
        <p:spPr>
          <a:xfrm>
            <a:off x="3632200" y="10756900"/>
            <a:ext cx="19735800" cy="1320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2300"/>
              </a:spcBef>
              <a:buSzTx/>
              <a:buFontTx/>
              <a:buNone/>
              <a:defRPr i="1" sz="7000">
                <a:solidFill>
                  <a:srgbClr val="6B6D6D"/>
                </a:solidFill>
              </a:defRPr>
            </a:lvl1pPr>
          </a:lstStyle>
          <a:p>
            <a:pPr/>
            <a:r>
              <a:t>-Johnny Appleseed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Rectangle"/>
          <p:cNvSpPr/>
          <p:nvPr>
            <p:ph type="body" sz="half" idx="14"/>
          </p:nvPr>
        </p:nvSpPr>
        <p:spPr>
          <a:xfrm>
            <a:off x="0" y="7620000"/>
            <a:ext cx="24384000" cy="50800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35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3" name="Line"/>
          <p:cNvSpPr/>
          <p:nvPr>
            <p:ph type="body" sz="quarter" idx="15"/>
          </p:nvPr>
        </p:nvSpPr>
        <p:spPr>
          <a:xfrm>
            <a:off x="1016000" y="10718800"/>
            <a:ext cx="22352002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1016000" y="7823200"/>
            <a:ext cx="22352000" cy="31115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1016000" y="10795000"/>
            <a:ext cx="22352000" cy="17272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1pPr>
            <a:lvl2pPr marL="0" indent="2286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2pPr>
            <a:lvl3pPr marL="0" indent="4572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3pPr>
            <a:lvl4pPr marL="0" indent="6858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4pPr>
            <a:lvl5pPr marL="0" indent="9144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1016000" y="1016000"/>
            <a:ext cx="22352000" cy="70739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22948899" y="12922250"/>
            <a:ext cx="419089" cy="469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"/>
          <p:cNvSpPr/>
          <p:nvPr>
            <p:ph type="body" sz="quarter" idx="13"/>
          </p:nvPr>
        </p:nvSpPr>
        <p:spPr>
          <a:xfrm>
            <a:off x="1016000" y="10718800"/>
            <a:ext cx="120904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" name="Image"/>
          <p:cNvSpPr/>
          <p:nvPr>
            <p:ph type="pic" idx="14"/>
          </p:nvPr>
        </p:nvSpPr>
        <p:spPr>
          <a:xfrm>
            <a:off x="14122400" y="0"/>
            <a:ext cx="102616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1016000" y="1155700"/>
            <a:ext cx="12090400" cy="97790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1016000" y="10795000"/>
            <a:ext cx="12090400" cy="19050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1pPr>
            <a:lvl2pPr marL="0" indent="2286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2pPr>
            <a:lvl3pPr marL="0" indent="4572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3pPr>
            <a:lvl4pPr marL="0" indent="6858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4pPr>
            <a:lvl5pPr marL="0" indent="9144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>
            <p:ph type="body" sz="quarter" idx="13"/>
          </p:nvPr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>
            <p:ph type="body" sz="quarter" idx="13"/>
          </p:nvPr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"/>
          <p:cNvSpPr/>
          <p:nvPr>
            <p:ph type="body" sz="quarter" idx="13"/>
          </p:nvPr>
        </p:nvSpPr>
        <p:spPr>
          <a:xfrm>
            <a:off x="13208000" y="2222500"/>
            <a:ext cx="101600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" name="Image"/>
          <p:cNvSpPr/>
          <p:nvPr>
            <p:ph type="pic" idx="14"/>
          </p:nvPr>
        </p:nvSpPr>
        <p:spPr>
          <a:xfrm>
            <a:off x="0" y="0"/>
            <a:ext cx="12065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13208000" y="1016000"/>
            <a:ext cx="10160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13208000" y="2540000"/>
            <a:ext cx="10160000" cy="10160000"/>
          </a:xfrm>
          <a:prstGeom prst="rect">
            <a:avLst/>
          </a:prstGeom>
        </p:spPr>
        <p:txBody>
          <a:bodyPr/>
          <a:lstStyle>
            <a:lvl1pPr marL="571500" indent="-571500">
              <a:defRPr sz="4000"/>
            </a:lvl1pPr>
            <a:lvl2pPr marL="1143000" indent="-571500">
              <a:defRPr sz="4000"/>
            </a:lvl2pPr>
            <a:lvl3pPr marL="1714500" indent="-571500">
              <a:defRPr sz="4000"/>
            </a:lvl3pPr>
            <a:lvl4pPr marL="2286000" indent="-571500">
              <a:defRPr sz="4000"/>
            </a:lvl4pPr>
            <a:lvl5pPr marL="2857500" indent="-571500"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Image"/>
          <p:cNvSpPr/>
          <p:nvPr>
            <p:ph type="pic" idx="13"/>
          </p:nvPr>
        </p:nvSpPr>
        <p:spPr>
          <a:xfrm>
            <a:off x="1016000" y="1016000"/>
            <a:ext cx="13970000" cy="9804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Image"/>
          <p:cNvSpPr/>
          <p:nvPr>
            <p:ph type="pic" sz="quarter" idx="14"/>
          </p:nvPr>
        </p:nvSpPr>
        <p:spPr>
          <a:xfrm>
            <a:off x="15240000" y="1016000"/>
            <a:ext cx="8128000" cy="477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Image"/>
          <p:cNvSpPr/>
          <p:nvPr>
            <p:ph type="pic" sz="quarter" idx="15"/>
          </p:nvPr>
        </p:nvSpPr>
        <p:spPr>
          <a:xfrm>
            <a:off x="15240000" y="6045200"/>
            <a:ext cx="8128000" cy="477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016000" y="11137900"/>
            <a:ext cx="22352000" cy="190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0"/>
              </a:spcBef>
              <a:buSzTx/>
              <a:buFontTx/>
              <a:buNone/>
              <a:defRPr i="1" spc="39" sz="4000"/>
            </a:lvl1pPr>
            <a:lvl2pPr marL="0" indent="228600">
              <a:spcBef>
                <a:spcPts val="2000"/>
              </a:spcBef>
              <a:buSzTx/>
              <a:buFontTx/>
              <a:buNone/>
              <a:defRPr i="1" spc="39" sz="4000"/>
            </a:lvl2pPr>
            <a:lvl3pPr marL="0" indent="457200">
              <a:spcBef>
                <a:spcPts val="2000"/>
              </a:spcBef>
              <a:buSzTx/>
              <a:buFontTx/>
              <a:buNone/>
              <a:defRPr i="1" spc="39" sz="4000"/>
            </a:lvl3pPr>
            <a:lvl4pPr marL="0" indent="685800">
              <a:spcBef>
                <a:spcPts val="2000"/>
              </a:spcBef>
              <a:buSzTx/>
              <a:buFontTx/>
              <a:buNone/>
              <a:defRPr i="1" spc="39" sz="4000"/>
            </a:lvl4pPr>
            <a:lvl5pPr marL="0" indent="914400">
              <a:spcBef>
                <a:spcPts val="2000"/>
              </a:spcBef>
              <a:buSzTx/>
              <a:buFontTx/>
              <a:buNone/>
              <a:defRPr i="1" spc="39"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16000" y="1016000"/>
            <a:ext cx="22352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16000" y="2540000"/>
            <a:ext cx="22352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2948899" y="12928600"/>
            <a:ext cx="419089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i="0" spc="0" sz="25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ctr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ctr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ctr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ctr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ctr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ctr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ctr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ctr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127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90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254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317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381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444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508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571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jhgoodwin/rest-api-intro" TargetMode="External"/><Relationship Id="rId3" Type="http://schemas.openxmlformats.org/officeDocument/2006/relationships/hyperlink" Target="https://github.com/typicode/json-server" TargetMode="External"/><Relationship Id="rId4" Type="http://schemas.openxmlformats.org/officeDocument/2006/relationships/hyperlink" Target="https://auth0.com" TargetMode="External"/><Relationship Id="rId5" Type="http://schemas.openxmlformats.org/officeDocument/2006/relationships/hyperlink" Target="https://swagger.io" TargetMode="External"/><Relationship Id="rId6" Type="http://schemas.openxmlformats.org/officeDocument/2006/relationships/hyperlink" Target="http://petstore.swagger.io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john@jjgoodwin.com" TargetMode="External"/><Relationship Id="rId3" Type="http://schemas.openxmlformats.org/officeDocument/2006/relationships/hyperlink" Target="http://johngoodwin.com/" TargetMode="External"/><Relationship Id="rId4" Type="http://schemas.openxmlformats.org/officeDocument/2006/relationships/hyperlink" Target="https://linkedin.com/in/johnhgoodwin/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9" name="REST API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 API</a:t>
            </a:r>
          </a:p>
        </p:txBody>
      </p:sp>
      <p:sp>
        <p:nvSpPr>
          <p:cNvPr id="130" name="Introduction"/>
          <p:cNvSpPr txBox="1"/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8" name="Put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Put Example</a:t>
            </a:r>
          </a:p>
        </p:txBody>
      </p:sp>
      <p:sp>
        <p:nvSpPr>
          <p:cNvPr id="169" name="/employee/{id}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/employee/{id}</a:t>
            </a:r>
          </a:p>
          <a:p>
            <a:pPr lvl="1"/>
            <a:r>
              <a:t>Update an employee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2" name="Delete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Delete Example</a:t>
            </a:r>
          </a:p>
        </p:txBody>
      </p:sp>
      <p:sp>
        <p:nvSpPr>
          <p:cNvPr id="173" name="/employee/{id}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/employee/{id}</a:t>
            </a:r>
          </a:p>
          <a:p>
            <a:pPr lvl="1"/>
            <a:r>
              <a:t>Delete an employee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yground / 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Playground / 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8" name="The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Theory</a:t>
            </a:r>
          </a:p>
        </p:txBody>
      </p:sp>
      <p:sp>
        <p:nvSpPr>
          <p:cNvPr id="179" name="Why does REST matter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does REST matter?</a:t>
            </a:r>
          </a:p>
          <a:p>
            <a:pPr lvl="1"/>
            <a:r>
              <a:t>Attempts to standardize language of APIs</a:t>
            </a:r>
          </a:p>
          <a:p>
            <a:pPr lvl="1"/>
            <a:r>
              <a:t>Easy to learn/share</a:t>
            </a:r>
          </a:p>
          <a:p>
            <a:pPr/>
            <a:r>
              <a:t>Is REST JSON?</a:t>
            </a:r>
          </a:p>
          <a:p>
            <a:pPr/>
            <a:r>
              <a:t>Example of non-rest API</a:t>
            </a:r>
          </a:p>
          <a:p>
            <a:pPr/>
            <a:r>
              <a:t>Should everything be REST?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82" name="25-questions-to-ask-TS.jpg" descr="25-questions-to-ask-TS.jp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28975" t="0" r="28975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83" name="Question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  <p:sp>
        <p:nvSpPr>
          <p:cNvPr id="184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7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References</a:t>
            </a:r>
          </a:p>
        </p:txBody>
      </p:sp>
      <p:sp>
        <p:nvSpPr>
          <p:cNvPr id="188" name="https://github.com/jhgoodwin/rest-api-intr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https://github.com/jhgoodwin/rest-api-intro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https://github.com/typicode/json-server</a:t>
            </a:r>
          </a:p>
          <a:p>
            <a:pPr/>
            <a:r>
              <a:t>Security / Auth</a:t>
            </a:r>
          </a:p>
          <a:p>
            <a:pPr lvl="1"/>
            <a:r>
              <a:rPr u="sng">
                <a:hlinkClick r:id="rId4" invalidUrl="" action="" tgtFrame="" tooltip="" history="1" highlightClick="0" endSnd="0"/>
              </a:rPr>
              <a:t>https://auth0.com</a:t>
            </a:r>
          </a:p>
          <a:p>
            <a:pPr/>
            <a:r>
              <a:t>Documentation</a:t>
            </a:r>
          </a:p>
          <a:p>
            <a:pPr lvl="1"/>
            <a:r>
              <a:rPr u="sng">
                <a:hlinkClick r:id="rId5" invalidUrl="" action="" tgtFrame="" tooltip="" history="1" highlightClick="0" endSnd="0"/>
              </a:rPr>
              <a:t>https://swagger.io</a:t>
            </a:r>
          </a:p>
          <a:p>
            <a:pPr lvl="1"/>
            <a:r>
              <a:t>(example) </a:t>
            </a:r>
            <a:r>
              <a:rPr u="sng">
                <a:hlinkClick r:id="rId6" invalidUrl="" action="" tgtFrame="" tooltip="" history="1" highlightClick="0" endSnd="0"/>
              </a:rPr>
              <a:t>http://petstore.swagger.io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You were designed for accomplishment, engineered for success, and endowed with the seeds of greatness."/>
          <p:cNvSpPr txBox="1"/>
          <p:nvPr>
            <p:ph type="body" idx="13"/>
          </p:nvPr>
        </p:nvSpPr>
        <p:spPr>
          <a:xfrm>
            <a:off x="3632200" y="5442942"/>
            <a:ext cx="19735800" cy="3759201"/>
          </a:xfrm>
          <a:prstGeom prst="rect">
            <a:avLst/>
          </a:prstGeom>
        </p:spPr>
        <p:txBody>
          <a:bodyPr/>
          <a:lstStyle/>
          <a:p>
            <a:pPr/>
            <a:r>
              <a:t>You were designed for accomplishment, engineered for success, and endowed with the seeds of greatness.</a:t>
            </a:r>
          </a:p>
        </p:txBody>
      </p:sp>
      <p:sp>
        <p:nvSpPr>
          <p:cNvPr id="191" name="-Zig Ziglar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-Zig Ziglar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4" name="Presenter Inf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Presenter Info</a:t>
            </a:r>
          </a:p>
        </p:txBody>
      </p:sp>
      <p:sp>
        <p:nvSpPr>
          <p:cNvPr id="195" name="John Goodwi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John Goodwin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john@jjgoodwin.com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http://johngoodwin.com/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https://linkedin.com/in/johnhgoodwin/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frog.jpg" descr="frog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9916" r="0" b="991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33" name="Line"/>
          <p:cNvSpPr/>
          <p:nvPr>
            <p:ph type="body" idx="15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4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8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Agenda</a:t>
            </a:r>
          </a:p>
        </p:txBody>
      </p:sp>
      <p:sp>
        <p:nvSpPr>
          <p:cNvPr id="139" name="Defin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Defined</a:t>
            </a:r>
          </a:p>
          <a:p>
            <a:pPr/>
            <a:r>
              <a:t>Omissions</a:t>
            </a:r>
          </a:p>
          <a:p>
            <a:pPr/>
            <a:r>
              <a:t>Nouns</a:t>
            </a:r>
          </a:p>
          <a:p>
            <a:pPr/>
            <a:r>
              <a:t>Verbs</a:t>
            </a:r>
          </a:p>
          <a:p>
            <a:pPr/>
            <a:r>
              <a:t>Playground/Demo</a:t>
            </a:r>
          </a:p>
          <a:p>
            <a:pPr/>
            <a:r>
              <a:t>Theory</a:t>
            </a:r>
          </a:p>
          <a:p>
            <a:pPr/>
            <a:r>
              <a:t>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2" name="Representational State Transf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Representational State Transfer</a:t>
            </a:r>
          </a:p>
        </p:txBody>
      </p:sp>
      <p:sp>
        <p:nvSpPr>
          <p:cNvPr id="143" name="Talk in Objec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Talk in Objects</a:t>
            </a:r>
          </a:p>
          <a:p>
            <a:pPr/>
            <a:r>
              <a:t>Object State Fully Represented</a:t>
            </a:r>
          </a:p>
          <a:p>
            <a:pPr/>
            <a:r>
              <a:t>Example object:</a:t>
            </a:r>
            <a:br/>
            <a:r>
              <a:t>{</a:t>
            </a:r>
            <a:br/>
            <a:r>
              <a:t>    “id”: 11,</a:t>
            </a:r>
            <a:br/>
            <a:r>
              <a:t>    “name”: “John Goodwin”,</a:t>
            </a:r>
            <a:br/>
            <a:r>
              <a:t>    “createdDate”: “2018-03-14T09:00:00Z”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46" name="Puzzle_black-white_missing.jpg" descr="Puzzle_black-white_missing.jp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17090" t="0" r="1709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47" name="Omis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Omissions</a:t>
            </a:r>
          </a:p>
        </p:txBody>
      </p:sp>
      <p:sp>
        <p:nvSpPr>
          <p:cNvPr id="148" name="Security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Security</a:t>
            </a:r>
          </a:p>
          <a:p>
            <a:pPr lvl="1"/>
            <a:r>
              <a:t>Try reading Auth0’s docs</a:t>
            </a:r>
          </a:p>
          <a:p>
            <a:pPr/>
            <a:r>
              <a:t>Scaling</a:t>
            </a:r>
          </a:p>
          <a:p>
            <a:pPr/>
            <a:r>
              <a:t>Versioning</a:t>
            </a:r>
          </a:p>
          <a:p>
            <a:pPr/>
            <a:r>
              <a:t>Deployments</a:t>
            </a:r>
          </a:p>
          <a:p>
            <a:pPr/>
            <a:r>
              <a:t>Arguments over favorite languages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1" name="Nou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Nouns</a:t>
            </a:r>
          </a:p>
        </p:txBody>
      </p:sp>
      <p:sp>
        <p:nvSpPr>
          <p:cNvPr id="152" name="Nouns exist in UR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Nouns exist in URI</a:t>
            </a:r>
          </a:p>
          <a:p>
            <a:pPr/>
            <a:r>
              <a:t>Example URI:</a:t>
            </a:r>
          </a:p>
          <a:p>
            <a:pPr lvl="1"/>
            <a:r>
              <a:t>https://api.acme.com/employee/</a:t>
            </a:r>
          </a:p>
          <a:p>
            <a:pPr/>
            <a:r>
              <a:t>/employee/</a:t>
            </a:r>
          </a:p>
          <a:p>
            <a:pPr/>
            <a:r>
              <a:t>/department/</a:t>
            </a:r>
          </a:p>
          <a:p>
            <a:pPr/>
            <a:r>
              <a:t>/product/</a:t>
            </a:r>
          </a:p>
          <a:p>
            <a:pPr/>
            <a:r>
              <a:t>/user/</a:t>
            </a:r>
          </a:p>
          <a:p>
            <a:pPr/>
            <a:r>
              <a:t>/review/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0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1000"/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55" name="160511_SCI_frustrated-squirrel.jpg.CROP.promo-xlarge2.jpg" descr="160511_SCI_frustrated-squirrel.jpg.CROP.promo-xlarge2.jp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31697" t="967" r="6750" b="967"/>
          <a:stretch>
            <a:fillRect/>
          </a:stretch>
        </p:blipFill>
        <p:spPr>
          <a:xfrm>
            <a:off x="0" y="0"/>
            <a:ext cx="12065000" cy="13716000"/>
          </a:xfrm>
          <a:prstGeom prst="rect">
            <a:avLst/>
          </a:prstGeom>
        </p:spPr>
      </p:pic>
      <p:sp>
        <p:nvSpPr>
          <p:cNvPr id="156" name="Verb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Verbs</a:t>
            </a:r>
          </a:p>
        </p:txBody>
      </p:sp>
      <p:graphicFrame>
        <p:nvGraphicFramePr>
          <p:cNvPr id="157" name="Table"/>
          <p:cNvGraphicFramePr/>
          <p:nvPr/>
        </p:nvGraphicFramePr>
        <p:xfrm>
          <a:off x="12700000" y="3175000"/>
          <a:ext cx="11176001" cy="10160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3027545"/>
                <a:gridCol w="8148454"/>
              </a:tblGrid>
              <a:tr h="1397000">
                <a:tc gridSpan="2">
                  <a:txBody>
                    <a:bodyPr/>
                    <a:lstStyle/>
                    <a:p>
                      <a:pPr algn="ctr">
                        <a:spcBef>
                          <a:spcPts val="3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cap="all" sz="7500">
                          <a:solidFill>
                            <a:srgbClr val="747676"/>
                          </a:solidFill>
                          <a:latin typeface="+mn-lt"/>
                          <a:ea typeface="+mn-ea"/>
                          <a:cs typeface="+mn-cs"/>
                          <a:sym typeface="DIN Condensed"/>
                        </a:rPr>
                        <a:t>Methods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</a:tr>
              <a:tr h="1397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5C5C5C"/>
                          </a:solidFill>
                        </a:rPr>
                        <a:t>GET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5C5C5C"/>
                          </a:solidFill>
                          <a:sym typeface="Iowan Old Style"/>
                        </a:rPr>
                        <a:t>Get data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3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5C5C5C"/>
                          </a:solidFill>
                        </a:rPr>
                        <a:t>POST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5C5C5C"/>
                          </a:solidFill>
                          <a:sym typeface="Iowan Old Style"/>
                        </a:rPr>
                        <a:t>Insert data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3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5C5C5C"/>
                          </a:solidFill>
                        </a:rPr>
                        <a:t>PUT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5C5C5C"/>
                          </a:solidFill>
                          <a:sym typeface="Iowan Old Style"/>
                        </a:rPr>
                        <a:t>Update data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3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5C5C5C"/>
                          </a:solidFill>
                        </a:rPr>
                        <a:t>DELETE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5C5C5C"/>
                          </a:solidFill>
                          <a:sym typeface="Iowan Old Style"/>
                        </a:rPr>
                        <a:t>Delete data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0" name="Get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Get Examples</a:t>
            </a:r>
          </a:p>
        </p:txBody>
      </p:sp>
      <p:sp>
        <p:nvSpPr>
          <p:cNvPr id="161" name="/employee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/employee/</a:t>
            </a:r>
          </a:p>
          <a:p>
            <a:pPr lvl="1"/>
            <a:r>
              <a:t>Get employee list</a:t>
            </a:r>
          </a:p>
          <a:p>
            <a:pPr/>
            <a:r>
              <a:t>/employee/{id}</a:t>
            </a:r>
          </a:p>
          <a:p>
            <a:pPr lvl="1"/>
            <a:r>
              <a:t>Get specific employee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4" name="Post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Post Example</a:t>
            </a:r>
          </a:p>
        </p:txBody>
      </p:sp>
      <p:sp>
        <p:nvSpPr>
          <p:cNvPr id="165" name="/employee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/employee/</a:t>
            </a:r>
          </a:p>
          <a:p>
            <a:pPr lvl="1"/>
            <a:r>
              <a:t>Insert an employee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b="0" baseline="0" cap="none" i="1" spc="39" strike="noStrike" sz="40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b="0" baseline="0" cap="none" i="1" spc="39" strike="noStrike" sz="40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