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1" r:id="rId2"/>
    <p:sldId id="262" r:id="rId3"/>
    <p:sldId id="264" r:id="rId4"/>
    <p:sldId id="266" r:id="rId5"/>
    <p:sldId id="26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6" r:id="rId23"/>
    <p:sldId id="285" r:id="rId24"/>
    <p:sldId id="284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함초롬돋움" panose="020B0604000101010101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CD0"/>
    <a:srgbClr val="E6FAE8"/>
    <a:srgbClr val="32557C"/>
    <a:srgbClr val="3A4874"/>
    <a:srgbClr val="FFDA1A"/>
    <a:srgbClr val="3A5474"/>
    <a:srgbClr val="3333CC"/>
    <a:srgbClr val="E1BDA5"/>
    <a:srgbClr val="0058A3"/>
    <a:srgbClr val="FFD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2"/>
      </p:cViewPr>
      <p:guideLst>
        <p:guide orient="horz" pos="1049"/>
        <p:guide pos="3840"/>
        <p:guide orient="horz" pos="216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9BC8-8F3D-4CFC-AA17-738519D55F9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1DE5-C193-4EDB-95BD-E32D4B5CC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0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32557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E3F73-76A6-4698-84E0-ED4050960ED3}"/>
              </a:ext>
            </a:extLst>
          </p:cNvPr>
          <p:cNvSpPr txBox="1"/>
          <p:nvPr/>
        </p:nvSpPr>
        <p:spPr>
          <a:xfrm>
            <a:off x="3388844" y="1332586"/>
            <a:ext cx="7668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Database project</a:t>
            </a:r>
            <a:endParaRPr lang="ko-KR" altLang="en-US" sz="6000" dirty="0">
              <a:solidFill>
                <a:srgbClr val="3A4874">
                  <a:alpha val="50000"/>
                </a:srgbClr>
              </a:solidFill>
              <a:latin typeface="Arial" panose="020B0604020202020204" pitchFamily="34" charset="0"/>
              <a:ea typeface="남양주고딕EB" panose="02020A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3342" y="1403606"/>
            <a:ext cx="6207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Database project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ea typeface="남양주고딕EB" panose="02020A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42" y="1528034"/>
            <a:ext cx="697791" cy="697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8A361-7BB2-46D6-8718-FF49A6BEDBEF}"/>
              </a:ext>
            </a:extLst>
          </p:cNvPr>
          <p:cNvSpPr txBox="1"/>
          <p:nvPr/>
        </p:nvSpPr>
        <p:spPr>
          <a:xfrm>
            <a:off x="9764104" y="4532902"/>
            <a:ext cx="185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팀장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   21720947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남승현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팀원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   21611789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곽지훈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21912186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김유정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21912233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김지현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21611829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송민근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21813640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이윤정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21620940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이진형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21912251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조연희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008F3-E47C-41CC-A801-888CD5C8EDA1}"/>
              </a:ext>
            </a:extLst>
          </p:cNvPr>
          <p:cNvSpPr txBox="1"/>
          <p:nvPr/>
        </p:nvSpPr>
        <p:spPr>
          <a:xfrm>
            <a:off x="9201536" y="4532902"/>
            <a:ext cx="82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3A4874">
                    <a:alpha val="83000"/>
                  </a:srgbClr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rgbClr val="3A4874">
                    <a:alpha val="83000"/>
                  </a:srgbClr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4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6928-6045-4B73-B04F-B5ABC21DF031}"/>
              </a:ext>
            </a:extLst>
          </p:cNvPr>
          <p:cNvSpPr txBox="1"/>
          <p:nvPr/>
        </p:nvSpPr>
        <p:spPr>
          <a:xfrm>
            <a:off x="3534627" y="473247"/>
            <a:ext cx="4069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KNU HOSPITAL</a:t>
            </a:r>
          </a:p>
          <a:p>
            <a:endParaRPr lang="ko-KR" altLang="en-US" sz="3200" dirty="0">
              <a:solidFill>
                <a:srgbClr val="3A4874"/>
              </a:solidFill>
            </a:endParaRP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0299301E-F07B-45B9-93FD-4C475ECC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68651"/>
              </p:ext>
            </p:extLst>
          </p:nvPr>
        </p:nvGraphicFramePr>
        <p:xfrm>
          <a:off x="6965741" y="1831921"/>
          <a:ext cx="4884156" cy="375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79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5027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12599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24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‘hospital’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ssn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char(14)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enter_date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leave_date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7604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deathday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0740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examination_date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18439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definite_diagnosis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tinyint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0279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definite_diagnosis_date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5371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`ward`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61576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6014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80357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07559"/>
                  </a:ext>
                </a:extLst>
              </a:tr>
              <a:tr h="297778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68475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18592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1AC99AF-C00B-4735-B3EC-69662F319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14" b="1389"/>
          <a:stretch/>
        </p:blipFill>
        <p:spPr>
          <a:xfrm>
            <a:off x="630814" y="1946533"/>
            <a:ext cx="5704114" cy="14824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F43E59-DCE8-4745-8DB4-BFD1370F2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63" r="242" b="1389"/>
          <a:stretch/>
        </p:blipFill>
        <p:spPr>
          <a:xfrm>
            <a:off x="232922" y="3740970"/>
            <a:ext cx="6400128" cy="14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6928-6045-4B73-B04F-B5ABC21DF031}"/>
              </a:ext>
            </a:extLst>
          </p:cNvPr>
          <p:cNvSpPr txBox="1"/>
          <p:nvPr/>
        </p:nvSpPr>
        <p:spPr>
          <a:xfrm>
            <a:off x="3534627" y="473247"/>
            <a:ext cx="34912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YU HOSPITAL</a:t>
            </a:r>
          </a:p>
          <a:p>
            <a:endParaRPr lang="ko-KR" altLang="en-US" sz="3200" dirty="0">
              <a:solidFill>
                <a:srgbClr val="3A487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701E68-1681-49FE-AE5C-0F81035F344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53136" b="18759"/>
          <a:stretch/>
        </p:blipFill>
        <p:spPr>
          <a:xfrm>
            <a:off x="600863" y="1953646"/>
            <a:ext cx="5706000" cy="148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61BD88-BBBF-420D-AA5A-15ED78F20FD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47232" r="-1" b="18759"/>
          <a:stretch/>
        </p:blipFill>
        <p:spPr>
          <a:xfrm>
            <a:off x="232250" y="3767258"/>
            <a:ext cx="6400800" cy="1483200"/>
          </a:xfrm>
          <a:prstGeom prst="rect">
            <a:avLst/>
          </a:prstGeom>
        </p:spPr>
      </p:pic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EC674D3A-E78E-4B58-B97C-625B3FDD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58324"/>
              </p:ext>
            </p:extLst>
          </p:nvPr>
        </p:nvGraphicFramePr>
        <p:xfrm>
          <a:off x="6965741" y="1831921"/>
          <a:ext cx="4884156" cy="375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79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5027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12599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24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‘hospital’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ssn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char(14)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enter_date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leave_date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7604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deathday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0740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examination_date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18439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definite_diagnosis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tinyint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0279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definite_diagnosis_date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5371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`ward`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61576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6014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80357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07559"/>
                  </a:ext>
                </a:extLst>
              </a:tr>
              <a:tr h="297778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68475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18592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4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6928-6045-4B73-B04F-B5ABC21DF031}"/>
              </a:ext>
            </a:extLst>
          </p:cNvPr>
          <p:cNvSpPr txBox="1"/>
          <p:nvPr/>
        </p:nvSpPr>
        <p:spPr>
          <a:xfrm>
            <a:off x="3534626" y="473247"/>
            <a:ext cx="3028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</a:t>
            </a:r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DG HOSPITAL</a:t>
            </a:r>
            <a:r>
              <a:rPr lang="en-US" altLang="ko-KR" sz="3200" b="0" dirty="0">
                <a:ln>
                  <a:noFill/>
                </a:ln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 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B5B75-CEBF-4508-89DA-7D47F599AC4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1" r="53090" b="1146"/>
          <a:stretch/>
        </p:blipFill>
        <p:spPr>
          <a:xfrm>
            <a:off x="626622" y="1943139"/>
            <a:ext cx="5706000" cy="1483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0B0981-6709-480E-8A86-7CDD9B6BE7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47136" t="1" r="148" b="1146"/>
          <a:stretch/>
        </p:blipFill>
        <p:spPr>
          <a:xfrm>
            <a:off x="214997" y="3773231"/>
            <a:ext cx="6400800" cy="1483200"/>
          </a:xfrm>
          <a:prstGeom prst="rect">
            <a:avLst/>
          </a:prstGeom>
        </p:spPr>
      </p:pic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BA8F106A-45AC-4BA7-980A-CD9E52FCD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58324"/>
              </p:ext>
            </p:extLst>
          </p:nvPr>
        </p:nvGraphicFramePr>
        <p:xfrm>
          <a:off x="6965741" y="1831921"/>
          <a:ext cx="4884156" cy="375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79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5027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12599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24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‘hospital’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ssn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char(14)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enter_date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leave_date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7604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deathday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0740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examination_date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18439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definite_diagnosis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tinyint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0279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definite_diagnosis_date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5371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`ward`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61576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60141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80357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07559"/>
                  </a:ext>
                </a:extLst>
              </a:tr>
              <a:tr h="297778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68475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18592"/>
                  </a:ext>
                </a:extLst>
              </a:tr>
              <a:tr h="224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31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6928-6045-4B73-B04F-B5ABC21DF031}"/>
              </a:ext>
            </a:extLst>
          </p:cNvPr>
          <p:cNvSpPr txBox="1"/>
          <p:nvPr/>
        </p:nvSpPr>
        <p:spPr>
          <a:xfrm>
            <a:off x="3534626" y="473247"/>
            <a:ext cx="35672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</a:t>
            </a:r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ADMINISTRATOR</a:t>
            </a:r>
            <a:r>
              <a:rPr lang="en-US" altLang="ko-KR" sz="3200" b="0" dirty="0">
                <a:ln>
                  <a:noFill/>
                </a:ln>
                <a:latin typeface="Arial" panose="020B0604020202020204" pitchFamily="34" charset="0"/>
                <a:ea typeface="문체부 돋음체" panose="020B0609000101010101" pitchFamily="49" charset="-127"/>
                <a:cs typeface="Arial" panose="020B0604020202020204" pitchFamily="34" charset="0"/>
              </a:rPr>
              <a:t> 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8F6E90F6-AC14-4FD6-8803-76E57E39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24244"/>
              </p:ext>
            </p:extLst>
          </p:nvPr>
        </p:nvGraphicFramePr>
        <p:xfrm>
          <a:off x="5318233" y="2876255"/>
          <a:ext cx="5145916" cy="1198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841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9584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72227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‘administrator’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`ID`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`PWD`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(`ID`)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E6C0F35-1BE0-4064-8F08-EEB64BAE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188" y="2503790"/>
            <a:ext cx="1666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7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295170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3" y="453550"/>
            <a:ext cx="5062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Government-provided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30889-E728-41C4-B648-E13B6FB9B13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8521"/>
          <a:stretch/>
        </p:blipFill>
        <p:spPr>
          <a:xfrm>
            <a:off x="418152" y="2233898"/>
            <a:ext cx="4680000" cy="29639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D8F46C-7960-4663-9010-0DC1E6C9F869}"/>
              </a:ext>
            </a:extLst>
          </p:cNvPr>
          <p:cNvSpPr txBox="1"/>
          <p:nvPr/>
        </p:nvSpPr>
        <p:spPr>
          <a:xfrm>
            <a:off x="488331" y="5438453"/>
            <a:ext cx="453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ssn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definite_diagnosis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definite_diagnosis_date</a:t>
            </a:r>
            <a:endParaRPr lang="ko-KR" altLang="en-US" sz="1600" dirty="0">
              <a:ea typeface="문체부 돋음체" panose="020B0609000101010101" pitchFamily="49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6FF7E-0B1E-473C-A085-3FF03FEA6781}"/>
              </a:ext>
            </a:extLst>
          </p:cNvPr>
          <p:cNvSpPr txBox="1"/>
          <p:nvPr/>
        </p:nvSpPr>
        <p:spPr>
          <a:xfrm>
            <a:off x="418152" y="159289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ea typeface="문체부 돋음체" panose="020B0609000101010101" pitchFamily="49" charset="-127"/>
              </a:rPr>
              <a:t>확진자</a:t>
            </a:r>
            <a:r>
              <a:rPr lang="ko-KR" altLang="en-US" sz="2400" b="1" dirty="0">
                <a:ea typeface="문체부 돋음체" panose="020B0609000101010101" pitchFamily="49" charset="-127"/>
              </a:rPr>
              <a:t> 통계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B4B2A9-A37F-43CA-BCFF-A9AD9D4C4BC6}"/>
              </a:ext>
            </a:extLst>
          </p:cNvPr>
          <p:cNvSpPr txBox="1"/>
          <p:nvPr/>
        </p:nvSpPr>
        <p:spPr>
          <a:xfrm>
            <a:off x="5453351" y="5438453"/>
            <a:ext cx="65140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ssn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first_vaccination_aftereffect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second_vaccination_aftereffect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first_vaccination_type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second_vaccination_type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ko-KR" altLang="en-US" sz="1600" dirty="0">
              <a:ea typeface="문체부 돋음체" panose="020B0609000101010101" pitchFamily="49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D9A82E1-13F7-4651-AFD8-5399CDA3AB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8166"/>
          <a:stretch/>
        </p:blipFill>
        <p:spPr>
          <a:xfrm>
            <a:off x="6096000" y="2463003"/>
            <a:ext cx="4680000" cy="29754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AE500F-5C41-48EE-B119-BE203BFDF9B1}"/>
              </a:ext>
            </a:extLst>
          </p:cNvPr>
          <p:cNvSpPr txBox="1"/>
          <p:nvPr/>
        </p:nvSpPr>
        <p:spPr>
          <a:xfrm>
            <a:off x="6096000" y="159289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ea typeface="문체부 돋음체" panose="020B0609000101010101" pitchFamily="49" charset="-127"/>
              </a:rPr>
              <a:t>백신 후유증 비율</a:t>
            </a:r>
            <a:endParaRPr lang="ko-KR" altLang="en-US" sz="2400" b="1" dirty="0">
              <a:ea typeface="문체부 돋음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3" y="453550"/>
            <a:ext cx="5062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Government-provided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CFCE-713E-4C1C-B096-7999BB2B30F2}"/>
              </a:ext>
            </a:extLst>
          </p:cNvPr>
          <p:cNvSpPr txBox="1"/>
          <p:nvPr/>
        </p:nvSpPr>
        <p:spPr>
          <a:xfrm>
            <a:off x="1945150" y="5387898"/>
            <a:ext cx="25769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ssn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fisrt_vaccination_date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ko-KR" altLang="en-US" sz="1600" dirty="0">
              <a:ea typeface="문체부 돋음체" panose="020B060900010101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C7992B-2EC2-49A5-93C8-3A89A87A6059}"/>
              </a:ext>
            </a:extLst>
          </p:cNvPr>
          <p:cNvSpPr txBox="1"/>
          <p:nvPr/>
        </p:nvSpPr>
        <p:spPr>
          <a:xfrm>
            <a:off x="7323551" y="5387898"/>
            <a:ext cx="29569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ssn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second_vaccination_date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ko-KR" altLang="en-US" sz="1600" dirty="0">
              <a:ea typeface="문체부 돋음체" panose="020B060900010101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E80EE-7CB0-49DB-B250-0B5199B22C2B}"/>
              </a:ext>
            </a:extLst>
          </p:cNvPr>
          <p:cNvSpPr txBox="1"/>
          <p:nvPr/>
        </p:nvSpPr>
        <p:spPr>
          <a:xfrm>
            <a:off x="418152" y="1592899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문체부 돋음체" panose="020B0609000101010101" pitchFamily="49" charset="-127"/>
              </a:rPr>
              <a:t>1</a:t>
            </a:r>
            <a:r>
              <a:rPr lang="ko-KR" altLang="en-US" sz="2400" b="1" dirty="0">
                <a:ea typeface="문체부 돋음체" panose="020B0609000101010101" pitchFamily="49" charset="-127"/>
              </a:rPr>
              <a:t>차 백신 접종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E7E78-DA70-4681-9185-C629A9D65DF8}"/>
              </a:ext>
            </a:extLst>
          </p:cNvPr>
          <p:cNvSpPr txBox="1"/>
          <p:nvPr/>
        </p:nvSpPr>
        <p:spPr>
          <a:xfrm>
            <a:off x="6096000" y="1570965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문체부 돋음체" panose="020B0609000101010101" pitchFamily="49" charset="-127"/>
              </a:rPr>
              <a:t>2</a:t>
            </a:r>
            <a:r>
              <a:rPr lang="ko-KR" altLang="en-US" sz="2400" b="1" dirty="0">
                <a:ea typeface="문체부 돋음체" panose="020B0609000101010101" pitchFamily="49" charset="-127"/>
              </a:rPr>
              <a:t>차 백신 접종 비율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BF8C778-FBB0-41DC-9EE5-9ED1299B6ED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6596"/>
          <a:stretch/>
        </p:blipFill>
        <p:spPr>
          <a:xfrm>
            <a:off x="6096000" y="2254024"/>
            <a:ext cx="4680000" cy="30263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835CAF5-AF12-40A6-A76E-D0432E07AB1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6483"/>
          <a:stretch/>
        </p:blipFill>
        <p:spPr>
          <a:xfrm>
            <a:off x="532476" y="2196371"/>
            <a:ext cx="4680000" cy="30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3" y="453550"/>
            <a:ext cx="5062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Government-provided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B1854-6141-448D-83C2-CA5CCF2B0914}"/>
              </a:ext>
            </a:extLst>
          </p:cNvPr>
          <p:cNvSpPr txBox="1"/>
          <p:nvPr/>
        </p:nvSpPr>
        <p:spPr>
          <a:xfrm>
            <a:off x="818485" y="193093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정부 제공 데이터 종합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033AF-6256-4E92-A676-27FD7B6C3F40}"/>
              </a:ext>
            </a:extLst>
          </p:cNvPr>
          <p:cNvSpPr txBox="1"/>
          <p:nvPr/>
        </p:nvSpPr>
        <p:spPr>
          <a:xfrm>
            <a:off x="476456" y="4653970"/>
            <a:ext cx="10897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제약사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definite_diagnosis_date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definite_diagnosis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first_vaccination_date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second_vaccination_date</a:t>
            </a:r>
            <a:r>
              <a:rPr lang="en-US" altLang="ko-KR" sz="1600" dirty="0"/>
              <a:t>, </a:t>
            </a:r>
          </a:p>
          <a:p>
            <a:pPr algn="ctr"/>
            <a:r>
              <a:rPr lang="en-US" altLang="ko-KR" sz="1600" dirty="0" err="1"/>
              <a:t>first_vaccination_type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second_vaccination_date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first_vaccine_aftereffect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second_vaccine_aftereffect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deathday</a:t>
            </a:r>
            <a:endParaRPr lang="ko-KR" altLang="en-US" sz="1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665717-98D5-4D6E-BFFB-0B8DA6DD5DBF}"/>
              </a:ext>
            </a:extLst>
          </p:cNvPr>
          <p:cNvGrpSpPr/>
          <p:nvPr/>
        </p:nvGrpSpPr>
        <p:grpSpPr>
          <a:xfrm>
            <a:off x="818485" y="2676196"/>
            <a:ext cx="10555030" cy="1545252"/>
            <a:chOff x="818485" y="2676196"/>
            <a:chExt cx="10555030" cy="15452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675E57-0F8B-45E3-8C34-316379572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204" b="1464"/>
            <a:stretch/>
          </p:blipFill>
          <p:spPr>
            <a:xfrm>
              <a:off x="818485" y="2676196"/>
              <a:ext cx="10555030" cy="150560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7244CB2-60D8-487C-9015-DDF9D9B6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3735" y="4015690"/>
              <a:ext cx="1234547" cy="205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22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3" y="453550"/>
            <a:ext cx="5062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Hospital-provided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CFCE-713E-4C1C-B096-7999BB2B30F2}"/>
              </a:ext>
            </a:extLst>
          </p:cNvPr>
          <p:cNvSpPr txBox="1"/>
          <p:nvPr/>
        </p:nvSpPr>
        <p:spPr>
          <a:xfrm>
            <a:off x="1053540" y="5573453"/>
            <a:ext cx="3793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enter_date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deathday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leave_date</a:t>
            </a:r>
            <a:r>
              <a:rPr lang="en-US" altLang="ko-KR" sz="1600" dirty="0"/>
              <a:t>, ward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74347-E573-461B-97D9-B6934D349C4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5687"/>
          <a:stretch/>
        </p:blipFill>
        <p:spPr>
          <a:xfrm>
            <a:off x="805343" y="2272704"/>
            <a:ext cx="4680000" cy="32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BEC78A-F705-4DCC-8F48-87734A8A2ED6}"/>
              </a:ext>
            </a:extLst>
          </p:cNvPr>
          <p:cNvSpPr txBox="1"/>
          <p:nvPr/>
        </p:nvSpPr>
        <p:spPr>
          <a:xfrm>
            <a:off x="418152" y="159289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병상당 환자수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71A34-B7E7-441C-82F6-7CBE36C81A2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5501"/>
          <a:stretch/>
        </p:blipFill>
        <p:spPr>
          <a:xfrm>
            <a:off x="6514331" y="2226772"/>
            <a:ext cx="4680000" cy="32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94D6AB-16C8-40C8-9D5C-735901259D13}"/>
              </a:ext>
            </a:extLst>
          </p:cNvPr>
          <p:cNvSpPr txBox="1"/>
          <p:nvPr/>
        </p:nvSpPr>
        <p:spPr>
          <a:xfrm>
            <a:off x="6297221" y="158398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코로나 환자 통계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094B1-7940-446C-890C-4AC987C0F276}"/>
              </a:ext>
            </a:extLst>
          </p:cNvPr>
          <p:cNvSpPr txBox="1"/>
          <p:nvPr/>
        </p:nvSpPr>
        <p:spPr>
          <a:xfrm>
            <a:off x="5700455" y="5403431"/>
            <a:ext cx="6307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중증 환자 비율</a:t>
            </a:r>
            <a:r>
              <a:rPr lang="en-US" altLang="ko-KR" sz="1600" dirty="0">
                <a:ea typeface="문체부 돋음체" panose="020B0609000101010101" pitchFamily="49" charset="-127"/>
              </a:rPr>
              <a:t>: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definite_diagnosis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deathday</a:t>
            </a:r>
            <a:r>
              <a:rPr lang="en-US" altLang="ko-KR" sz="1600" dirty="0">
                <a:ea typeface="문체부 돋음체" panose="020B0609000101010101" pitchFamily="49" charset="-127"/>
              </a:rPr>
              <a:t>, ward </a:t>
            </a:r>
          </a:p>
          <a:p>
            <a:pPr algn="ctr"/>
            <a:r>
              <a:rPr lang="ko-KR" altLang="en-US" sz="1600" dirty="0" err="1">
                <a:ea typeface="문체부 돋음체" panose="020B0609000101010101" pitchFamily="49" charset="-127"/>
              </a:rPr>
              <a:t>확진자</a:t>
            </a:r>
            <a:r>
              <a:rPr lang="ko-KR" altLang="en-US" sz="1600" dirty="0">
                <a:ea typeface="문체부 돋음체" panose="020B0609000101010101" pitchFamily="49" charset="-127"/>
              </a:rPr>
              <a:t> 통계 확진 여부</a:t>
            </a:r>
            <a:r>
              <a:rPr lang="en-US" altLang="ko-KR" sz="1600" dirty="0">
                <a:ea typeface="문체부 돋음체" panose="020B0609000101010101" pitchFamily="49" charset="-127"/>
              </a:rPr>
              <a:t>: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definite_diagnosis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definite_diagnosis_date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완치 환자 비율</a:t>
            </a:r>
            <a:r>
              <a:rPr lang="en-US" altLang="ko-KR" sz="1600" dirty="0">
                <a:ea typeface="문체부 돋음체" panose="020B0609000101010101" pitchFamily="49" charset="-127"/>
              </a:rPr>
              <a:t>: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definite_diagnosis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leave_date</a:t>
            </a:r>
            <a:r>
              <a:rPr lang="en-US" altLang="ko-KR" sz="1600" dirty="0">
                <a:ea typeface="문체부 돋음체" panose="020B060900010101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35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3" y="453550"/>
            <a:ext cx="5062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Hospital-provided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2A9BE-0627-4A4E-A194-0A1D644815B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6614"/>
          <a:stretch/>
        </p:blipFill>
        <p:spPr>
          <a:xfrm>
            <a:off x="893644" y="2101231"/>
            <a:ext cx="4680000" cy="32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E6E98B-58FC-49B6-BB84-AD137612DF81}"/>
              </a:ext>
            </a:extLst>
          </p:cNvPr>
          <p:cNvSpPr txBox="1"/>
          <p:nvPr/>
        </p:nvSpPr>
        <p:spPr>
          <a:xfrm>
            <a:off x="418152" y="1592899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검사자 수 및 비율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C8D6A-31EF-4136-ABF7-892A6AF22D24}"/>
              </a:ext>
            </a:extLst>
          </p:cNvPr>
          <p:cNvSpPr txBox="1"/>
          <p:nvPr/>
        </p:nvSpPr>
        <p:spPr>
          <a:xfrm>
            <a:off x="2004409" y="5573453"/>
            <a:ext cx="1891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examination_date</a:t>
            </a:r>
            <a:r>
              <a:rPr lang="en-US" altLang="ko-KR" sz="16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0A446-2846-4941-BB64-AC0248EA2ED6}"/>
              </a:ext>
            </a:extLst>
          </p:cNvPr>
          <p:cNvSpPr txBox="1"/>
          <p:nvPr/>
        </p:nvSpPr>
        <p:spPr>
          <a:xfrm>
            <a:off x="6413825" y="5573452"/>
            <a:ext cx="4881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제약사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>
                <a:ea typeface="문체부 돋음체" panose="020B0609000101010101" pitchFamily="49" charset="-127"/>
              </a:rPr>
              <a:t>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first_vaccination_date</a:t>
            </a:r>
            <a:r>
              <a:rPr lang="en-US" altLang="ko-KR" sz="1600" dirty="0">
                <a:ea typeface="문체부 돋음체" panose="020B0609000101010101" pitchFamily="49" charset="-127"/>
              </a:rPr>
              <a:t> +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second_vaccination_date</a:t>
            </a:r>
            <a:r>
              <a:rPr lang="en-US" altLang="ko-KR" sz="1600" dirty="0">
                <a:ea typeface="문체부 돋음체" panose="020B0609000101010101" pitchFamily="49" charset="-127"/>
              </a:rPr>
              <a:t> </a:t>
            </a: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53912-A636-4A92-9124-BB03E42D21B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6310"/>
          <a:stretch/>
        </p:blipFill>
        <p:spPr>
          <a:xfrm>
            <a:off x="6618358" y="2101231"/>
            <a:ext cx="4680000" cy="32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5884C0-FC5B-4DFA-B6FB-E1675083195C}"/>
              </a:ext>
            </a:extLst>
          </p:cNvPr>
          <p:cNvSpPr txBox="1"/>
          <p:nvPr/>
        </p:nvSpPr>
        <p:spPr>
          <a:xfrm>
            <a:off x="6297221" y="158398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백신 소모량 통계</a:t>
            </a:r>
          </a:p>
        </p:txBody>
      </p:sp>
    </p:spTree>
    <p:extLst>
      <p:ext uri="{BB962C8B-B14F-4D97-AF65-F5344CB8AC3E}">
        <p14:creationId xmlns:p14="http://schemas.microsoft.com/office/powerpoint/2010/main" val="2206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3" y="453550"/>
            <a:ext cx="5062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Hospital-provided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71CC15-77D0-46E5-9B6B-68B3C87CF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71"/>
          <a:stretch/>
        </p:blipFill>
        <p:spPr>
          <a:xfrm>
            <a:off x="1129053" y="2392603"/>
            <a:ext cx="9933894" cy="17702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CF0CAD-A06F-4221-A589-532C6649EDE0}"/>
              </a:ext>
            </a:extLst>
          </p:cNvPr>
          <p:cNvSpPr txBox="1"/>
          <p:nvPr/>
        </p:nvSpPr>
        <p:spPr>
          <a:xfrm>
            <a:off x="818485" y="193093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병원 통계 종합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3800C-DCCD-48C0-B8F9-F0963AE60E8B}"/>
              </a:ext>
            </a:extLst>
          </p:cNvPr>
          <p:cNvSpPr txBox="1"/>
          <p:nvPr/>
        </p:nvSpPr>
        <p:spPr>
          <a:xfrm>
            <a:off x="476456" y="4653970"/>
            <a:ext cx="10897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병원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제약사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patient_number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enter_date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leave_date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deathday</a:t>
            </a:r>
            <a:r>
              <a:rPr lang="en-US" altLang="ko-KR" sz="1600" dirty="0"/>
              <a:t>, ward, </a:t>
            </a:r>
            <a:r>
              <a:rPr lang="en-US" altLang="ko-KR" sz="1600" dirty="0" err="1"/>
              <a:t>examination_date</a:t>
            </a:r>
            <a:r>
              <a:rPr lang="en-US" altLang="ko-KR" sz="1600" dirty="0"/>
              <a:t>, </a:t>
            </a:r>
          </a:p>
          <a:p>
            <a:pPr algn="ctr"/>
            <a:r>
              <a:rPr lang="en-US" altLang="ko-KR" sz="1600" dirty="0" err="1"/>
              <a:t>first_vaccination_date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second_vaccination_date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409127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68A297-EA9F-4C82-B810-5AFFD803FB7C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2473450" y="3204408"/>
            <a:ext cx="9718550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9" y="762372"/>
            <a:ext cx="697791" cy="697791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48FC454-E62C-46FE-AF9C-39BCC1D5D18E}"/>
              </a:ext>
            </a:extLst>
          </p:cNvPr>
          <p:cNvSpPr/>
          <p:nvPr/>
        </p:nvSpPr>
        <p:spPr>
          <a:xfrm>
            <a:off x="10512278" y="3131084"/>
            <a:ext cx="146649" cy="146649"/>
          </a:xfrm>
          <a:prstGeom prst="ellipse">
            <a:avLst/>
          </a:prstGeom>
          <a:solidFill>
            <a:srgbClr val="FFD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DBAE50D-8F80-46AF-8EDB-630A7A939F0F}"/>
              </a:ext>
            </a:extLst>
          </p:cNvPr>
          <p:cNvSpPr/>
          <p:nvPr/>
        </p:nvSpPr>
        <p:spPr>
          <a:xfrm>
            <a:off x="5686245" y="3131084"/>
            <a:ext cx="146649" cy="146649"/>
          </a:xfrm>
          <a:prstGeom prst="ellips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D9F783-7BE6-47C8-913F-6C7885E7A944}"/>
              </a:ext>
            </a:extLst>
          </p:cNvPr>
          <p:cNvSpPr/>
          <p:nvPr/>
        </p:nvSpPr>
        <p:spPr>
          <a:xfrm>
            <a:off x="8832556" y="3131084"/>
            <a:ext cx="146649" cy="146649"/>
          </a:xfrm>
          <a:prstGeom prst="ellips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66B642-B559-42D1-AB92-E61FDD21B8B1}"/>
              </a:ext>
            </a:extLst>
          </p:cNvPr>
          <p:cNvSpPr/>
          <p:nvPr/>
        </p:nvSpPr>
        <p:spPr>
          <a:xfrm>
            <a:off x="7152834" y="3131084"/>
            <a:ext cx="146649" cy="146649"/>
          </a:xfrm>
          <a:prstGeom prst="ellips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52BB14-FBA9-4EC0-9A67-C26DC4A2A6AB}"/>
              </a:ext>
            </a:extLst>
          </p:cNvPr>
          <p:cNvSpPr/>
          <p:nvPr/>
        </p:nvSpPr>
        <p:spPr>
          <a:xfrm>
            <a:off x="4006523" y="3131084"/>
            <a:ext cx="146649" cy="146649"/>
          </a:xfrm>
          <a:prstGeom prst="ellips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AE8C4B0-26DF-4B9E-8AF7-6ADBC0BF6F62}"/>
              </a:ext>
            </a:extLst>
          </p:cNvPr>
          <p:cNvSpPr/>
          <p:nvPr/>
        </p:nvSpPr>
        <p:spPr>
          <a:xfrm>
            <a:off x="2326801" y="3131084"/>
            <a:ext cx="146649" cy="146649"/>
          </a:xfrm>
          <a:prstGeom prst="ellips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553E21-F31F-45F5-A4DB-CE2E4819DF2C}"/>
              </a:ext>
            </a:extLst>
          </p:cNvPr>
          <p:cNvSpPr txBox="1"/>
          <p:nvPr/>
        </p:nvSpPr>
        <p:spPr>
          <a:xfrm>
            <a:off x="1262350" y="3501690"/>
            <a:ext cx="2275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Ultra"/>
                <a:cs typeface="Arial" panose="020B0604020202020204" pitchFamily="34" charset="0"/>
                <a:sym typeface="Ultra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Requirement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3904D-6B60-43CF-9FE3-89FE99CADC99}"/>
              </a:ext>
            </a:extLst>
          </p:cNvPr>
          <p:cNvSpPr txBox="1"/>
          <p:nvPr/>
        </p:nvSpPr>
        <p:spPr>
          <a:xfrm>
            <a:off x="6953015" y="3501690"/>
            <a:ext cx="546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Ultra"/>
              </a:rPr>
              <a:t>UI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CAF18-BF8C-4534-A081-48CEB2A32232}"/>
              </a:ext>
            </a:extLst>
          </p:cNvPr>
          <p:cNvSpPr txBox="1"/>
          <p:nvPr/>
        </p:nvSpPr>
        <p:spPr>
          <a:xfrm>
            <a:off x="5183270" y="3501690"/>
            <a:ext cx="1571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Ultra"/>
              </a:rPr>
              <a:t>Database 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9BEA94-0F1A-4A42-9B4D-D347B9A92B1F}"/>
              </a:ext>
            </a:extLst>
          </p:cNvPr>
          <p:cNvSpPr txBox="1"/>
          <p:nvPr/>
        </p:nvSpPr>
        <p:spPr>
          <a:xfrm>
            <a:off x="3752029" y="3501690"/>
            <a:ext cx="8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Ultra"/>
              </a:rPr>
              <a:t>ERD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779A87-4504-4F77-8B37-77BADCD63C7C}"/>
              </a:ext>
            </a:extLst>
          </p:cNvPr>
          <p:cNvSpPr txBox="1"/>
          <p:nvPr/>
        </p:nvSpPr>
        <p:spPr>
          <a:xfrm>
            <a:off x="7982054" y="3501577"/>
            <a:ext cx="18966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Ultra"/>
              </a:rPr>
              <a:t>Contribution Table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3261C0-7120-4BAD-8CCC-DD8B0781F4F2}"/>
              </a:ext>
            </a:extLst>
          </p:cNvPr>
          <p:cNvSpPr txBox="1"/>
          <p:nvPr/>
        </p:nvSpPr>
        <p:spPr>
          <a:xfrm>
            <a:off x="10285078" y="3504352"/>
            <a:ext cx="820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Ultra"/>
              </a:rPr>
              <a:t>QnA</a:t>
            </a:r>
            <a:endParaRPr lang="en-US" altLang="ko-K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782D1A-54C9-41CD-A17F-84CBDAC3772C}"/>
              </a:ext>
            </a:extLst>
          </p:cNvPr>
          <p:cNvGrpSpPr/>
          <p:nvPr/>
        </p:nvGrpSpPr>
        <p:grpSpPr>
          <a:xfrm>
            <a:off x="1294978" y="660400"/>
            <a:ext cx="3808649" cy="907331"/>
            <a:chOff x="1294978" y="660400"/>
            <a:chExt cx="3808649" cy="907331"/>
          </a:xfrm>
        </p:grpSpPr>
        <p:sp>
          <p:nvSpPr>
            <p:cNvPr id="6" name="TextBox 5"/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Chapter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14D77D-AABA-411B-B723-A32C71ADB65C}"/>
                </a:ext>
              </a:extLst>
            </p:cNvPr>
            <p:cNvSpPr txBox="1"/>
            <p:nvPr/>
          </p:nvSpPr>
          <p:spPr>
            <a:xfrm>
              <a:off x="1294978" y="736734"/>
              <a:ext cx="22429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Chapter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60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2" y="453550"/>
            <a:ext cx="7885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 Pharmaceutical company-provided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6E98B-58FC-49B6-BB84-AD137612DF81}"/>
              </a:ext>
            </a:extLst>
          </p:cNvPr>
          <p:cNvSpPr txBox="1"/>
          <p:nvPr/>
        </p:nvSpPr>
        <p:spPr>
          <a:xfrm>
            <a:off x="418152" y="159289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현재 백신 </a:t>
            </a:r>
            <a:r>
              <a:rPr lang="ko-KR" altLang="en-US" sz="2400" b="1" dirty="0" err="1">
                <a:ea typeface="문체부 돋음체" panose="020B0609000101010101" pitchFamily="49" charset="-127"/>
              </a:rPr>
              <a:t>샌상량</a:t>
            </a:r>
            <a:endParaRPr lang="ko-KR" altLang="en-US" sz="2400" b="1" dirty="0">
              <a:ea typeface="문체부 돋음체" panose="020B060900010101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C8D6A-31EF-4136-ABF7-892A6AF22D24}"/>
              </a:ext>
            </a:extLst>
          </p:cNvPr>
          <p:cNvSpPr txBox="1"/>
          <p:nvPr/>
        </p:nvSpPr>
        <p:spPr>
          <a:xfrm>
            <a:off x="1352307" y="5573453"/>
            <a:ext cx="3195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제약사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/>
              <a:t>vaccine_create_date</a:t>
            </a:r>
            <a:r>
              <a:rPr lang="en-US" altLang="ko-KR" sz="1600" dirty="0"/>
              <a:t> &lt; </a:t>
            </a:r>
            <a:r>
              <a:rPr lang="ko-KR" altLang="en-US" sz="1600" dirty="0"/>
              <a:t>현재날짜 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0A446-2846-4941-BB64-AC0248EA2ED6}"/>
              </a:ext>
            </a:extLst>
          </p:cNvPr>
          <p:cNvSpPr txBox="1"/>
          <p:nvPr/>
        </p:nvSpPr>
        <p:spPr>
          <a:xfrm>
            <a:off x="7328497" y="5573452"/>
            <a:ext cx="305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제약사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vaccine_create_date</a:t>
            </a:r>
            <a:r>
              <a:rPr lang="en-US" altLang="ko-KR" sz="1600" dirty="0">
                <a:ea typeface="문체부 돋음체" panose="020B0609000101010101" pitchFamily="49" charset="-127"/>
              </a:rPr>
              <a:t> &gt;</a:t>
            </a:r>
            <a:r>
              <a:rPr lang="ko-KR" altLang="en-US" sz="1600" dirty="0">
                <a:ea typeface="문체부 돋음체" panose="020B0609000101010101" pitchFamily="49" charset="-127"/>
              </a:rPr>
              <a:t>현재날짜</a:t>
            </a:r>
            <a:endParaRPr lang="en-US" altLang="ko-KR" sz="1600" dirty="0">
              <a:ea typeface="문체부 돋음체" panose="020B060900010101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2E4E54-ED11-48E1-9E89-2103C3364E8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7220"/>
          <a:stretch/>
        </p:blipFill>
        <p:spPr>
          <a:xfrm>
            <a:off x="610276" y="2205355"/>
            <a:ext cx="4680000" cy="32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33745C-85E5-4C1A-BD95-F306B07878E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4662"/>
          <a:stretch/>
        </p:blipFill>
        <p:spPr>
          <a:xfrm>
            <a:off x="6514331" y="2054564"/>
            <a:ext cx="4680000" cy="32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97CB6E-7405-4822-96FB-2D6D6452E994}"/>
              </a:ext>
            </a:extLst>
          </p:cNvPr>
          <p:cNvSpPr txBox="1"/>
          <p:nvPr/>
        </p:nvSpPr>
        <p:spPr>
          <a:xfrm>
            <a:off x="6297221" y="158828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미래 백신 생산량</a:t>
            </a:r>
          </a:p>
        </p:txBody>
      </p:sp>
    </p:spTree>
    <p:extLst>
      <p:ext uri="{BB962C8B-B14F-4D97-AF65-F5344CB8AC3E}">
        <p14:creationId xmlns:p14="http://schemas.microsoft.com/office/powerpoint/2010/main" val="68120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7C95173-E50B-41B3-A0BA-FD82138A5675}"/>
              </a:ext>
            </a:extLst>
          </p:cNvPr>
          <p:cNvSpPr txBox="1"/>
          <p:nvPr/>
        </p:nvSpPr>
        <p:spPr>
          <a:xfrm>
            <a:off x="1715302" y="188399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문체부 돋음체" panose="020B0609000101010101" pitchFamily="49" charset="-127"/>
              </a:rPr>
              <a:t>백신 폐기량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2" y="453550"/>
            <a:ext cx="7885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 Pharmaceutical company-provided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C8D6A-31EF-4136-ABF7-892A6AF22D24}"/>
              </a:ext>
            </a:extLst>
          </p:cNvPr>
          <p:cNvSpPr txBox="1"/>
          <p:nvPr/>
        </p:nvSpPr>
        <p:spPr>
          <a:xfrm>
            <a:off x="6860323" y="3249386"/>
            <a:ext cx="36163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국민</a:t>
            </a:r>
            <a:r>
              <a:rPr lang="en-US" altLang="ko-KR" sz="1600" dirty="0"/>
              <a:t>, </a:t>
            </a:r>
            <a:r>
              <a:rPr lang="ko-KR" altLang="en-US" sz="1600" dirty="0"/>
              <a:t>제약사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first_vaccination_date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vaccine_code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 err="1"/>
              <a:t>second_vaccination_date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00FE7-90CD-4754-83B9-4A4F30089ED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5753"/>
          <a:stretch/>
        </p:blipFill>
        <p:spPr>
          <a:xfrm>
            <a:off x="1715302" y="2515337"/>
            <a:ext cx="4735106" cy="33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25605-21E3-45CC-9975-DFCE77D828F9}"/>
              </a:ext>
            </a:extLst>
          </p:cNvPr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2B3C67-78D4-4C7C-8018-4CEC843218D5}"/>
              </a:ext>
            </a:extLst>
          </p:cNvPr>
          <p:cNvSpPr/>
          <p:nvPr/>
        </p:nvSpPr>
        <p:spPr>
          <a:xfrm>
            <a:off x="1" y="1126812"/>
            <a:ext cx="12191999" cy="31529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E1E63-DFE8-4286-BC02-1EF5F61B0D1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DCEA52-E59B-45F8-A848-B643D6CB864D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4D6B7-1688-43AD-9672-549E6990C5FE}"/>
                </a:ext>
              </a:extLst>
            </p:cNvPr>
            <p:cNvSpPr txBox="1"/>
            <p:nvPr/>
          </p:nvSpPr>
          <p:spPr>
            <a:xfrm>
              <a:off x="1294978" y="736734"/>
              <a:ext cx="7617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UI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622B40-8BA3-41D6-AF8F-CB39D34FE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24ADB1-A1BB-43B3-B833-1855AE485548}"/>
              </a:ext>
            </a:extLst>
          </p:cNvPr>
          <p:cNvSpPr txBox="1"/>
          <p:nvPr/>
        </p:nvSpPr>
        <p:spPr>
          <a:xfrm>
            <a:off x="1715302" y="453550"/>
            <a:ext cx="7885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  Pharmaceutical company-provided data</a:t>
            </a:r>
            <a:endParaRPr lang="ko-KR" altLang="en-US" sz="3200" b="0" dirty="0">
              <a:ln>
                <a:noFill/>
              </a:ln>
              <a:latin typeface="Arial" panose="020B0604020202020204" pitchFamily="34" charset="0"/>
              <a:ea typeface="문체부 돋음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DA1FB-E498-48C2-93A6-2131916EF6FE}"/>
              </a:ext>
            </a:extLst>
          </p:cNvPr>
          <p:cNvSpPr txBox="1"/>
          <p:nvPr/>
        </p:nvSpPr>
        <p:spPr>
          <a:xfrm>
            <a:off x="2975370" y="4512791"/>
            <a:ext cx="6241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a typeface="문체부 돋음체" panose="020B0609000101010101" pitchFamily="49" charset="-127"/>
              </a:rPr>
              <a:t>국민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ko-KR" altLang="en-US" sz="1600" dirty="0">
                <a:ea typeface="문체부 돋음체" panose="020B0609000101010101" pitchFamily="49" charset="-127"/>
              </a:rPr>
              <a:t>제약사</a:t>
            </a:r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endParaRPr lang="en-US" altLang="ko-KR" sz="1600" dirty="0">
              <a:ea typeface="문체부 돋음체" panose="020B0609000101010101" pitchFamily="49" charset="-127"/>
            </a:endParaRP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expected_supply_date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vaccine_create_date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vaccine_code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</a:p>
          <a:p>
            <a:pPr algn="ctr"/>
            <a:r>
              <a:rPr lang="en-US" altLang="ko-KR" sz="1600" dirty="0" err="1">
                <a:ea typeface="문체부 돋음체" panose="020B0609000101010101" pitchFamily="49" charset="-127"/>
              </a:rPr>
              <a:t>vaccine_expiration_date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first_vaccine_code</a:t>
            </a:r>
            <a:r>
              <a:rPr lang="en-US" altLang="ko-KR" sz="1600" dirty="0">
                <a:ea typeface="문체부 돋음체" panose="020B0609000101010101" pitchFamily="49" charset="-127"/>
              </a:rPr>
              <a:t>, </a:t>
            </a:r>
            <a:r>
              <a:rPr lang="en-US" altLang="ko-KR" sz="1600" dirty="0" err="1">
                <a:ea typeface="문체부 돋음체" panose="020B0609000101010101" pitchFamily="49" charset="-127"/>
              </a:rPr>
              <a:t>second_vaccine_code</a:t>
            </a:r>
            <a:endParaRPr lang="en-US" altLang="ko-KR" sz="1600" dirty="0">
              <a:ea typeface="문체부 돋음체" panose="020B060900010101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9D6ED1-AB91-4D19-ADE3-62237FE14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2"/>
          <a:stretch/>
        </p:blipFill>
        <p:spPr>
          <a:xfrm>
            <a:off x="1841440" y="2695273"/>
            <a:ext cx="8086331" cy="13095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8E502B-2415-4A87-B49F-6BAD6429ECED}"/>
              </a:ext>
            </a:extLst>
          </p:cNvPr>
          <p:cNvSpPr txBox="1"/>
          <p:nvPr/>
        </p:nvSpPr>
        <p:spPr>
          <a:xfrm>
            <a:off x="1841440" y="210725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ea typeface="문체부 돋음체" panose="020B0609000101010101" pitchFamily="49" charset="-127"/>
              </a:rPr>
              <a:t>제약사 </a:t>
            </a:r>
            <a:r>
              <a:rPr lang="ko-KR" altLang="en-US" sz="2400" b="1" dirty="0">
                <a:ea typeface="문체부 돋음체" panose="020B0609000101010101" pitchFamily="49" charset="-127"/>
              </a:rPr>
              <a:t>통계 종합</a:t>
            </a:r>
          </a:p>
        </p:txBody>
      </p:sp>
    </p:spTree>
    <p:extLst>
      <p:ext uri="{BB962C8B-B14F-4D97-AF65-F5344CB8AC3E}">
        <p14:creationId xmlns:p14="http://schemas.microsoft.com/office/powerpoint/2010/main" val="163945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5892323" cy="907331"/>
            <a:chOff x="545099" y="660400"/>
            <a:chExt cx="5892323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51132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Contribution Table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4795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Contribution Table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BF373A3-5C1F-457A-A0A5-CEEBA3C1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85302"/>
              </p:ext>
            </p:extLst>
          </p:nvPr>
        </p:nvGraphicFramePr>
        <p:xfrm>
          <a:off x="160093" y="2483140"/>
          <a:ext cx="11871814" cy="26703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0253">
                  <a:extLst>
                    <a:ext uri="{9D8B030D-6E8A-4147-A177-3AD203B41FA5}">
                      <a16:colId xmlns:a16="http://schemas.microsoft.com/office/drawing/2014/main" val="351490515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35912423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1626859932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528214581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512128942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944849567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337988223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974314336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30201961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719113120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1201484266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802084687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140401260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84486202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356242762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462049378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2647020091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1942739832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1445178321"/>
                    </a:ext>
                  </a:extLst>
                </a:gridCol>
                <a:gridCol w="574819">
                  <a:extLst>
                    <a:ext uri="{9D8B030D-6E8A-4147-A177-3AD203B41FA5}">
                      <a16:colId xmlns:a16="http://schemas.microsoft.com/office/drawing/2014/main" val="3684454883"/>
                    </a:ext>
                  </a:extLst>
                </a:gridCol>
              </a:tblGrid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업무리스트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중요도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남승현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곽지훈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송민근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이진형 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이윤정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김유정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김지현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조연희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합계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남승현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곽지훈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송민근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이진형 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이윤정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김유정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김지현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조연희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점수합계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15872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UI 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52%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8.84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4.08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4.08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844103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PHP 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58%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12.18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2.94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2.94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2.94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102518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4.07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4.07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4.07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6.66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5.92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4.07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4.07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4.07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84491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작성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465722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50458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참여도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830290"/>
                  </a:ext>
                </a:extLst>
              </a:tr>
              <a:tr h="333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17.25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18.91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8.07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12.09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14.07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12.09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4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3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A5EDF2-516E-44D3-88B7-C9A10629D0FC}"/>
              </a:ext>
            </a:extLst>
          </p:cNvPr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32557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536DAC-81D1-4B94-AC96-1001901B85A4}"/>
              </a:ext>
            </a:extLst>
          </p:cNvPr>
          <p:cNvGrpSpPr/>
          <p:nvPr/>
        </p:nvGrpSpPr>
        <p:grpSpPr>
          <a:xfrm>
            <a:off x="4465320" y="2836835"/>
            <a:ext cx="4726896" cy="1184330"/>
            <a:chOff x="376731" y="660400"/>
            <a:chExt cx="4726896" cy="1184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7794D-E45B-4FD4-AC5A-62EF30FB0628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150" dirty="0" err="1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QnA</a:t>
              </a:r>
              <a:endParaRPr lang="ko-KR" altLang="en-US" sz="66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951173-6FEA-4D16-BCC4-4F6799200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31" y="762372"/>
              <a:ext cx="866159" cy="8661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D05BD7-3377-40D1-86C0-FC75AF661490}"/>
                </a:ext>
              </a:extLst>
            </p:cNvPr>
            <p:cNvSpPr txBox="1"/>
            <p:nvPr/>
          </p:nvSpPr>
          <p:spPr>
            <a:xfrm>
              <a:off x="1294978" y="736734"/>
              <a:ext cx="18213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-150" dirty="0" err="1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QnA</a:t>
              </a:r>
              <a:endParaRPr lang="ko-KR" altLang="en-US" sz="66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9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9041FD-C302-4CC8-B3EF-88A097FF146E}"/>
              </a:ext>
            </a:extLst>
          </p:cNvPr>
          <p:cNvSpPr/>
          <p:nvPr/>
        </p:nvSpPr>
        <p:spPr>
          <a:xfrm>
            <a:off x="1" y="448871"/>
            <a:ext cx="12191999" cy="5960258"/>
          </a:xfrm>
          <a:prstGeom prst="rect">
            <a:avLst/>
          </a:prstGeom>
          <a:solidFill>
            <a:srgbClr val="32557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272968-C5B5-4FE2-BE1B-9F5358EC00D2}"/>
              </a:ext>
            </a:extLst>
          </p:cNvPr>
          <p:cNvGrpSpPr/>
          <p:nvPr/>
        </p:nvGrpSpPr>
        <p:grpSpPr>
          <a:xfrm>
            <a:off x="545099" y="660400"/>
            <a:ext cx="4558528" cy="907331"/>
            <a:chOff x="545099" y="660400"/>
            <a:chExt cx="4558528" cy="907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FB538E-F9DD-4DAF-85D2-98642F72AD43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Requirement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633286-93F6-4B19-A453-073C89562540}"/>
                </a:ext>
              </a:extLst>
            </p:cNvPr>
            <p:cNvSpPr txBox="1"/>
            <p:nvPr/>
          </p:nvSpPr>
          <p:spPr>
            <a:xfrm>
              <a:off x="1294978" y="736734"/>
              <a:ext cx="3501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Requirement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8CD261B-E20D-4EEA-B2FA-1876BAA8B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01835-FBDA-4DCF-BB29-87BB6B32806C}"/>
              </a:ext>
            </a:extLst>
          </p:cNvPr>
          <p:cNvSpPr/>
          <p:nvPr/>
        </p:nvSpPr>
        <p:spPr>
          <a:xfrm>
            <a:off x="0" y="1702925"/>
            <a:ext cx="12191999" cy="5155075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3D243EC-5CBC-4D1B-9F38-80E76A6F6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46" b="39918"/>
          <a:stretch/>
        </p:blipFill>
        <p:spPr>
          <a:xfrm>
            <a:off x="545099" y="2134813"/>
            <a:ext cx="6508803" cy="358232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7A1801-A3E6-47AD-AC97-F6ADEEBC5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32" r="53685"/>
          <a:stretch/>
        </p:blipFill>
        <p:spPr>
          <a:xfrm>
            <a:off x="7852309" y="2134813"/>
            <a:ext cx="3525605" cy="212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2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D36BEA-6E5C-4839-B166-56878885391B}"/>
              </a:ext>
            </a:extLst>
          </p:cNvPr>
          <p:cNvSpPr/>
          <p:nvPr/>
        </p:nvSpPr>
        <p:spPr>
          <a:xfrm>
            <a:off x="1" y="448871"/>
            <a:ext cx="12191999" cy="5960258"/>
          </a:xfrm>
          <a:prstGeom prst="rect">
            <a:avLst/>
          </a:prstGeom>
          <a:solidFill>
            <a:srgbClr val="32557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86A550-BE99-478A-9C93-2D1FE398FB93}"/>
              </a:ext>
            </a:extLst>
          </p:cNvPr>
          <p:cNvGrpSpPr/>
          <p:nvPr/>
        </p:nvGrpSpPr>
        <p:grpSpPr>
          <a:xfrm>
            <a:off x="545099" y="660400"/>
            <a:ext cx="4558528" cy="907331"/>
            <a:chOff x="545099" y="660400"/>
            <a:chExt cx="4558528" cy="907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1C8C49-595F-4A08-A124-18EFE9E7C58A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Requirement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EA4F8-3667-4953-9960-FDE18C0365DA}"/>
                </a:ext>
              </a:extLst>
            </p:cNvPr>
            <p:cNvSpPr txBox="1"/>
            <p:nvPr/>
          </p:nvSpPr>
          <p:spPr>
            <a:xfrm>
              <a:off x="1294978" y="736734"/>
              <a:ext cx="3501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Requirement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F28FA98-BCF9-480D-8C7E-92B184EF7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D8A162-8294-482B-B4F9-B2CBC09A50FE}"/>
              </a:ext>
            </a:extLst>
          </p:cNvPr>
          <p:cNvSpPr/>
          <p:nvPr/>
        </p:nvSpPr>
        <p:spPr>
          <a:xfrm>
            <a:off x="0" y="1702925"/>
            <a:ext cx="12191999" cy="5155075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C6D43A-07D8-4C08-8D7B-DF54626F9A07}"/>
              </a:ext>
            </a:extLst>
          </p:cNvPr>
          <p:cNvSpPr/>
          <p:nvPr/>
        </p:nvSpPr>
        <p:spPr>
          <a:xfrm>
            <a:off x="1242890" y="1702925"/>
            <a:ext cx="9741485" cy="4706204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53FFC76-1623-4FD5-A02C-16DF4EED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46431"/>
              </p:ext>
            </p:extLst>
          </p:nvPr>
        </p:nvGraphicFramePr>
        <p:xfrm>
          <a:off x="1414040" y="1855594"/>
          <a:ext cx="9363920" cy="4342006"/>
        </p:xfrm>
        <a:graphic>
          <a:graphicData uri="http://schemas.openxmlformats.org/drawingml/2006/table">
            <a:tbl>
              <a:tblPr firstRow="1" bandRow="1"/>
              <a:tblGrid>
                <a:gridCol w="1512946">
                  <a:extLst>
                    <a:ext uri="{9D8B030D-6E8A-4147-A177-3AD203B41FA5}">
                      <a16:colId xmlns:a16="http://schemas.microsoft.com/office/drawing/2014/main" val="2139491063"/>
                    </a:ext>
                  </a:extLst>
                </a:gridCol>
                <a:gridCol w="7850974">
                  <a:extLst>
                    <a:ext uri="{9D8B030D-6E8A-4147-A177-3AD203B41FA5}">
                      <a16:colId xmlns:a16="http://schemas.microsoft.com/office/drawing/2014/main" val="1984656164"/>
                    </a:ext>
                  </a:extLst>
                </a:gridCol>
              </a:tblGrid>
              <a:tr h="5724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PEOPLE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국민에 대한 정보를 담고 있는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Entity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44107"/>
                  </a:ext>
                </a:extLst>
              </a:tr>
              <a:tr h="1158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People name, SSN, Gender, Phone number, Address, First vaccination type,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Second vaccination type, First vaccination date, Second vaccination date, First vaccine code, Second vaccine code, First vaccination Aftereffect, Second vaccination aftereffect,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Patient number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74327"/>
                  </a:ext>
                </a:extLst>
              </a:tr>
              <a:tr h="5422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MODERNA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제약사 모더나에 대한 정보를 담고 있는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Entity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450616"/>
                  </a:ext>
                </a:extLst>
              </a:tr>
              <a:tr h="76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Vaccine code, Vaccine create date, Vaccine expiration date, Expected supply date, Vaccine type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548916"/>
                  </a:ext>
                </a:extLst>
              </a:tr>
              <a:tr h="541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PFIZER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제약사 화이자에 대한 정보를 담고 있는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Entity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46581"/>
                  </a:ext>
                </a:extLst>
              </a:tr>
              <a:tr h="76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Vaccine code, Vaccine create date, Vaccine expiration date, Expected supply date, Vaccine type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26429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81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D36BEA-6E5C-4839-B166-56878885391B}"/>
              </a:ext>
            </a:extLst>
          </p:cNvPr>
          <p:cNvSpPr/>
          <p:nvPr/>
        </p:nvSpPr>
        <p:spPr>
          <a:xfrm>
            <a:off x="1" y="448871"/>
            <a:ext cx="12191999" cy="5960258"/>
          </a:xfrm>
          <a:prstGeom prst="rect">
            <a:avLst/>
          </a:prstGeom>
          <a:solidFill>
            <a:srgbClr val="32557C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86A550-BE99-478A-9C93-2D1FE398FB93}"/>
              </a:ext>
            </a:extLst>
          </p:cNvPr>
          <p:cNvGrpSpPr/>
          <p:nvPr/>
        </p:nvGrpSpPr>
        <p:grpSpPr>
          <a:xfrm>
            <a:off x="545099" y="660400"/>
            <a:ext cx="4558528" cy="907331"/>
            <a:chOff x="545099" y="660400"/>
            <a:chExt cx="4558528" cy="907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1C8C49-595F-4A08-A124-18EFE9E7C58A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Requirement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EA4F8-3667-4953-9960-FDE18C0365DA}"/>
                </a:ext>
              </a:extLst>
            </p:cNvPr>
            <p:cNvSpPr txBox="1"/>
            <p:nvPr/>
          </p:nvSpPr>
          <p:spPr>
            <a:xfrm>
              <a:off x="1294978" y="736734"/>
              <a:ext cx="3501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Requirement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F28FA98-BCF9-480D-8C7E-92B184EF7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D8A162-8294-482B-B4F9-B2CBC09A50FE}"/>
              </a:ext>
            </a:extLst>
          </p:cNvPr>
          <p:cNvSpPr/>
          <p:nvPr/>
        </p:nvSpPr>
        <p:spPr>
          <a:xfrm>
            <a:off x="0" y="1702925"/>
            <a:ext cx="12191999" cy="5155075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C6D43A-07D8-4C08-8D7B-DF54626F9A07}"/>
              </a:ext>
            </a:extLst>
          </p:cNvPr>
          <p:cNvSpPr/>
          <p:nvPr/>
        </p:nvSpPr>
        <p:spPr>
          <a:xfrm>
            <a:off x="1242890" y="1702925"/>
            <a:ext cx="9741485" cy="4706204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67ABB29-2B25-412F-B5B6-54382E2F0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46573"/>
              </p:ext>
            </p:extLst>
          </p:nvPr>
        </p:nvGraphicFramePr>
        <p:xfrm>
          <a:off x="1414039" y="1855594"/>
          <a:ext cx="9363920" cy="4284860"/>
        </p:xfrm>
        <a:graphic>
          <a:graphicData uri="http://schemas.openxmlformats.org/drawingml/2006/table">
            <a:tbl>
              <a:tblPr firstRow="1" bandRow="1"/>
              <a:tblGrid>
                <a:gridCol w="2176662">
                  <a:extLst>
                    <a:ext uri="{9D8B030D-6E8A-4147-A177-3AD203B41FA5}">
                      <a16:colId xmlns:a16="http://schemas.microsoft.com/office/drawing/2014/main" val="2139491063"/>
                    </a:ext>
                  </a:extLst>
                </a:gridCol>
                <a:gridCol w="7187258">
                  <a:extLst>
                    <a:ext uri="{9D8B030D-6E8A-4147-A177-3AD203B41FA5}">
                      <a16:colId xmlns:a16="http://schemas.microsoft.com/office/drawing/2014/main" val="1984656164"/>
                    </a:ext>
                  </a:extLst>
                </a:gridCol>
              </a:tblGrid>
              <a:tr h="4476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KNU HOSPITAL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각 병원에 대한 정보를 담고 있는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Entity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44107"/>
                  </a:ext>
                </a:extLst>
              </a:tr>
              <a:tr h="5628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Patient number, SSN, Enter date, Leave date, Death day, Examination date,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Definite diagnosis, Definite diagnosis date, Ward, First vaccination date,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Second vaccination date, First vaccine code, Second vaccine code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674327"/>
                  </a:ext>
                </a:extLst>
              </a:tr>
              <a:tr h="1125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YU HOSPITAL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450616"/>
                  </a:ext>
                </a:extLst>
              </a:tr>
              <a:tr h="1125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DG HOSPITAL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46581"/>
                  </a:ext>
                </a:extLst>
              </a:tr>
              <a:tr h="4599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ADMINISTARTOR</a:t>
                      </a:r>
                      <a:endParaRPr lang="ko-KR" altLang="en-US" sz="1600" b="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관리자에 대한 정보를 담고 있는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Entity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76107"/>
                  </a:ext>
                </a:extLst>
              </a:tr>
              <a:tr h="56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ID,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latin typeface="Arial" panose="020B0604020202020204" pitchFamily="34" charset="0"/>
                          <a:ea typeface="문체부 돋음체" panose="020B0609000101010101" pitchFamily="49" charset="-127"/>
                          <a:cs typeface="Arial" panose="020B0604020202020204" pitchFamily="34" charset="0"/>
                        </a:rPr>
                        <a:t>Password</a:t>
                      </a:r>
                      <a:endParaRPr lang="ko-KR" altLang="en-US" sz="1400" dirty="0">
                        <a:ln>
                          <a:noFill/>
                        </a:ln>
                        <a:latin typeface="Arial" panose="020B0604020202020204" pitchFamily="34" charset="0"/>
                        <a:ea typeface="문체부 돋음체" panose="020B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88187" marR="88187" marT="44093" marB="44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955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20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265E86-D248-43DB-A9D1-D331F4073833}"/>
              </a:ext>
            </a:extLst>
          </p:cNvPr>
          <p:cNvSpPr/>
          <p:nvPr/>
        </p:nvSpPr>
        <p:spPr>
          <a:xfrm>
            <a:off x="0" y="-1"/>
            <a:ext cx="12192000" cy="6676190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ED975C-7D57-4411-9776-52F1A9ED5D1E}"/>
              </a:ext>
            </a:extLst>
          </p:cNvPr>
          <p:cNvGrpSpPr/>
          <p:nvPr/>
        </p:nvGrpSpPr>
        <p:grpSpPr>
          <a:xfrm>
            <a:off x="214088" y="241970"/>
            <a:ext cx="4558528" cy="907331"/>
            <a:chOff x="545099" y="660400"/>
            <a:chExt cx="4558528" cy="907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9EAFF-0C54-462C-9DDB-528EA7D2DFD5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ERD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F33914-2CF1-471D-A284-35A5BE483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986D5-2658-46CB-9130-2F0AE373F94E}"/>
                </a:ext>
              </a:extLst>
            </p:cNvPr>
            <p:cNvSpPr txBox="1"/>
            <p:nvPr/>
          </p:nvSpPr>
          <p:spPr>
            <a:xfrm>
              <a:off x="1294978" y="736734"/>
              <a:ext cx="14253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ERD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5DDCAD-79B6-49B7-B2DF-8EADA8CA63F3}"/>
              </a:ext>
            </a:extLst>
          </p:cNvPr>
          <p:cNvSpPr/>
          <p:nvPr/>
        </p:nvSpPr>
        <p:spPr>
          <a:xfrm>
            <a:off x="0" y="-16175"/>
            <a:ext cx="12192000" cy="181811"/>
          </a:xfrm>
          <a:prstGeom prst="rect">
            <a:avLst/>
          </a:prstGeom>
          <a:solidFill>
            <a:srgbClr val="3A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1F3E89-8DD1-41F2-8079-7B48C168B50A}"/>
              </a:ext>
            </a:extLst>
          </p:cNvPr>
          <p:cNvSpPr/>
          <p:nvPr/>
        </p:nvSpPr>
        <p:spPr>
          <a:xfrm>
            <a:off x="0" y="6676189"/>
            <a:ext cx="12192000" cy="181811"/>
          </a:xfrm>
          <a:prstGeom prst="rect">
            <a:avLst/>
          </a:prstGeom>
          <a:solidFill>
            <a:srgbClr val="3A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0982D0-C9CF-4C92-AA56-B2FB36048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181810"/>
            <a:ext cx="9631679" cy="6510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23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2DD47-46B2-4807-8F4C-D5BAC87D6C74}"/>
              </a:ext>
            </a:extLst>
          </p:cNvPr>
          <p:cNvSpPr txBox="1"/>
          <p:nvPr/>
        </p:nvSpPr>
        <p:spPr>
          <a:xfrm>
            <a:off x="3534627" y="473247"/>
            <a:ext cx="2571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PEOPLE</a:t>
            </a:r>
            <a:endParaRPr lang="ko-KR" altLang="en-US" sz="3200" dirty="0">
              <a:solidFill>
                <a:srgbClr val="3A4874"/>
              </a:solidFill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39F7D9C3-C7AF-4A1B-A826-50466EA3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75688"/>
              </p:ext>
            </p:extLst>
          </p:nvPr>
        </p:nvGraphicFramePr>
        <p:xfrm>
          <a:off x="6751444" y="1633443"/>
          <a:ext cx="5145916" cy="415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841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9584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72227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‘people’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people_name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ssn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char(14)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`gender`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char(1)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phone_number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7604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`address`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varchar(80)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0740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first_vaccination_type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varchar(7)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718439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second_vaccination_type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varchar(7)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0279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5371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61576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6014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80357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first_vaccination_aftereffect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tinyint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407559"/>
                  </a:ext>
                </a:extLst>
              </a:tr>
              <a:tr h="322080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second_vaccination_aftereffect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tinyint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68475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patient_number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1859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</a:t>
                      </a:r>
                      <a:r>
                        <a:rPr lang="en-US" altLang="ko-KR" sz="1000" dirty="0" err="1"/>
                        <a:t>ssn</a:t>
                      </a:r>
                      <a:r>
                        <a:rPr lang="en-US" altLang="ko-KR" sz="1000" dirty="0"/>
                        <a:t>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73160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38E93AB6-3DA6-4A07-9642-47D8DB7CB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8" b="24552"/>
          <a:stretch/>
        </p:blipFill>
        <p:spPr>
          <a:xfrm>
            <a:off x="776978" y="1709211"/>
            <a:ext cx="5197490" cy="108387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181EAA3-5290-4487-8F2A-BD3007D0E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47" t="-1" r="27131" b="24209"/>
          <a:stretch/>
        </p:blipFill>
        <p:spPr>
          <a:xfrm>
            <a:off x="574216" y="3188003"/>
            <a:ext cx="5603014" cy="110232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AE1F7F4-34A5-4670-9C1E-389D6CBEF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37" b="24724"/>
          <a:stretch/>
        </p:blipFill>
        <p:spPr>
          <a:xfrm>
            <a:off x="1572468" y="4602989"/>
            <a:ext cx="3924317" cy="11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6928-6045-4B73-B04F-B5ABC21DF031}"/>
              </a:ext>
            </a:extLst>
          </p:cNvPr>
          <p:cNvSpPr txBox="1"/>
          <p:nvPr/>
        </p:nvSpPr>
        <p:spPr>
          <a:xfrm>
            <a:off x="3534627" y="473247"/>
            <a:ext cx="2571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MODERNA</a:t>
            </a:r>
            <a:endParaRPr lang="ko-KR" altLang="en-US" sz="3200" dirty="0">
              <a:solidFill>
                <a:srgbClr val="3A4874"/>
              </a:solidFill>
            </a:endParaRP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13546889-7105-46BA-9CC1-73C051FBF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62449"/>
              </p:ext>
            </p:extLst>
          </p:nvPr>
        </p:nvGraphicFramePr>
        <p:xfrm>
          <a:off x="6729825" y="2755954"/>
          <a:ext cx="5145916" cy="1917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841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9584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72227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‘vaccine’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vaccine_create_date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vaccine_expiration_date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expected_supply_date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7604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vaccine_type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varchar(7)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0740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</a:t>
                      </a:r>
                      <a:r>
                        <a:rPr lang="en-US" altLang="ko-KR" sz="1000" dirty="0" err="1"/>
                        <a:t>vaccine_code</a:t>
                      </a:r>
                      <a:r>
                        <a:rPr lang="en-US" altLang="ko-KR" sz="1000" dirty="0"/>
                        <a:t>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73160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3D99646-6A08-4F94-9F96-F4CAD2972F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b="20025"/>
          <a:stretch/>
        </p:blipFill>
        <p:spPr>
          <a:xfrm>
            <a:off x="293567" y="2194210"/>
            <a:ext cx="612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8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A127-2E36-4AE4-A3F5-9CC51AE89729}"/>
              </a:ext>
            </a:extLst>
          </p:cNvPr>
          <p:cNvSpPr/>
          <p:nvPr/>
        </p:nvSpPr>
        <p:spPr>
          <a:xfrm>
            <a:off x="0" y="6008914"/>
            <a:ext cx="12192000" cy="849085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421982"/>
          </a:xfrm>
          <a:prstGeom prst="rect">
            <a:avLst/>
          </a:prstGeom>
          <a:solidFill>
            <a:srgbClr val="32557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5673FE-E4D7-4C70-BFAF-133FB60BF6AA}"/>
              </a:ext>
            </a:extLst>
          </p:cNvPr>
          <p:cNvGrpSpPr/>
          <p:nvPr/>
        </p:nvGrpSpPr>
        <p:grpSpPr>
          <a:xfrm>
            <a:off x="203677" y="238562"/>
            <a:ext cx="4558528" cy="907331"/>
            <a:chOff x="545099" y="660400"/>
            <a:chExt cx="4558528" cy="907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74D5C-6F6F-4D2B-B324-435A1C690F19}"/>
                </a:ext>
              </a:extLst>
            </p:cNvPr>
            <p:cNvSpPr txBox="1"/>
            <p:nvPr/>
          </p:nvSpPr>
          <p:spPr>
            <a:xfrm>
              <a:off x="1324170" y="660400"/>
              <a:ext cx="3779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150" dirty="0">
                  <a:solidFill>
                    <a:srgbClr val="3A4874">
                      <a:alpha val="50000"/>
                    </a:srgbClr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rgbClr val="3A4874">
                    <a:alpha val="50000"/>
                  </a:srgbClr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B668F4-5F25-429A-867F-E4877B3F13B6}"/>
                </a:ext>
              </a:extLst>
            </p:cNvPr>
            <p:cNvSpPr txBox="1"/>
            <p:nvPr/>
          </p:nvSpPr>
          <p:spPr>
            <a:xfrm>
              <a:off x="1294978" y="736734"/>
              <a:ext cx="2669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Arial" panose="020B0604020202020204" pitchFamily="34" charset="0"/>
                  <a:ea typeface="남양주고딕EB" panose="02020A03020101020101" pitchFamily="18" charset="-127"/>
                  <a:cs typeface="Arial" panose="020B0604020202020204" pitchFamily="34" charset="0"/>
                </a:rPr>
                <a:t>Database</a:t>
              </a:r>
              <a:endParaRPr lang="ko-KR" altLang="en-US" sz="4800" spc="-150" dirty="0">
                <a:solidFill>
                  <a:schemeClr val="bg1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EDF60C-76DA-4E89-8FB7-75AA20EB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9" y="762372"/>
              <a:ext cx="697791" cy="697791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CAA8C-AE71-42B4-90A8-7C285CECF8D1}"/>
              </a:ext>
            </a:extLst>
          </p:cNvPr>
          <p:cNvSpPr/>
          <p:nvPr/>
        </p:nvSpPr>
        <p:spPr>
          <a:xfrm>
            <a:off x="1" y="1126812"/>
            <a:ext cx="12191999" cy="5169486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6928-6045-4B73-B04F-B5ABC21DF031}"/>
              </a:ext>
            </a:extLst>
          </p:cNvPr>
          <p:cNvSpPr txBox="1"/>
          <p:nvPr/>
        </p:nvSpPr>
        <p:spPr>
          <a:xfrm>
            <a:off x="3534627" y="473247"/>
            <a:ext cx="2571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 dirty="0">
                <a:solidFill>
                  <a:srgbClr val="3A4874"/>
                </a:solidFill>
                <a:latin typeface="Arial" panose="020B0604020202020204" pitchFamily="34" charset="0"/>
                <a:ea typeface="남양주고딕EB" panose="02020A03020101020101" pitchFamily="18" charset="-127"/>
                <a:cs typeface="Arial" panose="020B0604020202020204" pitchFamily="34" charset="0"/>
              </a:rPr>
              <a:t>- PFIZER</a:t>
            </a:r>
            <a:endParaRPr lang="ko-KR" altLang="en-US" sz="3200" dirty="0">
              <a:solidFill>
                <a:srgbClr val="3A4874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1E7116-23B8-4191-BEE3-08934A067FE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b="23547"/>
          <a:stretch/>
        </p:blipFill>
        <p:spPr>
          <a:xfrm>
            <a:off x="305142" y="2176685"/>
            <a:ext cx="6120000" cy="3085428"/>
          </a:xfrm>
          <a:prstGeom prst="rect">
            <a:avLst/>
          </a:prstGeom>
        </p:spPr>
      </p:pic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78726E10-B2FD-4168-A894-47F79022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8831"/>
              </p:ext>
            </p:extLst>
          </p:nvPr>
        </p:nvGraphicFramePr>
        <p:xfrm>
          <a:off x="6729825" y="2755954"/>
          <a:ext cx="5145916" cy="1917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841">
                  <a:extLst>
                    <a:ext uri="{9D8B030D-6E8A-4147-A177-3AD203B41FA5}">
                      <a16:colId xmlns:a16="http://schemas.microsoft.com/office/drawing/2014/main" val="3378441547"/>
                    </a:ext>
                  </a:extLst>
                </a:gridCol>
                <a:gridCol w="895848">
                  <a:extLst>
                    <a:ext uri="{9D8B030D-6E8A-4147-A177-3AD203B41FA5}">
                      <a16:colId xmlns:a16="http://schemas.microsoft.com/office/drawing/2014/main" val="3341526402"/>
                    </a:ext>
                  </a:extLst>
                </a:gridCol>
                <a:gridCol w="1172227">
                  <a:extLst>
                    <a:ext uri="{9D8B030D-6E8A-4147-A177-3AD203B41FA5}">
                      <a16:colId xmlns:a16="http://schemas.microsoft.com/office/drawing/2014/main" val="1691435308"/>
                    </a:ext>
                  </a:extLst>
                </a:gridCol>
              </a:tblGrid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 TABLE ‘vaccine’ (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6435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vaccine_code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varchar(9)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4405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vaccine_create_date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61028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vaccine_expiration_date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0081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expected_supply_date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DEFAULT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7604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`</a:t>
                      </a:r>
                      <a:r>
                        <a:rPr lang="en-US" altLang="ko-KR" sz="1000" dirty="0" err="1"/>
                        <a:t>vaccine_type</a:t>
                      </a:r>
                      <a:r>
                        <a:rPr lang="en-US" altLang="ko-KR" sz="1000" dirty="0"/>
                        <a:t>`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varchar(7)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0740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vl="2" latinLnBrk="1"/>
                      <a:r>
                        <a:rPr lang="en-US" altLang="ko-KR" sz="1000" dirty="0"/>
                        <a:t>PRIMARY KEY (`</a:t>
                      </a:r>
                      <a:r>
                        <a:rPr lang="en-US" altLang="ko-KR" sz="1000" dirty="0" err="1"/>
                        <a:t>vaccine_code</a:t>
                      </a:r>
                      <a:r>
                        <a:rPr lang="en-US" altLang="ko-KR" sz="1000" dirty="0"/>
                        <a:t>`)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73160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78364" marR="78364" marT="39183" marB="3918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8364" marR="78364" marT="39183" marB="3918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97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46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1516</Words>
  <Application>Microsoft Office PowerPoint</Application>
  <PresentationFormat>와이드스크린</PresentationFormat>
  <Paragraphs>494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김지현</cp:lastModifiedBy>
  <cp:revision>236</cp:revision>
  <dcterms:created xsi:type="dcterms:W3CDTF">2019-09-08T14:28:11Z</dcterms:created>
  <dcterms:modified xsi:type="dcterms:W3CDTF">2021-11-30T14:26:31Z</dcterms:modified>
</cp:coreProperties>
</file>