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265" r:id="rId1"/>
  </p:sldMasterIdLst>
  <p:notesMasterIdLst>
    <p:notesMasterId r:id="rId8"/>
  </p:notesMasterIdLst>
  <p:sldIdLst>
    <p:sldId id="324" r:id="rId2"/>
    <p:sldId id="326" r:id="rId3"/>
    <p:sldId id="325" r:id="rId4"/>
    <p:sldId id="327" r:id="rId5"/>
    <p:sldId id="328" r:id="rId6"/>
    <p:sldId id="333" r:id="rId7"/>
  </p:sldIdLst>
  <p:sldSz cx="18288000" cy="10287000"/>
  <p:notesSz cx="10287000" cy="18288000"/>
  <p:embeddedFontLst>
    <p:embeddedFont>
      <p:font typeface="Noto Sans KR Black" panose="020B0600000101010101" charset="-127"/>
      <p:bold r:id="rId9"/>
    </p:embeddedFont>
    <p:embeddedFont>
      <p:font typeface="Noto Sans KR Light" panose="020B0600000101010101" charset="-127"/>
      <p:regular r:id="rId10"/>
    </p:embeddedFont>
    <p:embeddedFont>
      <p:font typeface="Noto Sans KR Regular" panose="020B0600000101010101" charset="-127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Microsoft Sans Serif" panose="020B0604020202020204" pitchFamily="34" charset="0"/>
      <p:regular r:id="rId16"/>
    </p:embeddedFont>
    <p:embeddedFont>
      <p:font typeface="Segoe UI Black" panose="020B0A02040204020203" pitchFamily="34" charset="0"/>
      <p:bold r:id="rId17"/>
      <p:boldItalic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>
          <p15:clr>
            <a:srgbClr val="A4A3A4"/>
          </p15:clr>
        </p15:guide>
        <p15:guide id="2" pos="287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ftc" initials="k" lastIdx="7" clrIdx="0">
    <p:extLst>
      <p:ext uri="{19B8F6BF-5375-455C-9EA6-DF929625EA0E}">
        <p15:presenceInfo xmlns:p15="http://schemas.microsoft.com/office/powerpoint/2012/main" userId="kft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54F"/>
    <a:srgbClr val="06346D"/>
    <a:srgbClr val="093F81"/>
    <a:srgbClr val="00A9DD"/>
    <a:srgbClr val="004CA8"/>
    <a:srgbClr val="19A5BE"/>
    <a:srgbClr val="4152AB"/>
    <a:srgbClr val="6177EB"/>
    <a:srgbClr val="6DB33F"/>
    <a:srgbClr val="3C4E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4" autoAdjust="0"/>
    <p:restoredTop sz="83719" autoAdjust="0"/>
  </p:normalViewPr>
  <p:slideViewPr>
    <p:cSldViewPr snapToObjects="1">
      <p:cViewPr varScale="1">
        <p:scale>
          <a:sx n="91" d="100"/>
          <a:sy n="91" d="100"/>
        </p:scale>
        <p:origin x="336" y="102"/>
      </p:cViewPr>
      <p:guideLst>
        <p:guide orient="horz" pos="2153"/>
        <p:guide pos="28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7FBB5-51DC-490F-B853-A4FB2944E1B9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C16A2-CE74-45B2-9083-BB7DE70BB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879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C16A2-CE74-45B2-9083-BB7DE70BBE6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554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dirty="0"/>
              <a:t>Volume: </a:t>
            </a:r>
            <a:r>
              <a:rPr lang="ko-KR" altLang="en-US" dirty="0" err="1"/>
              <a:t>도커</a:t>
            </a:r>
            <a:r>
              <a:rPr lang="ko-KR" altLang="en-US" dirty="0"/>
              <a:t> 볼륨은 </a:t>
            </a:r>
            <a:r>
              <a:rPr lang="ko-KR" altLang="en-US" dirty="0" err="1"/>
              <a:t>도커</a:t>
            </a:r>
            <a:r>
              <a:rPr lang="ko-KR" altLang="en-US" dirty="0"/>
              <a:t> 컨테이너에서 </a:t>
            </a:r>
            <a:r>
              <a:rPr lang="ko-KR" altLang="en-US" dirty="0" err="1"/>
              <a:t>도커</a:t>
            </a:r>
            <a:r>
              <a:rPr lang="ko-KR" altLang="en-US" dirty="0"/>
              <a:t> 내부에 </a:t>
            </a:r>
            <a:r>
              <a:rPr lang="ko-KR" altLang="en-US" dirty="0" err="1"/>
              <a:t>도커</a:t>
            </a:r>
            <a:r>
              <a:rPr lang="ko-KR" altLang="en-US" dirty="0"/>
              <a:t> 엔진이 관리하는 볼륨을 생성하는 것</a:t>
            </a:r>
            <a:r>
              <a:rPr lang="en-US" altLang="ko-KR" dirty="0"/>
              <a:t>. </a:t>
            </a:r>
            <a:r>
              <a:rPr lang="ko-KR" altLang="en-US" dirty="0"/>
              <a:t>생성된 볼륨은 호스트 디렉터리의 </a:t>
            </a:r>
            <a:r>
              <a:rPr lang="en-US" altLang="ko-KR" dirty="0"/>
              <a:t>/var/lib/docker/volumes </a:t>
            </a:r>
            <a:r>
              <a:rPr lang="ko-KR" altLang="en-US" dirty="0"/>
              <a:t>경로에 저장되며 </a:t>
            </a:r>
            <a:r>
              <a:rPr lang="ko-KR" altLang="en-US" dirty="0" err="1"/>
              <a:t>도커를</a:t>
            </a:r>
            <a:r>
              <a:rPr lang="ko-KR" altLang="en-US" dirty="0"/>
              <a:t> 사용하여 관리에 용이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Bind Mount: </a:t>
            </a:r>
            <a:r>
              <a:rPr lang="ko-KR" altLang="en-US" dirty="0"/>
              <a:t>호스트 환경의 특정 경로를 컨테이너 내부 볼륨 경로와 연결하여 </a:t>
            </a:r>
            <a:r>
              <a:rPr lang="ko-KR" altLang="en-US" dirty="0" err="1"/>
              <a:t>마운트한다</a:t>
            </a:r>
            <a:r>
              <a:rPr lang="en-US" altLang="ko-KR" dirty="0"/>
              <a:t>. </a:t>
            </a:r>
            <a:r>
              <a:rPr lang="ko-KR" altLang="en-US" dirty="0"/>
              <a:t>보안에 영향을 미칠 수 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dirty="0" err="1"/>
              <a:t>Tmpfs</a:t>
            </a:r>
            <a:r>
              <a:rPr lang="en-US" altLang="ko-KR" dirty="0"/>
              <a:t> Mount: </a:t>
            </a:r>
            <a:r>
              <a:rPr lang="ko-KR" altLang="en-US" dirty="0"/>
              <a:t>리눅스에서 </a:t>
            </a:r>
            <a:r>
              <a:rPr lang="ko-KR" altLang="en-US" dirty="0" err="1"/>
              <a:t>도커를</a:t>
            </a:r>
            <a:r>
              <a:rPr lang="ko-KR" altLang="en-US" dirty="0"/>
              <a:t> 실행하는 경우에만 사용 가능</a:t>
            </a:r>
            <a:r>
              <a:rPr lang="en-US" altLang="ko-KR" dirty="0"/>
              <a:t>. </a:t>
            </a:r>
            <a:r>
              <a:rPr lang="ko-KR" altLang="en-US" dirty="0"/>
              <a:t>메모리에 저장하는 방식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C16A2-CE74-45B2-9083-BB7DE70BBE6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692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6DAC-8761-427A-BA7E-F5601C9E743D}" type="datetime1">
              <a:rPr lang="en-US" altLang="ko-KR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E9F5-6AE4-4C91-A3EC-76FE79911952}" type="datetime1">
              <a:rPr lang="en-US" altLang="ko-KR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2D8B-B41C-492E-8E60-B0905B599D6B}" type="datetime1">
              <a:rPr lang="en-US" altLang="ko-KR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5426-55FC-4F10-9C8A-8BC355CD7BA3}" type="datetime1">
              <a:rPr lang="en-US" altLang="ko-KR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00AD7B-3AD6-4BCD-96D0-B7662252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773400" y="9647237"/>
            <a:ext cx="2133600" cy="365125"/>
          </a:xfrm>
        </p:spPr>
        <p:txBody>
          <a:bodyPr/>
          <a:lstStyle>
            <a:lvl1pPr>
              <a:defRPr sz="1600">
                <a:latin typeface="Noto Sans KR Light" panose="020B0200000000000000" pitchFamily="50" charset="-127"/>
                <a:ea typeface="Noto Sans KR Light" panose="020B0200000000000000" pitchFamily="50" charset="-127"/>
              </a:defRPr>
            </a:lvl1pPr>
          </a:lstStyle>
          <a:p>
            <a:fld id="{B1393E5F-521B-4CAD-9D3A-AE923D912DC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금융결제원 로고 흰색 배경">
            <a:extLst>
              <a:ext uri="{FF2B5EF4-FFF2-40B4-BE49-F238E27FC236}">
                <a16:creationId xmlns:a16="http://schemas.microsoft.com/office/drawing/2014/main" id="{7400A6D4-2648-493A-BA0C-5E1F398AD41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6" t="25405" r="9334" b="29595"/>
          <a:stretch/>
        </p:blipFill>
        <p:spPr bwMode="auto">
          <a:xfrm>
            <a:off x="376455" y="9675268"/>
            <a:ext cx="1154162" cy="34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3FCED-9262-4ADC-AD6B-C06D68D26ABC}" type="datetime1">
              <a:rPr lang="en-US" altLang="ko-KR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B928F1A-B421-4865-8282-32B1DE16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773400" y="9647237"/>
            <a:ext cx="2133600" cy="365125"/>
          </a:xfrm>
        </p:spPr>
        <p:txBody>
          <a:bodyPr/>
          <a:lstStyle>
            <a:lvl1pPr>
              <a:defRPr sz="1600"/>
            </a:lvl1pPr>
          </a:lstStyle>
          <a:p>
            <a:fld id="{B1393E5F-521B-4CAD-9D3A-AE923D912D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4B2E-4D7E-4864-B42C-CCA03CF52B6B}" type="datetime1">
              <a:rPr lang="en-US" altLang="ko-KR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063B-ADEE-4EC1-99D3-9582411AE784}" type="datetime1">
              <a:rPr lang="en-US" altLang="ko-KR" smtClean="0"/>
              <a:t>3/8/2024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9BBE-9815-47E0-BB9A-0798747A9426}" type="datetime1">
              <a:rPr lang="en-US" altLang="ko-KR" smtClean="0"/>
              <a:t>3/8/2024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7576-28F6-4DD4-AC15-70ABDA2267F2}" type="datetime1">
              <a:rPr lang="en-US" altLang="ko-KR" smtClean="0"/>
              <a:t>3/8/2024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17D24-37D8-4C41-A60B-C7BFF3D8CF70}" type="datetime1">
              <a:rPr lang="en-US" altLang="ko-KR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1A36-0656-4680-ACC4-ED332B71D47B}" type="datetime1">
              <a:rPr lang="en-US" altLang="ko-KR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BF83A-5902-4CC8-8EF1-C07099F45F19}" type="datetime1">
              <a:rPr lang="en-US" altLang="ko-KR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07343A3-14BB-4F5D-BE40-8B1BF8383A65}"/>
              </a:ext>
            </a:extLst>
          </p:cNvPr>
          <p:cNvGrpSpPr/>
          <p:nvPr/>
        </p:nvGrpSpPr>
        <p:grpSpPr>
          <a:xfrm>
            <a:off x="4495800" y="1423966"/>
            <a:ext cx="9296400" cy="7439068"/>
            <a:chOff x="3569693" y="1381672"/>
            <a:chExt cx="5105885" cy="408577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8319FEB-1531-41B8-955D-CDD160AA9131}"/>
                </a:ext>
              </a:extLst>
            </p:cNvPr>
            <p:cNvSpPr txBox="1"/>
            <p:nvPr/>
          </p:nvSpPr>
          <p:spPr>
            <a:xfrm>
              <a:off x="3569693" y="2313381"/>
              <a:ext cx="5105885" cy="2222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ko-KR" sz="17000" spc="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D3D3D3">
                      <a:alpha val="20000"/>
                    </a:srgbClr>
                  </a:solidFill>
                  <a:latin typeface="Noto Sans KR Black" panose="020B0A00000000000000" pitchFamily="34" charset="-127"/>
                  <a:ea typeface="Noto Sans KR Black" panose="020B0A00000000000000" pitchFamily="34" charset="-127"/>
                </a:rPr>
                <a:t>ONBOARDING</a:t>
              </a:r>
              <a:endParaRPr lang="en-US" altLang="ko-KR" sz="14200" spc="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D3D3D3">
                    <a:alpha val="20000"/>
                  </a:srgb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80E1BF28-C167-41D4-A579-1B65DECE7633}"/>
                </a:ext>
              </a:extLst>
            </p:cNvPr>
            <p:cNvCxnSpPr>
              <a:cxnSpLocks/>
            </p:cNvCxnSpPr>
            <p:nvPr/>
          </p:nvCxnSpPr>
          <p:spPr>
            <a:xfrm>
              <a:off x="5340777" y="1381672"/>
              <a:ext cx="1510447" cy="0"/>
            </a:xfrm>
            <a:prstGeom prst="line">
              <a:avLst/>
            </a:prstGeom>
            <a:ln w="31750" cap="rnd">
              <a:solidFill>
                <a:srgbClr val="212121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C444C7B-BF76-48CA-810F-41473C765CF3}"/>
                </a:ext>
              </a:extLst>
            </p:cNvPr>
            <p:cNvCxnSpPr>
              <a:cxnSpLocks/>
            </p:cNvCxnSpPr>
            <p:nvPr/>
          </p:nvCxnSpPr>
          <p:spPr>
            <a:xfrm>
              <a:off x="5340777" y="5467450"/>
              <a:ext cx="1510447" cy="0"/>
            </a:xfrm>
            <a:prstGeom prst="line">
              <a:avLst/>
            </a:prstGeom>
            <a:ln w="31750" cap="rnd">
              <a:solidFill>
                <a:srgbClr val="212121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18B17E-D774-4BCA-98D3-D84061FC9B98}"/>
                </a:ext>
              </a:extLst>
            </p:cNvPr>
            <p:cNvSpPr txBox="1"/>
            <p:nvPr/>
          </p:nvSpPr>
          <p:spPr>
            <a:xfrm>
              <a:off x="5519563" y="2600370"/>
              <a:ext cx="1152880" cy="219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spc="-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12121"/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2024 </a:t>
              </a:r>
              <a:r>
                <a:rPr lang="ko-KR" altLang="en-US" sz="2000" spc="-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12121"/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상반기</a:t>
              </a:r>
              <a:r>
                <a:rPr lang="en-US" altLang="ko-KR" sz="2000" spc="-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12121"/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..</a:t>
              </a:r>
              <a:endParaRPr lang="en-US" sz="20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ECB3EB-45AF-4802-A979-3B66B457B6A3}"/>
                </a:ext>
              </a:extLst>
            </p:cNvPr>
            <p:cNvSpPr txBox="1"/>
            <p:nvPr/>
          </p:nvSpPr>
          <p:spPr>
            <a:xfrm>
              <a:off x="3737025" y="2920718"/>
              <a:ext cx="4717958" cy="963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12121"/>
                  </a:solidFill>
                  <a:latin typeface="Noto Sans KR Black" panose="020B0A00000000000000" pitchFamily="34" charset="-127"/>
                  <a:ea typeface="Noto Sans KR Black" panose="020B0A00000000000000" pitchFamily="34" charset="-127"/>
                </a:rPr>
                <a:t>2024 </a:t>
              </a:r>
              <a:r>
                <a:rPr lang="ko-KR" altLang="en-US" sz="540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12121"/>
                  </a:solidFill>
                  <a:latin typeface="Noto Sans KR Black" panose="020B0A00000000000000" pitchFamily="34" charset="-127"/>
                  <a:ea typeface="Noto Sans KR Black" panose="020B0A00000000000000" pitchFamily="34" charset="-127"/>
                </a:rPr>
                <a:t>상반기 신입직원</a:t>
              </a:r>
              <a:endParaRPr lang="en-US" altLang="ko-KR" sz="5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endParaRPr>
            </a:p>
            <a:p>
              <a:pPr algn="ctr"/>
              <a:r>
                <a:rPr lang="ko-KR" altLang="en-US" sz="5400" spc="-15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12121"/>
                  </a:solidFill>
                  <a:latin typeface="Noto Sans KR Black" panose="020B0A00000000000000" pitchFamily="34" charset="-127"/>
                  <a:ea typeface="Noto Sans KR Black" panose="020B0A00000000000000" pitchFamily="34" charset="-127"/>
                </a:rPr>
                <a:t>온보딩</a:t>
              </a:r>
              <a:r>
                <a:rPr lang="ko-KR" altLang="en-US" sz="540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12121"/>
                  </a:solidFill>
                  <a:latin typeface="Noto Sans KR Black" panose="020B0A00000000000000" pitchFamily="34" charset="-127"/>
                  <a:ea typeface="Noto Sans KR Black" panose="020B0A00000000000000" pitchFamily="34" charset="-127"/>
                </a:rPr>
                <a:t> 프로젝트</a:t>
              </a:r>
              <a:endParaRPr lang="en-US" sz="5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AB482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4162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044155E2-4720-442C-8452-9834BF982873}"/>
              </a:ext>
            </a:extLst>
          </p:cNvPr>
          <p:cNvSpPr txBox="1"/>
          <p:nvPr/>
        </p:nvSpPr>
        <p:spPr>
          <a:xfrm>
            <a:off x="455682" y="3840997"/>
            <a:ext cx="2826415" cy="394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575" spc="-7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IT</a:t>
            </a:r>
            <a:r>
              <a:rPr lang="ko-KR" altLang="en-US" sz="1575" spc="-75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운영부</a:t>
            </a:r>
            <a:r>
              <a:rPr lang="ko-KR" altLang="en-US" sz="1575" spc="-7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 네트워크팀 계장 김준현</a:t>
            </a:r>
            <a:endParaRPr lang="en-US" altLang="ko-KR" sz="1575" spc="-75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12121"/>
              </a:solidFill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379A16-0D1E-4B30-9FC0-3B5A5C44DF7D}"/>
              </a:ext>
            </a:extLst>
          </p:cNvPr>
          <p:cNvSpPr txBox="1"/>
          <p:nvPr/>
        </p:nvSpPr>
        <p:spPr>
          <a:xfrm>
            <a:off x="472256" y="1283117"/>
            <a:ext cx="1132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04.</a:t>
            </a:r>
            <a:endParaRPr 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1212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67ADCE-C5F5-4AD0-B436-C9CB0150799E}"/>
              </a:ext>
            </a:extLst>
          </p:cNvPr>
          <p:cNvSpPr txBox="1"/>
          <p:nvPr/>
        </p:nvSpPr>
        <p:spPr>
          <a:xfrm>
            <a:off x="455682" y="2145625"/>
            <a:ext cx="4881465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Mail-Validation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CB31BD-100E-40A2-8C7D-23F12E33D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2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380CF5-CBBF-45CB-B5A5-B9384FF84235}"/>
              </a:ext>
            </a:extLst>
          </p:cNvPr>
          <p:cNvSpPr txBox="1"/>
          <p:nvPr/>
        </p:nvSpPr>
        <p:spPr>
          <a:xfrm>
            <a:off x="7200900" y="2247900"/>
            <a:ext cx="2971800" cy="254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19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📧</a:t>
            </a:r>
            <a:endParaRPr lang="en-US" sz="19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DF423C-E462-4773-8F68-A0858BCA0FC5}"/>
              </a:ext>
            </a:extLst>
          </p:cNvPr>
          <p:cNvSpPr txBox="1"/>
          <p:nvPr/>
        </p:nvSpPr>
        <p:spPr>
          <a:xfrm>
            <a:off x="12725400" y="2247900"/>
            <a:ext cx="2971800" cy="254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19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✉</a:t>
            </a:r>
            <a:endParaRPr lang="en-US" sz="19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746C91-310B-454C-AE51-C9258B661DA7}"/>
              </a:ext>
            </a:extLst>
          </p:cNvPr>
          <p:cNvSpPr txBox="1"/>
          <p:nvPr/>
        </p:nvSpPr>
        <p:spPr>
          <a:xfrm>
            <a:off x="9982200" y="6533539"/>
            <a:ext cx="2971800" cy="254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19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2254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📭</a:t>
            </a:r>
            <a:endParaRPr lang="en-US" sz="19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2254F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AA87B7-A7FC-4168-97A9-E330396121BC}"/>
              </a:ext>
            </a:extLst>
          </p:cNvPr>
          <p:cNvSpPr txBox="1"/>
          <p:nvPr/>
        </p:nvSpPr>
        <p:spPr>
          <a:xfrm>
            <a:off x="11049000" y="4735442"/>
            <a:ext cx="29718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1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2254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❔</a:t>
            </a:r>
            <a:endParaRPr lang="en-US" sz="11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2254F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24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67D12C0D-3F45-4F16-8F1C-A074D3F1440D}"/>
              </a:ext>
            </a:extLst>
          </p:cNvPr>
          <p:cNvSpPr txBox="1"/>
          <p:nvPr/>
        </p:nvSpPr>
        <p:spPr>
          <a:xfrm>
            <a:off x="537178" y="449692"/>
            <a:ext cx="10021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6346D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(1)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3124020-A8AE-4D91-AFE0-FB81AE71949D}"/>
              </a:ext>
            </a:extLst>
          </p:cNvPr>
          <p:cNvSpPr txBox="1"/>
          <p:nvPr/>
        </p:nvSpPr>
        <p:spPr>
          <a:xfrm>
            <a:off x="1502362" y="571138"/>
            <a:ext cx="8784637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/>
                </a:solidFill>
                <a:latin typeface="Noto Sans KR Black" panose="020B0600000101010101" charset="-127"/>
                <a:ea typeface="Noto Sans KR Black" panose="020B0600000101010101" charset="-127"/>
              </a:rPr>
              <a:t>기능 구현 </a:t>
            </a:r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/>
                </a:solidFill>
                <a:latin typeface="Noto Sans KR Black" panose="020B0600000101010101" charset="-127"/>
                <a:ea typeface="Noto Sans KR Black" panose="020B0600000101010101" charset="-127"/>
              </a:rPr>
              <a:t>– </a:t>
            </a:r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/>
                </a:solidFill>
                <a:latin typeface="Noto Sans KR Black" panose="020B0600000101010101" charset="-127"/>
                <a:ea typeface="Noto Sans KR Black" panose="020B0600000101010101" charset="-127"/>
              </a:rPr>
              <a:t>메일 검증</a:t>
            </a:r>
            <a:endParaRPr 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12121"/>
              </a:solidFill>
              <a:latin typeface="Noto Sans KR Black" panose="020B0600000101010101" charset="-127"/>
              <a:ea typeface="Noto Sans KR Black" panose="020B0600000101010101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386026E-4578-429B-8775-260DAC91A9AC}"/>
              </a:ext>
            </a:extLst>
          </p:cNvPr>
          <p:cNvCxnSpPr>
            <a:cxnSpLocks/>
          </p:cNvCxnSpPr>
          <p:nvPr/>
        </p:nvCxnSpPr>
        <p:spPr>
          <a:xfrm>
            <a:off x="607912" y="1280689"/>
            <a:ext cx="8755163" cy="0"/>
          </a:xfrm>
          <a:prstGeom prst="line">
            <a:avLst/>
          </a:prstGeom>
          <a:ln w="28575">
            <a:solidFill>
              <a:srgbClr val="0634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40016B97-A076-484D-8164-C90A57E51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D114BDC-7C87-41E5-9FA7-03107B0DAD3F}"/>
              </a:ext>
            </a:extLst>
          </p:cNvPr>
          <p:cNvSpPr txBox="1"/>
          <p:nvPr/>
        </p:nvSpPr>
        <p:spPr>
          <a:xfrm>
            <a:off x="2231651" y="2798177"/>
            <a:ext cx="297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8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📧</a:t>
            </a:r>
            <a:endParaRPr lang="en-US" sz="8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C28312D-982C-446B-AEBC-8569F400A80F}"/>
              </a:ext>
            </a:extLst>
          </p:cNvPr>
          <p:cNvSpPr txBox="1"/>
          <p:nvPr/>
        </p:nvSpPr>
        <p:spPr>
          <a:xfrm>
            <a:off x="14097001" y="2763962"/>
            <a:ext cx="297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8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📧</a:t>
            </a:r>
            <a:endParaRPr lang="en-US" sz="8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CA2AF12-C681-4EC2-90B0-15E69D2E1C7A}"/>
              </a:ext>
            </a:extLst>
          </p:cNvPr>
          <p:cNvSpPr txBox="1"/>
          <p:nvPr/>
        </p:nvSpPr>
        <p:spPr>
          <a:xfrm>
            <a:off x="2231651" y="4424513"/>
            <a:ext cx="297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8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📧</a:t>
            </a:r>
            <a:endParaRPr lang="en-US" sz="8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9" name="화살표: 오른쪽 68">
            <a:extLst>
              <a:ext uri="{FF2B5EF4-FFF2-40B4-BE49-F238E27FC236}">
                <a16:creationId xmlns:a16="http://schemas.microsoft.com/office/drawing/2014/main" id="{1084B6E8-AE5C-4183-8F19-C8856B3C4D6A}"/>
              </a:ext>
            </a:extLst>
          </p:cNvPr>
          <p:cNvSpPr/>
          <p:nvPr/>
        </p:nvSpPr>
        <p:spPr>
          <a:xfrm>
            <a:off x="3962399" y="2817658"/>
            <a:ext cx="1676400" cy="8382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화살표: 오른쪽 70">
            <a:extLst>
              <a:ext uri="{FF2B5EF4-FFF2-40B4-BE49-F238E27FC236}">
                <a16:creationId xmlns:a16="http://schemas.microsoft.com/office/drawing/2014/main" id="{566B1A57-7F32-439B-A5D7-BE3394EC4AE1}"/>
              </a:ext>
            </a:extLst>
          </p:cNvPr>
          <p:cNvSpPr/>
          <p:nvPr/>
        </p:nvSpPr>
        <p:spPr>
          <a:xfrm>
            <a:off x="3962399" y="4424513"/>
            <a:ext cx="1676400" cy="8382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928F8494-5616-42A5-A50B-FBC9F936DD84}"/>
              </a:ext>
            </a:extLst>
          </p:cNvPr>
          <p:cNvSpPr/>
          <p:nvPr/>
        </p:nvSpPr>
        <p:spPr>
          <a:xfrm rot="10800000">
            <a:off x="12238224" y="2817658"/>
            <a:ext cx="1676400" cy="8382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화살표: 오른쪽 79">
            <a:extLst>
              <a:ext uri="{FF2B5EF4-FFF2-40B4-BE49-F238E27FC236}">
                <a16:creationId xmlns:a16="http://schemas.microsoft.com/office/drawing/2014/main" id="{FB748730-238E-4213-A09B-9E7F636E23DB}"/>
              </a:ext>
            </a:extLst>
          </p:cNvPr>
          <p:cNvSpPr/>
          <p:nvPr/>
        </p:nvSpPr>
        <p:spPr>
          <a:xfrm rot="10800000">
            <a:off x="12238224" y="4427383"/>
            <a:ext cx="1676400" cy="8382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A3CC0DE-AE40-4A68-8EFF-8779101A748B}"/>
              </a:ext>
            </a:extLst>
          </p:cNvPr>
          <p:cNvSpPr txBox="1"/>
          <p:nvPr/>
        </p:nvSpPr>
        <p:spPr>
          <a:xfrm>
            <a:off x="14097000" y="4393168"/>
            <a:ext cx="297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8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📧</a:t>
            </a:r>
            <a:endParaRPr lang="en-US" sz="8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곱하기 기호 13">
            <a:extLst>
              <a:ext uri="{FF2B5EF4-FFF2-40B4-BE49-F238E27FC236}">
                <a16:creationId xmlns:a16="http://schemas.microsoft.com/office/drawing/2014/main" id="{1339D50E-CD12-453A-8E87-595BD9AAE24F}"/>
              </a:ext>
            </a:extLst>
          </p:cNvPr>
          <p:cNvSpPr/>
          <p:nvPr/>
        </p:nvSpPr>
        <p:spPr>
          <a:xfrm>
            <a:off x="4098458" y="2691498"/>
            <a:ext cx="1111576" cy="1026288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곱하기 기호 89">
            <a:extLst>
              <a:ext uri="{FF2B5EF4-FFF2-40B4-BE49-F238E27FC236}">
                <a16:creationId xmlns:a16="http://schemas.microsoft.com/office/drawing/2014/main" id="{8E143BD4-3EBD-435F-B153-33E0DEBCE627}"/>
              </a:ext>
            </a:extLst>
          </p:cNvPr>
          <p:cNvSpPr/>
          <p:nvPr/>
        </p:nvSpPr>
        <p:spPr>
          <a:xfrm>
            <a:off x="4116249" y="4330469"/>
            <a:ext cx="1111576" cy="1026288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형: 비어 있음 14">
            <a:extLst>
              <a:ext uri="{FF2B5EF4-FFF2-40B4-BE49-F238E27FC236}">
                <a16:creationId xmlns:a16="http://schemas.microsoft.com/office/drawing/2014/main" id="{CE3B7706-BF36-4D18-A69F-7DC340AF502D}"/>
              </a:ext>
            </a:extLst>
          </p:cNvPr>
          <p:cNvSpPr/>
          <p:nvPr/>
        </p:nvSpPr>
        <p:spPr>
          <a:xfrm>
            <a:off x="12801600" y="2817658"/>
            <a:ext cx="906276" cy="838200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원형: 비어 있음 95">
            <a:extLst>
              <a:ext uri="{FF2B5EF4-FFF2-40B4-BE49-F238E27FC236}">
                <a16:creationId xmlns:a16="http://schemas.microsoft.com/office/drawing/2014/main" id="{F4B00260-7F20-4025-A7DD-DC1AB1C9508B}"/>
              </a:ext>
            </a:extLst>
          </p:cNvPr>
          <p:cNvSpPr/>
          <p:nvPr/>
        </p:nvSpPr>
        <p:spPr>
          <a:xfrm>
            <a:off x="12801600" y="4403586"/>
            <a:ext cx="906276" cy="838200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11B641C-0EC6-4AC6-9EE7-8BB8A6E739EA}"/>
              </a:ext>
            </a:extLst>
          </p:cNvPr>
          <p:cNvSpPr txBox="1"/>
          <p:nvPr/>
        </p:nvSpPr>
        <p:spPr>
          <a:xfrm>
            <a:off x="2014232" y="3645643"/>
            <a:ext cx="2084225" cy="55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2400" b="1" spc="-7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***@****.com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87B8F99-0B8F-44BA-A7E7-736621F5A22D}"/>
              </a:ext>
            </a:extLst>
          </p:cNvPr>
          <p:cNvSpPr txBox="1"/>
          <p:nvPr/>
        </p:nvSpPr>
        <p:spPr>
          <a:xfrm>
            <a:off x="1565096" y="5286282"/>
            <a:ext cx="3106941" cy="55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2400" b="1" spc="-7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im-not-email-address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B492669-3A73-48AA-A065-B52753A0C273}"/>
              </a:ext>
            </a:extLst>
          </p:cNvPr>
          <p:cNvSpPr txBox="1"/>
          <p:nvPr/>
        </p:nvSpPr>
        <p:spPr>
          <a:xfrm>
            <a:off x="13587674" y="3655858"/>
            <a:ext cx="2808782" cy="55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2400" b="1" spc="-7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1240089@kftc.or.kr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FDD41D9-2A2D-42CA-8595-372E2D14A457}"/>
              </a:ext>
            </a:extLst>
          </p:cNvPr>
          <p:cNvSpPr txBox="1"/>
          <p:nvPr/>
        </p:nvSpPr>
        <p:spPr>
          <a:xfrm>
            <a:off x="13694274" y="5262713"/>
            <a:ext cx="2595582" cy="55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2400" b="1" spc="-7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kjhyun@kftc.or.kr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5E4E228-9534-4376-8684-4D2BB7F41B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631490" y="6565546"/>
            <a:ext cx="7100856" cy="21334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7940169E-2674-4FD1-8957-4913EF97DB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9305925" y="6552965"/>
            <a:ext cx="7180969" cy="215751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962110E3-DD33-461E-99A7-46428E02F02C}"/>
              </a:ext>
            </a:extLst>
          </p:cNvPr>
          <p:cNvGrpSpPr/>
          <p:nvPr/>
        </p:nvGrpSpPr>
        <p:grpSpPr>
          <a:xfrm>
            <a:off x="5791200" y="1790700"/>
            <a:ext cx="5883649" cy="4441675"/>
            <a:chOff x="5791200" y="1790700"/>
            <a:chExt cx="5883649" cy="4441675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EB8F52A8-4DC0-49F5-9430-76AAB3380499}"/>
                </a:ext>
              </a:extLst>
            </p:cNvPr>
            <p:cNvSpPr/>
            <p:nvPr/>
          </p:nvSpPr>
          <p:spPr>
            <a:xfrm>
              <a:off x="6019800" y="2144643"/>
              <a:ext cx="5655049" cy="408773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526E06C-92CA-4A22-83D9-95AC3CB22A96}"/>
                </a:ext>
              </a:extLst>
            </p:cNvPr>
            <p:cNvSpPr txBox="1"/>
            <p:nvPr/>
          </p:nvSpPr>
          <p:spPr>
            <a:xfrm>
              <a:off x="6324600" y="1790700"/>
              <a:ext cx="5105401" cy="707886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5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2254F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Mail-Validation</a:t>
              </a: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24980D6-2C0B-482A-8651-29BE4931E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4568" y="4564504"/>
              <a:ext cx="2637778" cy="1318889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1411061-4384-4E8E-8A51-8BF5ADBD7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0492" y="3041562"/>
              <a:ext cx="3354357" cy="1208748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EC0E79EA-23AC-40DE-B92A-EE66538DB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00" y="2465233"/>
              <a:ext cx="3810000" cy="2381250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A2A310B3-EFF6-4E2D-ACB2-A37BAADC5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4722" y="4846483"/>
              <a:ext cx="2438607" cy="5949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294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8972EEBD-13ED-49B3-BD46-1EB9B4BD8F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9305925" y="6552965"/>
            <a:ext cx="7180969" cy="21575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2030D81-6CE5-4164-9AE6-8608C7638F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1631490" y="6565546"/>
            <a:ext cx="7100856" cy="21334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67D12C0D-3F45-4F16-8F1C-A074D3F1440D}"/>
              </a:ext>
            </a:extLst>
          </p:cNvPr>
          <p:cNvSpPr txBox="1"/>
          <p:nvPr/>
        </p:nvSpPr>
        <p:spPr>
          <a:xfrm>
            <a:off x="537178" y="449692"/>
            <a:ext cx="10021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6346D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(1)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3124020-A8AE-4D91-AFE0-FB81AE71949D}"/>
              </a:ext>
            </a:extLst>
          </p:cNvPr>
          <p:cNvSpPr txBox="1"/>
          <p:nvPr/>
        </p:nvSpPr>
        <p:spPr>
          <a:xfrm>
            <a:off x="1502362" y="571138"/>
            <a:ext cx="8784637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/>
                </a:solidFill>
                <a:latin typeface="Noto Sans KR Black" panose="020B0600000101010101" charset="-127"/>
                <a:ea typeface="Noto Sans KR Black" panose="020B0600000101010101" charset="-127"/>
              </a:rPr>
              <a:t>기능 구현 </a:t>
            </a:r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/>
                </a:solidFill>
                <a:latin typeface="Noto Sans KR Black" panose="020B0600000101010101" charset="-127"/>
                <a:ea typeface="Noto Sans KR Black" panose="020B0600000101010101" charset="-127"/>
              </a:rPr>
              <a:t>– </a:t>
            </a:r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/>
                </a:solidFill>
                <a:latin typeface="Noto Sans KR Black" panose="020B0600000101010101" charset="-127"/>
                <a:ea typeface="Noto Sans KR Black" panose="020B0600000101010101" charset="-127"/>
              </a:rPr>
              <a:t>메일 검증</a:t>
            </a:r>
            <a:endParaRPr 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12121"/>
              </a:solidFill>
              <a:latin typeface="Noto Sans KR Black" panose="020B0600000101010101" charset="-127"/>
              <a:ea typeface="Noto Sans KR Black" panose="020B0600000101010101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386026E-4578-429B-8775-260DAC91A9AC}"/>
              </a:ext>
            </a:extLst>
          </p:cNvPr>
          <p:cNvCxnSpPr>
            <a:cxnSpLocks/>
          </p:cNvCxnSpPr>
          <p:nvPr/>
        </p:nvCxnSpPr>
        <p:spPr>
          <a:xfrm>
            <a:off x="607912" y="1280689"/>
            <a:ext cx="8755163" cy="0"/>
          </a:xfrm>
          <a:prstGeom prst="line">
            <a:avLst/>
          </a:prstGeom>
          <a:ln w="28575">
            <a:solidFill>
              <a:srgbClr val="0634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40016B97-A076-484D-8164-C90A57E51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D114BDC-7C87-41E5-9FA7-03107B0DAD3F}"/>
              </a:ext>
            </a:extLst>
          </p:cNvPr>
          <p:cNvSpPr txBox="1"/>
          <p:nvPr/>
        </p:nvSpPr>
        <p:spPr>
          <a:xfrm>
            <a:off x="2231651" y="2798177"/>
            <a:ext cx="297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8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📧</a:t>
            </a:r>
            <a:endParaRPr lang="en-US" sz="8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C28312D-982C-446B-AEBC-8569F400A80F}"/>
              </a:ext>
            </a:extLst>
          </p:cNvPr>
          <p:cNvSpPr txBox="1"/>
          <p:nvPr/>
        </p:nvSpPr>
        <p:spPr>
          <a:xfrm>
            <a:off x="14097001" y="2763962"/>
            <a:ext cx="297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8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📧</a:t>
            </a:r>
            <a:endParaRPr lang="en-US" sz="8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CA2AF12-C681-4EC2-90B0-15E69D2E1C7A}"/>
              </a:ext>
            </a:extLst>
          </p:cNvPr>
          <p:cNvSpPr txBox="1"/>
          <p:nvPr/>
        </p:nvSpPr>
        <p:spPr>
          <a:xfrm>
            <a:off x="2231651" y="4424513"/>
            <a:ext cx="297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8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📧</a:t>
            </a:r>
            <a:endParaRPr lang="en-US" sz="8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9" name="화살표: 오른쪽 68">
            <a:extLst>
              <a:ext uri="{FF2B5EF4-FFF2-40B4-BE49-F238E27FC236}">
                <a16:creationId xmlns:a16="http://schemas.microsoft.com/office/drawing/2014/main" id="{1084B6E8-AE5C-4183-8F19-C8856B3C4D6A}"/>
              </a:ext>
            </a:extLst>
          </p:cNvPr>
          <p:cNvSpPr/>
          <p:nvPr/>
        </p:nvSpPr>
        <p:spPr>
          <a:xfrm>
            <a:off x="3962399" y="2817658"/>
            <a:ext cx="1676400" cy="8382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화살표: 오른쪽 70">
            <a:extLst>
              <a:ext uri="{FF2B5EF4-FFF2-40B4-BE49-F238E27FC236}">
                <a16:creationId xmlns:a16="http://schemas.microsoft.com/office/drawing/2014/main" id="{566B1A57-7F32-439B-A5D7-BE3394EC4AE1}"/>
              </a:ext>
            </a:extLst>
          </p:cNvPr>
          <p:cNvSpPr/>
          <p:nvPr/>
        </p:nvSpPr>
        <p:spPr>
          <a:xfrm>
            <a:off x="3962399" y="4424513"/>
            <a:ext cx="1676400" cy="8382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928F8494-5616-42A5-A50B-FBC9F936DD84}"/>
              </a:ext>
            </a:extLst>
          </p:cNvPr>
          <p:cNvSpPr/>
          <p:nvPr/>
        </p:nvSpPr>
        <p:spPr>
          <a:xfrm rot="10800000">
            <a:off x="12238224" y="2817658"/>
            <a:ext cx="1676400" cy="8382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화살표: 오른쪽 79">
            <a:extLst>
              <a:ext uri="{FF2B5EF4-FFF2-40B4-BE49-F238E27FC236}">
                <a16:creationId xmlns:a16="http://schemas.microsoft.com/office/drawing/2014/main" id="{FB748730-238E-4213-A09B-9E7F636E23DB}"/>
              </a:ext>
            </a:extLst>
          </p:cNvPr>
          <p:cNvSpPr/>
          <p:nvPr/>
        </p:nvSpPr>
        <p:spPr>
          <a:xfrm rot="10800000">
            <a:off x="12238224" y="4427383"/>
            <a:ext cx="1676400" cy="8382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A3CC0DE-AE40-4A68-8EFF-8779101A748B}"/>
              </a:ext>
            </a:extLst>
          </p:cNvPr>
          <p:cNvSpPr txBox="1"/>
          <p:nvPr/>
        </p:nvSpPr>
        <p:spPr>
          <a:xfrm>
            <a:off x="14097000" y="4393168"/>
            <a:ext cx="297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8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📧</a:t>
            </a:r>
            <a:endParaRPr lang="en-US" sz="8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곱하기 기호 13">
            <a:extLst>
              <a:ext uri="{FF2B5EF4-FFF2-40B4-BE49-F238E27FC236}">
                <a16:creationId xmlns:a16="http://schemas.microsoft.com/office/drawing/2014/main" id="{1339D50E-CD12-453A-8E87-595BD9AAE24F}"/>
              </a:ext>
            </a:extLst>
          </p:cNvPr>
          <p:cNvSpPr/>
          <p:nvPr/>
        </p:nvSpPr>
        <p:spPr>
          <a:xfrm>
            <a:off x="4098458" y="2691498"/>
            <a:ext cx="1111576" cy="1026288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곱하기 기호 89">
            <a:extLst>
              <a:ext uri="{FF2B5EF4-FFF2-40B4-BE49-F238E27FC236}">
                <a16:creationId xmlns:a16="http://schemas.microsoft.com/office/drawing/2014/main" id="{8E143BD4-3EBD-435F-B153-33E0DEBCE627}"/>
              </a:ext>
            </a:extLst>
          </p:cNvPr>
          <p:cNvSpPr/>
          <p:nvPr/>
        </p:nvSpPr>
        <p:spPr>
          <a:xfrm>
            <a:off x="4116249" y="4330469"/>
            <a:ext cx="1111576" cy="1026288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형: 비어 있음 14">
            <a:extLst>
              <a:ext uri="{FF2B5EF4-FFF2-40B4-BE49-F238E27FC236}">
                <a16:creationId xmlns:a16="http://schemas.microsoft.com/office/drawing/2014/main" id="{CE3B7706-BF36-4D18-A69F-7DC340AF502D}"/>
              </a:ext>
            </a:extLst>
          </p:cNvPr>
          <p:cNvSpPr/>
          <p:nvPr/>
        </p:nvSpPr>
        <p:spPr>
          <a:xfrm>
            <a:off x="12801600" y="2817658"/>
            <a:ext cx="906276" cy="838200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원형: 비어 있음 95">
            <a:extLst>
              <a:ext uri="{FF2B5EF4-FFF2-40B4-BE49-F238E27FC236}">
                <a16:creationId xmlns:a16="http://schemas.microsoft.com/office/drawing/2014/main" id="{F4B00260-7F20-4025-A7DD-DC1AB1C9508B}"/>
              </a:ext>
            </a:extLst>
          </p:cNvPr>
          <p:cNvSpPr/>
          <p:nvPr/>
        </p:nvSpPr>
        <p:spPr>
          <a:xfrm>
            <a:off x="12801600" y="4403586"/>
            <a:ext cx="906276" cy="838200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11B641C-0EC6-4AC6-9EE7-8BB8A6E739EA}"/>
              </a:ext>
            </a:extLst>
          </p:cNvPr>
          <p:cNvSpPr txBox="1"/>
          <p:nvPr/>
        </p:nvSpPr>
        <p:spPr>
          <a:xfrm>
            <a:off x="1261300" y="3651683"/>
            <a:ext cx="3456395" cy="55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2400" b="1" spc="-7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11111111111@kftc.or.kr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87B8F99-0B8F-44BA-A7E7-736621F5A22D}"/>
              </a:ext>
            </a:extLst>
          </p:cNvPr>
          <p:cNvSpPr txBox="1"/>
          <p:nvPr/>
        </p:nvSpPr>
        <p:spPr>
          <a:xfrm>
            <a:off x="813834" y="5299263"/>
            <a:ext cx="4467890" cy="55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2400" b="1" spc="-7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im-not-kftc-member@kftc.or.kr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10CF27-E676-4279-BD38-BC7043E839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44" b="15545"/>
          <a:stretch/>
        </p:blipFill>
        <p:spPr>
          <a:xfrm>
            <a:off x="1631491" y="6568342"/>
            <a:ext cx="7100856" cy="2134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F3D0691-13F7-4D1A-B7C7-DC4809D404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73" b="2222"/>
          <a:stretch/>
        </p:blipFill>
        <p:spPr>
          <a:xfrm>
            <a:off x="9305924" y="6558728"/>
            <a:ext cx="7180970" cy="21517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A340DB15-1149-4677-A203-84672F07562A}"/>
              </a:ext>
            </a:extLst>
          </p:cNvPr>
          <p:cNvGrpSpPr/>
          <p:nvPr/>
        </p:nvGrpSpPr>
        <p:grpSpPr>
          <a:xfrm>
            <a:off x="5791200" y="1790700"/>
            <a:ext cx="5883649" cy="4441675"/>
            <a:chOff x="5791200" y="1790700"/>
            <a:chExt cx="5883649" cy="4441675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97F8C9C-2235-4E9B-BBE3-FA5CDDC505DB}"/>
                </a:ext>
              </a:extLst>
            </p:cNvPr>
            <p:cNvSpPr/>
            <p:nvPr/>
          </p:nvSpPr>
          <p:spPr>
            <a:xfrm>
              <a:off x="6019800" y="2144643"/>
              <a:ext cx="5655049" cy="408773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72094E6-EF41-4043-98D1-62A2E39DB6EA}"/>
                </a:ext>
              </a:extLst>
            </p:cNvPr>
            <p:cNvSpPr txBox="1"/>
            <p:nvPr/>
          </p:nvSpPr>
          <p:spPr>
            <a:xfrm>
              <a:off x="6324600" y="1790700"/>
              <a:ext cx="5105401" cy="707886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5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2254F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Mail-Validation</a:t>
              </a:r>
            </a:p>
          </p:txBody>
        </p:sp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7B23AED6-AFF1-44AB-BB5E-8EB6C150D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4568" y="4564504"/>
              <a:ext cx="2637778" cy="1318889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488AE00F-433D-4D5F-8AC6-4D269882C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0492" y="3041562"/>
              <a:ext cx="3354357" cy="1208748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6F98755D-256B-4120-B5F0-97B818B0B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00" y="2465233"/>
              <a:ext cx="3810000" cy="2381250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AD6F1515-8F4A-4FB2-9552-9BFD8638C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4722" y="4846483"/>
              <a:ext cx="2438607" cy="594913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9D8E0F3-2186-4458-AA08-A72951189B3E}"/>
              </a:ext>
            </a:extLst>
          </p:cNvPr>
          <p:cNvSpPr txBox="1"/>
          <p:nvPr/>
        </p:nvSpPr>
        <p:spPr>
          <a:xfrm>
            <a:off x="13587674" y="3655858"/>
            <a:ext cx="2808782" cy="55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2400" b="1" spc="-7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1240089@kftc.or.kr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139CE36-9AB7-4928-B025-71B753A5532A}"/>
              </a:ext>
            </a:extLst>
          </p:cNvPr>
          <p:cNvSpPr txBox="1"/>
          <p:nvPr/>
        </p:nvSpPr>
        <p:spPr>
          <a:xfrm>
            <a:off x="13694274" y="5262713"/>
            <a:ext cx="2595582" cy="55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2400" b="1" spc="-7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kjhyun@kftc.or.kr</a:t>
            </a:r>
          </a:p>
        </p:txBody>
      </p:sp>
    </p:spTree>
    <p:extLst>
      <p:ext uri="{BB962C8B-B14F-4D97-AF65-F5344CB8AC3E}">
        <p14:creationId xmlns:p14="http://schemas.microsoft.com/office/powerpoint/2010/main" val="112305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67D12C0D-3F45-4F16-8F1C-A074D3F1440D}"/>
              </a:ext>
            </a:extLst>
          </p:cNvPr>
          <p:cNvSpPr txBox="1"/>
          <p:nvPr/>
        </p:nvSpPr>
        <p:spPr>
          <a:xfrm>
            <a:off x="537178" y="449692"/>
            <a:ext cx="10021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6346D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(</a:t>
            </a:r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6346D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</a:t>
            </a:r>
            <a:r>
              <a:rPr 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6346D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3124020-A8AE-4D91-AFE0-FB81AE71949D}"/>
              </a:ext>
            </a:extLst>
          </p:cNvPr>
          <p:cNvSpPr txBox="1"/>
          <p:nvPr/>
        </p:nvSpPr>
        <p:spPr>
          <a:xfrm>
            <a:off x="1502362" y="571138"/>
            <a:ext cx="8784637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/>
                </a:solidFill>
                <a:latin typeface="Noto Sans KR Black" panose="020B0600000101010101" charset="-127"/>
                <a:ea typeface="Noto Sans KR Black" panose="020B0600000101010101" charset="-127"/>
              </a:rPr>
              <a:t>기능 구현 </a:t>
            </a:r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/>
                </a:solidFill>
                <a:latin typeface="Noto Sans KR Black" panose="020B0600000101010101" charset="-127"/>
                <a:ea typeface="Noto Sans KR Black" panose="020B0600000101010101" charset="-127"/>
              </a:rPr>
              <a:t>– </a:t>
            </a:r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/>
                </a:solidFill>
                <a:latin typeface="Noto Sans KR Black" panose="020B0600000101010101" charset="-127"/>
                <a:ea typeface="Noto Sans KR Black" panose="020B0600000101010101" charset="-127"/>
              </a:rPr>
              <a:t>직원 정보 통합</a:t>
            </a:r>
            <a:endParaRPr 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12121"/>
              </a:solidFill>
              <a:latin typeface="Noto Sans KR Black" panose="020B0600000101010101" charset="-127"/>
              <a:ea typeface="Noto Sans KR Black" panose="020B0600000101010101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386026E-4578-429B-8775-260DAC91A9AC}"/>
              </a:ext>
            </a:extLst>
          </p:cNvPr>
          <p:cNvCxnSpPr>
            <a:cxnSpLocks/>
          </p:cNvCxnSpPr>
          <p:nvPr/>
        </p:nvCxnSpPr>
        <p:spPr>
          <a:xfrm>
            <a:off x="607912" y="1280689"/>
            <a:ext cx="8755163" cy="0"/>
          </a:xfrm>
          <a:prstGeom prst="line">
            <a:avLst/>
          </a:prstGeom>
          <a:ln w="28575">
            <a:solidFill>
              <a:srgbClr val="0634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40016B97-A076-484D-8164-C90A57E51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2C801EE-9117-4174-AB2F-C48B7F1481E3}"/>
              </a:ext>
            </a:extLst>
          </p:cNvPr>
          <p:cNvGrpSpPr/>
          <p:nvPr/>
        </p:nvGrpSpPr>
        <p:grpSpPr>
          <a:xfrm>
            <a:off x="6857999" y="6952145"/>
            <a:ext cx="4572000" cy="2866473"/>
            <a:chOff x="10668000" y="6812312"/>
            <a:chExt cx="4572000" cy="286647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36C4BEE-E180-459E-941A-A783FB6804A9}"/>
                </a:ext>
              </a:extLst>
            </p:cNvPr>
            <p:cNvSpPr/>
            <p:nvPr/>
          </p:nvSpPr>
          <p:spPr>
            <a:xfrm>
              <a:off x="10668000" y="6812312"/>
              <a:ext cx="4572000" cy="2866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442B6560-6A6D-4839-BA93-F00DDBDFE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60715" y="7574854"/>
              <a:ext cx="3948497" cy="1869553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430DC1-182F-483A-B2DB-CED58AD2593E}"/>
                </a:ext>
              </a:extLst>
            </p:cNvPr>
            <p:cNvSpPr txBox="1"/>
            <p:nvPr/>
          </p:nvSpPr>
          <p:spPr>
            <a:xfrm>
              <a:off x="11353800" y="7048500"/>
              <a:ext cx="2895600" cy="437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ko-KR" b="1" spc="-75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1212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onetel_emp_data</a:t>
              </a:r>
              <a:r>
                <a:rPr lang="en-US" altLang="ko-KR" b="1" spc="-75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12121"/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.json</a:t>
              </a:r>
              <a:endParaRPr lang="en-US" altLang="ko-KR" b="1" spc="-7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4048730-D963-48BF-9ABF-0FE7555DCACB}"/>
              </a:ext>
            </a:extLst>
          </p:cNvPr>
          <p:cNvGrpSpPr/>
          <p:nvPr/>
        </p:nvGrpSpPr>
        <p:grpSpPr>
          <a:xfrm>
            <a:off x="10301437" y="2116728"/>
            <a:ext cx="5883649" cy="4441675"/>
            <a:chOff x="5791200" y="1790700"/>
            <a:chExt cx="5883649" cy="4441675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5646FCE7-99BC-423D-840C-A184D2217EC3}"/>
                </a:ext>
              </a:extLst>
            </p:cNvPr>
            <p:cNvSpPr/>
            <p:nvPr/>
          </p:nvSpPr>
          <p:spPr>
            <a:xfrm>
              <a:off x="6019800" y="2144643"/>
              <a:ext cx="5655049" cy="408773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DF805D6-D484-4B4B-9CAE-02BAA7B014AC}"/>
                </a:ext>
              </a:extLst>
            </p:cNvPr>
            <p:cNvSpPr txBox="1"/>
            <p:nvPr/>
          </p:nvSpPr>
          <p:spPr>
            <a:xfrm>
              <a:off x="6324600" y="1790700"/>
              <a:ext cx="5105401" cy="707886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5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2254F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Mail-Validation</a:t>
              </a:r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3BFF5B24-C0E3-4C72-A9AE-6629CF3B3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4568" y="4564504"/>
              <a:ext cx="2637778" cy="1318889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F60C3621-A408-44AA-B728-92416DEFE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0492" y="3041562"/>
              <a:ext cx="3354357" cy="1208748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81531D7E-439A-4E3C-8E01-A656E3ED5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00" y="2465233"/>
              <a:ext cx="3810000" cy="2381250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07AC6EB1-A07F-42BD-B6A3-BF08D183A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4722" y="4846483"/>
              <a:ext cx="2438607" cy="594913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E86AE51-0354-418C-873A-ED2B0DE41A1A}"/>
              </a:ext>
            </a:extLst>
          </p:cNvPr>
          <p:cNvSpPr txBox="1"/>
          <p:nvPr/>
        </p:nvSpPr>
        <p:spPr>
          <a:xfrm>
            <a:off x="745874" y="2116728"/>
            <a:ext cx="2239716" cy="395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575" spc="-75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Onetel</a:t>
            </a:r>
            <a:r>
              <a:rPr lang="en-US" altLang="ko-KR" sz="1575" spc="-7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 </a:t>
            </a:r>
            <a:r>
              <a:rPr lang="ko-KR" altLang="en-US" sz="1575" spc="-7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직원 정보 조회 </a:t>
            </a:r>
            <a:r>
              <a:rPr lang="en-US" altLang="ko-KR" sz="1575" spc="-7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API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7E92E5-E6BC-430D-85E8-50EBEAB97B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7668" y="2491339"/>
            <a:ext cx="7148894" cy="39875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십자형 7">
            <a:extLst>
              <a:ext uri="{FF2B5EF4-FFF2-40B4-BE49-F238E27FC236}">
                <a16:creationId xmlns:a16="http://schemas.microsoft.com/office/drawing/2014/main" id="{E66D2164-97B9-4DAA-B3EC-BC20D7950D57}"/>
              </a:ext>
            </a:extLst>
          </p:cNvPr>
          <p:cNvSpPr/>
          <p:nvPr/>
        </p:nvSpPr>
        <p:spPr>
          <a:xfrm>
            <a:off x="8644993" y="3625126"/>
            <a:ext cx="998013" cy="1056241"/>
          </a:xfrm>
          <a:prstGeom prst="plus">
            <a:avLst>
              <a:gd name="adj" fmla="val 3447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18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67D12C0D-3F45-4F16-8F1C-A074D3F1440D}"/>
              </a:ext>
            </a:extLst>
          </p:cNvPr>
          <p:cNvSpPr txBox="1"/>
          <p:nvPr/>
        </p:nvSpPr>
        <p:spPr>
          <a:xfrm>
            <a:off x="501911" y="449692"/>
            <a:ext cx="1072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6346D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(2)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3124020-A8AE-4D91-AFE0-FB81AE71949D}"/>
              </a:ext>
            </a:extLst>
          </p:cNvPr>
          <p:cNvSpPr txBox="1"/>
          <p:nvPr/>
        </p:nvSpPr>
        <p:spPr>
          <a:xfrm>
            <a:off x="1502362" y="571138"/>
            <a:ext cx="8784637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4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/>
                </a:solidFill>
                <a:latin typeface="Noto Sans KR Black" panose="020B0600000101010101" charset="-127"/>
                <a:ea typeface="Noto Sans KR Black" panose="020B0600000101010101" charset="-127"/>
              </a:rPr>
              <a:t>이슈</a:t>
            </a:r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/>
                </a:solidFill>
                <a:latin typeface="Noto Sans KR Black" panose="020B0600000101010101" charset="-127"/>
                <a:ea typeface="Noto Sans KR Black" panose="020B0600000101010101" charset="-127"/>
              </a:rPr>
              <a:t> </a:t>
            </a:r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/>
                </a:solidFill>
                <a:latin typeface="Noto Sans KR Black" panose="020B0600000101010101" charset="-127"/>
                <a:ea typeface="Noto Sans KR Black" panose="020B0600000101010101" charset="-127"/>
              </a:rPr>
              <a:t>– Volume Mount</a:t>
            </a:r>
            <a:endParaRPr 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12121"/>
              </a:solidFill>
              <a:latin typeface="Noto Sans KR Black" panose="020B0600000101010101" charset="-127"/>
              <a:ea typeface="Noto Sans KR Black" panose="020B0600000101010101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386026E-4578-429B-8775-260DAC91A9AC}"/>
              </a:ext>
            </a:extLst>
          </p:cNvPr>
          <p:cNvCxnSpPr>
            <a:cxnSpLocks/>
          </p:cNvCxnSpPr>
          <p:nvPr/>
        </p:nvCxnSpPr>
        <p:spPr>
          <a:xfrm>
            <a:off x="607912" y="1280689"/>
            <a:ext cx="8755163" cy="0"/>
          </a:xfrm>
          <a:prstGeom prst="line">
            <a:avLst/>
          </a:prstGeom>
          <a:ln w="28575">
            <a:solidFill>
              <a:srgbClr val="0634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40016B97-A076-484D-8164-C90A57E51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32345E-BBFC-439D-8B7D-4C9469D4F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579" y="1943100"/>
            <a:ext cx="5872842" cy="3009973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493DC4AC-E3BD-445F-B230-E34EC48C20C0}"/>
              </a:ext>
            </a:extLst>
          </p:cNvPr>
          <p:cNvGrpSpPr/>
          <p:nvPr/>
        </p:nvGrpSpPr>
        <p:grpSpPr>
          <a:xfrm>
            <a:off x="2362200" y="5333928"/>
            <a:ext cx="4365111" cy="2857572"/>
            <a:chOff x="2362200" y="5333928"/>
            <a:chExt cx="4365111" cy="285757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961B2D0-77D9-46DE-A11D-8924218ECC7F}"/>
                </a:ext>
              </a:extLst>
            </p:cNvPr>
            <p:cNvSpPr txBox="1"/>
            <p:nvPr/>
          </p:nvSpPr>
          <p:spPr>
            <a:xfrm>
              <a:off x="3360990" y="5641772"/>
              <a:ext cx="2269620" cy="437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28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12121"/>
                  </a:solidFill>
                  <a:latin typeface="Noto Sans KR Black" panose="020B0600000101010101" charset="-127"/>
                  <a:ea typeface="Noto Sans KR Black" panose="020B0600000101010101" charset="-127"/>
                </a:rPr>
                <a:t>Volume</a:t>
              </a:r>
              <a:endParaRPr lang="en-US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/>
                </a:solidFill>
                <a:latin typeface="Noto Sans KR Black" panose="020B0600000101010101" charset="-127"/>
                <a:ea typeface="Noto Sans KR Black" panose="020B0600000101010101" charset="-127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70AA8C36-37A1-4045-B0D8-86DBF8B01DA7}"/>
                </a:ext>
              </a:extLst>
            </p:cNvPr>
            <p:cNvSpPr/>
            <p:nvPr/>
          </p:nvSpPr>
          <p:spPr>
            <a:xfrm>
              <a:off x="2362200" y="5333928"/>
              <a:ext cx="4365111" cy="28575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C781B3C-7A57-4950-9959-6BCAB2C2FFD4}"/>
                </a:ext>
              </a:extLst>
            </p:cNvPr>
            <p:cNvSpPr txBox="1"/>
            <p:nvPr/>
          </p:nvSpPr>
          <p:spPr>
            <a:xfrm>
              <a:off x="2601662" y="6505835"/>
              <a:ext cx="38861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2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12121"/>
                  </a:solidFill>
                  <a:latin typeface="Noto Sans KR Black" panose="020B0600000101010101" charset="-127"/>
                  <a:ea typeface="Noto Sans KR Black" panose="020B0600000101010101" charset="-127"/>
                </a:rPr>
                <a:t>Docker</a:t>
              </a:r>
              <a:r>
                <a:rPr lang="ko-KR" altLang="en-US" sz="2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12121"/>
                  </a:solidFill>
                  <a:latin typeface="Noto Sans KR Black" panose="020B0600000101010101" charset="-127"/>
                  <a:ea typeface="Noto Sans KR Black" panose="020B0600000101010101" charset="-127"/>
                </a:rPr>
                <a:t> </a:t>
              </a:r>
              <a:r>
                <a:rPr lang="en-US" altLang="ko-KR" sz="2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12121"/>
                  </a:solidFill>
                  <a:latin typeface="Noto Sans KR Black" panose="020B0600000101010101" charset="-127"/>
                  <a:ea typeface="Noto Sans KR Black" panose="020B0600000101010101" charset="-127"/>
                </a:rPr>
                <a:t>Engine</a:t>
              </a:r>
              <a:r>
                <a:rPr lang="ko-KR" altLang="en-US" sz="2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12121"/>
                  </a:solidFill>
                  <a:latin typeface="Noto Sans KR Black" panose="020B0600000101010101" charset="-127"/>
                  <a:ea typeface="Noto Sans KR Black" panose="020B0600000101010101" charset="-127"/>
                </a:rPr>
                <a:t>이 관리하는</a:t>
              </a:r>
              <a:endPara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/>
                </a:solidFill>
                <a:latin typeface="Noto Sans KR Black" panose="020B0600000101010101" charset="-127"/>
                <a:ea typeface="Noto Sans KR Black" panose="020B0600000101010101" charset="-127"/>
              </a:endParaRPr>
            </a:p>
            <a:p>
              <a:pPr algn="ctr">
                <a:lnSpc>
                  <a:spcPct val="80000"/>
                </a:lnSpc>
              </a:pPr>
              <a:endPara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/>
                </a:solidFill>
                <a:latin typeface="Noto Sans KR Black" panose="020B0600000101010101" charset="-127"/>
                <a:ea typeface="Noto Sans KR Black" panose="020B0600000101010101" charset="-127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ko-KR" sz="2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12121"/>
                  </a:solidFill>
                  <a:latin typeface="Noto Sans KR Black" panose="020B0600000101010101" charset="-127"/>
                  <a:ea typeface="Noto Sans KR Black" panose="020B0600000101010101" charset="-127"/>
                </a:rPr>
                <a:t>Volume</a:t>
              </a:r>
              <a:r>
                <a:rPr lang="ko-KR" altLang="en-US" sz="2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12121"/>
                  </a:solidFill>
                  <a:latin typeface="Noto Sans KR Black" panose="020B0600000101010101" charset="-127"/>
                  <a:ea typeface="Noto Sans KR Black" panose="020B0600000101010101" charset="-127"/>
                </a:rPr>
                <a:t>에 저장</a:t>
              </a:r>
              <a:endParaRPr 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/>
                </a:solidFill>
                <a:latin typeface="Noto Sans KR Black" panose="020B0600000101010101" charset="-127"/>
                <a:ea typeface="Noto Sans KR Black" panose="020B0600000101010101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39D15B4-2B19-4B0B-B7E5-ACBFEBF92781}"/>
              </a:ext>
            </a:extLst>
          </p:cNvPr>
          <p:cNvGrpSpPr/>
          <p:nvPr/>
        </p:nvGrpSpPr>
        <p:grpSpPr>
          <a:xfrm>
            <a:off x="6973244" y="5333928"/>
            <a:ext cx="4365111" cy="2857572"/>
            <a:chOff x="6973244" y="5333928"/>
            <a:chExt cx="4365111" cy="2857572"/>
          </a:xfrm>
          <a:noFill/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22E1B2C8-6972-4CC8-8BF0-6F5674E0F4B1}"/>
                </a:ext>
              </a:extLst>
            </p:cNvPr>
            <p:cNvSpPr/>
            <p:nvPr/>
          </p:nvSpPr>
          <p:spPr>
            <a:xfrm>
              <a:off x="6973244" y="5333928"/>
              <a:ext cx="4365111" cy="2857572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8A52108-B6E5-46F8-B2FA-DE3DA0E7A4A7}"/>
                </a:ext>
              </a:extLst>
            </p:cNvPr>
            <p:cNvSpPr txBox="1"/>
            <p:nvPr/>
          </p:nvSpPr>
          <p:spPr>
            <a:xfrm>
              <a:off x="7212706" y="6628947"/>
              <a:ext cx="3886184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2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12121"/>
                  </a:solidFill>
                  <a:latin typeface="Noto Sans KR Black" panose="020B0600000101010101" charset="-127"/>
                  <a:ea typeface="Noto Sans KR Black" panose="020B0600000101010101" charset="-127"/>
                </a:rPr>
                <a:t>LINUX</a:t>
              </a:r>
              <a:r>
                <a:rPr lang="ko-KR" altLang="en-US" sz="2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12121"/>
                  </a:solidFill>
                  <a:latin typeface="Noto Sans KR Black" panose="020B0600000101010101" charset="-127"/>
                  <a:ea typeface="Noto Sans KR Black" panose="020B0600000101010101" charset="-127"/>
                </a:rPr>
                <a:t> 서버 내의 경로와 컨테이너</a:t>
              </a:r>
              <a:endPara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/>
                </a:solidFill>
                <a:latin typeface="Noto Sans KR Black" panose="020B0600000101010101" charset="-127"/>
                <a:ea typeface="Noto Sans KR Black" panose="020B0600000101010101" charset="-127"/>
              </a:endParaRPr>
            </a:p>
            <a:p>
              <a:pPr algn="ctr">
                <a:lnSpc>
                  <a:spcPct val="80000"/>
                </a:lnSpc>
              </a:pPr>
              <a:endPara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/>
                </a:solidFill>
                <a:latin typeface="Noto Sans KR Black" panose="020B0600000101010101" charset="-127"/>
                <a:ea typeface="Noto Sans KR Black" panose="020B0600000101010101" charset="-127"/>
              </a:endParaRPr>
            </a:p>
            <a:p>
              <a:pPr algn="ctr">
                <a:lnSpc>
                  <a:spcPct val="80000"/>
                </a:lnSpc>
              </a:pPr>
              <a:r>
                <a:rPr lang="ko-KR" altLang="en-US" sz="2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12121"/>
                  </a:solidFill>
                  <a:latin typeface="Noto Sans KR Black" panose="020B0600000101010101" charset="-127"/>
                  <a:ea typeface="Noto Sans KR Black" panose="020B0600000101010101" charset="-127"/>
                </a:rPr>
                <a:t> 내부의 경로를 연결</a:t>
              </a:r>
              <a:endParaRPr 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/>
                </a:solidFill>
                <a:latin typeface="Noto Sans KR Black" panose="020B0600000101010101" charset="-127"/>
                <a:ea typeface="Noto Sans KR Black" panose="020B0600000101010101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BDBF3D8-C069-4612-9C2E-A040BA3D8053}"/>
                </a:ext>
              </a:extLst>
            </p:cNvPr>
            <p:cNvSpPr txBox="1"/>
            <p:nvPr/>
          </p:nvSpPr>
          <p:spPr>
            <a:xfrm>
              <a:off x="8009190" y="5641771"/>
              <a:ext cx="2269620" cy="43704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28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12121"/>
                  </a:solidFill>
                  <a:latin typeface="Noto Sans KR Black" panose="020B0600000101010101" charset="-127"/>
                  <a:ea typeface="Noto Sans KR Black" panose="020B0600000101010101" charset="-127"/>
                </a:rPr>
                <a:t>Bind Mount</a:t>
              </a:r>
              <a:endParaRPr lang="en-US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/>
                </a:solidFill>
                <a:latin typeface="Noto Sans KR Black" panose="020B0600000101010101" charset="-127"/>
                <a:ea typeface="Noto Sans KR Black" panose="020B0600000101010101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4D1C92E-ED75-4674-8C27-5B2F5E916AD8}"/>
              </a:ext>
            </a:extLst>
          </p:cNvPr>
          <p:cNvGrpSpPr/>
          <p:nvPr/>
        </p:nvGrpSpPr>
        <p:grpSpPr>
          <a:xfrm>
            <a:off x="11584288" y="5352561"/>
            <a:ext cx="4365111" cy="2857572"/>
            <a:chOff x="11584288" y="5352561"/>
            <a:chExt cx="4365111" cy="285757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8FF103A-DE92-400E-BEA0-F35ADD651244}"/>
                </a:ext>
              </a:extLst>
            </p:cNvPr>
            <p:cNvSpPr txBox="1"/>
            <p:nvPr/>
          </p:nvSpPr>
          <p:spPr>
            <a:xfrm>
              <a:off x="12404781" y="5641770"/>
              <a:ext cx="2609799" cy="437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28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12121"/>
                  </a:solidFill>
                  <a:latin typeface="Noto Sans KR Black" panose="020B0600000101010101" charset="-127"/>
                  <a:ea typeface="Noto Sans KR Black" panose="020B0600000101010101" charset="-127"/>
                </a:rPr>
                <a:t>tmpfs</a:t>
              </a:r>
              <a:r>
                <a:rPr lang="en-US" altLang="ko-KR" sz="28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12121"/>
                  </a:solidFill>
                  <a:latin typeface="Noto Sans KR Black" panose="020B0600000101010101" charset="-127"/>
                  <a:ea typeface="Noto Sans KR Black" panose="020B0600000101010101" charset="-127"/>
                </a:rPr>
                <a:t> Mount</a:t>
              </a:r>
              <a:endParaRPr lang="en-US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/>
                </a:solidFill>
                <a:latin typeface="Noto Sans KR Black" panose="020B0600000101010101" charset="-127"/>
                <a:ea typeface="Noto Sans KR Black" panose="020B0600000101010101" charset="-127"/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C4E6506C-6DC6-43AB-A105-71ACD7F0348E}"/>
                </a:ext>
              </a:extLst>
            </p:cNvPr>
            <p:cNvSpPr/>
            <p:nvPr/>
          </p:nvSpPr>
          <p:spPr>
            <a:xfrm>
              <a:off x="11584288" y="5352561"/>
              <a:ext cx="4365111" cy="28575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01E5E61-5925-4025-A02F-BC6F094FF70B}"/>
                </a:ext>
              </a:extLst>
            </p:cNvPr>
            <p:cNvSpPr txBox="1"/>
            <p:nvPr/>
          </p:nvSpPr>
          <p:spPr>
            <a:xfrm>
              <a:off x="11823750" y="6647580"/>
              <a:ext cx="38861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2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12121"/>
                  </a:solidFill>
                  <a:latin typeface="Noto Sans KR Black" panose="020B0600000101010101" charset="-127"/>
                  <a:ea typeface="Noto Sans KR Black" panose="020B0600000101010101" charset="-127"/>
                </a:rPr>
                <a:t>Docker</a:t>
              </a:r>
              <a:r>
                <a:rPr lang="ko-KR" altLang="en-US" sz="2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12121"/>
                  </a:solidFill>
                  <a:latin typeface="Noto Sans KR Black" panose="020B0600000101010101" charset="-127"/>
                  <a:ea typeface="Noto Sans KR Black" panose="020B0600000101010101" charset="-127"/>
                </a:rPr>
                <a:t> 컨테이너의 메모리에 저장</a:t>
              </a:r>
              <a:endParaRPr 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/>
                </a:solidFill>
                <a:latin typeface="Noto Sans KR Black" panose="020B0600000101010101" charset="-127"/>
                <a:ea typeface="Noto Sans KR Black" panose="020B0600000101010101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34C79C0-A3B0-4DB4-8F66-813C911CD882}"/>
              </a:ext>
            </a:extLst>
          </p:cNvPr>
          <p:cNvGrpSpPr/>
          <p:nvPr/>
        </p:nvGrpSpPr>
        <p:grpSpPr>
          <a:xfrm>
            <a:off x="6973244" y="5333928"/>
            <a:ext cx="4365111" cy="2857572"/>
            <a:chOff x="6973244" y="5333928"/>
            <a:chExt cx="4365111" cy="2857572"/>
          </a:xfrm>
          <a:solidFill>
            <a:srgbClr val="FFFF00"/>
          </a:solidFill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788CD86C-5F7B-4142-9D63-FAC6E8A73BD8}"/>
                </a:ext>
              </a:extLst>
            </p:cNvPr>
            <p:cNvSpPr/>
            <p:nvPr/>
          </p:nvSpPr>
          <p:spPr>
            <a:xfrm>
              <a:off x="6973244" y="5333928"/>
              <a:ext cx="4365111" cy="2857572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D9FFD9A-D1FD-447E-B7DC-9CF0E371DCC2}"/>
                </a:ext>
              </a:extLst>
            </p:cNvPr>
            <p:cNvSpPr txBox="1"/>
            <p:nvPr/>
          </p:nvSpPr>
          <p:spPr>
            <a:xfrm>
              <a:off x="7212706" y="6628947"/>
              <a:ext cx="3886184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2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12121"/>
                  </a:solidFill>
                  <a:latin typeface="Noto Sans KR Black" panose="020B0600000101010101" charset="-127"/>
                  <a:ea typeface="Noto Sans KR Black" panose="020B0600000101010101" charset="-127"/>
                </a:rPr>
                <a:t>LINUX</a:t>
              </a:r>
              <a:r>
                <a:rPr lang="ko-KR" altLang="en-US" sz="2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12121"/>
                  </a:solidFill>
                  <a:latin typeface="Noto Sans KR Black" panose="020B0600000101010101" charset="-127"/>
                  <a:ea typeface="Noto Sans KR Black" panose="020B0600000101010101" charset="-127"/>
                </a:rPr>
                <a:t> 서버 내의 경로와 컨테이너</a:t>
              </a:r>
              <a:endPara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/>
                </a:solidFill>
                <a:latin typeface="Noto Sans KR Black" panose="020B0600000101010101" charset="-127"/>
                <a:ea typeface="Noto Sans KR Black" panose="020B0600000101010101" charset="-127"/>
              </a:endParaRPr>
            </a:p>
            <a:p>
              <a:pPr algn="ctr">
                <a:lnSpc>
                  <a:spcPct val="80000"/>
                </a:lnSpc>
              </a:pPr>
              <a:endPara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/>
                </a:solidFill>
                <a:latin typeface="Noto Sans KR Black" panose="020B0600000101010101" charset="-127"/>
                <a:ea typeface="Noto Sans KR Black" panose="020B0600000101010101" charset="-127"/>
              </a:endParaRPr>
            </a:p>
            <a:p>
              <a:pPr algn="ctr">
                <a:lnSpc>
                  <a:spcPct val="80000"/>
                </a:lnSpc>
              </a:pPr>
              <a:r>
                <a:rPr lang="ko-KR" altLang="en-US" sz="2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12121"/>
                  </a:solidFill>
                  <a:latin typeface="Noto Sans KR Black" panose="020B0600000101010101" charset="-127"/>
                  <a:ea typeface="Noto Sans KR Black" panose="020B0600000101010101" charset="-127"/>
                </a:rPr>
                <a:t> 내부의 경로를 연결</a:t>
              </a:r>
              <a:endParaRPr 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/>
                </a:solidFill>
                <a:latin typeface="Noto Sans KR Black" panose="020B0600000101010101" charset="-127"/>
                <a:ea typeface="Noto Sans KR Black" panose="020B0600000101010101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029A15-5CF8-43E1-A420-AF54EBBCD792}"/>
                </a:ext>
              </a:extLst>
            </p:cNvPr>
            <p:cNvSpPr txBox="1"/>
            <p:nvPr/>
          </p:nvSpPr>
          <p:spPr>
            <a:xfrm>
              <a:off x="8009190" y="5641771"/>
              <a:ext cx="2269620" cy="43704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28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12121"/>
                  </a:solidFill>
                  <a:latin typeface="Noto Sans KR Black" panose="020B0600000101010101" charset="-127"/>
                  <a:ea typeface="Noto Sans KR Black" panose="020B0600000101010101" charset="-127"/>
                </a:rPr>
                <a:t>Bind Mount</a:t>
              </a:r>
              <a:endParaRPr lang="en-US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/>
                </a:solidFill>
                <a:latin typeface="Noto Sans KR Black" panose="020B0600000101010101" charset="-127"/>
                <a:ea typeface="Noto Sans KR Black" panose="020B0600000101010101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204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Pages>32</Pages>
  <Words>231</Words>
  <Characters>0</Characters>
  <Application>Microsoft Office PowerPoint</Application>
  <DocSecurity>0</DocSecurity>
  <PresentationFormat>사용자 지정</PresentationFormat>
  <Lines>0</Lines>
  <Paragraphs>64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Segoe UI Black</vt:lpstr>
      <vt:lpstr>Microsoft Sans Serif</vt:lpstr>
      <vt:lpstr>Noto Sans KR Light</vt:lpstr>
      <vt:lpstr>Calibri</vt:lpstr>
      <vt:lpstr>맑은 고딕</vt:lpstr>
      <vt:lpstr>Noto Sans KR Black</vt:lpstr>
      <vt:lpstr>Arial</vt:lpstr>
      <vt:lpstr>Noto Sans KR Regular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kftc</cp:lastModifiedBy>
  <cp:revision>43</cp:revision>
  <dcterms:modified xsi:type="dcterms:W3CDTF">2024-03-08T07:23:34Z</dcterms:modified>
  <cp:version>9.104.180.50690</cp:version>
</cp:coreProperties>
</file>