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FCFEA9-EFB0-498F-B209-14B45AAD0D31}" type="datetimeFigureOut">
              <a:rPr lang="en-US" smtClean="0"/>
              <a:t>2/2/2016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9A7EF3-163D-4746-8F6E-7F2A00B8E37F}" type="slidenum">
              <a:rPr lang="en-US" smtClean="0"/>
              <a:t>‹#›</a:t>
            </a:fld>
            <a:endParaRPr lang="en-US"/>
          </a:p>
        </p:txBody>
      </p:sp>
    </p:spTree>
    <p:extLst>
      <p:ext uri="{BB962C8B-B14F-4D97-AF65-F5344CB8AC3E}">
        <p14:creationId xmlns:p14="http://schemas.microsoft.com/office/powerpoint/2010/main" val="16517168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3E0D27-D382-4CC9-81CC-A01EB8306B78}" type="datetimeFigureOut">
              <a:rPr lang="en-US" smtClean="0"/>
              <a:t>2/2/2016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97B330-46D9-4000-91FE-18716A05995A}" type="slidenum">
              <a:rPr lang="en-US" smtClean="0"/>
              <a:t>‹#›</a:t>
            </a:fld>
            <a:endParaRPr lang="en-US"/>
          </a:p>
        </p:txBody>
      </p:sp>
    </p:spTree>
    <p:extLst>
      <p:ext uri="{BB962C8B-B14F-4D97-AF65-F5344CB8AC3E}">
        <p14:creationId xmlns:p14="http://schemas.microsoft.com/office/powerpoint/2010/main" val="227546468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97B330-46D9-4000-91FE-18716A05995A}" type="slidenum">
              <a:rPr lang="en-US" smtClean="0"/>
              <a:t>1</a:t>
            </a:fld>
            <a:endParaRPr lang="en-US"/>
          </a:p>
        </p:txBody>
      </p:sp>
    </p:spTree>
    <p:extLst>
      <p:ext uri="{BB962C8B-B14F-4D97-AF65-F5344CB8AC3E}">
        <p14:creationId xmlns:p14="http://schemas.microsoft.com/office/powerpoint/2010/main" val="1607057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76F1044E-091E-4F5A-ACC0-20DF93F0FB5B}" type="datetime1">
              <a:rPr lang="en-US" smtClean="0"/>
              <a:t>2/2/2016</a:t>
            </a:fld>
            <a:endParaRPr lang="en-US"/>
          </a:p>
        </p:txBody>
      </p:sp>
      <p:sp>
        <p:nvSpPr>
          <p:cNvPr id="8" name="Slide Number Placeholder 7"/>
          <p:cNvSpPr>
            <a:spLocks noGrp="1"/>
          </p:cNvSpPr>
          <p:nvPr>
            <p:ph type="sldNum" sz="quarter" idx="11"/>
          </p:nvPr>
        </p:nvSpPr>
        <p:spPr/>
        <p:txBody>
          <a:bodyPr/>
          <a:lstStyle/>
          <a:p>
            <a:fld id="{817CFD0C-FD00-48AA-A4E3-60ABD323D0B2}" type="slidenum">
              <a:rPr lang="en-US" smtClean="0"/>
              <a:t>‹#›</a:t>
            </a:fld>
            <a:endParaRPr lang="en-US"/>
          </a:p>
        </p:txBody>
      </p:sp>
      <p:sp>
        <p:nvSpPr>
          <p:cNvPr id="9" name="Footer Placeholder 8"/>
          <p:cNvSpPr>
            <a:spLocks noGrp="1"/>
          </p:cNvSpPr>
          <p:nvPr>
            <p:ph type="ftr" sz="quarter" idx="12"/>
          </p:nvPr>
        </p:nvSpPr>
        <p:spPr/>
        <p:txBody>
          <a:bodyPr/>
          <a:lstStyle/>
          <a:p>
            <a:r>
              <a:rPr lang="en-US" smtClean="0"/>
              <a:t>Veil of Censorship</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422FB-254D-4485-8AF6-4C3D296269A0}" type="datetime1">
              <a:rPr lang="en-US" smtClean="0"/>
              <a:t>2/2/2016</a:t>
            </a:fld>
            <a:endParaRPr lang="en-US"/>
          </a:p>
        </p:txBody>
      </p:sp>
      <p:sp>
        <p:nvSpPr>
          <p:cNvPr id="5" name="Footer Placeholder 4"/>
          <p:cNvSpPr>
            <a:spLocks noGrp="1"/>
          </p:cNvSpPr>
          <p:nvPr>
            <p:ph type="ftr" sz="quarter" idx="11"/>
          </p:nvPr>
        </p:nvSpPr>
        <p:spPr/>
        <p:txBody>
          <a:bodyPr/>
          <a:lstStyle/>
          <a:p>
            <a:r>
              <a:rPr lang="en-US" smtClean="0"/>
              <a:t>Veil of Censorship</a:t>
            </a:r>
            <a:endParaRPr lang="en-US"/>
          </a:p>
        </p:txBody>
      </p:sp>
      <p:sp>
        <p:nvSpPr>
          <p:cNvPr id="6" name="Slide Number Placeholder 5"/>
          <p:cNvSpPr>
            <a:spLocks noGrp="1"/>
          </p:cNvSpPr>
          <p:nvPr>
            <p:ph type="sldNum" sz="quarter" idx="12"/>
          </p:nvPr>
        </p:nvSpPr>
        <p:spPr/>
        <p:txBody>
          <a:bodyPr/>
          <a:lstStyle/>
          <a:p>
            <a:fld id="{817CFD0C-FD00-48AA-A4E3-60ABD323D0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326A56-B5E6-4794-B53F-98495516E5D0}" type="datetime1">
              <a:rPr lang="en-US" smtClean="0"/>
              <a:t>2/2/2016</a:t>
            </a:fld>
            <a:endParaRPr lang="en-US"/>
          </a:p>
        </p:txBody>
      </p:sp>
      <p:sp>
        <p:nvSpPr>
          <p:cNvPr id="5" name="Footer Placeholder 4"/>
          <p:cNvSpPr>
            <a:spLocks noGrp="1"/>
          </p:cNvSpPr>
          <p:nvPr>
            <p:ph type="ftr" sz="quarter" idx="11"/>
          </p:nvPr>
        </p:nvSpPr>
        <p:spPr/>
        <p:txBody>
          <a:bodyPr/>
          <a:lstStyle/>
          <a:p>
            <a:r>
              <a:rPr lang="en-US" smtClean="0"/>
              <a:t>Veil of Censorship</a:t>
            </a:r>
            <a:endParaRPr lang="en-US"/>
          </a:p>
        </p:txBody>
      </p:sp>
      <p:sp>
        <p:nvSpPr>
          <p:cNvPr id="6" name="Slide Number Placeholder 5"/>
          <p:cNvSpPr>
            <a:spLocks noGrp="1"/>
          </p:cNvSpPr>
          <p:nvPr>
            <p:ph type="sldNum" sz="quarter" idx="12"/>
          </p:nvPr>
        </p:nvSpPr>
        <p:spPr/>
        <p:txBody>
          <a:bodyPr/>
          <a:lstStyle/>
          <a:p>
            <a:fld id="{817CFD0C-FD00-48AA-A4E3-60ABD323D0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A194DE-17AA-4CC1-ABBC-EA73498D9FB7}" type="datetime1">
              <a:rPr lang="en-US" smtClean="0"/>
              <a:t>2/2/2016</a:t>
            </a:fld>
            <a:endParaRPr lang="en-US"/>
          </a:p>
        </p:txBody>
      </p:sp>
      <p:sp>
        <p:nvSpPr>
          <p:cNvPr id="5" name="Footer Placeholder 4"/>
          <p:cNvSpPr>
            <a:spLocks noGrp="1"/>
          </p:cNvSpPr>
          <p:nvPr>
            <p:ph type="ftr" sz="quarter" idx="11"/>
          </p:nvPr>
        </p:nvSpPr>
        <p:spPr/>
        <p:txBody>
          <a:bodyPr/>
          <a:lstStyle/>
          <a:p>
            <a:r>
              <a:rPr lang="en-US" smtClean="0"/>
              <a:t>Veil of Censorship</a:t>
            </a:r>
            <a:endParaRPr lang="en-US"/>
          </a:p>
        </p:txBody>
      </p:sp>
      <p:sp>
        <p:nvSpPr>
          <p:cNvPr id="6" name="Slide Number Placeholder 5"/>
          <p:cNvSpPr>
            <a:spLocks noGrp="1"/>
          </p:cNvSpPr>
          <p:nvPr>
            <p:ph type="sldNum" sz="quarter" idx="12"/>
          </p:nvPr>
        </p:nvSpPr>
        <p:spPr/>
        <p:txBody>
          <a:bodyPr/>
          <a:lstStyle/>
          <a:p>
            <a:fld id="{817CFD0C-FD00-48AA-A4E3-60ABD323D0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B1F771-CA20-4CD2-A2BF-1B3FBA11768B}" type="datetime1">
              <a:rPr lang="en-US" smtClean="0"/>
              <a:t>2/2/2016</a:t>
            </a:fld>
            <a:endParaRPr lang="en-US"/>
          </a:p>
        </p:txBody>
      </p:sp>
      <p:sp>
        <p:nvSpPr>
          <p:cNvPr id="5" name="Footer Placeholder 4"/>
          <p:cNvSpPr>
            <a:spLocks noGrp="1"/>
          </p:cNvSpPr>
          <p:nvPr>
            <p:ph type="ftr" sz="quarter" idx="11"/>
          </p:nvPr>
        </p:nvSpPr>
        <p:spPr/>
        <p:txBody>
          <a:bodyPr/>
          <a:lstStyle/>
          <a:p>
            <a:r>
              <a:rPr lang="en-US" smtClean="0"/>
              <a:t>Veil of Censorship</a:t>
            </a:r>
            <a:endParaRPr lang="en-US"/>
          </a:p>
        </p:txBody>
      </p:sp>
      <p:sp>
        <p:nvSpPr>
          <p:cNvPr id="6" name="Slide Number Placeholder 5"/>
          <p:cNvSpPr>
            <a:spLocks noGrp="1"/>
          </p:cNvSpPr>
          <p:nvPr>
            <p:ph type="sldNum" sz="quarter" idx="12"/>
          </p:nvPr>
        </p:nvSpPr>
        <p:spPr/>
        <p:txBody>
          <a:bodyPr/>
          <a:lstStyle/>
          <a:p>
            <a:fld id="{817CFD0C-FD00-48AA-A4E3-60ABD323D0B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E3F11FA-B3CB-436C-BA79-8B518FA71D8B}" type="datetime1">
              <a:rPr lang="en-US" smtClean="0"/>
              <a:t>2/2/2016</a:t>
            </a:fld>
            <a:endParaRPr lang="en-US"/>
          </a:p>
        </p:txBody>
      </p:sp>
      <p:sp>
        <p:nvSpPr>
          <p:cNvPr id="6" name="Footer Placeholder 5"/>
          <p:cNvSpPr>
            <a:spLocks noGrp="1"/>
          </p:cNvSpPr>
          <p:nvPr>
            <p:ph type="ftr" sz="quarter" idx="11"/>
          </p:nvPr>
        </p:nvSpPr>
        <p:spPr/>
        <p:txBody>
          <a:bodyPr/>
          <a:lstStyle/>
          <a:p>
            <a:r>
              <a:rPr lang="en-US" smtClean="0"/>
              <a:t>Veil of Censorship</a:t>
            </a:r>
            <a:endParaRPr lang="en-US"/>
          </a:p>
        </p:txBody>
      </p:sp>
      <p:sp>
        <p:nvSpPr>
          <p:cNvPr id="7" name="Slide Number Placeholder 6"/>
          <p:cNvSpPr>
            <a:spLocks noGrp="1"/>
          </p:cNvSpPr>
          <p:nvPr>
            <p:ph type="sldNum" sz="quarter" idx="12"/>
          </p:nvPr>
        </p:nvSpPr>
        <p:spPr/>
        <p:txBody>
          <a:bodyPr/>
          <a:lstStyle/>
          <a:p>
            <a:fld id="{817CFD0C-FD00-48AA-A4E3-60ABD323D0B2}"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78007EF-93A0-41F9-8F28-67A52343B7B7}" type="datetime1">
              <a:rPr lang="en-US" smtClean="0"/>
              <a:t>2/2/2016</a:t>
            </a:fld>
            <a:endParaRPr lang="en-US"/>
          </a:p>
        </p:txBody>
      </p:sp>
      <p:sp>
        <p:nvSpPr>
          <p:cNvPr id="8" name="Footer Placeholder 7"/>
          <p:cNvSpPr>
            <a:spLocks noGrp="1"/>
          </p:cNvSpPr>
          <p:nvPr>
            <p:ph type="ftr" sz="quarter" idx="11"/>
          </p:nvPr>
        </p:nvSpPr>
        <p:spPr/>
        <p:txBody>
          <a:bodyPr/>
          <a:lstStyle/>
          <a:p>
            <a:r>
              <a:rPr lang="en-US" smtClean="0"/>
              <a:t>Veil of Censorship</a:t>
            </a:r>
            <a:endParaRPr lang="en-US"/>
          </a:p>
        </p:txBody>
      </p:sp>
      <p:sp>
        <p:nvSpPr>
          <p:cNvPr id="9" name="Slide Number Placeholder 8"/>
          <p:cNvSpPr>
            <a:spLocks noGrp="1"/>
          </p:cNvSpPr>
          <p:nvPr>
            <p:ph type="sldNum" sz="quarter" idx="12"/>
          </p:nvPr>
        </p:nvSpPr>
        <p:spPr/>
        <p:txBody>
          <a:bodyPr/>
          <a:lstStyle/>
          <a:p>
            <a:fld id="{817CFD0C-FD00-48AA-A4E3-60ABD323D0B2}"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4AB3D0-7133-4879-8420-816E583361A2}" type="datetime1">
              <a:rPr lang="en-US" smtClean="0"/>
              <a:t>2/2/2016</a:t>
            </a:fld>
            <a:endParaRPr lang="en-US"/>
          </a:p>
        </p:txBody>
      </p:sp>
      <p:sp>
        <p:nvSpPr>
          <p:cNvPr id="4" name="Footer Placeholder 3"/>
          <p:cNvSpPr>
            <a:spLocks noGrp="1"/>
          </p:cNvSpPr>
          <p:nvPr>
            <p:ph type="ftr" sz="quarter" idx="11"/>
          </p:nvPr>
        </p:nvSpPr>
        <p:spPr/>
        <p:txBody>
          <a:bodyPr/>
          <a:lstStyle/>
          <a:p>
            <a:r>
              <a:rPr lang="en-US" smtClean="0"/>
              <a:t>Veil of Censorship</a:t>
            </a:r>
            <a:endParaRPr lang="en-US"/>
          </a:p>
        </p:txBody>
      </p:sp>
      <p:sp>
        <p:nvSpPr>
          <p:cNvPr id="5" name="Slide Number Placeholder 4"/>
          <p:cNvSpPr>
            <a:spLocks noGrp="1"/>
          </p:cNvSpPr>
          <p:nvPr>
            <p:ph type="sldNum" sz="quarter" idx="12"/>
          </p:nvPr>
        </p:nvSpPr>
        <p:spPr/>
        <p:txBody>
          <a:bodyPr/>
          <a:lstStyle/>
          <a:p>
            <a:fld id="{817CFD0C-FD00-48AA-A4E3-60ABD323D0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4782CB-2C00-4D1D-B698-3FF67F1FBC09}" type="datetime1">
              <a:rPr lang="en-US" smtClean="0"/>
              <a:t>2/2/2016</a:t>
            </a:fld>
            <a:endParaRPr lang="en-US"/>
          </a:p>
        </p:txBody>
      </p:sp>
      <p:sp>
        <p:nvSpPr>
          <p:cNvPr id="3" name="Footer Placeholder 2"/>
          <p:cNvSpPr>
            <a:spLocks noGrp="1"/>
          </p:cNvSpPr>
          <p:nvPr>
            <p:ph type="ftr" sz="quarter" idx="11"/>
          </p:nvPr>
        </p:nvSpPr>
        <p:spPr/>
        <p:txBody>
          <a:bodyPr/>
          <a:lstStyle/>
          <a:p>
            <a:r>
              <a:rPr lang="en-US" smtClean="0"/>
              <a:t>Veil of Censorship</a:t>
            </a:r>
            <a:endParaRPr lang="en-US"/>
          </a:p>
        </p:txBody>
      </p:sp>
      <p:sp>
        <p:nvSpPr>
          <p:cNvPr id="4" name="Slide Number Placeholder 3"/>
          <p:cNvSpPr>
            <a:spLocks noGrp="1"/>
          </p:cNvSpPr>
          <p:nvPr>
            <p:ph type="sldNum" sz="quarter" idx="12"/>
          </p:nvPr>
        </p:nvSpPr>
        <p:spPr/>
        <p:txBody>
          <a:bodyPr/>
          <a:lstStyle/>
          <a:p>
            <a:fld id="{817CFD0C-FD00-48AA-A4E3-60ABD323D0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A9F1E1-1F74-4B7B-970E-0729984B9A3A}" type="datetime1">
              <a:rPr lang="en-US" smtClean="0"/>
              <a:t>2/2/2016</a:t>
            </a:fld>
            <a:endParaRPr lang="en-US"/>
          </a:p>
        </p:txBody>
      </p:sp>
      <p:sp>
        <p:nvSpPr>
          <p:cNvPr id="6" name="Footer Placeholder 5"/>
          <p:cNvSpPr>
            <a:spLocks noGrp="1"/>
          </p:cNvSpPr>
          <p:nvPr>
            <p:ph type="ftr" sz="quarter" idx="11"/>
          </p:nvPr>
        </p:nvSpPr>
        <p:spPr/>
        <p:txBody>
          <a:bodyPr/>
          <a:lstStyle/>
          <a:p>
            <a:r>
              <a:rPr lang="en-US" smtClean="0"/>
              <a:t>Veil of Censorship</a:t>
            </a:r>
            <a:endParaRPr lang="en-US"/>
          </a:p>
        </p:txBody>
      </p:sp>
      <p:sp>
        <p:nvSpPr>
          <p:cNvPr id="7" name="Slide Number Placeholder 6"/>
          <p:cNvSpPr>
            <a:spLocks noGrp="1"/>
          </p:cNvSpPr>
          <p:nvPr>
            <p:ph type="sldNum" sz="quarter" idx="12"/>
          </p:nvPr>
        </p:nvSpPr>
        <p:spPr/>
        <p:txBody>
          <a:bodyPr/>
          <a:lstStyle/>
          <a:p>
            <a:fld id="{817CFD0C-FD00-48AA-A4E3-60ABD323D0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AEAAC7-A476-4360-821E-46D7CDA83DC4}" type="datetime1">
              <a:rPr lang="en-US" smtClean="0"/>
              <a:t>2/2/2016</a:t>
            </a:fld>
            <a:endParaRPr lang="en-US"/>
          </a:p>
        </p:txBody>
      </p:sp>
      <p:sp>
        <p:nvSpPr>
          <p:cNvPr id="6" name="Footer Placeholder 5"/>
          <p:cNvSpPr>
            <a:spLocks noGrp="1"/>
          </p:cNvSpPr>
          <p:nvPr>
            <p:ph type="ftr" sz="quarter" idx="11"/>
          </p:nvPr>
        </p:nvSpPr>
        <p:spPr/>
        <p:txBody>
          <a:bodyPr/>
          <a:lstStyle/>
          <a:p>
            <a:r>
              <a:rPr lang="en-US" smtClean="0"/>
              <a:t>Veil of Censorship</a:t>
            </a:r>
            <a:endParaRPr lang="en-US"/>
          </a:p>
        </p:txBody>
      </p:sp>
      <p:sp>
        <p:nvSpPr>
          <p:cNvPr id="7" name="Slide Number Placeholder 6"/>
          <p:cNvSpPr>
            <a:spLocks noGrp="1"/>
          </p:cNvSpPr>
          <p:nvPr>
            <p:ph type="sldNum" sz="quarter" idx="12"/>
          </p:nvPr>
        </p:nvSpPr>
        <p:spPr/>
        <p:txBody>
          <a:bodyPr/>
          <a:lstStyle/>
          <a:p>
            <a:fld id="{817CFD0C-FD00-48AA-A4E3-60ABD323D0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49B01ED4-CE08-4774-A0E5-BE3B97E97E45}" type="datetime1">
              <a:rPr lang="en-US" smtClean="0"/>
              <a:t>2/2/2016</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817CFD0C-FD00-48AA-A4E3-60ABD323D0B2}"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r>
              <a:rPr lang="en-US" smtClean="0"/>
              <a:t>Veil of Censorship</a:t>
            </a:r>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bloomberg.com/bw/stories/2008-11-12/internet-censorship-saudi-style" TargetMode="External"/><Relationship Id="rId2" Type="http://schemas.openxmlformats.org/officeDocument/2006/relationships/hyperlink" Target="http://traveltips.usatoday.com/culture-traditions-saudi-arabia-16963.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Case 2.7: Veil </a:t>
            </a:r>
            <a:r>
              <a:rPr lang="en-US" sz="4400" dirty="0" smtClean="0"/>
              <a:t>of </a:t>
            </a:r>
            <a:r>
              <a:rPr lang="en-US" sz="4400" dirty="0" smtClean="0"/>
              <a:t>Censorship </a:t>
            </a:r>
            <a:endParaRPr lang="en-US" sz="4400" dirty="0"/>
          </a:p>
        </p:txBody>
      </p:sp>
      <p:sp>
        <p:nvSpPr>
          <p:cNvPr id="3" name="Subtitle 2"/>
          <p:cNvSpPr>
            <a:spLocks noGrp="1"/>
          </p:cNvSpPr>
          <p:nvPr>
            <p:ph type="subTitle" idx="1"/>
          </p:nvPr>
        </p:nvSpPr>
        <p:spPr>
          <a:xfrm>
            <a:off x="914400" y="5166530"/>
            <a:ext cx="7315200" cy="777070"/>
          </a:xfrm>
        </p:spPr>
        <p:txBody>
          <a:bodyPr/>
          <a:lstStyle/>
          <a:p>
            <a:r>
              <a:rPr lang="en-US" dirty="0" smtClean="0"/>
              <a:t>Mariah </a:t>
            </a:r>
            <a:r>
              <a:rPr lang="en-US" dirty="0" err="1" smtClean="0"/>
              <a:t>Skeeters</a:t>
            </a:r>
            <a:r>
              <a:rPr lang="en-US" dirty="0" smtClean="0"/>
              <a:t>, Jessica Hoffman, Felisha Stanley, Grant Holloway, &amp; Aaron Timberlake</a:t>
            </a:r>
            <a:endParaRPr lang="en-US" dirty="0"/>
          </a:p>
        </p:txBody>
      </p:sp>
      <p:pic>
        <p:nvPicPr>
          <p:cNvPr id="3074" name="Picture 2" descr="C:\Users\Mariah\AppData\Local\Microsoft\Windows\INetCache\IE\QY0ENSE0\censorship-154076_64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7709"/>
            <a:ext cx="2057400" cy="41147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352800" y="6096000"/>
            <a:ext cx="5218563" cy="369332"/>
          </a:xfrm>
          <a:prstGeom prst="rect">
            <a:avLst/>
          </a:prstGeom>
          <a:noFill/>
        </p:spPr>
        <p:txBody>
          <a:bodyPr wrap="square" rtlCol="0">
            <a:spAutoFit/>
          </a:bodyPr>
          <a:lstStyle/>
          <a:p>
            <a:r>
              <a:rPr lang="en-US" dirty="0" smtClean="0"/>
              <a:t>February 3, 2016</a:t>
            </a:r>
            <a:endParaRPr lang="en-US" dirty="0"/>
          </a:p>
        </p:txBody>
      </p:sp>
      <p:sp>
        <p:nvSpPr>
          <p:cNvPr id="7" name="Footer Placeholder 6"/>
          <p:cNvSpPr>
            <a:spLocks noGrp="1"/>
          </p:cNvSpPr>
          <p:nvPr>
            <p:ph type="ftr" sz="quarter" idx="12"/>
          </p:nvPr>
        </p:nvSpPr>
        <p:spPr>
          <a:xfrm>
            <a:off x="228600" y="6330196"/>
            <a:ext cx="2246489" cy="301227"/>
          </a:xfrm>
        </p:spPr>
        <p:txBody>
          <a:bodyPr/>
          <a:lstStyle/>
          <a:p>
            <a:r>
              <a:rPr lang="en-US" smtClean="0"/>
              <a:t>Veil of Censorship</a:t>
            </a:r>
            <a:endParaRPr lang="en-US"/>
          </a:p>
        </p:txBody>
      </p:sp>
      <p:sp>
        <p:nvSpPr>
          <p:cNvPr id="8" name="Slide Number Placeholder 7"/>
          <p:cNvSpPr>
            <a:spLocks noGrp="1"/>
          </p:cNvSpPr>
          <p:nvPr>
            <p:ph type="sldNum" sz="quarter" idx="11"/>
          </p:nvPr>
        </p:nvSpPr>
        <p:spPr>
          <a:xfrm>
            <a:off x="8001000" y="6331333"/>
            <a:ext cx="941203" cy="301752"/>
          </a:xfrm>
        </p:spPr>
        <p:txBody>
          <a:bodyPr/>
          <a:lstStyle/>
          <a:p>
            <a:fld id="{817CFD0C-FD00-48AA-A4E3-60ABD323D0B2}" type="slidenum">
              <a:rPr lang="en-US" smtClean="0"/>
              <a:t>1</a:t>
            </a:fld>
            <a:endParaRPr lang="en-US" dirty="0"/>
          </a:p>
        </p:txBody>
      </p:sp>
    </p:spTree>
    <p:extLst>
      <p:ext uri="{BB962C8B-B14F-4D97-AF65-F5344CB8AC3E}">
        <p14:creationId xmlns:p14="http://schemas.microsoft.com/office/powerpoint/2010/main" val="156596834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315200" cy="1154097"/>
          </a:xfrm>
        </p:spPr>
        <p:txBody>
          <a:bodyPr/>
          <a:lstStyle/>
          <a:p>
            <a:r>
              <a:rPr lang="en-US" dirty="0" smtClean="0"/>
              <a:t>Deontological Standpoint</a:t>
            </a:r>
            <a:endParaRPr lang="en-US" dirty="0"/>
          </a:p>
        </p:txBody>
      </p:sp>
      <p:sp>
        <p:nvSpPr>
          <p:cNvPr id="3" name="Content Placeholder 2"/>
          <p:cNvSpPr>
            <a:spLocks noGrp="1"/>
          </p:cNvSpPr>
          <p:nvPr>
            <p:ph idx="1"/>
          </p:nvPr>
        </p:nvSpPr>
        <p:spPr>
          <a:xfrm>
            <a:off x="848436" y="2304603"/>
            <a:ext cx="7315200" cy="3539527"/>
          </a:xfrm>
        </p:spPr>
        <p:txBody>
          <a:bodyPr/>
          <a:lstStyle/>
          <a:p>
            <a:pPr marL="45720" indent="0">
              <a:buNone/>
            </a:pPr>
            <a:r>
              <a:rPr lang="en-US" dirty="0" smtClean="0"/>
              <a:t>   “The priority of the right over the consequence”</a:t>
            </a:r>
          </a:p>
          <a:p>
            <a:endParaRPr lang="en-US" dirty="0" smtClean="0"/>
          </a:p>
          <a:p>
            <a:pPr marL="45720" indent="0">
              <a:buNone/>
            </a:pPr>
            <a:r>
              <a:rPr lang="en-US" dirty="0" smtClean="0"/>
              <a:t>American Culture</a:t>
            </a:r>
          </a:p>
          <a:p>
            <a:pPr lvl="1"/>
            <a:r>
              <a:rPr lang="en-US" dirty="0" smtClean="0"/>
              <a:t>Websense should not sell the filtering software</a:t>
            </a:r>
          </a:p>
          <a:p>
            <a:pPr lvl="1"/>
            <a:r>
              <a:rPr lang="en-US" dirty="0" smtClean="0"/>
              <a:t>Saudi Arabian citizens’ rights are put first and protected the way the U.S. is accustomed to</a:t>
            </a:r>
          </a:p>
          <a:p>
            <a:pPr marL="45720" indent="0">
              <a:buNone/>
            </a:pPr>
            <a:endParaRPr lang="en-US" dirty="0" smtClean="0"/>
          </a:p>
          <a:p>
            <a:pPr marL="45720" indent="0">
              <a:buNone/>
            </a:pPr>
            <a:r>
              <a:rPr lang="en-US" dirty="0" smtClean="0"/>
              <a:t>Saudi Arabian Culture</a:t>
            </a:r>
          </a:p>
          <a:p>
            <a:pPr lvl="1"/>
            <a:r>
              <a:rPr lang="en-US" dirty="0" smtClean="0"/>
              <a:t>Product should be utilized because their religious laws deem the censored content immoral</a:t>
            </a:r>
          </a:p>
          <a:p>
            <a:pPr lvl="1"/>
            <a:endParaRPr lang="en-US" dirty="0"/>
          </a:p>
          <a:p>
            <a:pPr marL="320040" lvl="1" indent="0">
              <a:buNone/>
            </a:pPr>
            <a:endParaRPr lang="en-US" dirty="0" smtClean="0"/>
          </a:p>
          <a:p>
            <a:pPr marL="45720" indent="0">
              <a:buNone/>
            </a:pPr>
            <a:endParaRPr lang="en-US" dirty="0"/>
          </a:p>
        </p:txBody>
      </p:sp>
      <p:sp>
        <p:nvSpPr>
          <p:cNvPr id="6" name="Footer Placeholder 5"/>
          <p:cNvSpPr>
            <a:spLocks noGrp="1"/>
          </p:cNvSpPr>
          <p:nvPr>
            <p:ph type="ftr" sz="quarter" idx="11"/>
          </p:nvPr>
        </p:nvSpPr>
        <p:spPr>
          <a:xfrm>
            <a:off x="152400" y="6309360"/>
            <a:ext cx="2246489" cy="301227"/>
          </a:xfrm>
        </p:spPr>
        <p:txBody>
          <a:bodyPr/>
          <a:lstStyle/>
          <a:p>
            <a:r>
              <a:rPr lang="en-US" smtClean="0"/>
              <a:t>Veil of Censorship</a:t>
            </a:r>
            <a:endParaRPr lang="en-US"/>
          </a:p>
        </p:txBody>
      </p:sp>
      <p:sp>
        <p:nvSpPr>
          <p:cNvPr id="7" name="Slide Number Placeholder 6"/>
          <p:cNvSpPr>
            <a:spLocks noGrp="1"/>
          </p:cNvSpPr>
          <p:nvPr>
            <p:ph type="sldNum" sz="quarter" idx="12"/>
          </p:nvPr>
        </p:nvSpPr>
        <p:spPr>
          <a:xfrm>
            <a:off x="7848600" y="6309098"/>
            <a:ext cx="941203" cy="301752"/>
          </a:xfrm>
        </p:spPr>
        <p:txBody>
          <a:bodyPr/>
          <a:lstStyle/>
          <a:p>
            <a:fld id="{817CFD0C-FD00-48AA-A4E3-60ABD323D0B2}" type="slidenum">
              <a:rPr lang="en-US" smtClean="0"/>
              <a:t>10</a:t>
            </a:fld>
            <a:endParaRPr lang="en-US" dirty="0"/>
          </a:p>
        </p:txBody>
      </p:sp>
    </p:spTree>
    <p:extLst>
      <p:ext uri="{BB962C8B-B14F-4D97-AF65-F5344CB8AC3E}">
        <p14:creationId xmlns:p14="http://schemas.microsoft.com/office/powerpoint/2010/main" val="422625882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657" y="762000"/>
            <a:ext cx="7315200" cy="1154097"/>
          </a:xfrm>
        </p:spPr>
        <p:txBody>
          <a:bodyPr/>
          <a:lstStyle/>
          <a:p>
            <a:r>
              <a:rPr lang="en-US" dirty="0" smtClean="0"/>
              <a:t>Teleological Standpoint</a:t>
            </a:r>
            <a:endParaRPr lang="en-US" dirty="0"/>
          </a:p>
        </p:txBody>
      </p:sp>
      <p:sp>
        <p:nvSpPr>
          <p:cNvPr id="3" name="Content Placeholder 2"/>
          <p:cNvSpPr>
            <a:spLocks noGrp="1"/>
          </p:cNvSpPr>
          <p:nvPr>
            <p:ph idx="1"/>
          </p:nvPr>
        </p:nvSpPr>
        <p:spPr>
          <a:xfrm>
            <a:off x="838200" y="2152424"/>
            <a:ext cx="7315200" cy="3935767"/>
          </a:xfrm>
        </p:spPr>
        <p:txBody>
          <a:bodyPr>
            <a:normAutofit fontScale="70000" lnSpcReduction="20000"/>
          </a:bodyPr>
          <a:lstStyle/>
          <a:p>
            <a:pPr marL="45720" indent="0">
              <a:buNone/>
            </a:pPr>
            <a:r>
              <a:rPr lang="en-US" sz="2300" dirty="0" smtClean="0"/>
              <a:t>	“The end justifies the means”</a:t>
            </a:r>
          </a:p>
          <a:p>
            <a:endParaRPr lang="en-US" dirty="0"/>
          </a:p>
          <a:p>
            <a:pPr marL="45720" indent="0">
              <a:buNone/>
            </a:pPr>
            <a:r>
              <a:rPr lang="en-US" sz="2300" dirty="0" smtClean="0"/>
              <a:t>American Culture</a:t>
            </a:r>
          </a:p>
          <a:p>
            <a:r>
              <a:rPr lang="en-US" sz="2300" dirty="0" smtClean="0"/>
              <a:t>Restricting internet content violates human rights. Cannot make Internet censorship a universal law.</a:t>
            </a:r>
          </a:p>
          <a:p>
            <a:endParaRPr lang="en-US" sz="2300" dirty="0" smtClean="0"/>
          </a:p>
          <a:p>
            <a:pPr marL="45720" indent="0">
              <a:buNone/>
            </a:pPr>
            <a:r>
              <a:rPr lang="en-US" sz="2300" dirty="0" smtClean="0"/>
              <a:t>Saudi Arabia Culture:</a:t>
            </a:r>
          </a:p>
          <a:p>
            <a:r>
              <a:rPr lang="en-US" sz="2300" dirty="0" smtClean="0"/>
              <a:t>Most restricted content that is being censored is deemed immoral in their society. It could be a universal law to restrict  immoral content based on their religion and laws.</a:t>
            </a:r>
          </a:p>
          <a:p>
            <a:r>
              <a:rPr lang="en-US" sz="2300" dirty="0" smtClean="0"/>
              <a:t>Many countries have Internet restrictions</a:t>
            </a:r>
          </a:p>
          <a:p>
            <a:pPr marL="45720" indent="0">
              <a:buNone/>
            </a:pPr>
            <a:endParaRPr lang="en-US" sz="2300" dirty="0"/>
          </a:p>
          <a:p>
            <a:pPr marL="45720" indent="0">
              <a:buNone/>
            </a:pPr>
            <a:r>
              <a:rPr lang="en-US" sz="2300" dirty="0"/>
              <a:t>Business Perspective</a:t>
            </a:r>
          </a:p>
          <a:p>
            <a:r>
              <a:rPr lang="en-US" sz="2300" dirty="0"/>
              <a:t>The sale (means) results in the goal of business-profit (end)</a:t>
            </a:r>
          </a:p>
          <a:p>
            <a:r>
              <a:rPr lang="en-US" sz="2300" dirty="0"/>
              <a:t>Websense’s right to sell their product trumps the violation of the rights of citizens of another country</a:t>
            </a:r>
          </a:p>
          <a:p>
            <a:pPr marL="45720" indent="0">
              <a:buNone/>
            </a:pPr>
            <a:endParaRPr lang="en-US" dirty="0" smtClean="0"/>
          </a:p>
          <a:p>
            <a:pPr marL="45720" indent="0">
              <a:buNone/>
            </a:pPr>
            <a:endParaRPr lang="en-US" dirty="0" smtClean="0"/>
          </a:p>
          <a:p>
            <a:endParaRPr lang="en-US" dirty="0" smtClean="0"/>
          </a:p>
          <a:p>
            <a:endParaRPr lang="en-US" dirty="0" smtClean="0"/>
          </a:p>
        </p:txBody>
      </p:sp>
      <p:sp>
        <p:nvSpPr>
          <p:cNvPr id="6" name="Footer Placeholder 5"/>
          <p:cNvSpPr>
            <a:spLocks noGrp="1"/>
          </p:cNvSpPr>
          <p:nvPr>
            <p:ph type="ftr" sz="quarter" idx="11"/>
          </p:nvPr>
        </p:nvSpPr>
        <p:spPr>
          <a:xfrm>
            <a:off x="228600" y="6475394"/>
            <a:ext cx="2246489" cy="301227"/>
          </a:xfrm>
        </p:spPr>
        <p:txBody>
          <a:bodyPr/>
          <a:lstStyle/>
          <a:p>
            <a:r>
              <a:rPr lang="en-US" dirty="0" smtClean="0"/>
              <a:t>Veil of Censorship</a:t>
            </a:r>
            <a:endParaRPr lang="en-US" dirty="0"/>
          </a:p>
        </p:txBody>
      </p:sp>
      <p:sp>
        <p:nvSpPr>
          <p:cNvPr id="7" name="Slide Number Placeholder 6"/>
          <p:cNvSpPr>
            <a:spLocks noGrp="1"/>
          </p:cNvSpPr>
          <p:nvPr>
            <p:ph type="sldNum" sz="quarter" idx="12"/>
          </p:nvPr>
        </p:nvSpPr>
        <p:spPr>
          <a:xfrm>
            <a:off x="7758998" y="6324518"/>
            <a:ext cx="941203" cy="301752"/>
          </a:xfrm>
        </p:spPr>
        <p:txBody>
          <a:bodyPr/>
          <a:lstStyle/>
          <a:p>
            <a:fld id="{817CFD0C-FD00-48AA-A4E3-60ABD323D0B2}" type="slidenum">
              <a:rPr lang="en-US" smtClean="0"/>
              <a:t>11</a:t>
            </a:fld>
            <a:endParaRPr lang="en-US" dirty="0"/>
          </a:p>
        </p:txBody>
      </p:sp>
    </p:spTree>
    <p:extLst>
      <p:ext uri="{BB962C8B-B14F-4D97-AF65-F5344CB8AC3E}">
        <p14:creationId xmlns:p14="http://schemas.microsoft.com/office/powerpoint/2010/main" val="371164433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Recommendation</a:t>
            </a:r>
            <a:endParaRPr lang="en-US" dirty="0"/>
          </a:p>
        </p:txBody>
      </p:sp>
      <p:sp>
        <p:nvSpPr>
          <p:cNvPr id="3" name="Content Placeholder 2"/>
          <p:cNvSpPr>
            <a:spLocks noGrp="1"/>
          </p:cNvSpPr>
          <p:nvPr>
            <p:ph idx="1"/>
          </p:nvPr>
        </p:nvSpPr>
        <p:spPr/>
        <p:txBody>
          <a:bodyPr/>
          <a:lstStyle/>
          <a:p>
            <a:r>
              <a:rPr lang="en-US" dirty="0" smtClean="0"/>
              <a:t>Sell product to Saudi Arabia with minimized censoring</a:t>
            </a:r>
            <a:endParaRPr lang="en-US" dirty="0"/>
          </a:p>
          <a:p>
            <a:endParaRPr lang="en-US" dirty="0" smtClean="0"/>
          </a:p>
          <a:p>
            <a:r>
              <a:rPr lang="en-US" dirty="0" smtClean="0"/>
              <a:t>Give them the tools to censor how they see fit, but keep Websense’s reputation intact</a:t>
            </a:r>
          </a:p>
          <a:p>
            <a:endParaRPr lang="en-US" dirty="0" smtClean="0"/>
          </a:p>
          <a:p>
            <a:r>
              <a:rPr lang="en-US" dirty="0" smtClean="0"/>
              <a:t>Still secure a major client and profit, as well as stay in accordance with our country’s ethics </a:t>
            </a:r>
          </a:p>
        </p:txBody>
      </p:sp>
      <p:sp>
        <p:nvSpPr>
          <p:cNvPr id="6" name="Footer Placeholder 5"/>
          <p:cNvSpPr>
            <a:spLocks noGrp="1"/>
          </p:cNvSpPr>
          <p:nvPr>
            <p:ph type="ftr" sz="quarter" idx="11"/>
          </p:nvPr>
        </p:nvSpPr>
        <p:spPr>
          <a:xfrm>
            <a:off x="228600" y="6454808"/>
            <a:ext cx="2246489" cy="301227"/>
          </a:xfrm>
        </p:spPr>
        <p:txBody>
          <a:bodyPr/>
          <a:lstStyle/>
          <a:p>
            <a:r>
              <a:rPr lang="en-US" dirty="0" smtClean="0"/>
              <a:t>Veil of Censorship</a:t>
            </a:r>
            <a:endParaRPr lang="en-US" dirty="0"/>
          </a:p>
        </p:txBody>
      </p:sp>
      <p:sp>
        <p:nvSpPr>
          <p:cNvPr id="7" name="Slide Number Placeholder 6"/>
          <p:cNvSpPr>
            <a:spLocks noGrp="1"/>
          </p:cNvSpPr>
          <p:nvPr>
            <p:ph type="sldNum" sz="quarter" idx="12"/>
          </p:nvPr>
        </p:nvSpPr>
        <p:spPr>
          <a:xfrm>
            <a:off x="7860466" y="6313485"/>
            <a:ext cx="941203" cy="301752"/>
          </a:xfrm>
        </p:spPr>
        <p:txBody>
          <a:bodyPr/>
          <a:lstStyle/>
          <a:p>
            <a:fld id="{817CFD0C-FD00-48AA-A4E3-60ABD323D0B2}" type="slidenum">
              <a:rPr lang="en-US" smtClean="0"/>
              <a:t>12</a:t>
            </a:fld>
            <a:endParaRPr lang="en-US"/>
          </a:p>
        </p:txBody>
      </p:sp>
    </p:spTree>
    <p:extLst>
      <p:ext uri="{BB962C8B-B14F-4D97-AF65-F5344CB8AC3E}">
        <p14:creationId xmlns:p14="http://schemas.microsoft.com/office/powerpoint/2010/main" val="232906941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lstStyle/>
          <a:p>
            <a:pPr marL="45720" indent="-457200">
              <a:buNone/>
            </a:pPr>
            <a:r>
              <a:rPr lang="en-US" dirty="0"/>
              <a:t>Cohen, Gail. "Culture Traditions in Saudi Arabia | USA Today." </a:t>
            </a:r>
            <a:r>
              <a:rPr lang="en-US" dirty="0" smtClean="0"/>
              <a:t>	</a:t>
            </a:r>
            <a:r>
              <a:rPr lang="en-US" i="1" dirty="0" smtClean="0"/>
              <a:t>Travel </a:t>
            </a:r>
            <a:r>
              <a:rPr lang="en-US" i="1" dirty="0"/>
              <a:t>Tips - USA Today. </a:t>
            </a:r>
            <a:r>
              <a:rPr lang="en-US" dirty="0"/>
              <a:t>Demand Media, 24 Aug 2010. </a:t>
            </a:r>
            <a:r>
              <a:rPr lang="en-US" dirty="0" smtClean="0"/>
              <a:t>	Web</a:t>
            </a:r>
            <a:r>
              <a:rPr lang="en-US" dirty="0"/>
              <a:t>. 21 Jan 2016. </a:t>
            </a:r>
            <a:r>
              <a:rPr lang="en-US" dirty="0" smtClean="0"/>
              <a:t>	</a:t>
            </a:r>
            <a:r>
              <a:rPr lang="en-US" u="sng" dirty="0" smtClean="0">
                <a:hlinkClick r:id="rId2"/>
              </a:rPr>
              <a:t>http</a:t>
            </a:r>
            <a:r>
              <a:rPr lang="en-US" u="sng" dirty="0">
                <a:hlinkClick r:id="rId2"/>
              </a:rPr>
              <a:t>://traveltips.usatoday.com/culture-traditions-saudi-arabia-16963.html</a:t>
            </a:r>
            <a:r>
              <a:rPr lang="en-US" dirty="0" smtClean="0"/>
              <a:t>.</a:t>
            </a:r>
            <a:endParaRPr lang="en-US" dirty="0"/>
          </a:p>
          <a:p>
            <a:pPr marL="45720" indent="-457200">
              <a:buNone/>
            </a:pPr>
            <a:r>
              <a:rPr lang="en-US" dirty="0"/>
              <a:t>Burrows, Peter. "Internet Censorship, Saudi Style." Bloomberg, </a:t>
            </a:r>
            <a:r>
              <a:rPr lang="en-US" dirty="0" smtClean="0"/>
              <a:t>	12 </a:t>
            </a:r>
            <a:r>
              <a:rPr lang="en-US" dirty="0"/>
              <a:t>Nov 2008. Web. 21 Jan 2016. </a:t>
            </a:r>
            <a:r>
              <a:rPr lang="en-US" dirty="0" smtClean="0"/>
              <a:t>	</a:t>
            </a:r>
            <a:r>
              <a:rPr lang="en-US" u="sng" dirty="0" smtClean="0">
                <a:hlinkClick r:id="rId3"/>
              </a:rPr>
              <a:t>&lt;</a:t>
            </a:r>
            <a:r>
              <a:rPr lang="en-US" u="sng" dirty="0">
                <a:hlinkClick r:id="rId3"/>
              </a:rPr>
              <a:t>http://</a:t>
            </a:r>
            <a:r>
              <a:rPr lang="en-US" dirty="0" smtClean="0">
                <a:hlinkClick r:id="rId3"/>
              </a:rPr>
              <a:t>www.bloomberg.com/bw/stories/2008-11-12/internet-censorship-saudi-style</a:t>
            </a:r>
            <a:r>
              <a:rPr lang="en-US" u="sng" dirty="0">
                <a:hlinkClick r:id="rId3"/>
              </a:rPr>
              <a:t>&gt;</a:t>
            </a:r>
            <a:endParaRPr lang="en-US" dirty="0"/>
          </a:p>
          <a:p>
            <a:pPr marL="45720" indent="0">
              <a:buNone/>
            </a:pPr>
            <a:endParaRPr lang="en-US" dirty="0"/>
          </a:p>
        </p:txBody>
      </p:sp>
      <p:sp>
        <p:nvSpPr>
          <p:cNvPr id="6" name="Footer Placeholder 5"/>
          <p:cNvSpPr>
            <a:spLocks noGrp="1"/>
          </p:cNvSpPr>
          <p:nvPr>
            <p:ph type="ftr" sz="quarter" idx="11"/>
          </p:nvPr>
        </p:nvSpPr>
        <p:spPr>
          <a:xfrm>
            <a:off x="152400" y="6384769"/>
            <a:ext cx="2246489" cy="301227"/>
          </a:xfrm>
        </p:spPr>
        <p:txBody>
          <a:bodyPr/>
          <a:lstStyle/>
          <a:p>
            <a:r>
              <a:rPr lang="en-US" dirty="0" smtClean="0"/>
              <a:t>Veil of Censorship</a:t>
            </a:r>
            <a:endParaRPr lang="en-US" dirty="0"/>
          </a:p>
        </p:txBody>
      </p:sp>
      <p:sp>
        <p:nvSpPr>
          <p:cNvPr id="7" name="Slide Number Placeholder 6"/>
          <p:cNvSpPr>
            <a:spLocks noGrp="1"/>
          </p:cNvSpPr>
          <p:nvPr>
            <p:ph type="sldNum" sz="quarter" idx="12"/>
          </p:nvPr>
        </p:nvSpPr>
        <p:spPr>
          <a:xfrm>
            <a:off x="7924800" y="6380381"/>
            <a:ext cx="941203" cy="301752"/>
          </a:xfrm>
        </p:spPr>
        <p:txBody>
          <a:bodyPr/>
          <a:lstStyle/>
          <a:p>
            <a:fld id="{817CFD0C-FD00-48AA-A4E3-60ABD323D0B2}" type="slidenum">
              <a:rPr lang="en-US" smtClean="0"/>
              <a:t>13</a:t>
            </a:fld>
            <a:endParaRPr lang="en-US" dirty="0"/>
          </a:p>
        </p:txBody>
      </p:sp>
    </p:spTree>
    <p:extLst>
      <p:ext uri="{BB962C8B-B14F-4D97-AF65-F5344CB8AC3E}">
        <p14:creationId xmlns:p14="http://schemas.microsoft.com/office/powerpoint/2010/main" val="153478518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pPr marL="45720" indent="0">
              <a:buNone/>
            </a:pPr>
            <a:r>
              <a:rPr lang="en-US" dirty="0" smtClean="0"/>
              <a:t>Websense has an opportunity to take over a contract with Saudi Arabia for Internet filtering software. This enables Saudi Arabia to heavily censor what their citizens can access online. Unlike the United States, this country is much more restrictive and controlling </a:t>
            </a:r>
            <a:r>
              <a:rPr lang="en-US" dirty="0" smtClean="0"/>
              <a:t>of</a:t>
            </a:r>
            <a:r>
              <a:rPr lang="en-US" dirty="0" smtClean="0"/>
              <a:t> </a:t>
            </a:r>
            <a:r>
              <a:rPr lang="en-US" dirty="0" smtClean="0"/>
              <a:t>what their citizens can view online.</a:t>
            </a:r>
          </a:p>
        </p:txBody>
      </p:sp>
      <p:sp>
        <p:nvSpPr>
          <p:cNvPr id="6" name="Footer Placeholder 5"/>
          <p:cNvSpPr>
            <a:spLocks noGrp="1"/>
          </p:cNvSpPr>
          <p:nvPr>
            <p:ph type="ftr" sz="quarter" idx="11"/>
          </p:nvPr>
        </p:nvSpPr>
        <p:spPr>
          <a:xfrm>
            <a:off x="304800" y="6309360"/>
            <a:ext cx="2246489" cy="301227"/>
          </a:xfrm>
        </p:spPr>
        <p:txBody>
          <a:bodyPr/>
          <a:lstStyle/>
          <a:p>
            <a:r>
              <a:rPr lang="en-US" smtClean="0"/>
              <a:t>Veil of Censorship</a:t>
            </a:r>
            <a:endParaRPr lang="en-US"/>
          </a:p>
        </p:txBody>
      </p:sp>
      <p:sp>
        <p:nvSpPr>
          <p:cNvPr id="7" name="Slide Number Placeholder 6"/>
          <p:cNvSpPr>
            <a:spLocks noGrp="1"/>
          </p:cNvSpPr>
          <p:nvPr>
            <p:ph type="sldNum" sz="quarter" idx="12"/>
          </p:nvPr>
        </p:nvSpPr>
        <p:spPr>
          <a:xfrm>
            <a:off x="7897997" y="6309098"/>
            <a:ext cx="941203" cy="301752"/>
          </a:xfrm>
        </p:spPr>
        <p:txBody>
          <a:bodyPr/>
          <a:lstStyle/>
          <a:p>
            <a:fld id="{817CFD0C-FD00-48AA-A4E3-60ABD323D0B2}" type="slidenum">
              <a:rPr lang="en-US" smtClean="0"/>
              <a:t>2</a:t>
            </a:fld>
            <a:endParaRPr lang="en-US" dirty="0"/>
          </a:p>
        </p:txBody>
      </p:sp>
    </p:spTree>
    <p:extLst>
      <p:ext uri="{BB962C8B-B14F-4D97-AF65-F5344CB8AC3E}">
        <p14:creationId xmlns:p14="http://schemas.microsoft.com/office/powerpoint/2010/main" val="332606998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or Not?</a:t>
            </a:r>
            <a:endParaRPr lang="en-US" dirty="0"/>
          </a:p>
        </p:txBody>
      </p:sp>
      <p:sp>
        <p:nvSpPr>
          <p:cNvPr id="3" name="Content Placeholder 2"/>
          <p:cNvSpPr>
            <a:spLocks noGrp="1"/>
          </p:cNvSpPr>
          <p:nvPr>
            <p:ph idx="1"/>
          </p:nvPr>
        </p:nvSpPr>
        <p:spPr/>
        <p:txBody>
          <a:bodyPr/>
          <a:lstStyle/>
          <a:p>
            <a:pPr marL="45720" indent="0">
              <a:buNone/>
            </a:pPr>
            <a:r>
              <a:rPr lang="en-US" dirty="0" smtClean="0"/>
              <a:t>Saudi Arabia’s government and culture is drastically different than the United States’, is it unethical for a U.S. company to sell software that will prohibit citizens’ of another country of their basic human rights according to American values? </a:t>
            </a:r>
          </a:p>
          <a:p>
            <a:pPr marL="45720" indent="0">
              <a:buNone/>
            </a:pPr>
            <a:endParaRPr lang="en-US" dirty="0"/>
          </a:p>
          <a:p>
            <a:pPr marL="45720" indent="0">
              <a:buNone/>
            </a:pPr>
            <a:r>
              <a:rPr lang="en-US" dirty="0" smtClean="0"/>
              <a:t>Should Websense concern themselves with such a blatant infringement of privacy or mind their own business and concentrate on profit? </a:t>
            </a:r>
            <a:endParaRPr lang="en-US" dirty="0"/>
          </a:p>
        </p:txBody>
      </p:sp>
      <p:pic>
        <p:nvPicPr>
          <p:cNvPr id="2051" name="Picture 3" descr="C:\Users\Mariah\AppData\Local\Microsoft\Windows\INetCache\IE\66TUK66N\scales-310963_64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93573" y="4648200"/>
            <a:ext cx="1957354" cy="1960418"/>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a:xfrm>
            <a:off x="228600" y="6308376"/>
            <a:ext cx="2246489" cy="301227"/>
          </a:xfrm>
        </p:spPr>
        <p:txBody>
          <a:bodyPr/>
          <a:lstStyle/>
          <a:p>
            <a:r>
              <a:rPr lang="en-US" dirty="0" smtClean="0"/>
              <a:t>Veil of Censorship</a:t>
            </a:r>
            <a:endParaRPr lang="en-US" dirty="0"/>
          </a:p>
        </p:txBody>
      </p:sp>
      <p:sp>
        <p:nvSpPr>
          <p:cNvPr id="7" name="Slide Number Placeholder 6"/>
          <p:cNvSpPr>
            <a:spLocks noGrp="1"/>
          </p:cNvSpPr>
          <p:nvPr>
            <p:ph type="sldNum" sz="quarter" idx="12"/>
          </p:nvPr>
        </p:nvSpPr>
        <p:spPr>
          <a:xfrm>
            <a:off x="7924800" y="6328900"/>
            <a:ext cx="941203" cy="301752"/>
          </a:xfrm>
        </p:spPr>
        <p:txBody>
          <a:bodyPr/>
          <a:lstStyle/>
          <a:p>
            <a:fld id="{817CFD0C-FD00-48AA-A4E3-60ABD323D0B2}" type="slidenum">
              <a:rPr lang="en-US" smtClean="0"/>
              <a:t>3</a:t>
            </a:fld>
            <a:endParaRPr lang="en-US" dirty="0"/>
          </a:p>
        </p:txBody>
      </p:sp>
    </p:spTree>
    <p:extLst>
      <p:ext uri="{BB962C8B-B14F-4D97-AF65-F5344CB8AC3E}">
        <p14:creationId xmlns:p14="http://schemas.microsoft.com/office/powerpoint/2010/main" val="267291282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Components</a:t>
            </a:r>
            <a:endParaRPr lang="en-US" dirty="0"/>
          </a:p>
        </p:txBody>
      </p:sp>
      <p:sp>
        <p:nvSpPr>
          <p:cNvPr id="3" name="Content Placeholder 2"/>
          <p:cNvSpPr>
            <a:spLocks noGrp="1"/>
          </p:cNvSpPr>
          <p:nvPr>
            <p:ph idx="1"/>
          </p:nvPr>
        </p:nvSpPr>
        <p:spPr/>
        <p:txBody>
          <a:bodyPr/>
          <a:lstStyle/>
          <a:p>
            <a:r>
              <a:rPr lang="en-US" dirty="0" smtClean="0"/>
              <a:t>Filtering software</a:t>
            </a:r>
          </a:p>
          <a:p>
            <a:r>
              <a:rPr lang="en-US" dirty="0" smtClean="0"/>
              <a:t>Internet connection</a:t>
            </a:r>
            <a:endParaRPr lang="en-US" dirty="0"/>
          </a:p>
        </p:txBody>
      </p:sp>
      <p:pic>
        <p:nvPicPr>
          <p:cNvPr id="1027" name="Picture 3" descr="C:\Users\Mariah\AppData\Local\Microsoft\Windows\INetCache\IE\99FXPB1D\internet-42584_64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446915"/>
            <a:ext cx="3617595" cy="36518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ariah\AppData\Local\Microsoft\Windows\INetCache\IE\QY0ENSE0\primary-filter[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22774">
            <a:off x="157905" y="462704"/>
            <a:ext cx="1314126" cy="1314126"/>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a:xfrm>
            <a:off x="228600" y="6309360"/>
            <a:ext cx="2246489" cy="301227"/>
          </a:xfrm>
        </p:spPr>
        <p:txBody>
          <a:bodyPr/>
          <a:lstStyle/>
          <a:p>
            <a:r>
              <a:rPr lang="en-US" smtClean="0"/>
              <a:t>Veil of Censorship</a:t>
            </a:r>
            <a:endParaRPr lang="en-US"/>
          </a:p>
        </p:txBody>
      </p:sp>
      <p:sp>
        <p:nvSpPr>
          <p:cNvPr id="7" name="Slide Number Placeholder 6"/>
          <p:cNvSpPr>
            <a:spLocks noGrp="1"/>
          </p:cNvSpPr>
          <p:nvPr>
            <p:ph type="sldNum" sz="quarter" idx="12"/>
          </p:nvPr>
        </p:nvSpPr>
        <p:spPr>
          <a:xfrm>
            <a:off x="7929496" y="6312930"/>
            <a:ext cx="941203" cy="301752"/>
          </a:xfrm>
        </p:spPr>
        <p:txBody>
          <a:bodyPr/>
          <a:lstStyle/>
          <a:p>
            <a:fld id="{817CFD0C-FD00-48AA-A4E3-60ABD323D0B2}" type="slidenum">
              <a:rPr lang="en-US" smtClean="0"/>
              <a:t>4</a:t>
            </a:fld>
            <a:endParaRPr lang="en-US" dirty="0"/>
          </a:p>
        </p:txBody>
      </p:sp>
    </p:spTree>
    <p:extLst>
      <p:ext uri="{BB962C8B-B14F-4D97-AF65-F5344CB8AC3E}">
        <p14:creationId xmlns:p14="http://schemas.microsoft.com/office/powerpoint/2010/main" val="40257454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Stakeholders</a:t>
            </a:r>
            <a:endParaRPr lang="en-US" dirty="0"/>
          </a:p>
        </p:txBody>
      </p:sp>
      <p:sp>
        <p:nvSpPr>
          <p:cNvPr id="3" name="Content Placeholder 2"/>
          <p:cNvSpPr>
            <a:spLocks noGrp="1"/>
          </p:cNvSpPr>
          <p:nvPr>
            <p:ph idx="1"/>
          </p:nvPr>
        </p:nvSpPr>
        <p:spPr/>
        <p:txBody>
          <a:bodyPr/>
          <a:lstStyle/>
          <a:p>
            <a:r>
              <a:rPr lang="en-US" dirty="0" smtClean="0"/>
              <a:t>Saudi Arabian government</a:t>
            </a:r>
          </a:p>
          <a:p>
            <a:r>
              <a:rPr lang="en-US" dirty="0" smtClean="0"/>
              <a:t>Saudi Arabian citizens</a:t>
            </a:r>
          </a:p>
          <a:p>
            <a:r>
              <a:rPr lang="en-US" dirty="0" smtClean="0"/>
              <a:t>Websense</a:t>
            </a:r>
          </a:p>
          <a:p>
            <a:r>
              <a:rPr lang="en-US" dirty="0" smtClean="0"/>
              <a:t>Secure Computing</a:t>
            </a:r>
            <a:endParaRPr lang="en-US" dirty="0"/>
          </a:p>
        </p:txBody>
      </p:sp>
      <p:sp>
        <p:nvSpPr>
          <p:cNvPr id="6" name="Footer Placeholder 5"/>
          <p:cNvSpPr>
            <a:spLocks noGrp="1"/>
          </p:cNvSpPr>
          <p:nvPr>
            <p:ph type="ftr" sz="quarter" idx="11"/>
          </p:nvPr>
        </p:nvSpPr>
        <p:spPr>
          <a:xfrm>
            <a:off x="277997" y="6309360"/>
            <a:ext cx="2246489" cy="301227"/>
          </a:xfrm>
        </p:spPr>
        <p:txBody>
          <a:bodyPr/>
          <a:lstStyle/>
          <a:p>
            <a:r>
              <a:rPr lang="en-US" dirty="0" smtClean="0"/>
              <a:t>Veil of Censorship</a:t>
            </a:r>
            <a:endParaRPr lang="en-US" dirty="0"/>
          </a:p>
        </p:txBody>
      </p:sp>
      <p:sp>
        <p:nvSpPr>
          <p:cNvPr id="7" name="Slide Number Placeholder 6"/>
          <p:cNvSpPr>
            <a:spLocks noGrp="1"/>
          </p:cNvSpPr>
          <p:nvPr>
            <p:ph type="sldNum" sz="quarter" idx="12"/>
          </p:nvPr>
        </p:nvSpPr>
        <p:spPr>
          <a:xfrm>
            <a:off x="7924800" y="6309098"/>
            <a:ext cx="941203" cy="301752"/>
          </a:xfrm>
        </p:spPr>
        <p:txBody>
          <a:bodyPr/>
          <a:lstStyle/>
          <a:p>
            <a:fld id="{817CFD0C-FD00-48AA-A4E3-60ABD323D0B2}" type="slidenum">
              <a:rPr lang="en-US" smtClean="0"/>
              <a:t>5</a:t>
            </a:fld>
            <a:endParaRPr lang="en-US" dirty="0"/>
          </a:p>
        </p:txBody>
      </p:sp>
    </p:spTree>
    <p:extLst>
      <p:ext uri="{BB962C8B-B14F-4D97-AF65-F5344CB8AC3E}">
        <p14:creationId xmlns:p14="http://schemas.microsoft.com/office/powerpoint/2010/main" val="318879024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14400" y="2743200"/>
            <a:ext cx="3566940" cy="621792"/>
          </a:xfrm>
        </p:spPr>
        <p:txBody>
          <a:bodyPr/>
          <a:lstStyle/>
          <a:p>
            <a:r>
              <a:rPr lang="en-US" dirty="0" smtClean="0"/>
              <a:t>Saudi Arabian Government</a:t>
            </a:r>
            <a:endParaRPr lang="en-US" dirty="0"/>
          </a:p>
        </p:txBody>
      </p:sp>
      <p:sp>
        <p:nvSpPr>
          <p:cNvPr id="3" name="Text Placeholder 2"/>
          <p:cNvSpPr>
            <a:spLocks noGrp="1"/>
          </p:cNvSpPr>
          <p:nvPr>
            <p:ph type="body" sz="quarter" idx="3"/>
          </p:nvPr>
        </p:nvSpPr>
        <p:spPr/>
        <p:txBody>
          <a:bodyPr/>
          <a:lstStyle/>
          <a:p>
            <a:r>
              <a:rPr lang="en-US" dirty="0" smtClean="0"/>
              <a:t>Saudi Arabian Citizens</a:t>
            </a:r>
            <a:endParaRPr lang="en-US" dirty="0"/>
          </a:p>
        </p:txBody>
      </p:sp>
      <p:sp>
        <p:nvSpPr>
          <p:cNvPr id="4" name="Title 3"/>
          <p:cNvSpPr>
            <a:spLocks noGrp="1"/>
          </p:cNvSpPr>
          <p:nvPr>
            <p:ph type="title"/>
          </p:nvPr>
        </p:nvSpPr>
        <p:spPr/>
        <p:txBody>
          <a:bodyPr/>
          <a:lstStyle/>
          <a:p>
            <a:r>
              <a:rPr lang="en-US" dirty="0" smtClean="0"/>
              <a:t>The Stakeholders</a:t>
            </a:r>
            <a:endParaRPr lang="en-US" dirty="0"/>
          </a:p>
        </p:txBody>
      </p:sp>
      <p:sp>
        <p:nvSpPr>
          <p:cNvPr id="5" name="Content Placeholder 4"/>
          <p:cNvSpPr>
            <a:spLocks noGrp="1"/>
          </p:cNvSpPr>
          <p:nvPr>
            <p:ph sz="quarter" idx="13"/>
          </p:nvPr>
        </p:nvSpPr>
        <p:spPr/>
        <p:txBody>
          <a:bodyPr/>
          <a:lstStyle/>
          <a:p>
            <a:r>
              <a:rPr lang="en-US" dirty="0" smtClean="0"/>
              <a:t>Right to govern as they please</a:t>
            </a:r>
          </a:p>
          <a:p>
            <a:r>
              <a:rPr lang="en-US" dirty="0" smtClean="0"/>
              <a:t>Not a democracy</a:t>
            </a:r>
          </a:p>
          <a:p>
            <a:r>
              <a:rPr lang="en-US" dirty="0" smtClean="0"/>
              <a:t>Culture and laws based upon Islamic religion</a:t>
            </a:r>
          </a:p>
          <a:p>
            <a:r>
              <a:rPr lang="en-US" dirty="0" smtClean="0"/>
              <a:t>Defying the religion or the government is prohibited</a:t>
            </a:r>
            <a:endParaRPr lang="en-US" dirty="0"/>
          </a:p>
        </p:txBody>
      </p:sp>
      <p:sp>
        <p:nvSpPr>
          <p:cNvPr id="6" name="Content Placeholder 5"/>
          <p:cNvSpPr>
            <a:spLocks noGrp="1"/>
          </p:cNvSpPr>
          <p:nvPr>
            <p:ph sz="quarter" idx="14"/>
          </p:nvPr>
        </p:nvSpPr>
        <p:spPr/>
        <p:txBody>
          <a:bodyPr>
            <a:normAutofit fontScale="92500" lnSpcReduction="10000"/>
          </a:bodyPr>
          <a:lstStyle/>
          <a:p>
            <a:r>
              <a:rPr lang="en-US" dirty="0" smtClean="0"/>
              <a:t>Right to have content restricted</a:t>
            </a:r>
          </a:p>
          <a:p>
            <a:r>
              <a:rPr lang="en-US" dirty="0" smtClean="0"/>
              <a:t>They do not have the same rights as U.S. citizens, such as freedom of religion or speech and culture norms are drastically different.</a:t>
            </a:r>
          </a:p>
          <a:p>
            <a:r>
              <a:rPr lang="en-US" dirty="0" smtClean="0"/>
              <a:t>American View- Right to freedom of speech and expression</a:t>
            </a:r>
          </a:p>
        </p:txBody>
      </p:sp>
      <p:sp>
        <p:nvSpPr>
          <p:cNvPr id="9" name="Footer Placeholder 8"/>
          <p:cNvSpPr>
            <a:spLocks noGrp="1"/>
          </p:cNvSpPr>
          <p:nvPr>
            <p:ph type="ftr" sz="quarter" idx="11"/>
          </p:nvPr>
        </p:nvSpPr>
        <p:spPr>
          <a:xfrm>
            <a:off x="304800" y="6355080"/>
            <a:ext cx="2246489" cy="301227"/>
          </a:xfrm>
        </p:spPr>
        <p:txBody>
          <a:bodyPr/>
          <a:lstStyle/>
          <a:p>
            <a:r>
              <a:rPr lang="en-US" dirty="0" smtClean="0"/>
              <a:t>Veil of Censorship</a:t>
            </a:r>
            <a:endParaRPr lang="en-US" dirty="0"/>
          </a:p>
        </p:txBody>
      </p:sp>
      <p:sp>
        <p:nvSpPr>
          <p:cNvPr id="10" name="Slide Number Placeholder 9"/>
          <p:cNvSpPr>
            <a:spLocks noGrp="1"/>
          </p:cNvSpPr>
          <p:nvPr>
            <p:ph type="sldNum" sz="quarter" idx="12"/>
          </p:nvPr>
        </p:nvSpPr>
        <p:spPr>
          <a:xfrm>
            <a:off x="7924800" y="6356217"/>
            <a:ext cx="941203" cy="301752"/>
          </a:xfrm>
        </p:spPr>
        <p:txBody>
          <a:bodyPr/>
          <a:lstStyle/>
          <a:p>
            <a:fld id="{817CFD0C-FD00-48AA-A4E3-60ABD323D0B2}" type="slidenum">
              <a:rPr lang="en-US" smtClean="0"/>
              <a:t>6</a:t>
            </a:fld>
            <a:endParaRPr lang="en-US"/>
          </a:p>
        </p:txBody>
      </p:sp>
    </p:spTree>
    <p:extLst>
      <p:ext uri="{BB962C8B-B14F-4D97-AF65-F5344CB8AC3E}">
        <p14:creationId xmlns:p14="http://schemas.microsoft.com/office/powerpoint/2010/main" val="242998632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14400" y="2743200"/>
            <a:ext cx="3566940" cy="621792"/>
          </a:xfrm>
        </p:spPr>
        <p:txBody>
          <a:bodyPr/>
          <a:lstStyle/>
          <a:p>
            <a:r>
              <a:rPr lang="en-US" dirty="0" smtClean="0"/>
              <a:t>Websense</a:t>
            </a:r>
            <a:endParaRPr lang="en-US" dirty="0"/>
          </a:p>
        </p:txBody>
      </p:sp>
      <p:sp>
        <p:nvSpPr>
          <p:cNvPr id="3" name="Text Placeholder 2"/>
          <p:cNvSpPr>
            <a:spLocks noGrp="1"/>
          </p:cNvSpPr>
          <p:nvPr>
            <p:ph type="body" sz="quarter" idx="3"/>
          </p:nvPr>
        </p:nvSpPr>
        <p:spPr/>
        <p:txBody>
          <a:bodyPr/>
          <a:lstStyle/>
          <a:p>
            <a:r>
              <a:rPr lang="en-US" dirty="0" smtClean="0"/>
              <a:t>Secure Computing</a:t>
            </a:r>
            <a:endParaRPr lang="en-US" dirty="0"/>
          </a:p>
        </p:txBody>
      </p:sp>
      <p:sp>
        <p:nvSpPr>
          <p:cNvPr id="4" name="Title 3"/>
          <p:cNvSpPr>
            <a:spLocks noGrp="1"/>
          </p:cNvSpPr>
          <p:nvPr>
            <p:ph type="title"/>
          </p:nvPr>
        </p:nvSpPr>
        <p:spPr/>
        <p:txBody>
          <a:bodyPr/>
          <a:lstStyle/>
          <a:p>
            <a:r>
              <a:rPr lang="en-US" dirty="0" smtClean="0"/>
              <a:t>The Stakeholders</a:t>
            </a:r>
            <a:endParaRPr lang="en-US" dirty="0"/>
          </a:p>
        </p:txBody>
      </p:sp>
      <p:sp>
        <p:nvSpPr>
          <p:cNvPr id="5" name="Content Placeholder 4"/>
          <p:cNvSpPr>
            <a:spLocks noGrp="1"/>
          </p:cNvSpPr>
          <p:nvPr>
            <p:ph sz="quarter" idx="13"/>
          </p:nvPr>
        </p:nvSpPr>
        <p:spPr/>
        <p:txBody>
          <a:bodyPr>
            <a:normAutofit/>
          </a:bodyPr>
          <a:lstStyle/>
          <a:p>
            <a:r>
              <a:rPr lang="en-US" dirty="0" smtClean="0"/>
              <a:t>Right to sell software and gain profits</a:t>
            </a:r>
          </a:p>
          <a:p>
            <a:r>
              <a:rPr lang="en-US" dirty="0" smtClean="0"/>
              <a:t>Use of the software is the customer’s choice</a:t>
            </a:r>
          </a:p>
          <a:p>
            <a:r>
              <a:rPr lang="en-US" dirty="0" smtClean="0"/>
              <a:t>Right to achieve competitive advantage by expanding the limits of their product</a:t>
            </a:r>
          </a:p>
          <a:p>
            <a:pPr marL="45720" indent="0">
              <a:buNone/>
            </a:pPr>
            <a:endParaRPr lang="en-US" dirty="0"/>
          </a:p>
        </p:txBody>
      </p:sp>
      <p:sp>
        <p:nvSpPr>
          <p:cNvPr id="6" name="Content Placeholder 5"/>
          <p:cNvSpPr>
            <a:spLocks noGrp="1"/>
          </p:cNvSpPr>
          <p:nvPr>
            <p:ph sz="quarter" idx="14"/>
          </p:nvPr>
        </p:nvSpPr>
        <p:spPr/>
        <p:txBody>
          <a:bodyPr/>
          <a:lstStyle/>
          <a:p>
            <a:r>
              <a:rPr lang="en-US" dirty="0" smtClean="0"/>
              <a:t>Right to continue business if Websense declines to sell</a:t>
            </a:r>
          </a:p>
          <a:p>
            <a:r>
              <a:rPr lang="en-US" dirty="0" smtClean="0"/>
              <a:t>Cannot be held accountable for how the software is used</a:t>
            </a:r>
            <a:endParaRPr lang="en-US" dirty="0"/>
          </a:p>
        </p:txBody>
      </p:sp>
      <p:sp>
        <p:nvSpPr>
          <p:cNvPr id="9" name="Footer Placeholder 8"/>
          <p:cNvSpPr>
            <a:spLocks noGrp="1"/>
          </p:cNvSpPr>
          <p:nvPr>
            <p:ph type="ftr" sz="quarter" idx="11"/>
          </p:nvPr>
        </p:nvSpPr>
        <p:spPr>
          <a:xfrm>
            <a:off x="228600" y="6355080"/>
            <a:ext cx="2246489" cy="301227"/>
          </a:xfrm>
        </p:spPr>
        <p:txBody>
          <a:bodyPr/>
          <a:lstStyle/>
          <a:p>
            <a:r>
              <a:rPr lang="en-US" dirty="0" smtClean="0"/>
              <a:t>Veil of Censorship</a:t>
            </a:r>
            <a:endParaRPr lang="en-US" dirty="0"/>
          </a:p>
        </p:txBody>
      </p:sp>
      <p:sp>
        <p:nvSpPr>
          <p:cNvPr id="10" name="Slide Number Placeholder 9"/>
          <p:cNvSpPr>
            <a:spLocks noGrp="1"/>
          </p:cNvSpPr>
          <p:nvPr>
            <p:ph type="sldNum" sz="quarter" idx="12"/>
          </p:nvPr>
        </p:nvSpPr>
        <p:spPr>
          <a:xfrm>
            <a:off x="7978452" y="6336792"/>
            <a:ext cx="941203" cy="301752"/>
          </a:xfrm>
        </p:spPr>
        <p:txBody>
          <a:bodyPr/>
          <a:lstStyle/>
          <a:p>
            <a:fld id="{817CFD0C-FD00-48AA-A4E3-60ABD323D0B2}" type="slidenum">
              <a:rPr lang="en-US" smtClean="0"/>
              <a:t>7</a:t>
            </a:fld>
            <a:endParaRPr lang="en-US" dirty="0"/>
          </a:p>
        </p:txBody>
      </p:sp>
    </p:spTree>
    <p:extLst>
      <p:ext uri="{BB962C8B-B14F-4D97-AF65-F5344CB8AC3E}">
        <p14:creationId xmlns:p14="http://schemas.microsoft.com/office/powerpoint/2010/main" val="380937623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162800" cy="1154097"/>
          </a:xfrm>
        </p:spPr>
        <p:txBody>
          <a:bodyPr/>
          <a:lstStyle/>
          <a:p>
            <a:r>
              <a:rPr lang="en-US" dirty="0" smtClean="0"/>
              <a:t>Course of Action</a:t>
            </a:r>
            <a:endParaRPr lang="en-US" dirty="0"/>
          </a:p>
        </p:txBody>
      </p:sp>
      <p:sp>
        <p:nvSpPr>
          <p:cNvPr id="3" name="Content Placeholder 2"/>
          <p:cNvSpPr>
            <a:spLocks noGrp="1"/>
          </p:cNvSpPr>
          <p:nvPr>
            <p:ph idx="1"/>
          </p:nvPr>
        </p:nvSpPr>
        <p:spPr>
          <a:xfrm>
            <a:off x="914400" y="1828801"/>
            <a:ext cx="7315200" cy="4480560"/>
          </a:xfrm>
        </p:spPr>
        <p:txBody>
          <a:bodyPr>
            <a:normAutofit lnSpcReduction="10000"/>
          </a:bodyPr>
          <a:lstStyle/>
          <a:p>
            <a:pPr marL="502920" indent="-457200">
              <a:buFont typeface="+mj-lt"/>
              <a:buAutoNum type="arabicPeriod"/>
            </a:pPr>
            <a:r>
              <a:rPr lang="en-US" b="1" dirty="0" smtClean="0"/>
              <a:t>Do Nothing</a:t>
            </a:r>
          </a:p>
          <a:p>
            <a:pPr lvl="1"/>
            <a:r>
              <a:rPr lang="en-US" dirty="0" smtClean="0"/>
              <a:t>Websense continues to sell their product and disregard the intended use by the Saudi Arabian government</a:t>
            </a:r>
          </a:p>
          <a:p>
            <a:pPr lvl="1"/>
            <a:r>
              <a:rPr lang="en-US" dirty="0" smtClean="0"/>
              <a:t>Even though the U.S. views this censorship as a violation of human and civil rights, making profit is the goal of business</a:t>
            </a:r>
          </a:p>
          <a:p>
            <a:pPr lvl="1"/>
            <a:r>
              <a:rPr lang="en-US" dirty="0" smtClean="0"/>
              <a:t>Results in less-informed and under-mobilized citizens of Saudi Arabia, but their ethics are embedded in their religion and culture</a:t>
            </a:r>
          </a:p>
          <a:p>
            <a:pPr lvl="1"/>
            <a:r>
              <a:rPr lang="en-US" dirty="0" smtClean="0"/>
              <a:t>Websense employees have the right to strike if they disagree with this decision made by the executives and possible public scrutiny</a:t>
            </a:r>
          </a:p>
          <a:p>
            <a:pPr marL="502920" indent="-457200">
              <a:buFont typeface="+mj-lt"/>
              <a:buAutoNum type="arabicPeriod"/>
            </a:pPr>
            <a:r>
              <a:rPr lang="en-US" b="1" dirty="0" smtClean="0"/>
              <a:t>Decline Business with Saudi Arabia</a:t>
            </a:r>
          </a:p>
          <a:p>
            <a:pPr lvl="1"/>
            <a:r>
              <a:rPr lang="en-US" dirty="0" smtClean="0"/>
              <a:t>Maintain reputation and uphold U.S. beliefs of freedom of speech and expression</a:t>
            </a:r>
          </a:p>
          <a:p>
            <a:pPr lvl="1"/>
            <a:r>
              <a:rPr lang="en-US" dirty="0" smtClean="0"/>
              <a:t>Risk </a:t>
            </a:r>
            <a:r>
              <a:rPr lang="en-US" dirty="0"/>
              <a:t>losing a large client </a:t>
            </a:r>
            <a:r>
              <a:rPr lang="en-US" dirty="0" smtClean="0"/>
              <a:t>needed to expedite business</a:t>
            </a:r>
          </a:p>
          <a:p>
            <a:pPr lvl="1"/>
            <a:r>
              <a:rPr lang="en-US" dirty="0" smtClean="0"/>
              <a:t>Secure Computing will still offer the product and renew contract </a:t>
            </a:r>
          </a:p>
          <a:p>
            <a:pPr lvl="1"/>
            <a:endParaRPr lang="en-US" dirty="0"/>
          </a:p>
        </p:txBody>
      </p:sp>
      <p:sp>
        <p:nvSpPr>
          <p:cNvPr id="6" name="Footer Placeholder 5"/>
          <p:cNvSpPr>
            <a:spLocks noGrp="1"/>
          </p:cNvSpPr>
          <p:nvPr>
            <p:ph type="ftr" sz="quarter" idx="11"/>
          </p:nvPr>
        </p:nvSpPr>
        <p:spPr>
          <a:xfrm>
            <a:off x="228600" y="6378300"/>
            <a:ext cx="2246489" cy="301227"/>
          </a:xfrm>
        </p:spPr>
        <p:txBody>
          <a:bodyPr/>
          <a:lstStyle/>
          <a:p>
            <a:r>
              <a:rPr lang="en-US" dirty="0" smtClean="0"/>
              <a:t>Veil of Censorship</a:t>
            </a:r>
            <a:endParaRPr lang="en-US" dirty="0"/>
          </a:p>
        </p:txBody>
      </p:sp>
      <p:sp>
        <p:nvSpPr>
          <p:cNvPr id="7" name="Slide Number Placeholder 6"/>
          <p:cNvSpPr>
            <a:spLocks noGrp="1"/>
          </p:cNvSpPr>
          <p:nvPr>
            <p:ph type="sldNum" sz="quarter" idx="12"/>
          </p:nvPr>
        </p:nvSpPr>
        <p:spPr>
          <a:xfrm>
            <a:off x="7924800" y="6383096"/>
            <a:ext cx="941203" cy="301752"/>
          </a:xfrm>
        </p:spPr>
        <p:txBody>
          <a:bodyPr/>
          <a:lstStyle/>
          <a:p>
            <a:fld id="{817CFD0C-FD00-48AA-A4E3-60ABD323D0B2}" type="slidenum">
              <a:rPr lang="en-US" smtClean="0"/>
              <a:t>8</a:t>
            </a:fld>
            <a:endParaRPr lang="en-US" dirty="0"/>
          </a:p>
        </p:txBody>
      </p:sp>
    </p:spTree>
    <p:extLst>
      <p:ext uri="{BB962C8B-B14F-4D97-AF65-F5344CB8AC3E}">
        <p14:creationId xmlns:p14="http://schemas.microsoft.com/office/powerpoint/2010/main" val="90563317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162800" cy="1154097"/>
          </a:xfrm>
        </p:spPr>
        <p:txBody>
          <a:bodyPr/>
          <a:lstStyle/>
          <a:p>
            <a:r>
              <a:rPr lang="en-US" dirty="0" smtClean="0"/>
              <a:t>Course of Action</a:t>
            </a:r>
            <a:endParaRPr lang="en-US" dirty="0"/>
          </a:p>
        </p:txBody>
      </p:sp>
      <p:sp>
        <p:nvSpPr>
          <p:cNvPr id="3" name="Content Placeholder 2"/>
          <p:cNvSpPr>
            <a:spLocks noGrp="1"/>
          </p:cNvSpPr>
          <p:nvPr>
            <p:ph idx="1"/>
          </p:nvPr>
        </p:nvSpPr>
        <p:spPr>
          <a:xfrm>
            <a:off x="914400" y="1828801"/>
            <a:ext cx="7315200" cy="4480560"/>
          </a:xfrm>
        </p:spPr>
        <p:txBody>
          <a:bodyPr/>
          <a:lstStyle/>
          <a:p>
            <a:pPr marL="502920" indent="-457200">
              <a:buFont typeface="+mj-lt"/>
              <a:buAutoNum type="arabicPeriod" startAt="3"/>
            </a:pPr>
            <a:r>
              <a:rPr lang="en-US" b="1" dirty="0" smtClean="0"/>
              <a:t>Offer alternative version of software &amp; Saudi Arabia complies</a:t>
            </a:r>
          </a:p>
          <a:p>
            <a:pPr lvl="1"/>
            <a:r>
              <a:rPr lang="en-US" dirty="0" smtClean="0"/>
              <a:t>Offer altered software that limits how much censorship is involved</a:t>
            </a:r>
            <a:endParaRPr lang="en-US" dirty="0"/>
          </a:p>
          <a:p>
            <a:pPr lvl="1"/>
            <a:r>
              <a:rPr lang="en-US" dirty="0" smtClean="0"/>
              <a:t>Websense can maintain reputation and secure a large client</a:t>
            </a:r>
          </a:p>
          <a:p>
            <a:pPr marL="388620" indent="-342900">
              <a:buFont typeface="+mj-lt"/>
              <a:buAutoNum type="arabicPeriod" startAt="3"/>
            </a:pPr>
            <a:r>
              <a:rPr lang="en-US" b="1" dirty="0" smtClean="0"/>
              <a:t>Offer alternative version of software &amp; Saudi Arabia declines</a:t>
            </a:r>
          </a:p>
          <a:p>
            <a:pPr lvl="1"/>
            <a:r>
              <a:rPr lang="en-US" dirty="0" smtClean="0"/>
              <a:t>Unlikely Saudi Arabia’s government will change their cultural norms and beliefs</a:t>
            </a:r>
          </a:p>
          <a:p>
            <a:pPr lvl="1"/>
            <a:r>
              <a:rPr lang="en-US" dirty="0" smtClean="0"/>
              <a:t>They would refuse to purchase from Websense</a:t>
            </a:r>
          </a:p>
          <a:p>
            <a:pPr lvl="1"/>
            <a:r>
              <a:rPr lang="en-US" dirty="0" smtClean="0"/>
              <a:t>Websense loses the client, but upholds reputation</a:t>
            </a:r>
          </a:p>
          <a:p>
            <a:pPr lvl="1"/>
            <a:r>
              <a:rPr lang="en-US" dirty="0" smtClean="0"/>
              <a:t>Citizens basic human rights are still violated since Saudi Arabia still has other options such as Secure Computing</a:t>
            </a:r>
          </a:p>
          <a:p>
            <a:pPr lvl="1"/>
            <a:endParaRPr lang="en-US" dirty="0"/>
          </a:p>
        </p:txBody>
      </p:sp>
      <p:sp>
        <p:nvSpPr>
          <p:cNvPr id="6" name="Footer Placeholder 5"/>
          <p:cNvSpPr>
            <a:spLocks noGrp="1"/>
          </p:cNvSpPr>
          <p:nvPr>
            <p:ph type="ftr" sz="quarter" idx="11"/>
          </p:nvPr>
        </p:nvSpPr>
        <p:spPr>
          <a:xfrm>
            <a:off x="228600" y="6300101"/>
            <a:ext cx="2246489" cy="301227"/>
          </a:xfrm>
        </p:spPr>
        <p:txBody>
          <a:bodyPr/>
          <a:lstStyle/>
          <a:p>
            <a:r>
              <a:rPr lang="en-US" dirty="0" smtClean="0"/>
              <a:t>Veil of Censorship</a:t>
            </a:r>
            <a:endParaRPr lang="en-US" dirty="0"/>
          </a:p>
        </p:txBody>
      </p:sp>
      <p:sp>
        <p:nvSpPr>
          <p:cNvPr id="7" name="Slide Number Placeholder 6"/>
          <p:cNvSpPr>
            <a:spLocks noGrp="1"/>
          </p:cNvSpPr>
          <p:nvPr>
            <p:ph type="sldNum" sz="quarter" idx="12"/>
          </p:nvPr>
        </p:nvSpPr>
        <p:spPr>
          <a:xfrm>
            <a:off x="7848600" y="6299576"/>
            <a:ext cx="941203" cy="301752"/>
          </a:xfrm>
        </p:spPr>
        <p:txBody>
          <a:bodyPr/>
          <a:lstStyle/>
          <a:p>
            <a:fld id="{817CFD0C-FD00-48AA-A4E3-60ABD323D0B2}" type="slidenum">
              <a:rPr lang="en-US" smtClean="0"/>
              <a:t>9</a:t>
            </a:fld>
            <a:endParaRPr lang="en-US" dirty="0"/>
          </a:p>
        </p:txBody>
      </p:sp>
    </p:spTree>
    <p:extLst>
      <p:ext uri="{BB962C8B-B14F-4D97-AF65-F5344CB8AC3E}">
        <p14:creationId xmlns:p14="http://schemas.microsoft.com/office/powerpoint/2010/main" val="1938065871"/>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Perspective</Template>
  <TotalTime>2855</TotalTime>
  <Words>662</Words>
  <Application>Microsoft Office PowerPoint</Application>
  <PresentationFormat>On-screen Show (4:3)</PresentationFormat>
  <Paragraphs>115</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Perspective</vt:lpstr>
      <vt:lpstr>Case 2.7: Veil of Censorship </vt:lpstr>
      <vt:lpstr>Background</vt:lpstr>
      <vt:lpstr>Ethical or Not?</vt:lpstr>
      <vt:lpstr>IT Components</vt:lpstr>
      <vt:lpstr>The Stakeholders</vt:lpstr>
      <vt:lpstr>The Stakeholders</vt:lpstr>
      <vt:lpstr>The Stakeholders</vt:lpstr>
      <vt:lpstr>Course of Action</vt:lpstr>
      <vt:lpstr>Course of Action</vt:lpstr>
      <vt:lpstr>Deontological Standpoint</vt:lpstr>
      <vt:lpstr>Teleological Standpoint</vt:lpstr>
      <vt:lpstr>Our Recommendation</vt:lpstr>
      <vt:lpstr>Sources</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Veil of Censorship</dc:title>
  <dc:creator>Mariah</dc:creator>
  <cp:lastModifiedBy>Jessica Hoffman</cp:lastModifiedBy>
  <cp:revision>33</cp:revision>
  <dcterms:created xsi:type="dcterms:W3CDTF">2016-01-30T02:48:46Z</dcterms:created>
  <dcterms:modified xsi:type="dcterms:W3CDTF">2016-02-03T04:16:03Z</dcterms:modified>
</cp:coreProperties>
</file>