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355" r:id="rId2"/>
    <p:sldId id="356" r:id="rId3"/>
    <p:sldId id="324" r:id="rId4"/>
    <p:sldId id="357" r:id="rId5"/>
    <p:sldId id="320" r:id="rId6"/>
    <p:sldId id="321" r:id="rId7"/>
    <p:sldId id="330" r:id="rId8"/>
    <p:sldId id="335" r:id="rId9"/>
    <p:sldId id="381" r:id="rId10"/>
    <p:sldId id="347" r:id="rId11"/>
    <p:sldId id="348" r:id="rId12"/>
    <p:sldId id="352" r:id="rId13"/>
    <p:sldId id="383" r:id="rId14"/>
    <p:sldId id="384" r:id="rId15"/>
    <p:sldId id="385" r:id="rId16"/>
    <p:sldId id="386" r:id="rId17"/>
    <p:sldId id="398" r:id="rId18"/>
    <p:sldId id="395" r:id="rId19"/>
    <p:sldId id="387" r:id="rId20"/>
    <p:sldId id="388" r:id="rId21"/>
    <p:sldId id="389" r:id="rId22"/>
    <p:sldId id="390" r:id="rId23"/>
    <p:sldId id="394" r:id="rId24"/>
    <p:sldId id="396" r:id="rId25"/>
    <p:sldId id="397" r:id="rId26"/>
    <p:sldId id="31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25" autoAdjust="0"/>
  </p:normalViewPr>
  <p:slideViewPr>
    <p:cSldViewPr>
      <p:cViewPr varScale="1">
        <p:scale>
          <a:sx n="69" d="100"/>
          <a:sy n="69" d="100"/>
        </p:scale>
        <p:origin x="13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3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538F4435-749C-4902-8799-5F82379B8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72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95085116-0C76-4578-A18A-EB30101961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447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D77D7-1D22-449C-93C9-D387FBB884A6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13D58-4B45-4884-A1B0-87DF4AA7BD1B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8B733-58F2-4FBF-909E-F564B1B2C16D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4EDF0-6ACF-4F3F-8070-A19AFB2052D8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B87E59-750E-4BD7-94B3-2641CFEA3068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36B15-93E6-4E97-B1BE-9A64DC2B02CF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F5917A-C41A-45CE-9F78-54C55B8272F3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D8992-6E15-4D95-B0BC-39ED49D23C8F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15F87-6633-4DFB-852C-9B0F920340E3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8FD16-D31C-4AFF-AB74-96E9E15C51B7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41928-DD4F-432D-98A4-04D1F9077FA1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3E95F-44FD-48ED-9607-4C24F0708138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7533C-9213-4C43-AD27-0A07AF80B939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A4AF30-114D-4FC1-9F55-68499C2E35FB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1C555-8279-4AFD-BE08-7034B2806FC5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B68A7-300E-4129-93A2-D41A9FD7C124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B73DD9-3866-43CB-B563-35BE31A6D1C3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3F75D-B6BF-4603-940E-8C307E1B36A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DA7E3-FD4A-4592-A03A-F393B7CC7B6B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5D375-500E-4C01-AE1B-B8E01460980B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1475B-E127-486D-812F-C7772A65E228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535EE-FABA-425E-ADB7-AE620AA86F2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2801F-6CC0-45C1-A8CB-1583C6AD49B9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492E1-C6CD-4451-BF4C-3B7B3305CAE6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16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6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F85DDF6-A9BA-4847-AAED-E7A02B66CB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F64C9-75E0-4AD6-A4FD-E1932FEF95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1575B-BA01-4002-BAD4-CFD224FAA8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E22F4-F69C-4217-936D-F5DA252768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225FD-8410-43F5-B756-9CEBBEC690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F05D4-F43B-4746-84EF-E1327FD47E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6C3D3-5C93-4B8E-A52A-30AA253CC6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9CD45-D699-4867-BCCF-31DDF5E323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4A356-5EFC-48E1-9AF1-B4AF0D517A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6398C-342F-4F8A-A850-54FDF56B41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0A4B0-CBE8-44E7-9BCD-2634AC4B06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dirty="0"/>
          </a:p>
        </p:txBody>
      </p:sp>
      <p:sp>
        <p:nvSpPr>
          <p:cNvPr id="70659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dirty="0"/>
          </a:p>
        </p:txBody>
      </p:sp>
      <p:sp>
        <p:nvSpPr>
          <p:cNvPr id="70660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dirty="0"/>
          </a:p>
        </p:txBody>
      </p:sp>
      <p:sp>
        <p:nvSpPr>
          <p:cNvPr id="70661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dirty="0"/>
          </a:p>
        </p:txBody>
      </p:sp>
      <p:sp>
        <p:nvSpPr>
          <p:cNvPr id="70662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dirty="0"/>
          </a:p>
        </p:txBody>
      </p:sp>
      <p:sp>
        <p:nvSpPr>
          <p:cNvPr id="70663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dirty="0"/>
          </a:p>
        </p:txBody>
      </p:sp>
      <p:sp>
        <p:nvSpPr>
          <p:cNvPr id="70664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dirty="0"/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7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8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9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603EAC3-CEAE-4900-A04B-E0A89446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8153400" cy="3048000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Nonprofit Innovation Center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2000" dirty="0" smtClean="0"/>
              <a:t>A College of Business center to transform nonprofit IT practices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/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CIS Course Project Activities – </a:t>
            </a:r>
            <a:br>
              <a:rPr lang="en-US" sz="4000" dirty="0" smtClean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IT Strategic Assessment</a:t>
            </a: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114800"/>
            <a:ext cx="8458200" cy="2590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Rob Barker</a:t>
            </a:r>
          </a:p>
          <a:p>
            <a:pPr eaLnBrk="1" hangingPunct="1"/>
            <a:r>
              <a:rPr lang="en-US" sz="2800" dirty="0" smtClean="0"/>
              <a:t>Department of Computer Information Systems</a:t>
            </a:r>
          </a:p>
          <a:p>
            <a:pPr eaLnBrk="1" hangingPunct="1"/>
            <a:r>
              <a:rPr lang="en-US" sz="2800" dirty="0" smtClean="0"/>
              <a:t>College of Business</a:t>
            </a:r>
          </a:p>
          <a:p>
            <a:pPr eaLnBrk="1" hangingPunct="1"/>
            <a:r>
              <a:rPr lang="en-US" sz="2800" dirty="0" smtClean="0"/>
              <a:t>University of Louisville</a:t>
            </a:r>
          </a:p>
          <a:p>
            <a:pPr eaLnBrk="1" hangingPunct="1"/>
            <a:r>
              <a:rPr lang="en-US" sz="2800" dirty="0" smtClean="0"/>
              <a:t>Fall, </a:t>
            </a:r>
            <a:r>
              <a:rPr lang="en-US" sz="2800" dirty="0" smtClean="0"/>
              <a:t>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381000"/>
            <a:ext cx="7953375" cy="1379538"/>
          </a:xfrm>
        </p:spPr>
        <p:txBody>
          <a:bodyPr/>
          <a:lstStyle/>
          <a:p>
            <a:r>
              <a:rPr lang="en-US" sz="4000" dirty="0" smtClean="0"/>
              <a:t>Internal Focus: </a:t>
            </a:r>
            <a:r>
              <a:rPr lang="en-US" sz="4000" dirty="0" err="1" smtClean="0"/>
              <a:t>Salesforce</a:t>
            </a:r>
            <a:r>
              <a:rPr lang="en-US" sz="4000" dirty="0" smtClean="0"/>
              <a:t> Nonprofit Starter Pack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611687"/>
          </a:xfrm>
        </p:spPr>
        <p:txBody>
          <a:bodyPr/>
          <a:lstStyle/>
          <a:p>
            <a:r>
              <a:rPr lang="en-US" smtClean="0"/>
              <a:t>Salesforce.com introduced a nonprofit version of its CRM tool in December 2008</a:t>
            </a:r>
          </a:p>
          <a:p>
            <a:pPr lvl="1"/>
            <a:r>
              <a:rPr lang="en-US" smtClean="0"/>
              <a:t>Built-in features for nonprofits</a:t>
            </a:r>
          </a:p>
          <a:p>
            <a:pPr lvl="1"/>
            <a:r>
              <a:rPr lang="en-US" smtClean="0"/>
              <a:t>Tool may be customized and extended</a:t>
            </a:r>
          </a:p>
          <a:p>
            <a:r>
              <a:rPr lang="en-US" smtClean="0"/>
              <a:t>Terms</a:t>
            </a:r>
          </a:p>
          <a:p>
            <a:pPr lvl="1"/>
            <a:r>
              <a:rPr lang="en-US" smtClean="0"/>
              <a:t>10 free licenses</a:t>
            </a:r>
          </a:p>
          <a:p>
            <a:pPr lvl="1"/>
            <a:r>
              <a:rPr lang="en-US" smtClean="0"/>
              <a:t>No annual or renewal fees</a:t>
            </a:r>
          </a:p>
          <a:p>
            <a:pPr lvl="1"/>
            <a:r>
              <a:rPr lang="en-US" smtClean="0"/>
              <a:t>Hosted by Salesforce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17538"/>
            <a:ext cx="8077200" cy="1143000"/>
          </a:xfrm>
        </p:spPr>
        <p:txBody>
          <a:bodyPr/>
          <a:lstStyle/>
          <a:p>
            <a:r>
              <a:rPr lang="en-US" sz="4000" dirty="0" smtClean="0"/>
              <a:t>Internal Focus: </a:t>
            </a:r>
            <a:r>
              <a:rPr lang="en-US" sz="4000" dirty="0" err="1" smtClean="0"/>
              <a:t>Salesforce</a:t>
            </a:r>
            <a:r>
              <a:rPr lang="en-US" sz="4000" dirty="0" smtClean="0"/>
              <a:t> Nonprofit Starter Pack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421688" cy="4724400"/>
          </a:xfrm>
        </p:spPr>
        <p:txBody>
          <a:bodyPr/>
          <a:lstStyle/>
          <a:p>
            <a:r>
              <a:rPr lang="en-US" smtClean="0"/>
              <a:t>Opportunities for Louisville area nonprofits</a:t>
            </a:r>
          </a:p>
          <a:p>
            <a:pPr lvl="1"/>
            <a:r>
              <a:rPr lang="en-US" smtClean="0"/>
              <a:t>Offers a platform for implementation of unique database solutions</a:t>
            </a:r>
          </a:p>
          <a:p>
            <a:pPr lvl="1"/>
            <a:r>
              <a:rPr lang="en-US" smtClean="0"/>
              <a:t>Provides students customization and integration experience</a:t>
            </a:r>
          </a:p>
          <a:p>
            <a:pPr lvl="1"/>
            <a:r>
              <a:rPr lang="en-US" smtClean="0"/>
              <a:t>No infrastructure costs other than Internet connections</a:t>
            </a:r>
          </a:p>
          <a:p>
            <a:pPr lvl="1"/>
            <a:r>
              <a:rPr lang="en-US" smtClean="0"/>
              <a:t>Experience suggests that the NPSP may be used for process redesign, especially with monitoring data for program/service outcomes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1150938" y="304800"/>
            <a:ext cx="7916862" cy="1455738"/>
          </a:xfrm>
        </p:spPr>
        <p:txBody>
          <a:bodyPr/>
          <a:lstStyle/>
          <a:p>
            <a:r>
              <a:rPr lang="en-US" dirty="0" smtClean="0"/>
              <a:t>Opportunity: Web </a:t>
            </a:r>
            <a:r>
              <a:rPr lang="en-US" dirty="0" smtClean="0"/>
              <a:t>Site Development</a:t>
            </a:r>
            <a:endParaRPr lang="en-US" dirty="0" smtClean="0"/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" y="2209800"/>
            <a:ext cx="7543800" cy="43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3725863" cy="2743200"/>
          </a:xfrm>
        </p:spPr>
        <p:txBody>
          <a:bodyPr/>
          <a:lstStyle/>
          <a:p>
            <a:r>
              <a:rPr lang="en-US" dirty="0" smtClean="0"/>
              <a:t>Examples of IT Strategic Assessments: 2007-2008</a:t>
            </a:r>
          </a:p>
        </p:txBody>
      </p:sp>
      <p:pic>
        <p:nvPicPr>
          <p:cNvPr id="2355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39725"/>
            <a:ext cx="4800600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381000" y="381000"/>
            <a:ext cx="372586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r>
              <a:rPr lang="en-US" sz="4400" dirty="0" smtClean="0">
                <a:solidFill>
                  <a:schemeClr val="tx2"/>
                </a:solidFill>
              </a:rPr>
              <a:t>Examples of IT </a:t>
            </a:r>
            <a:r>
              <a:rPr lang="en-US" sz="4400" dirty="0">
                <a:solidFill>
                  <a:schemeClr val="tx2"/>
                </a:solidFill>
              </a:rPr>
              <a:t>Strategic Assessments: 2008-2009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949325"/>
            <a:ext cx="4870450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381000" y="381000"/>
            <a:ext cx="372586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r>
              <a:rPr lang="en-US" sz="4400" dirty="0" smtClean="0">
                <a:solidFill>
                  <a:schemeClr val="tx2"/>
                </a:solidFill>
              </a:rPr>
              <a:t>Examples of IT </a:t>
            </a:r>
            <a:r>
              <a:rPr lang="en-US" sz="4400" dirty="0">
                <a:solidFill>
                  <a:schemeClr val="tx2"/>
                </a:solidFill>
              </a:rPr>
              <a:t>Strategic Assessments: 2009-2010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96850"/>
            <a:ext cx="4829175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455738"/>
          </a:xfrm>
        </p:spPr>
        <p:txBody>
          <a:bodyPr/>
          <a:lstStyle/>
          <a:p>
            <a:r>
              <a:rPr lang="en-US" smtClean="0"/>
              <a:t>IT Strategic Assessment: Analytical Model</a:t>
            </a:r>
          </a:p>
        </p:txBody>
      </p:sp>
      <p:grpSp>
        <p:nvGrpSpPr>
          <p:cNvPr id="26627" name="Group 14"/>
          <p:cNvGrpSpPr>
            <a:grpSpLocks/>
          </p:cNvGrpSpPr>
          <p:nvPr/>
        </p:nvGrpSpPr>
        <p:grpSpPr bwMode="auto">
          <a:xfrm>
            <a:off x="381000" y="2819400"/>
            <a:ext cx="8305800" cy="3278188"/>
            <a:chOff x="381000" y="2819400"/>
            <a:chExt cx="8305800" cy="3278188"/>
          </a:xfrm>
        </p:grpSpPr>
        <p:grpSp>
          <p:nvGrpSpPr>
            <p:cNvPr id="26628" name="Group 3"/>
            <p:cNvGrpSpPr>
              <a:grpSpLocks/>
            </p:cNvGrpSpPr>
            <p:nvPr/>
          </p:nvGrpSpPr>
          <p:grpSpPr bwMode="auto">
            <a:xfrm>
              <a:off x="793750" y="2971800"/>
              <a:ext cx="1981200" cy="1676400"/>
              <a:chOff x="480" y="2208"/>
              <a:chExt cx="1248" cy="1056"/>
            </a:xfrm>
          </p:grpSpPr>
          <p:sp>
            <p:nvSpPr>
              <p:cNvPr id="26638" name="AutoShape 4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1248" cy="1056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Text Box 5"/>
              <p:cNvSpPr txBox="1">
                <a:spLocks noChangeArrowheads="1"/>
              </p:cNvSpPr>
              <p:nvPr/>
            </p:nvSpPr>
            <p:spPr bwMode="auto">
              <a:xfrm>
                <a:off x="624" y="2400"/>
                <a:ext cx="961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200"/>
                  <a:t>Current</a:t>
                </a:r>
              </a:p>
              <a:p>
                <a:pPr algn="ctr"/>
                <a:r>
                  <a:rPr lang="en-US" sz="3200"/>
                  <a:t>State</a:t>
                </a:r>
              </a:p>
            </p:txBody>
          </p:sp>
        </p:grpSp>
        <p:grpSp>
          <p:nvGrpSpPr>
            <p:cNvPr id="26629" name="Group 6"/>
            <p:cNvGrpSpPr>
              <a:grpSpLocks/>
            </p:cNvGrpSpPr>
            <p:nvPr/>
          </p:nvGrpSpPr>
          <p:grpSpPr bwMode="auto">
            <a:xfrm>
              <a:off x="6219825" y="2971800"/>
              <a:ext cx="1981200" cy="1676400"/>
              <a:chOff x="480" y="2208"/>
              <a:chExt cx="1248" cy="1056"/>
            </a:xfrm>
          </p:grpSpPr>
          <p:sp>
            <p:nvSpPr>
              <p:cNvPr id="26636" name="AutoShape 7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1248" cy="1056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Text Box 8"/>
              <p:cNvSpPr txBox="1">
                <a:spLocks noChangeArrowheads="1"/>
              </p:cNvSpPr>
              <p:nvPr/>
            </p:nvSpPr>
            <p:spPr bwMode="auto">
              <a:xfrm>
                <a:off x="680" y="2400"/>
                <a:ext cx="849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200"/>
                  <a:t>Future</a:t>
                </a:r>
              </a:p>
              <a:p>
                <a:pPr algn="ctr"/>
                <a:r>
                  <a:rPr lang="en-US" sz="3200"/>
                  <a:t>State</a:t>
                </a:r>
              </a:p>
            </p:txBody>
          </p:sp>
        </p:grpSp>
        <p:grpSp>
          <p:nvGrpSpPr>
            <p:cNvPr id="26630" name="Group 9"/>
            <p:cNvGrpSpPr>
              <a:grpSpLocks/>
            </p:cNvGrpSpPr>
            <p:nvPr/>
          </p:nvGrpSpPr>
          <p:grpSpPr bwMode="auto">
            <a:xfrm>
              <a:off x="3048000" y="2819400"/>
              <a:ext cx="2895600" cy="1447800"/>
              <a:chOff x="1920" y="2064"/>
              <a:chExt cx="1824" cy="912"/>
            </a:xfrm>
          </p:grpSpPr>
          <p:sp>
            <p:nvSpPr>
              <p:cNvPr id="26634" name="AutoShape 10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1824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5400 h 21600"/>
                  <a:gd name="T14" fmla="*/ 18900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chemeClr val="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5" name="Text Box 11"/>
              <p:cNvSpPr txBox="1">
                <a:spLocks noChangeArrowheads="1"/>
              </p:cNvSpPr>
              <p:nvPr/>
            </p:nvSpPr>
            <p:spPr bwMode="auto">
              <a:xfrm>
                <a:off x="2059" y="2064"/>
                <a:ext cx="154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200">
                    <a:solidFill>
                      <a:srgbClr val="FF0000"/>
                    </a:solidFill>
                  </a:rPr>
                  <a:t>Gap Analysis</a:t>
                </a:r>
              </a:p>
            </p:txBody>
          </p:sp>
        </p:grpSp>
        <p:sp>
          <p:nvSpPr>
            <p:cNvPr id="26631" name="Text Box 12"/>
            <p:cNvSpPr txBox="1">
              <a:spLocks noChangeArrowheads="1"/>
            </p:cNvSpPr>
            <p:nvPr/>
          </p:nvSpPr>
          <p:spPr bwMode="auto">
            <a:xfrm>
              <a:off x="3316288" y="4341813"/>
              <a:ext cx="23669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FF0000"/>
                  </a:solidFill>
                </a:rPr>
                <a:t>Consultant’s Report</a:t>
              </a:r>
            </a:p>
          </p:txBody>
        </p:sp>
        <p:sp>
          <p:nvSpPr>
            <p:cNvPr id="26632" name="Text Box 13"/>
            <p:cNvSpPr txBox="1">
              <a:spLocks noChangeArrowheads="1"/>
            </p:cNvSpPr>
            <p:nvPr/>
          </p:nvSpPr>
          <p:spPr bwMode="auto">
            <a:xfrm>
              <a:off x="381000" y="5181600"/>
              <a:ext cx="3078163" cy="91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Technology inventory</a:t>
              </a:r>
            </a:p>
            <a:p>
              <a:r>
                <a:rPr lang="en-US" sz="1800"/>
                <a:t>Top 10 technology issues</a:t>
              </a:r>
            </a:p>
            <a:p>
              <a:r>
                <a:rPr lang="en-US" sz="1800"/>
                <a:t>Annual budget and spending</a:t>
              </a:r>
            </a:p>
          </p:txBody>
        </p:sp>
        <p:sp>
          <p:nvSpPr>
            <p:cNvPr id="26633" name="Text Box 14"/>
            <p:cNvSpPr txBox="1">
              <a:spLocks noChangeArrowheads="1"/>
            </p:cNvSpPr>
            <p:nvPr/>
          </p:nvSpPr>
          <p:spPr bwMode="auto">
            <a:xfrm>
              <a:off x="5867400" y="5181600"/>
              <a:ext cx="2819400" cy="91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Mission/vision statements</a:t>
              </a:r>
            </a:p>
            <a:p>
              <a:r>
                <a:rPr lang="en-US" sz="1800"/>
                <a:t>Strategic plan</a:t>
              </a:r>
            </a:p>
            <a:p>
              <a:r>
                <a:rPr lang="en-US" sz="1800"/>
                <a:t>Annual goals/objectives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/ Departments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209800"/>
            <a:ext cx="3429000" cy="4114800"/>
          </a:xfrm>
        </p:spPr>
        <p:txBody>
          <a:bodyPr/>
          <a:lstStyle/>
          <a:p>
            <a:r>
              <a:rPr lang="en-US" smtClean="0"/>
              <a:t>Accounting</a:t>
            </a:r>
          </a:p>
          <a:p>
            <a:r>
              <a:rPr lang="en-US" smtClean="0"/>
              <a:t>Administration</a:t>
            </a:r>
          </a:p>
          <a:p>
            <a:r>
              <a:rPr lang="en-US" smtClean="0"/>
              <a:t>Communications</a:t>
            </a:r>
          </a:p>
          <a:p>
            <a:r>
              <a:rPr lang="en-US" smtClean="0"/>
              <a:t>Development</a:t>
            </a:r>
          </a:p>
          <a:p>
            <a:r>
              <a:rPr lang="en-US" smtClean="0"/>
              <a:t>Finance</a:t>
            </a:r>
          </a:p>
          <a:p>
            <a:r>
              <a:rPr lang="en-US" smtClean="0"/>
              <a:t>Human Resources</a:t>
            </a:r>
          </a:p>
          <a:p>
            <a:r>
              <a:rPr lang="en-US" smtClean="0"/>
              <a:t>IT / Tech Support</a:t>
            </a:r>
          </a:p>
          <a:p>
            <a:r>
              <a:rPr lang="en-US" smtClean="0"/>
              <a:t>Management</a:t>
            </a:r>
          </a:p>
        </p:txBody>
      </p:sp>
      <p:sp>
        <p:nvSpPr>
          <p:cNvPr id="28676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2209800"/>
            <a:ext cx="4267200" cy="4114800"/>
          </a:xfrm>
        </p:spPr>
        <p:txBody>
          <a:bodyPr/>
          <a:lstStyle/>
          <a:p>
            <a:r>
              <a:rPr lang="en-US" smtClean="0"/>
              <a:t>Marketing</a:t>
            </a:r>
          </a:p>
          <a:p>
            <a:r>
              <a:rPr lang="en-US" smtClean="0"/>
              <a:t>Operations</a:t>
            </a:r>
          </a:p>
          <a:p>
            <a:r>
              <a:rPr lang="en-US" smtClean="0"/>
              <a:t>Planning</a:t>
            </a:r>
          </a:p>
          <a:p>
            <a:r>
              <a:rPr lang="en-US" smtClean="0"/>
              <a:t>Program Management</a:t>
            </a:r>
          </a:p>
          <a:p>
            <a:r>
              <a:rPr lang="en-US" smtClean="0"/>
              <a:t>Public Relations</a:t>
            </a:r>
          </a:p>
          <a:p>
            <a:r>
              <a:rPr lang="en-US" smtClean="0"/>
              <a:t>Services Delivery</a:t>
            </a:r>
          </a:p>
          <a:p>
            <a:r>
              <a:rPr lang="en-US" smtClean="0"/>
              <a:t>Volunteer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1531938"/>
          </a:xfrm>
        </p:spPr>
        <p:txBody>
          <a:bodyPr/>
          <a:lstStyle/>
          <a:p>
            <a:r>
              <a:rPr lang="en-US" smtClean="0"/>
              <a:t>Follow the Money!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27250"/>
            <a:ext cx="85344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379538"/>
          </a:xfrm>
        </p:spPr>
        <p:txBody>
          <a:bodyPr/>
          <a:lstStyle/>
          <a:p>
            <a:r>
              <a:rPr lang="en-US" sz="4000" smtClean="0"/>
              <a:t>Your Assignment: Conduct an IT Strategic Assessment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49788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Characterize the structure and strategies of the organization, using concepts and principles discussed in CIS 410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Document the current state of IT use, operations, and support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Identify the future state of IT need, operations, and support, in relation to the organization’s mission, vision, strategic plan, and/or annual goals and objectives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Provide recommendations regarding how to close the gap between the current state and the future IT state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ym typeface="Wingdings" pitchFamily="2" charset="2"/>
              </a:rPr>
              <a:t>Actions needed to close the gap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ym typeface="Wingdings" pitchFamily="2" charset="2"/>
              </a:rPr>
              <a:t>The role of the Center, if 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Discussion Items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421688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Vision and guiding principles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Nonprofit and partner engagements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Student engagements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IT Strategic Assessments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1531938"/>
          </a:xfrm>
        </p:spPr>
        <p:txBody>
          <a:bodyPr/>
          <a:lstStyle/>
          <a:p>
            <a:r>
              <a:rPr lang="en-US" smtClean="0"/>
              <a:t>Terms Established with Nonprofits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58200" cy="4687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Participation of Executive Director and key staff members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ED to provide access to essential information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Mission and vision statements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Strategic plan (if it exists)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Annual goals and objectives (if they exist)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High-level budget summaries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Access needed to complete a technology inventory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ED </a:t>
            </a:r>
            <a:r>
              <a:rPr lang="en-US" sz="2400" dirty="0" smtClean="0"/>
              <a:t>might expect </a:t>
            </a:r>
            <a:r>
              <a:rPr lang="en-US" sz="2400" dirty="0" smtClean="0"/>
              <a:t>teams of two or four students, plus faculty oversight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Team members are prepared; they have reviewed web sites and the organization’s printed materials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Team members attend the same meetings and share all organizational data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Each team member conducts an independent analysis and writes an independent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421688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IT </a:t>
            </a:r>
            <a:r>
              <a:rPr lang="en-US" sz="2800" dirty="0" smtClean="0"/>
              <a:t>Strategic Assessment </a:t>
            </a:r>
            <a:r>
              <a:rPr lang="en-US" sz="2800" smtClean="0"/>
              <a:t>Report </a:t>
            </a:r>
            <a:r>
              <a:rPr lang="en-US" sz="2800" smtClean="0"/>
              <a:t>(20 pages)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Executive Summary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Description of the organization’s history and purpose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Description of the organization’s management practices and organizational strategic set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Description of current IT situation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Description of the envisioned IT capabilities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Recommendations for closing the gap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Conclusion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Appendices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Basis of analysis (written especially for me)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Technology inventory / Top 10 technology issues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Organization’s strategic and budget information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Oral presentation (if requested)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Consulting Engagement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r>
              <a:rPr lang="en-US" dirty="0" smtClean="0"/>
              <a:t>Becoming an IS professional</a:t>
            </a:r>
          </a:p>
          <a:p>
            <a:pPr lvl="1"/>
            <a:r>
              <a:rPr lang="en-US" dirty="0" smtClean="0"/>
              <a:t>Impressions</a:t>
            </a:r>
          </a:p>
          <a:p>
            <a:pPr lvl="1"/>
            <a:r>
              <a:rPr lang="en-US" dirty="0" smtClean="0"/>
              <a:t>Attitude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Documenting activities</a:t>
            </a:r>
          </a:p>
          <a:p>
            <a:pPr lvl="1"/>
            <a:r>
              <a:rPr lang="en-US" dirty="0" smtClean="0"/>
              <a:t>Periodic progress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Started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4840287"/>
          </a:xfrm>
        </p:spPr>
        <p:txBody>
          <a:bodyPr/>
          <a:lstStyle/>
          <a:p>
            <a:r>
              <a:rPr lang="en-US" sz="2800" smtClean="0"/>
              <a:t>Research the organization and its niche</a:t>
            </a:r>
          </a:p>
          <a:p>
            <a:pPr lvl="1"/>
            <a:r>
              <a:rPr lang="en-US" sz="2400" smtClean="0"/>
              <a:t>Its web site</a:t>
            </a:r>
          </a:p>
          <a:p>
            <a:pPr lvl="1"/>
            <a:r>
              <a:rPr lang="en-US" sz="2400" smtClean="0"/>
              <a:t>Web sites of nonprofits with comparable missions</a:t>
            </a:r>
          </a:p>
          <a:p>
            <a:r>
              <a:rPr lang="en-US" sz="2800" smtClean="0"/>
              <a:t>Communicate with the ED or point of contact </a:t>
            </a:r>
          </a:p>
          <a:p>
            <a:r>
              <a:rPr lang="en-US" sz="2800" smtClean="0"/>
              <a:t>Schedule a tour and a get acquainted meeting</a:t>
            </a:r>
          </a:p>
          <a:p>
            <a:pPr lvl="1"/>
            <a:r>
              <a:rPr lang="en-US" sz="2400" smtClean="0"/>
              <a:t>See what the organization does and where it is done</a:t>
            </a:r>
          </a:p>
          <a:p>
            <a:pPr lvl="1"/>
            <a:r>
              <a:rPr lang="en-US" sz="2400" smtClean="0"/>
              <a:t>Collect brochures and printed information</a:t>
            </a:r>
          </a:p>
          <a:p>
            <a:pPr lvl="1"/>
            <a:r>
              <a:rPr lang="en-US" sz="2400" smtClean="0"/>
              <a:t>Discuss project scope and expectations</a:t>
            </a:r>
          </a:p>
          <a:p>
            <a:pPr lvl="1"/>
            <a:r>
              <a:rPr lang="en-US" sz="2400" smtClean="0"/>
              <a:t>Arrange a “vision” meeting with the Executive Director</a:t>
            </a:r>
          </a:p>
          <a:p>
            <a:pPr lvl="1"/>
            <a:r>
              <a:rPr lang="en-US" sz="2400" smtClean="0"/>
              <a:t>Arrange sessions to conduct the technology inventory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Lessons Learned: Students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687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Start early; do not expect the Executive Director to meet on your schedule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Adopt a standard tool for conducting the technology inventory (e.g., open source, virus free!)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Review the Top 10 Technology Issues carefully; do not be led astray!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Reflect on the Strategic Plan / annual goals and objectives – do they match organizational decisions?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Construct your report so that it appeals to the Executive Director and the Board of Directors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Create an integrated, professional report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Title, table of contents, page numbers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One document, either Word or PDF format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Include all appropriate appendices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Lessons Learned: Faculty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687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Standardize the report format</a:t>
            </a:r>
            <a:br>
              <a:rPr lang="en-US" sz="2800" smtClean="0"/>
            </a:b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800" smtClean="0"/>
              <a:t>Encourage a systems perspective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Technology constrained, stable and secure, effective and efficient, innovative and transformative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Protect the organizational data, networked to share data, share computing resources, minimize the disruption of computing issues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Leverage IT to redesign business processes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Role of / access to data in conducting processes / functions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Capability to track program/services delivery</a:t>
            </a:r>
            <a:br>
              <a:rPr lang="en-US" sz="2000" smtClean="0"/>
            </a:b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800" smtClean="0"/>
              <a:t>Monitor progress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124200" y="3429000"/>
            <a:ext cx="2876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535487"/>
          </a:xfrm>
        </p:spPr>
        <p:txBody>
          <a:bodyPr/>
          <a:lstStyle/>
          <a:p>
            <a:pPr eaLnBrk="1" hangingPunct="1"/>
            <a:r>
              <a:rPr lang="en-US" dirty="0" smtClean="0"/>
              <a:t>To improve the effectiveness and efficiency of IT use among small and medium-sized nonprofit and charitable organizations</a:t>
            </a:r>
          </a:p>
          <a:p>
            <a:pPr eaLnBrk="1" hangingPunct="1"/>
            <a:r>
              <a:rPr lang="en-US" dirty="0" smtClean="0"/>
              <a:t>To provide undergraduate students with a broader set of experiences that develop their IT and business skills</a:t>
            </a:r>
          </a:p>
          <a:p>
            <a:pPr eaLnBrk="1" hangingPunct="1"/>
            <a:r>
              <a:rPr lang="en-US" dirty="0" smtClean="0"/>
              <a:t>To create a model of sustainable IT services for nonprofits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Guiding Principles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4294967295"/>
          </p:nvPr>
        </p:nvSpPr>
        <p:spPr>
          <a:xfrm>
            <a:off x="533400" y="2017713"/>
            <a:ext cx="8421688" cy="4611687"/>
          </a:xfrm>
        </p:spPr>
        <p:txBody>
          <a:bodyPr/>
          <a:lstStyle/>
          <a:p>
            <a:pPr eaLnBrk="1" hangingPunct="1"/>
            <a:r>
              <a:rPr lang="en-US" smtClean="0"/>
              <a:t>Information Technology</a:t>
            </a:r>
          </a:p>
          <a:p>
            <a:pPr lvl="1" eaLnBrk="1" hangingPunct="1"/>
            <a:r>
              <a:rPr lang="en-US" smtClean="0"/>
              <a:t>Enables improvements that make organizations effective and efficient</a:t>
            </a:r>
          </a:p>
          <a:p>
            <a:pPr lvl="1" eaLnBrk="1" hangingPunct="1"/>
            <a:r>
              <a:rPr lang="en-US" smtClean="0"/>
              <a:t>Enhances organizational stability and continuity</a:t>
            </a:r>
          </a:p>
          <a:p>
            <a:pPr lvl="1" eaLnBrk="1" hangingPunct="1"/>
            <a:r>
              <a:rPr lang="en-US" smtClean="0"/>
              <a:t>Transforms good organizations into great organizations</a:t>
            </a:r>
          </a:p>
          <a:p>
            <a:pPr lvl="1" eaLnBrk="1" hangingPunct="1"/>
            <a:r>
              <a:rPr lang="en-US" smtClean="0"/>
              <a:t>Is Not: Technology for technology’s sake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153400" cy="1531938"/>
          </a:xfrm>
        </p:spPr>
        <p:txBody>
          <a:bodyPr/>
          <a:lstStyle/>
          <a:p>
            <a:pPr eaLnBrk="1" hangingPunct="1"/>
            <a:r>
              <a:rPr lang="en-US" dirty="0" err="1" smtClean="0"/>
              <a:t>UofL</a:t>
            </a:r>
            <a:r>
              <a:rPr lang="en-US" dirty="0" smtClean="0"/>
              <a:t> / NIC Response to the IT Needs of Nonprofits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29200" y="5118100"/>
            <a:ext cx="4114800" cy="825500"/>
            <a:chOff x="3168" y="3224"/>
            <a:chExt cx="2592" cy="520"/>
          </a:xfrm>
        </p:grpSpPr>
        <p:sp>
          <p:nvSpPr>
            <p:cNvPr id="8217" name="Text Box 4"/>
            <p:cNvSpPr txBox="1">
              <a:spLocks noChangeArrowheads="1"/>
            </p:cNvSpPr>
            <p:nvPr/>
          </p:nvSpPr>
          <p:spPr bwMode="auto">
            <a:xfrm>
              <a:off x="3600" y="3224"/>
              <a:ext cx="216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u="sng"/>
                <a:t>IT infrastructure support:</a:t>
              </a:r>
              <a:r>
                <a:rPr lang="en-US" sz="1600" b="1"/>
                <a:t> standardize &amp; maintain server, PC, network, Internet, &amp; e-mail</a:t>
              </a:r>
            </a:p>
          </p:txBody>
        </p:sp>
        <p:sp>
          <p:nvSpPr>
            <p:cNvPr id="8218" name="AutoShape 5"/>
            <p:cNvSpPr>
              <a:spLocks noChangeArrowheads="1"/>
            </p:cNvSpPr>
            <p:nvPr/>
          </p:nvSpPr>
          <p:spPr bwMode="auto">
            <a:xfrm>
              <a:off x="3168" y="3408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419600" y="3241675"/>
            <a:ext cx="4724400" cy="1558925"/>
            <a:chOff x="2784" y="2042"/>
            <a:chExt cx="2976" cy="982"/>
          </a:xfrm>
        </p:grpSpPr>
        <p:sp>
          <p:nvSpPr>
            <p:cNvPr id="8215" name="Text Box 7"/>
            <p:cNvSpPr txBox="1">
              <a:spLocks noChangeArrowheads="1"/>
            </p:cNvSpPr>
            <p:nvPr/>
          </p:nvSpPr>
          <p:spPr bwMode="auto">
            <a:xfrm>
              <a:off x="3600" y="2042"/>
              <a:ext cx="2160" cy="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u="sng" dirty="0" smtClean="0"/>
                <a:t>Solutions</a:t>
              </a:r>
              <a:r>
                <a:rPr lang="en-US" sz="1600" b="1" u="sng" dirty="0"/>
                <a:t>: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make available </a:t>
              </a:r>
              <a:r>
                <a:rPr lang="en-US" sz="1600" b="1" dirty="0"/>
                <a:t>web-enabled systems for common needs, such as web site content management, e-commerce storefront, donor tracking, &amp; e-mail marketing </a:t>
              </a:r>
            </a:p>
          </p:txBody>
        </p:sp>
        <p:sp>
          <p:nvSpPr>
            <p:cNvPr id="8216" name="AutoShape 8"/>
            <p:cNvSpPr>
              <a:spLocks noChangeArrowheads="1"/>
            </p:cNvSpPr>
            <p:nvPr/>
          </p:nvSpPr>
          <p:spPr bwMode="auto">
            <a:xfrm>
              <a:off x="2784" y="2832"/>
              <a:ext cx="768" cy="144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9689" name="AutoShape 9"/>
          <p:cNvSpPr>
            <a:spLocks noChangeArrowheads="1"/>
          </p:cNvSpPr>
          <p:nvPr/>
        </p:nvSpPr>
        <p:spPr bwMode="auto">
          <a:xfrm>
            <a:off x="3657600" y="3276600"/>
            <a:ext cx="1981200" cy="228600"/>
          </a:xfrm>
          <a:prstGeom prst="rightArrow">
            <a:avLst>
              <a:gd name="adj1" fmla="val 50000"/>
              <a:gd name="adj2" fmla="val 2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5715000" y="1960563"/>
            <a:ext cx="3048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</a:rPr>
              <a:t>Untapped opportunities:</a:t>
            </a:r>
          </a:p>
          <a:p>
            <a:r>
              <a:rPr lang="en-US" sz="1600" b="1"/>
              <a:t>redesigning the customer’s experience, nonprofit collaborations, etc.</a:t>
            </a:r>
          </a:p>
        </p:txBody>
      </p:sp>
      <p:pic>
        <p:nvPicPr>
          <p:cNvPr id="199691" name="Picture 11" descr="MCj042474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133600"/>
            <a:ext cx="1905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28600" y="2209800"/>
            <a:ext cx="4724400" cy="4587875"/>
            <a:chOff x="144" y="1392"/>
            <a:chExt cx="2976" cy="2890"/>
          </a:xfrm>
        </p:grpSpPr>
        <p:grpSp>
          <p:nvGrpSpPr>
            <p:cNvPr id="8206" name="Group 13"/>
            <p:cNvGrpSpPr>
              <a:grpSpLocks/>
            </p:cNvGrpSpPr>
            <p:nvPr/>
          </p:nvGrpSpPr>
          <p:grpSpPr bwMode="auto">
            <a:xfrm>
              <a:off x="144" y="1392"/>
              <a:ext cx="2976" cy="2631"/>
              <a:chOff x="96" y="1488"/>
              <a:chExt cx="2976" cy="2631"/>
            </a:xfrm>
          </p:grpSpPr>
          <p:sp>
            <p:nvSpPr>
              <p:cNvPr id="8208" name="AutoShape 14"/>
              <p:cNvSpPr>
                <a:spLocks noChangeArrowheads="1"/>
              </p:cNvSpPr>
              <p:nvPr/>
            </p:nvSpPr>
            <p:spPr bwMode="auto">
              <a:xfrm>
                <a:off x="96" y="1488"/>
                <a:ext cx="2976" cy="2304"/>
              </a:xfrm>
              <a:prstGeom prst="triangle">
                <a:avLst>
                  <a:gd name="adj" fmla="val 50000"/>
                </a:avLst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9" name="Text Box 15"/>
              <p:cNvSpPr txBox="1">
                <a:spLocks noChangeArrowheads="1"/>
              </p:cNvSpPr>
              <p:nvPr/>
            </p:nvSpPr>
            <p:spPr bwMode="auto">
              <a:xfrm>
                <a:off x="353" y="3456"/>
                <a:ext cx="243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L1: Stable and Secure Infrastructure</a:t>
                </a:r>
              </a:p>
            </p:txBody>
          </p:sp>
          <p:sp>
            <p:nvSpPr>
              <p:cNvPr id="8210" name="Text Box 16"/>
              <p:cNvSpPr txBox="1">
                <a:spLocks noChangeArrowheads="1"/>
              </p:cNvSpPr>
              <p:nvPr/>
            </p:nvSpPr>
            <p:spPr bwMode="auto">
              <a:xfrm>
                <a:off x="706" y="2880"/>
                <a:ext cx="174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L2: Effective and Efficient</a:t>
                </a:r>
              </a:p>
            </p:txBody>
          </p:sp>
          <p:sp>
            <p:nvSpPr>
              <p:cNvPr id="8211" name="Text Box 17"/>
              <p:cNvSpPr txBox="1">
                <a:spLocks noChangeArrowheads="1"/>
              </p:cNvSpPr>
              <p:nvPr/>
            </p:nvSpPr>
            <p:spPr bwMode="auto">
              <a:xfrm>
                <a:off x="1038" y="1824"/>
                <a:ext cx="1074" cy="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L3:</a:t>
                </a:r>
              </a:p>
              <a:p>
                <a:pPr algn="ctr"/>
                <a:r>
                  <a:rPr lang="en-US" sz="1800"/>
                  <a:t>Innovative</a:t>
                </a:r>
              </a:p>
              <a:p>
                <a:pPr algn="ctr"/>
                <a:r>
                  <a:rPr lang="en-US" sz="1800"/>
                  <a:t>and</a:t>
                </a:r>
              </a:p>
              <a:p>
                <a:pPr algn="ctr"/>
                <a:r>
                  <a:rPr lang="en-US" sz="1800"/>
                  <a:t>Transformative</a:t>
                </a:r>
              </a:p>
            </p:txBody>
          </p:sp>
          <p:sp>
            <p:nvSpPr>
              <p:cNvPr id="8212" name="Text Box 18"/>
              <p:cNvSpPr txBox="1">
                <a:spLocks noChangeArrowheads="1"/>
              </p:cNvSpPr>
              <p:nvPr/>
            </p:nvSpPr>
            <p:spPr bwMode="auto">
              <a:xfrm>
                <a:off x="768" y="3888"/>
                <a:ext cx="164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Technology Constrained</a:t>
                </a:r>
              </a:p>
            </p:txBody>
          </p:sp>
          <p:sp>
            <p:nvSpPr>
              <p:cNvPr id="8213" name="Line 19"/>
              <p:cNvSpPr>
                <a:spLocks noChangeShapeType="1"/>
              </p:cNvSpPr>
              <p:nvPr/>
            </p:nvSpPr>
            <p:spPr bwMode="auto">
              <a:xfrm>
                <a:off x="432" y="3264"/>
                <a:ext cx="230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4" name="Line 20"/>
              <p:cNvSpPr>
                <a:spLocks noChangeShapeType="1"/>
              </p:cNvSpPr>
              <p:nvPr/>
            </p:nvSpPr>
            <p:spPr bwMode="auto">
              <a:xfrm>
                <a:off x="816" y="2688"/>
                <a:ext cx="15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07" name="Text Box 21"/>
            <p:cNvSpPr txBox="1">
              <a:spLocks noChangeArrowheads="1"/>
            </p:cNvSpPr>
            <p:nvPr/>
          </p:nvSpPr>
          <p:spPr bwMode="auto">
            <a:xfrm>
              <a:off x="192" y="4128"/>
              <a:ext cx="28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Characterization of IT needs provided by Mike Harmon, CEO, NPower Indiana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52400" y="2133600"/>
            <a:ext cx="1657350" cy="3276600"/>
            <a:chOff x="96" y="1344"/>
            <a:chExt cx="1044" cy="2064"/>
          </a:xfrm>
        </p:grpSpPr>
        <p:sp>
          <p:nvSpPr>
            <p:cNvPr id="8202" name="Text Box 23"/>
            <p:cNvSpPr txBox="1">
              <a:spLocks noChangeArrowheads="1"/>
            </p:cNvSpPr>
            <p:nvPr/>
          </p:nvSpPr>
          <p:spPr bwMode="auto">
            <a:xfrm>
              <a:off x="96" y="1344"/>
              <a:ext cx="100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u="sng"/>
                <a:t>IT Strategic Assessment:</a:t>
              </a:r>
            </a:p>
            <a:p>
              <a:r>
                <a:rPr lang="en-US" sz="1600" b="1"/>
                <a:t>IT alignment with goals</a:t>
              </a:r>
            </a:p>
          </p:txBody>
        </p:sp>
        <p:sp>
          <p:nvSpPr>
            <p:cNvPr id="8203" name="AutoShape 24"/>
            <p:cNvSpPr>
              <a:spLocks noChangeArrowheads="1"/>
            </p:cNvSpPr>
            <p:nvPr/>
          </p:nvSpPr>
          <p:spPr bwMode="auto">
            <a:xfrm rot="5400000">
              <a:off x="-456" y="2664"/>
              <a:ext cx="1344" cy="144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AutoShape 25"/>
            <p:cNvSpPr>
              <a:spLocks noChangeArrowheads="1"/>
            </p:cNvSpPr>
            <p:nvPr/>
          </p:nvSpPr>
          <p:spPr bwMode="auto">
            <a:xfrm rot="5400000">
              <a:off x="216" y="2376"/>
              <a:ext cx="768" cy="144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AutoShape 26"/>
            <p:cNvSpPr>
              <a:spLocks noChangeArrowheads="1"/>
            </p:cNvSpPr>
            <p:nvPr/>
          </p:nvSpPr>
          <p:spPr bwMode="auto">
            <a:xfrm rot="1676316">
              <a:off x="900" y="1916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9" grpId="0" animBg="1"/>
      <p:bldP spid="1996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2743200" cy="1524000"/>
          </a:xfrm>
        </p:spPr>
        <p:txBody>
          <a:bodyPr/>
          <a:lstStyle/>
          <a:p>
            <a:pPr eaLnBrk="1" hangingPunct="1"/>
            <a:r>
              <a:rPr lang="en-US" smtClean="0"/>
              <a:t>Path to IT Services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25" y="152400"/>
            <a:ext cx="593407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077200" cy="1455738"/>
          </a:xfrm>
        </p:spPr>
        <p:txBody>
          <a:bodyPr/>
          <a:lstStyle/>
          <a:p>
            <a:pPr eaLnBrk="1" hangingPunct="1"/>
            <a:r>
              <a:rPr lang="en-US" smtClean="0"/>
              <a:t>CNPE Membership as Indicator of Potential Demand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86000"/>
            <a:ext cx="68580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057400" y="6172200"/>
            <a:ext cx="2276475" cy="482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Candidate Orgs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343400" y="6172200"/>
            <a:ext cx="1676400" cy="482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151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019800" y="6172200"/>
            <a:ext cx="1981200" cy="482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46.6%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Nonprofit Engagement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497888" cy="4572000"/>
          </a:xfrm>
        </p:spPr>
        <p:txBody>
          <a:bodyPr/>
          <a:lstStyle/>
          <a:p>
            <a:r>
              <a:rPr lang="en-US" sz="2800" dirty="0" smtClean="0"/>
              <a:t>Betas in Spring 2005 and Spring 2007 – Conducted pilot projects to test the concept and to gain a deeper understanding of the IT needs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Beginning with Fall 2007 – Focused on developing sustainable services </a:t>
            </a:r>
          </a:p>
          <a:p>
            <a:pPr lvl="1"/>
            <a:r>
              <a:rPr lang="en-US" sz="2400" dirty="0" smtClean="0"/>
              <a:t>IT Strategic Assessment (CIS 410)</a:t>
            </a:r>
          </a:p>
          <a:p>
            <a:pPr lvl="1"/>
            <a:r>
              <a:rPr lang="en-US" sz="2400" dirty="0" smtClean="0"/>
              <a:t>Analysis (CIS 320)</a:t>
            </a:r>
          </a:p>
          <a:p>
            <a:pPr lvl="1"/>
            <a:r>
              <a:rPr lang="en-US" sz="2400" dirty="0" smtClean="0"/>
              <a:t>Implementation (CIS 420)</a:t>
            </a:r>
          </a:p>
          <a:p>
            <a:pPr lvl="1"/>
            <a:r>
              <a:rPr lang="en-US" sz="2400" dirty="0" smtClean="0"/>
              <a:t>Infrastructure Support? (CIS 350)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50938" y="381000"/>
            <a:ext cx="7793037" cy="1379538"/>
          </a:xfrm>
        </p:spPr>
        <p:txBody>
          <a:bodyPr/>
          <a:lstStyle/>
          <a:p>
            <a:r>
              <a:rPr lang="en-US" smtClean="0"/>
              <a:t>IT Infrastructure Support: Cloud Computing Options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33400" y="2017713"/>
            <a:ext cx="8421688" cy="4687887"/>
          </a:xfrm>
        </p:spPr>
        <p:txBody>
          <a:bodyPr/>
          <a:lstStyle/>
          <a:p>
            <a:r>
              <a:rPr lang="en-US" sz="2800" dirty="0" smtClean="0"/>
              <a:t>Centralize data storage without an on-site server</a:t>
            </a:r>
          </a:p>
          <a:p>
            <a:pPr lvl="1"/>
            <a:r>
              <a:rPr lang="en-US" sz="2400" dirty="0" smtClean="0"/>
              <a:t>Google Docs</a:t>
            </a:r>
          </a:p>
          <a:p>
            <a:pPr lvl="1"/>
            <a:r>
              <a:rPr lang="en-US" sz="2400" dirty="0" err="1" smtClean="0"/>
              <a:t>Dropbox</a:t>
            </a:r>
            <a:endParaRPr lang="en-US" sz="2400" dirty="0" smtClean="0"/>
          </a:p>
          <a:p>
            <a:r>
              <a:rPr lang="en-US" sz="2800" dirty="0" smtClean="0"/>
              <a:t>Provide e-mail access without hosting MS Exchange </a:t>
            </a:r>
            <a:r>
              <a:rPr lang="en-US" sz="2800" dirty="0" smtClean="0">
                <a:sym typeface="Wingdings" pitchFamily="2" charset="2"/>
              </a:rPr>
              <a:t> Google Mail</a:t>
            </a:r>
          </a:p>
          <a:p>
            <a:r>
              <a:rPr lang="en-US" sz="2800" dirty="0" smtClean="0">
                <a:sym typeface="Wingdings" pitchFamily="2" charset="2"/>
              </a:rPr>
              <a:t>Use open source tools to minimize software licensing fees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Google Mail, Calendar, Docs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Open Office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Thunderbird / </a:t>
            </a:r>
            <a:r>
              <a:rPr lang="en-US" sz="2400" dirty="0" err="1" smtClean="0">
                <a:sym typeface="Wingdings" pitchFamily="2" charset="2"/>
              </a:rPr>
              <a:t>Zimbra</a:t>
            </a:r>
            <a:endParaRPr lang="en-US" sz="24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00"/>
      </a:dk2>
      <a:lt2>
        <a:srgbClr val="1C1C1C"/>
      </a:lt2>
      <a:accent1>
        <a:srgbClr val="4D4D4D"/>
      </a:accent1>
      <a:accent2>
        <a:srgbClr val="CC3300"/>
      </a:accent2>
      <a:accent3>
        <a:srgbClr val="FFFFFF"/>
      </a:accent3>
      <a:accent4>
        <a:srgbClr val="000000"/>
      </a:accent4>
      <a:accent5>
        <a:srgbClr val="B2B2B2"/>
      </a:accent5>
      <a:accent6>
        <a:srgbClr val="B92D00"/>
      </a:accent6>
      <a:hlink>
        <a:srgbClr val="FF0000"/>
      </a:hlink>
      <a:folHlink>
        <a:srgbClr val="808080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19660</TotalTime>
  <Words>979</Words>
  <Application>Microsoft Office PowerPoint</Application>
  <PresentationFormat>On-screen Show (4:3)</PresentationFormat>
  <Paragraphs>200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 Narrow</vt:lpstr>
      <vt:lpstr>Tahoma</vt:lpstr>
      <vt:lpstr>Wingdings</vt:lpstr>
      <vt:lpstr>Blends</vt:lpstr>
      <vt:lpstr>Nonprofit Innovation Center  A College of Business center to transform nonprofit IT practices   CIS Course Project Activities –  IT Strategic Assessment</vt:lpstr>
      <vt:lpstr>Discussion Items</vt:lpstr>
      <vt:lpstr>Vision</vt:lpstr>
      <vt:lpstr>Guiding Principles</vt:lpstr>
      <vt:lpstr>UofL / NIC Response to the IT Needs of Nonprofits</vt:lpstr>
      <vt:lpstr>Path to IT Services</vt:lpstr>
      <vt:lpstr>CNPE Membership as Indicator of Potential Demand</vt:lpstr>
      <vt:lpstr>Nonprofit Engagement</vt:lpstr>
      <vt:lpstr>IT Infrastructure Support: Cloud Computing Options</vt:lpstr>
      <vt:lpstr>Internal Focus: Salesforce Nonprofit Starter Pack</vt:lpstr>
      <vt:lpstr>Internal Focus: Salesforce Nonprofit Starter Pack</vt:lpstr>
      <vt:lpstr>Opportunity: Web Site Development</vt:lpstr>
      <vt:lpstr>Examples of IT Strategic Assessments: 2007-2008</vt:lpstr>
      <vt:lpstr>PowerPoint Presentation</vt:lpstr>
      <vt:lpstr>PowerPoint Presentation</vt:lpstr>
      <vt:lpstr>IT Strategic Assessment: Analytical Model</vt:lpstr>
      <vt:lpstr>Functions / Departments</vt:lpstr>
      <vt:lpstr>Follow the Money!</vt:lpstr>
      <vt:lpstr>Your Assignment: Conduct an IT Strategic Assessment</vt:lpstr>
      <vt:lpstr>Terms Established with Nonprofits</vt:lpstr>
      <vt:lpstr>Project Deliverables</vt:lpstr>
      <vt:lpstr>Consulting Engagement</vt:lpstr>
      <vt:lpstr>Getting Started</vt:lpstr>
      <vt:lpstr>Lessons Learned: Students</vt:lpstr>
      <vt:lpstr>Lessons Learned: Faculty</vt:lpstr>
      <vt:lpstr>PowerPoint Presentation</vt:lpstr>
    </vt:vector>
  </TitlesOfParts>
  <Company>CIS, CBPA, UofL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Corporate Partner Meeting May 22, 2003</dc:title>
  <dc:creator>TJSTRI01</dc:creator>
  <cp:lastModifiedBy>Barker,Robert Michael</cp:lastModifiedBy>
  <cp:revision>250</cp:revision>
  <cp:lastPrinted>1601-01-01T00:00:00Z</cp:lastPrinted>
  <dcterms:created xsi:type="dcterms:W3CDTF">2003-04-30T14:42:16Z</dcterms:created>
  <dcterms:modified xsi:type="dcterms:W3CDTF">2018-10-29T13:59:45Z</dcterms:modified>
</cp:coreProperties>
</file>