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  <p:sldId id="267" r:id="rId13"/>
    <p:sldId id="268" r:id="rId14"/>
    <p:sldId id="270" r:id="rId15"/>
    <p:sldId id="269" r:id="rId16"/>
    <p:sldId id="271" r:id="rId17"/>
    <p:sldId id="273" r:id="rId18"/>
    <p:sldId id="275" r:id="rId19"/>
    <p:sldId id="276" r:id="rId20"/>
    <p:sldId id="277" r:id="rId21"/>
    <p:sldId id="278" r:id="rId22"/>
    <p:sldId id="274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CDBC5-E4B3-3DBC-3606-72FEE4608EF4}" v="3700" dt="2021-09-27T04:41:26.153"/>
    <p1510:client id="{9418B3DC-F8B5-4348-BBD7-04A9972990B4}" v="198" dt="2021-09-26T13:22:28.915"/>
    <p1510:client id="{DDE25114-6FB3-FFE0-7AEC-AD7E1A0DA4E3}" v="334" dt="2021-09-26T13:53:3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D9C5DDB-DBAA-442D-B5F0-0660A51C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313" y="243546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JAVA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D61129A9-C523-47EE-8560-FA1FDF3258E0}"/>
              </a:ext>
            </a:extLst>
          </p:cNvPr>
          <p:cNvSpPr txBox="1">
            <a:spLocks/>
          </p:cNvSpPr>
          <p:nvPr/>
        </p:nvSpPr>
        <p:spPr>
          <a:xfrm>
            <a:off x="10859219" y="6587426"/>
            <a:ext cx="2051539" cy="2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err="1">
                <a:ea typeface="맑은 고딕"/>
              </a:rPr>
              <a:t>sanha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2491266" y="2431987"/>
            <a:ext cx="73528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서비스를 제공받는 입장에서는 객체가 중요!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B555-9F66-4913-95B1-E8DA3B6E7F14}"/>
              </a:ext>
            </a:extLst>
          </p:cNvPr>
          <p:cNvSpPr txBox="1"/>
          <p:nvPr/>
        </p:nvSpPr>
        <p:spPr>
          <a:xfrm>
            <a:off x="3487726" y="3709801"/>
            <a:ext cx="890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ea typeface="맑은 고딕"/>
              </a:rPr>
              <a:t>클래스 실행도 </a:t>
            </a:r>
            <a:r>
              <a:rPr lang="ko-KR" altLang="en-US" sz="2000" b="1" dirty="0" err="1">
                <a:ea typeface="맑은 고딕"/>
              </a:rPr>
              <a:t>못하는걸</a:t>
            </a:r>
            <a:r>
              <a:rPr lang="ko-KR" altLang="en-US" sz="2000" b="1" dirty="0">
                <a:ea typeface="맑은 고딕"/>
              </a:rPr>
              <a:t> 어디에 써...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AACCC-9A96-43CC-B099-55467B88A30E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객체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를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만들기 위해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ko-KR" altLang="en-US" sz="32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Yu Gothic Medium"/>
                <a:ea typeface="맑은 고딕"/>
              </a:rPr>
              <a:t>클래스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가 존재합니다. </a:t>
            </a: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그리고 객체는 최종적으로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  <a:r>
              <a:rPr lang="ko-KR" altLang="en-US" sz="32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실행되기 위해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만들어지죠!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E91C1FF9-9A13-47A3-B04B-8D7C7F9C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4279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2561604" y="2244418"/>
            <a:ext cx="73528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먹을 때 </a:t>
            </a:r>
            <a:r>
              <a:rPr lang="ko-KR" altLang="en-US" sz="4000" b="1" dirty="0" err="1">
                <a:ea typeface="맑은 고딕"/>
              </a:rPr>
              <a:t>필요한건</a:t>
            </a:r>
            <a:r>
              <a:rPr lang="ko-KR" altLang="en-US" sz="4000" b="1" dirty="0">
                <a:ea typeface="맑은 고딕"/>
              </a:rPr>
              <a:t> 빵!</a:t>
            </a:r>
          </a:p>
          <a:p>
            <a:pPr algn="ctr"/>
            <a:endParaRPr lang="ko-KR" altLang="en-US" sz="4000" b="1" dirty="0">
              <a:ea typeface="맑은 고딕"/>
            </a:endParaRPr>
          </a:p>
          <a:p>
            <a:pPr algn="ctr"/>
            <a:r>
              <a:rPr lang="ko-KR" altLang="en-US" sz="4000" b="1" dirty="0">
                <a:ea typeface="맑은 고딕"/>
              </a:rPr>
              <a:t>데이터 처리시 </a:t>
            </a:r>
            <a:r>
              <a:rPr lang="ko-KR" altLang="en-US" sz="4000" b="1" dirty="0" err="1">
                <a:ea typeface="맑은 고딕"/>
              </a:rPr>
              <a:t>필요한건</a:t>
            </a:r>
            <a:r>
              <a:rPr lang="ko-KR" altLang="en-US" sz="4000" b="1" dirty="0">
                <a:ea typeface="맑은 고딕"/>
              </a:rPr>
              <a:t> 객체!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D9D2B-8BF8-4D7F-970C-239BD8508D6F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우리가 짠 코드가 프로그램으로서 동작할 때,</a:t>
            </a:r>
          </a:p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클래스는 실행되지 않습니다.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Yu Gothic Medium"/>
                <a:ea typeface="맑은 고딕"/>
              </a:rPr>
              <a:t>(빵 </a:t>
            </a:r>
            <a:r>
              <a:rPr lang="ko-KR" altLang="en-US" sz="3200" i="1" dirty="0" err="1">
                <a:solidFill>
                  <a:schemeClr val="bg1">
                    <a:lumMod val="85000"/>
                  </a:schemeClr>
                </a:solidFill>
                <a:latin typeface="Yu Gothic Medium"/>
                <a:ea typeface="맑은 고딕"/>
              </a:rPr>
              <a:t>못먹는거랑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Yu Gothic Medium"/>
                <a:ea typeface="맑은 고딕"/>
              </a:rPr>
              <a:t> 같음)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CC4C6891-3CB3-4610-A8DA-A0B27751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77584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2561604" y="2244418"/>
            <a:ext cx="73528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먹을 때 </a:t>
            </a:r>
            <a:r>
              <a:rPr lang="ko-KR" altLang="en-US" sz="4000" b="1" dirty="0" err="1">
                <a:ea typeface="맑은 고딕"/>
              </a:rPr>
              <a:t>필요한건</a:t>
            </a:r>
            <a:r>
              <a:rPr lang="ko-KR" altLang="en-US" sz="4000" b="1" dirty="0">
                <a:ea typeface="맑은 고딕"/>
              </a:rPr>
              <a:t> 빵!</a:t>
            </a:r>
          </a:p>
          <a:p>
            <a:pPr algn="ctr"/>
            <a:endParaRPr lang="ko-KR" altLang="en-US" sz="4000" b="1" dirty="0">
              <a:ea typeface="맑은 고딕"/>
            </a:endParaRPr>
          </a:p>
          <a:p>
            <a:pPr algn="ctr"/>
            <a:r>
              <a:rPr lang="ko-KR" altLang="en-US" sz="4000" b="1" dirty="0">
                <a:ea typeface="맑은 고딕"/>
              </a:rPr>
              <a:t>데이터 처리시 </a:t>
            </a:r>
            <a:r>
              <a:rPr lang="ko-KR" altLang="en-US" sz="4000" b="1" dirty="0" err="1">
                <a:ea typeface="맑은 고딕"/>
              </a:rPr>
              <a:t>필요한건</a:t>
            </a:r>
            <a:r>
              <a:rPr lang="ko-KR" altLang="en-US" sz="4000" b="1" dirty="0">
                <a:ea typeface="맑은 고딕"/>
              </a:rPr>
              <a:t> 객체!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D9D2B-8BF8-4D7F-970C-239BD8508D6F}"/>
              </a:ext>
            </a:extLst>
          </p:cNvPr>
          <p:cNvSpPr txBox="1"/>
          <p:nvPr/>
        </p:nvSpPr>
        <p:spPr>
          <a:xfrm>
            <a:off x="664898" y="5100644"/>
            <a:ext cx="10855569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클래스는 실행시킬 객체를 만드는 역할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에 그치지 않음으로, </a:t>
            </a:r>
            <a:r>
              <a:rPr lang="ko-KR" altLang="en-US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JAVA는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 클래스지향언어가 아닌 </a:t>
            </a:r>
            <a:r>
              <a:rPr lang="ko-KR" altLang="en-US" sz="3200" b="1" i="1" dirty="0">
                <a:solidFill>
                  <a:srgbClr val="FFFF00"/>
                </a:solidFill>
                <a:latin typeface="Yu Gothic Medium"/>
                <a:ea typeface="맑은 고딕"/>
              </a:rPr>
              <a:t>객체지향 언어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입니다!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E2176C01-21DB-4EF9-9FA0-D898C880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001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F1E9C-B811-493B-B915-82A95B9F906F}"/>
              </a:ext>
            </a:extLst>
          </p:cNvPr>
          <p:cNvSpPr txBox="1"/>
          <p:nvPr/>
        </p:nvSpPr>
        <p:spPr>
          <a:xfrm>
            <a:off x="2561604" y="2244418"/>
            <a:ext cx="73528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JAVA</a:t>
            </a:r>
          </a:p>
          <a:p>
            <a:pPr algn="ctr"/>
            <a:r>
              <a:rPr lang="ko-KR" altLang="en-US" sz="4000" b="1" dirty="0">
                <a:ea typeface="맑은 고딕"/>
              </a:rPr>
              <a:t>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100644"/>
            <a:ext cx="10855569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이번엔 앞서 설명한 객체지향언어의 </a:t>
            </a:r>
            <a:r>
              <a:rPr lang="ko-KR" altLang="en-US" sz="3200" b="1" i="1" dirty="0">
                <a:solidFill>
                  <a:srgbClr val="FFB8B8"/>
                </a:solidFill>
                <a:latin typeface="Yu Gothic Medium"/>
                <a:ea typeface="맑은 고딕"/>
              </a:rPr>
              <a:t>꽃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</a:p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메소드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입니다!</a:t>
            </a:r>
          </a:p>
        </p:txBody>
      </p:sp>
    </p:spTree>
    <p:extLst>
      <p:ext uri="{BB962C8B-B14F-4D97-AF65-F5344CB8AC3E}">
        <p14:creationId xmlns:p14="http://schemas.microsoft.com/office/powerpoint/2010/main" val="557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F1E9C-B811-493B-B915-82A95B9F906F}"/>
              </a:ext>
            </a:extLst>
          </p:cNvPr>
          <p:cNvSpPr txBox="1"/>
          <p:nvPr/>
        </p:nvSpPr>
        <p:spPr>
          <a:xfrm>
            <a:off x="1799604" y="2584387"/>
            <a:ext cx="32497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569567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자바에서는 함수를 왜 메소드라고 부를까요?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CCDEC-227A-4AF6-A8AE-695D3BE66453}"/>
              </a:ext>
            </a:extLst>
          </p:cNvPr>
          <p:cNvSpPr txBox="1"/>
          <p:nvPr/>
        </p:nvSpPr>
        <p:spPr>
          <a:xfrm>
            <a:off x="7180495" y="2584386"/>
            <a:ext cx="32497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30185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다시 클래스로 돌아와서 클래스의 구조를 살펴봅시다.</a:t>
            </a:r>
          </a:p>
        </p:txBody>
      </p:sp>
    </p:spTree>
    <p:extLst>
      <p:ext uri="{BB962C8B-B14F-4D97-AF65-F5344CB8AC3E}">
        <p14:creationId xmlns:p14="http://schemas.microsoft.com/office/powerpoint/2010/main" val="12843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클래스는 크게 3개로 나눌 수 있습니다!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997569" y="181708"/>
            <a:ext cx="4771292" cy="529883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필드 - 클래스 속 변수들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997569" y="181708"/>
            <a:ext cx="4771292" cy="5298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3D38E-421C-4D33-9A6F-59CF2A8214FF}"/>
              </a:ext>
            </a:extLst>
          </p:cNvPr>
          <p:cNvSpPr/>
          <p:nvPr/>
        </p:nvSpPr>
        <p:spPr>
          <a:xfrm>
            <a:off x="4149968" y="439614"/>
            <a:ext cx="3141785" cy="7854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메소드 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이거 설명하려고 여기까지 왔습니다.</a:t>
            </a:r>
            <a:endParaRPr lang="ko-KR" sz="3200" i="1" dirty="0">
              <a:solidFill>
                <a:schemeClr val="bg1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  <a:r>
              <a:rPr lang="en-US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  <a:r>
              <a:rPr lang="en-US" altLang="en-US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이제</a:t>
            </a:r>
            <a:r>
              <a:rPr lang="en-US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en-US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설명하겠습니다</a:t>
            </a:r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Yu Gothic Medium"/>
                <a:ea typeface="맑은 고딕"/>
              </a:rPr>
              <a:t>.</a:t>
            </a:r>
            <a:endParaRPr lang="ko-KR" sz="3200" i="1" dirty="0">
              <a:solidFill>
                <a:schemeClr val="bg1">
                  <a:lumMod val="85000"/>
                </a:schemeClr>
              </a:solidFill>
              <a:latin typeface="Yu Gothic Medium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997569" y="181708"/>
            <a:ext cx="4771292" cy="5298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3D38E-421C-4D33-9A6F-59CF2A8214FF}"/>
              </a:ext>
            </a:extLst>
          </p:cNvPr>
          <p:cNvSpPr/>
          <p:nvPr/>
        </p:nvSpPr>
        <p:spPr>
          <a:xfrm>
            <a:off x="4149968" y="439614"/>
            <a:ext cx="3141785" cy="7854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06A6E-F6CA-49AA-A551-C81855D6A220}"/>
              </a:ext>
            </a:extLst>
          </p:cNvPr>
          <p:cNvSpPr/>
          <p:nvPr/>
        </p:nvSpPr>
        <p:spPr>
          <a:xfrm>
            <a:off x="4149968" y="1389183"/>
            <a:ext cx="3141785" cy="39389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메소드는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생긴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것도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하는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일도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함수랑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거의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i="1" dirty="0" err="1">
                <a:solidFill>
                  <a:schemeClr val="bg1"/>
                </a:solidFill>
                <a:latin typeface="Yu Gothic Medium"/>
                <a:ea typeface="맑은 고딕"/>
              </a:rPr>
              <a:t>같습니다</a:t>
            </a:r>
            <a:r>
              <a:rPr lang="en-US" altLang="ko-KR" sz="3200" i="1" dirty="0">
                <a:solidFill>
                  <a:schemeClr val="bg1"/>
                </a:solidFill>
                <a:latin typeface="Yu Gothic Medium"/>
                <a:ea typeface="맑은 고딕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997569" y="181708"/>
            <a:ext cx="4771292" cy="5298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3D38E-421C-4D33-9A6F-59CF2A8214FF}"/>
              </a:ext>
            </a:extLst>
          </p:cNvPr>
          <p:cNvSpPr/>
          <p:nvPr/>
        </p:nvSpPr>
        <p:spPr>
          <a:xfrm>
            <a:off x="4149968" y="439614"/>
            <a:ext cx="3141785" cy="7854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06A6E-F6CA-49AA-A551-C81855D6A220}"/>
              </a:ext>
            </a:extLst>
          </p:cNvPr>
          <p:cNvSpPr/>
          <p:nvPr/>
        </p:nvSpPr>
        <p:spPr>
          <a:xfrm>
            <a:off x="4149968" y="1389183"/>
            <a:ext cx="3141785" cy="39389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D9C5DDB-DBAA-442D-B5F0-0660A51C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19" y="1874748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1. 객체와 클래스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C16F97B5-BCB8-4E9D-A75A-8E4EFC9EDC30}"/>
              </a:ext>
            </a:extLst>
          </p:cNvPr>
          <p:cNvSpPr txBox="1">
            <a:spLocks/>
          </p:cNvSpPr>
          <p:nvPr/>
        </p:nvSpPr>
        <p:spPr>
          <a:xfrm>
            <a:off x="3305355" y="3694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2. 메소드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BE068D96-1279-467D-A9C4-F847EC965F81}"/>
              </a:ext>
            </a:extLst>
          </p:cNvPr>
          <p:cNvSpPr txBox="1">
            <a:spLocks/>
          </p:cNvSpPr>
          <p:nvPr/>
        </p:nvSpPr>
        <p:spPr>
          <a:xfrm>
            <a:off x="10859219" y="6587426"/>
            <a:ext cx="2051539" cy="2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err="1">
                <a:ea typeface="맑은 고딕"/>
              </a:rPr>
              <a:t>sanha</a:t>
            </a:r>
          </a:p>
        </p:txBody>
      </p:sp>
    </p:spTree>
    <p:extLst>
      <p:ext uri="{BB962C8B-B14F-4D97-AF65-F5344CB8AC3E}">
        <p14:creationId xmlns:p14="http://schemas.microsoft.com/office/powerpoint/2010/main" val="39337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chemeClr val="bg1"/>
              </a:solidFill>
              <a:latin typeface="Yu Gothic Medium"/>
              <a:ea typeface="맑은 고딕"/>
            </a:endParaRPr>
          </a:p>
          <a:p>
            <a:pPr algn="ctr"/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가장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큰 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차이는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rgbClr val="FFFF00"/>
                </a:solidFill>
                <a:latin typeface="Yu Gothic Medium"/>
                <a:ea typeface="맑은 고딕"/>
              </a:rPr>
              <a:t>어디에</a:t>
            </a:r>
            <a:r>
              <a:rPr lang="en-US" altLang="ko-KR" sz="3200" b="1" i="1" dirty="0">
                <a:solidFill>
                  <a:srgbClr val="FFFF00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rgbClr val="FFFF00"/>
                </a:solidFill>
                <a:latin typeface="Yu Gothic Medium"/>
                <a:ea typeface="맑은 고딕"/>
              </a:rPr>
              <a:t>존재하냐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! 즉, </a:t>
            </a:r>
            <a:r>
              <a:rPr lang="en-US" altLang="ko-KR" sz="3200" b="1" i="1" dirty="0" err="1">
                <a:solidFill>
                  <a:srgbClr val="FFFF00"/>
                </a:solidFill>
                <a:latin typeface="Yu Gothic Medium"/>
                <a:ea typeface="맑은 고딕"/>
              </a:rPr>
              <a:t>위치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입니다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997569" y="181708"/>
            <a:ext cx="4771292" cy="5298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3D38E-421C-4D33-9A6F-59CF2A8214FF}"/>
              </a:ext>
            </a:extLst>
          </p:cNvPr>
          <p:cNvSpPr/>
          <p:nvPr/>
        </p:nvSpPr>
        <p:spPr>
          <a:xfrm>
            <a:off x="4149968" y="439614"/>
            <a:ext cx="3141785" cy="7854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06A6E-F6CA-49AA-A551-C81855D6A220}"/>
              </a:ext>
            </a:extLst>
          </p:cNvPr>
          <p:cNvSpPr/>
          <p:nvPr/>
        </p:nvSpPr>
        <p:spPr>
          <a:xfrm>
            <a:off x="4149968" y="1389183"/>
            <a:ext cx="3141785" cy="39389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5CE2B7-D825-4773-A1AC-0A0F4C1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19" y="125829"/>
            <a:ext cx="5273615" cy="539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628182"/>
            <a:ext cx="10855569" cy="8617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chemeClr val="bg1"/>
              </a:solidFill>
              <a:latin typeface="Yu Gothic Medium"/>
              <a:ea typeface="맑은 고딕"/>
            </a:endParaRPr>
          </a:p>
          <a:p>
            <a:pPr algn="ctr"/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클래스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안에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존재하면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무조건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</a:t>
            </a:r>
            <a:r>
              <a:rPr lang="en-US" altLang="ko-KR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메소드입니다</a:t>
            </a:r>
            <a:r>
              <a:rPr lang="en-US" alt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CE316C-FC36-44B6-95F1-6B9BD19D7084}"/>
              </a:ext>
            </a:extLst>
          </p:cNvPr>
          <p:cNvSpPr/>
          <p:nvPr/>
        </p:nvSpPr>
        <p:spPr>
          <a:xfrm>
            <a:off x="3716216" y="181708"/>
            <a:ext cx="4771292" cy="52988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3D38E-421C-4D33-9A6F-59CF2A8214FF}"/>
              </a:ext>
            </a:extLst>
          </p:cNvPr>
          <p:cNvSpPr/>
          <p:nvPr/>
        </p:nvSpPr>
        <p:spPr>
          <a:xfrm>
            <a:off x="3868615" y="439614"/>
            <a:ext cx="3141785" cy="7854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06A6E-F6CA-49AA-A551-C81855D6A220}"/>
              </a:ext>
            </a:extLst>
          </p:cNvPr>
          <p:cNvSpPr/>
          <p:nvPr/>
        </p:nvSpPr>
        <p:spPr>
          <a:xfrm>
            <a:off x="3868615" y="1389183"/>
            <a:ext cx="3141785" cy="39389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0E949-CFD2-49F7-99B0-1AD8EF9ED155}"/>
              </a:ext>
            </a:extLst>
          </p:cNvPr>
          <p:cNvSpPr txBox="1"/>
          <p:nvPr/>
        </p:nvSpPr>
        <p:spPr>
          <a:xfrm>
            <a:off x="-5751" y="1669986"/>
            <a:ext cx="34138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메소드</a:t>
            </a:r>
            <a:endParaRPr lang="ko-KR" dirty="0">
              <a:ea typeface="맑은 고딕"/>
            </a:endParaRPr>
          </a:p>
          <a:p>
            <a:pPr algn="ctr"/>
            <a:r>
              <a:rPr lang="ko-KR" altLang="en-US" sz="4000" b="1" dirty="0">
                <a:latin typeface="맑은 고딕"/>
                <a:ea typeface="맑은 고딕"/>
              </a:rPr>
              <a:t>^</a:t>
            </a:r>
          </a:p>
          <a:p>
            <a:pPr algn="ctr"/>
            <a:r>
              <a:rPr lang="ko-KR" sz="2800" b="1" dirty="0">
                <a:latin typeface="Malgun Gothic"/>
                <a:ea typeface="Malgun Gothic"/>
              </a:rPr>
              <a:t>클래스에 존재</a:t>
            </a:r>
            <a:endParaRPr lang="en-US" altLang="ko-KR" sz="2800" dirty="0">
              <a:ea typeface="맑은 고딕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57006-44DB-435F-920B-B4C0CB710A5B}"/>
              </a:ext>
            </a:extLst>
          </p:cNvPr>
          <p:cNvSpPr txBox="1"/>
          <p:nvPr/>
        </p:nvSpPr>
        <p:spPr>
          <a:xfrm>
            <a:off x="8774832" y="1541032"/>
            <a:ext cx="3413847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함수</a:t>
            </a:r>
          </a:p>
          <a:p>
            <a:pPr algn="ctr"/>
            <a:r>
              <a:rPr lang="ko-KR" altLang="en-US" sz="4000" b="1" dirty="0">
                <a:latin typeface="맑은 고딕"/>
                <a:ea typeface="맑은 고딕"/>
              </a:rPr>
              <a:t>^</a:t>
            </a:r>
          </a:p>
          <a:p>
            <a:pPr algn="ctr"/>
            <a:r>
              <a:rPr lang="ko-KR" altLang="en-US" sz="2800" b="1" dirty="0">
                <a:latin typeface="Malgun Gothic"/>
                <a:ea typeface="Malgun Gothic"/>
              </a:rPr>
              <a:t>클래스에 상관없이 </a:t>
            </a:r>
            <a:endParaRPr lang="ko-KR" sz="1200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/>
            <a:r>
              <a:rPr lang="ko-KR" altLang="en-US" sz="2800" b="1" dirty="0">
                <a:latin typeface="Malgun Gothic"/>
                <a:ea typeface="Malgun Gothic"/>
              </a:rPr>
              <a:t>독립적으로 존재!</a:t>
            </a:r>
            <a:endParaRPr lang="ko-KR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53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253044"/>
            <a:ext cx="10855569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이 자료에서 다룬 것을 한데 모으면 이렇습니다.</a:t>
            </a: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만약 함수 메소드에 대한 설명이 부족하다면!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DE1E3-3D00-4C7E-B7D3-A8D148027852}"/>
              </a:ext>
            </a:extLst>
          </p:cNvPr>
          <p:cNvSpPr txBox="1"/>
          <p:nvPr/>
        </p:nvSpPr>
        <p:spPr>
          <a:xfrm>
            <a:off x="416281" y="310110"/>
            <a:ext cx="11362092" cy="4590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자바 -&gt; 객체지향언어 </a:t>
            </a:r>
            <a:endParaRPr lang="ko-KR" dirty="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실행하려면 객체 필요 </a:t>
            </a:r>
            <a:endParaRPr lang="ko-KR" dirty="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객체 만들려면 클래스 필요 </a:t>
            </a:r>
            <a:endParaRPr lang="ko-KR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 클래스 구성에 맞춰 클래스 안에 구현</a:t>
            </a:r>
            <a:endParaRPr lang="ko-KR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클래스 안에 구현하는 것은 모다?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31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79703-3925-46F7-880A-2740B968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6D44-9814-459D-A4EF-6EA8D74E89D4}"/>
              </a:ext>
            </a:extLst>
          </p:cNvPr>
          <p:cNvSpPr txBox="1"/>
          <p:nvPr/>
        </p:nvSpPr>
        <p:spPr>
          <a:xfrm>
            <a:off x="664898" y="5264767"/>
            <a:ext cx="10855569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이것만 외우시면 됩니다.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</a:p>
          <a:p>
            <a:pPr algn="ctr"/>
            <a:r>
              <a:rPr lang="ko-KR" altLang="en-US" sz="3200" b="1" i="1" dirty="0">
                <a:solidFill>
                  <a:srgbClr val="FFFF00"/>
                </a:solidFill>
                <a:latin typeface="Yu Gothic Medium"/>
                <a:ea typeface="맑은 고딕"/>
              </a:rPr>
              <a:t>클래스 안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에 </a:t>
            </a:r>
            <a:r>
              <a:rPr lang="ko-KR" altLang="en-US" sz="3200" b="1" i="1" dirty="0">
                <a:solidFill>
                  <a:srgbClr val="FFFF00"/>
                </a:solidFill>
                <a:latin typeface="Yu Gothic Medium"/>
                <a:ea typeface="맑은 고딕"/>
              </a:rPr>
              <a:t>함수처럼 생긴 것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이 있다? 그것은 </a:t>
            </a:r>
            <a:r>
              <a:rPr lang="ko-KR" altLang="en-US" sz="3200" b="1" i="1" dirty="0">
                <a:solidFill>
                  <a:srgbClr val="FFFF00"/>
                </a:solidFill>
                <a:latin typeface="Yu Gothic Medium"/>
                <a:ea typeface="맑은 고딕"/>
              </a:rPr>
              <a:t>메소드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다!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DE1E3-3D00-4C7E-B7D3-A8D148027852}"/>
              </a:ext>
            </a:extLst>
          </p:cNvPr>
          <p:cNvSpPr txBox="1"/>
          <p:nvPr/>
        </p:nvSpPr>
        <p:spPr>
          <a:xfrm>
            <a:off x="416281" y="310110"/>
            <a:ext cx="11362092" cy="4590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자바 -&gt; 객체지향언어 </a:t>
            </a:r>
            <a:endParaRPr lang="ko-KR" dirty="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실행하려면 객체 필요 </a:t>
            </a:r>
            <a:endParaRPr lang="ko-KR" dirty="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객체 만들려면 클래스 필요 </a:t>
            </a:r>
            <a:endParaRPr lang="ko-KR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 클래스 구성에 맞춰 클래스 안에 구현</a:t>
            </a:r>
            <a:endParaRPr lang="ko-KR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ea typeface="맑은 고딕"/>
              </a:rPr>
              <a:t>-&gt; 클래스 안에 구현하는 것은 모다?</a:t>
            </a:r>
          </a:p>
        </p:txBody>
      </p:sp>
    </p:spTree>
    <p:extLst>
      <p:ext uri="{BB962C8B-B14F-4D97-AF65-F5344CB8AC3E}">
        <p14:creationId xmlns:p14="http://schemas.microsoft.com/office/powerpoint/2010/main" val="4972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DE1E3-3D00-4C7E-B7D3-A8D148027852}"/>
              </a:ext>
            </a:extLst>
          </p:cNvPr>
          <p:cNvSpPr txBox="1"/>
          <p:nvPr/>
        </p:nvSpPr>
        <p:spPr>
          <a:xfrm>
            <a:off x="-40920" y="5151741"/>
            <a:ext cx="124171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나머지 내용은 글로 읽어도 헷갈릴 부분이 없는 것 </a:t>
            </a:r>
            <a:endParaRPr lang="ko-KR" dirty="0">
              <a:ea typeface="맑은 고딕"/>
            </a:endParaRPr>
          </a:p>
          <a:p>
            <a:pPr algn="ctr"/>
            <a:r>
              <a:rPr lang="ko-KR" altLang="en-US" sz="4000" b="1" dirty="0">
                <a:ea typeface="맑은 고딕"/>
              </a:rPr>
              <a:t>같아서 텍스트로 대체하겠습니다!</a:t>
            </a:r>
            <a:endParaRPr lang="ko-KR" dirty="0"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23BD1F-C67A-4B98-88FA-40A66EA8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38" y="653840"/>
            <a:ext cx="5181600" cy="38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A206EA-7153-496C-8DBA-B6C54A007792}"/>
              </a:ext>
            </a:extLst>
          </p:cNvPr>
          <p:cNvSpPr txBox="1"/>
          <p:nvPr/>
        </p:nvSpPr>
        <p:spPr>
          <a:xfrm>
            <a:off x="4120552" y="2309004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0B85-4B39-4849-89C2-CBB789748DFB}"/>
              </a:ext>
            </a:extLst>
          </p:cNvPr>
          <p:cNvSpPr txBox="1"/>
          <p:nvPr/>
        </p:nvSpPr>
        <p:spPr>
          <a:xfrm>
            <a:off x="4896928" y="31428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>
                <a:ea typeface="맑은 고딕"/>
              </a:rPr>
              <a:t>객체지향언어</a:t>
            </a:r>
            <a:endParaRPr lang="ko-KR" altLang="en-US"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07C7A-F75F-4B41-8C3C-52D6A98881E6}"/>
              </a:ext>
            </a:extLst>
          </p:cNvPr>
          <p:cNvSpPr txBox="1"/>
          <p:nvPr/>
        </p:nvSpPr>
        <p:spPr>
          <a:xfrm>
            <a:off x="1192436" y="5077198"/>
            <a:ext cx="10257693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자바는 왜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클래스 지향 언어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가 아닌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객체지향 언어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일까 생각해보신 적 있나요?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88A60781-A3B8-416B-B36B-0E2B3AE5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D73A3B-78AE-497A-A1CE-38AEDCBBE624}"/>
              </a:ext>
            </a:extLst>
          </p:cNvPr>
          <p:cNvSpPr txBox="1">
            <a:spLocks/>
          </p:cNvSpPr>
          <p:nvPr/>
        </p:nvSpPr>
        <p:spPr>
          <a:xfrm>
            <a:off x="10859219" y="6587426"/>
            <a:ext cx="2051539" cy="2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err="1">
                <a:ea typeface="맑은 고딕"/>
              </a:rPr>
              <a:t>sanha</a:t>
            </a:r>
          </a:p>
        </p:txBody>
      </p:sp>
    </p:spTree>
    <p:extLst>
      <p:ext uri="{BB962C8B-B14F-4D97-AF65-F5344CB8AC3E}">
        <p14:creationId xmlns:p14="http://schemas.microsoft.com/office/powerpoint/2010/main" val="26561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A206EA-7153-496C-8DBA-B6C54A007792}"/>
              </a:ext>
            </a:extLst>
          </p:cNvPr>
          <p:cNvSpPr txBox="1"/>
          <p:nvPr/>
        </p:nvSpPr>
        <p:spPr>
          <a:xfrm>
            <a:off x="7946920" y="2174079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310773" y="2174078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err="1">
                <a:ea typeface="맑은 고딕"/>
              </a:rPr>
              <a:t>빵틀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5FB0-46D3-4461-A4DD-A0F439722837}"/>
              </a:ext>
            </a:extLst>
          </p:cNvPr>
          <p:cNvSpPr txBox="1"/>
          <p:nvPr/>
        </p:nvSpPr>
        <p:spPr>
          <a:xfrm>
            <a:off x="386640" y="3311217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841A3-5962-406A-A1F5-75F67B822E07}"/>
              </a:ext>
            </a:extLst>
          </p:cNvPr>
          <p:cNvSpPr txBox="1"/>
          <p:nvPr/>
        </p:nvSpPr>
        <p:spPr>
          <a:xfrm>
            <a:off x="7942496" y="3326258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객체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7791-0244-4391-8736-14ADDF1522A7}"/>
              </a:ext>
            </a:extLst>
          </p:cNvPr>
          <p:cNvSpPr txBox="1"/>
          <p:nvPr/>
        </p:nvSpPr>
        <p:spPr>
          <a:xfrm>
            <a:off x="3745634" y="2174078"/>
            <a:ext cx="4820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빵틀로</a:t>
            </a:r>
            <a:r>
              <a:rPr lang="ko-KR" altLang="en-US" sz="4000" dirty="0">
                <a:solidFill>
                  <a:srgbClr val="595959"/>
                </a:solidFill>
                <a:ea typeface="맑은 고딕"/>
              </a:rPr>
              <a:t> 빵을 </a:t>
            </a:r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찍어냄</a:t>
            </a:r>
            <a:endParaRPr lang="ko-KR" altLang="en-US" sz="4000" dirty="0">
              <a:solidFill>
                <a:srgbClr val="595959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4F450-424B-4A09-B7BB-F23B90A08230}"/>
              </a:ext>
            </a:extLst>
          </p:cNvPr>
          <p:cNvSpPr txBox="1"/>
          <p:nvPr/>
        </p:nvSpPr>
        <p:spPr>
          <a:xfrm>
            <a:off x="3382218" y="3322939"/>
            <a:ext cx="56412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solidFill>
                  <a:srgbClr val="595959"/>
                </a:solidFill>
                <a:ea typeface="맑은 고딕"/>
              </a:rPr>
              <a:t>클래스로 객체를 </a:t>
            </a:r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찍어냄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4C944-B5DD-4745-989D-2869B5F42D3B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수없이 이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비유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를 들었지만 앞서 드린 질문에 </a:t>
            </a:r>
            <a:endParaRPr lang="ko-KR" altLang="en-US" sz="3200" i="1" dirty="0">
              <a:solidFill>
                <a:srgbClr val="FFFFFF"/>
              </a:solidFill>
              <a:latin typeface="Yu Gothic Medium"/>
              <a:ea typeface="+mn-lt"/>
              <a:cs typeface="+mn-lt"/>
            </a:endParaRPr>
          </a:p>
          <a:p>
            <a:pPr algn="ctr"/>
            <a:r>
              <a:rPr lang="ko-KR" sz="3200" i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(아무도 이런 생각 </a:t>
            </a:r>
            <a:r>
              <a:rPr lang="ko-KR" sz="3200" i="1" dirty="0" err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안해서</a:t>
            </a:r>
            <a:r>
              <a:rPr lang="ko-KR" sz="3200" i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명쾌한 대답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을 하기 힘듭니다.</a:t>
            </a:r>
            <a:endParaRPr lang="ko-KR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AD154AA8-E37B-4281-829F-AD9135F5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9544F-BCF7-4B0B-BA04-3F51361F6AFB}"/>
              </a:ext>
            </a:extLst>
          </p:cNvPr>
          <p:cNvSpPr txBox="1"/>
          <p:nvPr/>
        </p:nvSpPr>
        <p:spPr>
          <a:xfrm>
            <a:off x="3633931" y="4167001"/>
            <a:ext cx="89823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strike="sngStrike" dirty="0">
                <a:solidFill>
                  <a:srgbClr val="D8D8D8"/>
                </a:solidFill>
                <a:ea typeface="맑은 고딕"/>
              </a:rPr>
              <a:t>자바교육 </a:t>
            </a:r>
            <a:r>
              <a:rPr lang="ko-KR" altLang="en-US" sz="2400" strike="sngStrike" dirty="0" err="1">
                <a:solidFill>
                  <a:srgbClr val="D8D8D8"/>
                </a:solidFill>
                <a:ea typeface="맑은 고딕"/>
              </a:rPr>
              <a:t>특</a:t>
            </a:r>
            <a:r>
              <a:rPr lang="ko-KR" altLang="en-US" sz="2400" strike="sngStrike" dirty="0">
                <a:solidFill>
                  <a:srgbClr val="D8D8D8"/>
                </a:solidFill>
                <a:ea typeface="맑은 고딕"/>
              </a:rPr>
              <a:t> - </a:t>
            </a:r>
            <a:r>
              <a:rPr lang="ko-KR" altLang="en-US" sz="2400" strike="sngStrike" dirty="0" err="1">
                <a:solidFill>
                  <a:srgbClr val="D8D8D8"/>
                </a:solidFill>
                <a:ea typeface="맑은 고딕"/>
              </a:rPr>
              <a:t>빵틀이나</a:t>
            </a:r>
            <a:r>
              <a:rPr lang="ko-KR" altLang="en-US" sz="2400" strike="sngStrike" dirty="0">
                <a:solidFill>
                  <a:srgbClr val="D8D8D8"/>
                </a:solidFill>
                <a:ea typeface="맑은 고딕"/>
              </a:rPr>
              <a:t> 붕어빵 </a:t>
            </a:r>
            <a:r>
              <a:rPr lang="ko-KR" altLang="en-US" sz="2400" strike="sngStrike" dirty="0" err="1">
                <a:solidFill>
                  <a:srgbClr val="D8D8D8"/>
                </a:solidFill>
                <a:ea typeface="맑은 고딕"/>
              </a:rPr>
              <a:t>꼭나옴</a:t>
            </a:r>
          </a:p>
        </p:txBody>
      </p:sp>
    </p:spTree>
    <p:extLst>
      <p:ext uri="{BB962C8B-B14F-4D97-AF65-F5344CB8AC3E}">
        <p14:creationId xmlns:p14="http://schemas.microsoft.com/office/powerpoint/2010/main" val="37225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A206EA-7153-496C-8DBA-B6C54A007792}"/>
              </a:ext>
            </a:extLst>
          </p:cNvPr>
          <p:cNvSpPr txBox="1"/>
          <p:nvPr/>
        </p:nvSpPr>
        <p:spPr>
          <a:xfrm>
            <a:off x="7946920" y="2174079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310773" y="2174078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err="1">
                <a:ea typeface="맑은 고딕"/>
              </a:rPr>
              <a:t>빵틀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5FB0-46D3-4461-A4DD-A0F439722837}"/>
              </a:ext>
            </a:extLst>
          </p:cNvPr>
          <p:cNvSpPr txBox="1"/>
          <p:nvPr/>
        </p:nvSpPr>
        <p:spPr>
          <a:xfrm>
            <a:off x="386640" y="3311217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841A3-5962-406A-A1F5-75F67B822E07}"/>
              </a:ext>
            </a:extLst>
          </p:cNvPr>
          <p:cNvSpPr txBox="1"/>
          <p:nvPr/>
        </p:nvSpPr>
        <p:spPr>
          <a:xfrm>
            <a:off x="7942496" y="3326258"/>
            <a:ext cx="38358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객체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7791-0244-4391-8736-14ADDF1522A7}"/>
              </a:ext>
            </a:extLst>
          </p:cNvPr>
          <p:cNvSpPr txBox="1"/>
          <p:nvPr/>
        </p:nvSpPr>
        <p:spPr>
          <a:xfrm>
            <a:off x="3745634" y="2174078"/>
            <a:ext cx="4820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빵틀로</a:t>
            </a:r>
            <a:r>
              <a:rPr lang="ko-KR" altLang="en-US" sz="4000" dirty="0">
                <a:solidFill>
                  <a:srgbClr val="595959"/>
                </a:solidFill>
                <a:ea typeface="맑은 고딕"/>
              </a:rPr>
              <a:t> 빵을 </a:t>
            </a:r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찍어냄</a:t>
            </a:r>
            <a:endParaRPr lang="ko-KR" altLang="en-US" sz="4000" dirty="0">
              <a:solidFill>
                <a:srgbClr val="595959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4F450-424B-4A09-B7BB-F23B90A08230}"/>
              </a:ext>
            </a:extLst>
          </p:cNvPr>
          <p:cNvSpPr txBox="1"/>
          <p:nvPr/>
        </p:nvSpPr>
        <p:spPr>
          <a:xfrm>
            <a:off x="3382218" y="3322939"/>
            <a:ext cx="56412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solidFill>
                  <a:srgbClr val="595959"/>
                </a:solidFill>
                <a:ea typeface="맑은 고딕"/>
              </a:rPr>
              <a:t>클래스로 객체를 </a:t>
            </a:r>
            <a:r>
              <a:rPr lang="ko-KR" altLang="en-US" sz="4000" dirty="0" err="1">
                <a:solidFill>
                  <a:srgbClr val="595959"/>
                </a:solidFill>
                <a:ea typeface="맑은 고딕"/>
              </a:rPr>
              <a:t>찍어냄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E0ECC-7429-4433-9F0A-4328FF3AD9AC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빵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과 </a:t>
            </a:r>
            <a:r>
              <a:rPr lang="ko-KR" altLang="en-US" sz="3200" b="1" i="1" dirty="0" err="1">
                <a:solidFill>
                  <a:srgbClr val="FFFFFF"/>
                </a:solidFill>
                <a:latin typeface="Yu Gothic Medium"/>
                <a:ea typeface="맑은 고딕"/>
              </a:rPr>
              <a:t>빵틀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, 뭐가 더 중요할까요?</a:t>
            </a:r>
          </a:p>
          <a:p>
            <a:pPr algn="ctr"/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객체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와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클래스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, 뭐가 더 중요할까요?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1677373D-7D5C-4CDC-9F5B-85B16C5D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0131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2573327" y="1634817"/>
            <a:ext cx="69542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err="1">
                <a:ea typeface="맑은 고딕"/>
              </a:rPr>
              <a:t>빵틀이</a:t>
            </a:r>
            <a:r>
              <a:rPr lang="ko-KR" altLang="en-US" sz="4000" b="1" dirty="0">
                <a:ea typeface="맑은 고딕"/>
              </a:rPr>
              <a:t> 있어야 빵을 만든다!!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5FB0-46D3-4461-A4DD-A0F439722837}"/>
              </a:ext>
            </a:extLst>
          </p:cNvPr>
          <p:cNvSpPr txBox="1"/>
          <p:nvPr/>
        </p:nvSpPr>
        <p:spPr>
          <a:xfrm>
            <a:off x="2109932" y="3322940"/>
            <a:ext cx="84313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빵이 없으면 </a:t>
            </a:r>
            <a:r>
              <a:rPr lang="ko-KR" altLang="en-US" sz="4000" b="1" dirty="0" err="1">
                <a:ea typeface="맑은 고딕"/>
              </a:rPr>
              <a:t>빵틀이</a:t>
            </a:r>
            <a:r>
              <a:rPr lang="ko-KR" altLang="en-US" sz="4000" b="1" dirty="0">
                <a:ea typeface="맑은 고딕"/>
              </a:rPr>
              <a:t> 무슨 소용이냐!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0C1C-753D-4635-820D-93F04BE8CF36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자바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가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객체지향언어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라는 사실을 알기 때문에</a:t>
            </a:r>
          </a:p>
          <a:p>
            <a:pPr algn="ctr"/>
            <a:r>
              <a:rPr lang="ko-KR" altLang="en-US" sz="3200" i="1" dirty="0" err="1">
                <a:solidFill>
                  <a:srgbClr val="FFFFFF"/>
                </a:solidFill>
                <a:latin typeface="Yu Gothic Medium"/>
                <a:ea typeface="맑은 고딕"/>
              </a:rPr>
              <a:t>자신있게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 빵! </a:t>
            </a:r>
            <a:r>
              <a:rPr lang="ko-KR" altLang="en-US" sz="3200" b="1" i="1" dirty="0">
                <a:solidFill>
                  <a:srgbClr val="FFFFFF"/>
                </a:solidFill>
                <a:latin typeface="Yu Gothic Medium"/>
                <a:ea typeface="맑은 고딕"/>
              </a:rPr>
              <a:t>객체가 중요하다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고 </a:t>
            </a:r>
            <a:r>
              <a:rPr lang="ko-KR" altLang="en-US" sz="3200" i="1" dirty="0" err="1">
                <a:solidFill>
                  <a:srgbClr val="FFFFFF"/>
                </a:solidFill>
                <a:latin typeface="Yu Gothic Medium"/>
                <a:ea typeface="맑은 고딕"/>
              </a:rPr>
              <a:t>말하실겁니다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.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DF120837-A3CF-42F0-96AC-60EBDA91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7345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2573327" y="1634817"/>
            <a:ext cx="69542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 err="1">
                <a:ea typeface="맑은 고딕"/>
              </a:rPr>
              <a:t>빵틀이</a:t>
            </a:r>
            <a:r>
              <a:rPr lang="ko-KR" altLang="en-US" sz="4000" b="1" dirty="0">
                <a:ea typeface="맑은 고딕"/>
              </a:rPr>
              <a:t> 있어야 빵을 만든다!!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5FB0-46D3-4461-A4DD-A0F439722837}"/>
              </a:ext>
            </a:extLst>
          </p:cNvPr>
          <p:cNvSpPr txBox="1"/>
          <p:nvPr/>
        </p:nvSpPr>
        <p:spPr>
          <a:xfrm>
            <a:off x="2109932" y="3322940"/>
            <a:ext cx="84313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빵이 없으면 </a:t>
            </a:r>
            <a:r>
              <a:rPr lang="ko-KR" altLang="en-US" sz="4000" b="1" dirty="0" err="1">
                <a:ea typeface="맑은 고딕"/>
              </a:rPr>
              <a:t>빵틀이</a:t>
            </a:r>
            <a:r>
              <a:rPr lang="ko-KR" altLang="en-US" sz="4000" b="1" dirty="0">
                <a:ea typeface="맑은 고딕"/>
              </a:rPr>
              <a:t> 무슨 소용이냐!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0C1C-753D-4635-820D-93F04BE8CF36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b="1" i="1" dirty="0">
                <a:solidFill>
                  <a:schemeClr val="bg1">
                    <a:lumMod val="75000"/>
                  </a:schemeClr>
                </a:solidFill>
                <a:latin typeface="Yu Gothic Medium"/>
                <a:ea typeface="맑은 고딕"/>
              </a:rPr>
              <a:t>? 클래스가 없으면 객체를 </a:t>
            </a:r>
            <a:r>
              <a:rPr lang="ko-KR" altLang="en-US" sz="3200" b="1" i="1" dirty="0" err="1">
                <a:solidFill>
                  <a:schemeClr val="bg1">
                    <a:lumMod val="75000"/>
                  </a:schemeClr>
                </a:solidFill>
                <a:latin typeface="Yu Gothic Medium"/>
                <a:ea typeface="맑은 고딕"/>
              </a:rPr>
              <a:t>못만드는데</a:t>
            </a:r>
            <a:r>
              <a:rPr lang="ko-KR" altLang="en-US" sz="3200" b="1" i="1" dirty="0">
                <a:solidFill>
                  <a:schemeClr val="bg1">
                    <a:lumMod val="75000"/>
                  </a:schemeClr>
                </a:solidFill>
                <a:latin typeface="Yu Gothic Medium"/>
                <a:ea typeface="맑은 고딕"/>
              </a:rPr>
              <a:t> ?</a:t>
            </a:r>
          </a:p>
          <a:p>
            <a:pPr algn="ctr"/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라는 질문에 </a:t>
            </a:r>
            <a:r>
              <a:rPr lang="ko-KR" altLang="en-US" sz="3200" b="1" i="1" dirty="0" err="1">
                <a:solidFill>
                  <a:srgbClr val="FFFFFF"/>
                </a:solidFill>
                <a:latin typeface="Yu Gothic Medium"/>
                <a:ea typeface="맑은 고딕"/>
              </a:rPr>
              <a:t>자신있게</a:t>
            </a:r>
            <a:r>
              <a:rPr lang="ko-KR" altLang="en-US" sz="3200" i="1" dirty="0">
                <a:solidFill>
                  <a:srgbClr val="FFFFFF"/>
                </a:solidFill>
                <a:latin typeface="Yu Gothic Medium"/>
                <a:ea typeface="맑은 고딕"/>
              </a:rPr>
              <a:t> 대답할 수 있나요?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7F0D5647-5D9F-47C2-8851-3D41128E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9153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1869942" y="2244417"/>
            <a:ext cx="89002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빵을 제공받는 입장에서는 빵이 중요!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B555-9F66-4913-95B1-E8DA3B6E7F14}"/>
              </a:ext>
            </a:extLst>
          </p:cNvPr>
          <p:cNvSpPr txBox="1"/>
          <p:nvPr/>
        </p:nvSpPr>
        <p:spPr>
          <a:xfrm>
            <a:off x="4378680" y="3018140"/>
            <a:ext cx="890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 err="1">
                <a:ea typeface="맑은 고딕"/>
              </a:rPr>
              <a:t>빵틀</a:t>
            </a:r>
            <a:r>
              <a:rPr lang="ko-KR" altLang="en-US" sz="2000" b="1" dirty="0">
                <a:ea typeface="맑은 고딕"/>
              </a:rPr>
              <a:t> 먹지도 </a:t>
            </a:r>
            <a:r>
              <a:rPr lang="ko-KR" altLang="en-US" sz="2000" b="1" dirty="0" err="1">
                <a:ea typeface="맑은 고딕"/>
              </a:rPr>
              <a:t>못하는거</a:t>
            </a:r>
            <a:r>
              <a:rPr lang="ko-KR" altLang="en-US" sz="2000" b="1" dirty="0">
                <a:ea typeface="맑은 고딕"/>
              </a:rPr>
              <a:t> 어디에 써...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FCF84-121B-4BAB-B24D-B9468FB20414}"/>
              </a:ext>
            </a:extLst>
          </p:cNvPr>
          <p:cNvSpPr txBox="1"/>
          <p:nvPr/>
        </p:nvSpPr>
        <p:spPr>
          <a:xfrm>
            <a:off x="1192436" y="5077198"/>
            <a:ext cx="10257693" cy="135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i="1" dirty="0">
              <a:solidFill>
                <a:srgbClr val="FFFFFF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쉽게 접근해보면 </a:t>
            </a:r>
            <a:r>
              <a:rPr lang="ko-KR" altLang="en-US" sz="32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빵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을 만들기 위해 </a:t>
            </a:r>
            <a:r>
              <a:rPr lang="ko-KR" altLang="en-US" sz="3200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Yu Gothic Medium"/>
                <a:ea typeface="맑은 고딕"/>
              </a:rPr>
              <a:t>빵틀</a:t>
            </a:r>
            <a:r>
              <a:rPr lang="ko-KR" altLang="en-US" sz="3200" b="1" i="1" dirty="0" err="1">
                <a:solidFill>
                  <a:schemeClr val="bg1"/>
                </a:solidFill>
                <a:latin typeface="Yu Gothic Medium"/>
                <a:ea typeface="맑은 고딕"/>
              </a:rPr>
              <a:t>이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 존재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합니다. 그리고 빵은 최종적으로</a:t>
            </a:r>
            <a:r>
              <a:rPr lang="ko-KR" altLang="en-US" sz="3200" b="1" i="1" dirty="0">
                <a:solidFill>
                  <a:schemeClr val="bg1"/>
                </a:solidFill>
                <a:latin typeface="Yu Gothic Medium"/>
                <a:ea typeface="맑은 고딕"/>
              </a:rPr>
              <a:t> </a:t>
            </a:r>
            <a:r>
              <a:rPr lang="ko-KR" altLang="en-US" sz="32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먹기 위해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만들어지죠!</a:t>
            </a: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C823B27-2A9F-4C46-AF90-E375A893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36297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58651-3FC1-466F-82C0-6CCDC2C8B723}"/>
              </a:ext>
            </a:extLst>
          </p:cNvPr>
          <p:cNvSpPr txBox="1"/>
          <p:nvPr/>
        </p:nvSpPr>
        <p:spPr>
          <a:xfrm>
            <a:off x="1869942" y="2244417"/>
            <a:ext cx="89002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ea typeface="맑은 고딕"/>
              </a:rPr>
              <a:t>빵을 제공받는 입장에서는 빵이 중요!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B555-9F66-4913-95B1-E8DA3B6E7F14}"/>
              </a:ext>
            </a:extLst>
          </p:cNvPr>
          <p:cNvSpPr txBox="1"/>
          <p:nvPr/>
        </p:nvSpPr>
        <p:spPr>
          <a:xfrm>
            <a:off x="4378680" y="3018140"/>
            <a:ext cx="890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 err="1">
                <a:ea typeface="맑은 고딕"/>
              </a:rPr>
              <a:t>빵틀</a:t>
            </a:r>
            <a:r>
              <a:rPr lang="ko-KR" altLang="en-US" sz="2000" b="1" dirty="0">
                <a:ea typeface="맑은 고딕"/>
              </a:rPr>
              <a:t> 먹지도 </a:t>
            </a:r>
            <a:r>
              <a:rPr lang="ko-KR" altLang="en-US" sz="2000" b="1" dirty="0" err="1">
                <a:ea typeface="맑은 고딕"/>
              </a:rPr>
              <a:t>못하는거</a:t>
            </a:r>
            <a:r>
              <a:rPr lang="ko-KR" altLang="en-US" sz="2000" b="1" dirty="0">
                <a:ea typeface="맑은 고딕"/>
              </a:rPr>
              <a:t> 어디에 써...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FCF84-121B-4BAB-B24D-B9468FB20414}"/>
              </a:ext>
            </a:extLst>
          </p:cNvPr>
          <p:cNvSpPr txBox="1"/>
          <p:nvPr/>
        </p:nvSpPr>
        <p:spPr>
          <a:xfrm>
            <a:off x="1192436" y="5077198"/>
            <a:ext cx="10257693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200" i="1" dirty="0">
              <a:solidFill>
                <a:schemeClr val="bg1"/>
              </a:solidFill>
              <a:latin typeface="Yu Gothic Medium"/>
              <a:ea typeface="맑은 고딕"/>
            </a:endParaRPr>
          </a:p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여기서 </a:t>
            </a:r>
            <a:r>
              <a:rPr lang="ko-KR" altLang="en-US" sz="32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빵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: </a:t>
            </a:r>
            <a:r>
              <a:rPr lang="ko-KR" altLang="en-US" sz="32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Yu Gothic Medium"/>
                <a:ea typeface="맑은 고딕"/>
              </a:rPr>
              <a:t>빵틀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= </a:t>
            </a:r>
            <a:r>
              <a:rPr lang="ko-KR" altLang="en-US" sz="32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Yu Gothic Medium"/>
                <a:ea typeface="맑은 고딕"/>
              </a:rPr>
              <a:t>객체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: </a:t>
            </a:r>
            <a:r>
              <a:rPr lang="ko-KR" altLang="en-US" sz="32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Yu Gothic Medium"/>
                <a:ea typeface="맑은 고딕"/>
              </a:rPr>
              <a:t>클래스</a:t>
            </a:r>
            <a:r>
              <a:rPr lang="ko-KR" altLang="en-US" sz="3200" i="1" dirty="0">
                <a:solidFill>
                  <a:schemeClr val="bg1"/>
                </a:solidFill>
                <a:latin typeface="Yu Gothic Medium"/>
                <a:ea typeface="맑은 고딕"/>
              </a:rPr>
              <a:t> 변환 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2075E3-1298-4880-BE58-B0F2861E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465" y="128010"/>
            <a:ext cx="2051539" cy="23531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>
                <a:ea typeface="맑은 고딕"/>
              </a:rPr>
              <a:t>객체와 클래스</a:t>
            </a:r>
          </a:p>
        </p:txBody>
      </p:sp>
    </p:spTree>
    <p:extLst>
      <p:ext uri="{BB962C8B-B14F-4D97-AF65-F5344CB8AC3E}">
        <p14:creationId xmlns:p14="http://schemas.microsoft.com/office/powerpoint/2010/main" val="20290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JAVA</vt:lpstr>
      <vt:lpstr>1. 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객체와 클래스</vt:lpstr>
      <vt:lpstr>메소드</vt:lpstr>
      <vt:lpstr>메소드</vt:lpstr>
      <vt:lpstr>메소드</vt:lpstr>
      <vt:lpstr>메소드</vt:lpstr>
      <vt:lpstr>메소드</vt:lpstr>
      <vt:lpstr>메소드</vt:lpstr>
      <vt:lpstr>메소드</vt:lpstr>
      <vt:lpstr>메소드</vt:lpstr>
      <vt:lpstr>메소드</vt:lpstr>
      <vt:lpstr>메소드</vt:lpstr>
      <vt:lpstr>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468</cp:revision>
  <dcterms:created xsi:type="dcterms:W3CDTF">2021-09-26T13:14:05Z</dcterms:created>
  <dcterms:modified xsi:type="dcterms:W3CDTF">2021-09-27T04:41:56Z</dcterms:modified>
</cp:coreProperties>
</file>