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1" r:id="rId4"/>
  </p:sldMasterIdLst>
  <p:notesMasterIdLst>
    <p:notesMasterId r:id="rId35"/>
  </p:notesMasterIdLst>
  <p:handoutMasterIdLst>
    <p:handoutMasterId r:id="rId36"/>
  </p:handoutMasterIdLst>
  <p:sldIdLst>
    <p:sldId id="399" r:id="rId5"/>
    <p:sldId id="377" r:id="rId6"/>
    <p:sldId id="397" r:id="rId7"/>
    <p:sldId id="359" r:id="rId8"/>
    <p:sldId id="365" r:id="rId9"/>
    <p:sldId id="385" r:id="rId10"/>
    <p:sldId id="408" r:id="rId11"/>
    <p:sldId id="384" r:id="rId12"/>
    <p:sldId id="357" r:id="rId13"/>
    <p:sldId id="389" r:id="rId14"/>
    <p:sldId id="356" r:id="rId15"/>
    <p:sldId id="390" r:id="rId16"/>
    <p:sldId id="366" r:id="rId17"/>
    <p:sldId id="360" r:id="rId18"/>
    <p:sldId id="358" r:id="rId19"/>
    <p:sldId id="391" r:id="rId20"/>
    <p:sldId id="367" r:id="rId21"/>
    <p:sldId id="368" r:id="rId22"/>
    <p:sldId id="392" r:id="rId23"/>
    <p:sldId id="369" r:id="rId24"/>
    <p:sldId id="370" r:id="rId25"/>
    <p:sldId id="371" r:id="rId26"/>
    <p:sldId id="373" r:id="rId27"/>
    <p:sldId id="372" r:id="rId28"/>
    <p:sldId id="374" r:id="rId29"/>
    <p:sldId id="400" r:id="rId30"/>
    <p:sldId id="394" r:id="rId31"/>
    <p:sldId id="401" r:id="rId32"/>
    <p:sldId id="415" r:id="rId33"/>
    <p:sldId id="378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ghes, Jim" initials="HJ" lastIdx="2" clrIdx="0">
    <p:extLst>
      <p:ext uri="{19B8F6BF-5375-455C-9EA6-DF929625EA0E}">
        <p15:presenceInfo xmlns:p15="http://schemas.microsoft.com/office/powerpoint/2012/main" userId="S::HUGHEJ43@pfizer.com::bc8b57e8-1858-42ad-b17b-c3718864016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6E"/>
    <a:srgbClr val="4A245E"/>
    <a:srgbClr val="CC292B"/>
    <a:srgbClr val="7B7B7B"/>
    <a:srgbClr val="00A950"/>
    <a:srgbClr val="F5F5F5"/>
    <a:srgbClr val="00AEEF"/>
    <a:srgbClr val="F8971D"/>
    <a:srgbClr val="1E19BB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38"/>
    <p:restoredTop sz="94674"/>
  </p:normalViewPr>
  <p:slideViewPr>
    <p:cSldViewPr snapToGrid="0" snapToObjects="1">
      <p:cViewPr varScale="1">
        <p:scale>
          <a:sx n="159" d="100"/>
          <a:sy n="159" d="100"/>
        </p:scale>
        <p:origin x="9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5" d="100"/>
          <a:sy n="155" d="100"/>
        </p:scale>
        <p:origin x="570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4C07976-2A9B-D444-B5F8-311A6EF082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656522-B922-D049-8AA9-0E8528FBB2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9FC472-FD6C-A841-AF60-C90F6EEF8B5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353C41-7895-9B45-B2EE-7419C223FA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8B903-B745-304C-B8BE-F1D15EA1137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3FC771-CD19-D341-AE22-EB2374D5A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1398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6D2F51-8714-F247-A2D1-570AFC9CA539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720B4-DF8E-0346-839F-EBE9BD4B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06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chemeClr val="bg2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EC3657DA-D79A-5C4B-8684-50A1214603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4514" y="0"/>
            <a:ext cx="122868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0359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b">
    <p:bg>
      <p:bgPr>
        <a:solidFill>
          <a:srgbClr val="0025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electronics, circuit&#10;&#10;Description automatically generated">
            <a:extLst>
              <a:ext uri="{FF2B5EF4-FFF2-40B4-BE49-F238E27FC236}">
                <a16:creationId xmlns:a16="http://schemas.microsoft.com/office/drawing/2014/main" id="{296CA3DD-E15A-8D42-B4BB-FEFB92F039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97D3B5B-2EAA-2340-8061-6C674C47E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0182" y="2960255"/>
            <a:ext cx="5451635" cy="642917"/>
          </a:xfrm>
        </p:spPr>
        <p:txBody>
          <a:bodyPr anchor="t" anchorCtr="1">
            <a:normAutofit/>
          </a:bodyPr>
          <a:lstStyle>
            <a:lvl1pPr algn="l">
              <a:defRPr sz="4000" b="1" i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172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c">
    <p:bg>
      <p:bgPr>
        <a:solidFill>
          <a:srgbClr val="0025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cup&#10;&#10;Description automatically generated">
            <a:extLst>
              <a:ext uri="{FF2B5EF4-FFF2-40B4-BE49-F238E27FC236}">
                <a16:creationId xmlns:a16="http://schemas.microsoft.com/office/drawing/2014/main" id="{A21E3950-BCA5-3E44-953B-3E2C64D1A8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97D3B5B-2EAA-2340-8061-6C674C47E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0182" y="2960255"/>
            <a:ext cx="5451635" cy="642917"/>
          </a:xfrm>
        </p:spPr>
        <p:txBody>
          <a:bodyPr anchor="t" anchorCtr="1">
            <a:normAutofit/>
          </a:bodyPr>
          <a:lstStyle>
            <a:lvl1pPr algn="l">
              <a:defRPr sz="4000" b="1" i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174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ABCFBB4B-867D-724C-8C7F-AF20A34750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5C20D17-35C2-4743-8117-76C43D3C5CF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25908" y="2681049"/>
            <a:ext cx="4207118" cy="747951"/>
          </a:xfrm>
        </p:spPr>
        <p:txBody>
          <a:bodyPr anchor="b">
            <a:noAutofit/>
          </a:bodyPr>
          <a:lstStyle>
            <a:lvl1pPr algn="l">
              <a:defRPr sz="4400" b="1" i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8D659EDD-2B38-5B47-A9D0-81844CA0E5B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25908" y="3546948"/>
            <a:ext cx="4207118" cy="628439"/>
          </a:xfrm>
        </p:spPr>
        <p:txBody>
          <a:bodyPr>
            <a:noAutofit/>
          </a:bodyPr>
          <a:lstStyle>
            <a:lvl1pPr marL="0" indent="0" algn="l">
              <a:buNone/>
              <a:defRPr sz="1800" b="0" i="0">
                <a:latin typeface="+mj-lt"/>
                <a:cs typeface="Arial" panose="020B0604020202020204" pitchFamily="34" charset="0"/>
              </a:defRPr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BBC1F6-722E-7449-97EA-D3F017383FD2}"/>
              </a:ext>
            </a:extLst>
          </p:cNvPr>
          <p:cNvSpPr/>
          <p:nvPr userDrawn="1"/>
        </p:nvSpPr>
        <p:spPr>
          <a:xfrm>
            <a:off x="199053" y="6133322"/>
            <a:ext cx="2488163" cy="60338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1FBF0198-5A9C-F641-9FA5-96F7E7104EA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877012"/>
            <a:ext cx="2923878" cy="123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767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ABCFBB4B-867D-724C-8C7F-AF20A34750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D0C7A9-65BE-5641-A5CA-C22188BC062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5C20D17-35C2-4743-8117-76C43D3C5CF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25908" y="2681049"/>
            <a:ext cx="4207118" cy="747951"/>
          </a:xfrm>
        </p:spPr>
        <p:txBody>
          <a:bodyPr anchor="b">
            <a:noAutofit/>
          </a:bodyPr>
          <a:lstStyle>
            <a:lvl1pPr algn="l">
              <a:defRPr sz="4400" b="1" i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8D659EDD-2B38-5B47-A9D0-81844CA0E5B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25908" y="3546948"/>
            <a:ext cx="4207118" cy="628439"/>
          </a:xfrm>
        </p:spPr>
        <p:txBody>
          <a:bodyPr>
            <a:noAutofit/>
          </a:bodyPr>
          <a:lstStyle>
            <a:lvl1pPr marL="0" indent="0" algn="l">
              <a:buNone/>
              <a:defRPr sz="1800" b="0" i="0">
                <a:latin typeface="+mj-lt"/>
                <a:cs typeface="Arial" panose="020B0604020202020204" pitchFamily="34" charset="0"/>
              </a:defRPr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3C5879-9DFB-074E-8AB6-BD452CE51D4C}"/>
              </a:ext>
            </a:extLst>
          </p:cNvPr>
          <p:cNvSpPr/>
          <p:nvPr userDrawn="1"/>
        </p:nvSpPr>
        <p:spPr>
          <a:xfrm>
            <a:off x="199053" y="6133322"/>
            <a:ext cx="2488163" cy="60338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A818234F-D272-2E4B-9E5D-8259F5B1657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5877012"/>
            <a:ext cx="2923878" cy="123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467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ABCFBB4B-867D-724C-8C7F-AF20A34750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1120318-6297-3447-8B77-D9C7B54E3BA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5C20D17-35C2-4743-8117-76C43D3C5CF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25908" y="2681049"/>
            <a:ext cx="4207118" cy="747951"/>
          </a:xfrm>
        </p:spPr>
        <p:txBody>
          <a:bodyPr anchor="b">
            <a:noAutofit/>
          </a:bodyPr>
          <a:lstStyle>
            <a:lvl1pPr algn="l">
              <a:defRPr sz="4400" b="1" i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8D659EDD-2B38-5B47-A9D0-81844CA0E5B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25908" y="3546948"/>
            <a:ext cx="4207118" cy="628439"/>
          </a:xfrm>
        </p:spPr>
        <p:txBody>
          <a:bodyPr>
            <a:noAutofit/>
          </a:bodyPr>
          <a:lstStyle>
            <a:lvl1pPr marL="0" indent="0" algn="l">
              <a:buNone/>
              <a:defRPr sz="1800" b="0" i="0">
                <a:latin typeface="+mj-lt"/>
                <a:cs typeface="Arial" panose="020B0604020202020204" pitchFamily="34" charset="0"/>
              </a:defRPr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AA3B07-316C-2240-A705-BB36F8A802FA}"/>
              </a:ext>
            </a:extLst>
          </p:cNvPr>
          <p:cNvSpPr/>
          <p:nvPr userDrawn="1"/>
        </p:nvSpPr>
        <p:spPr>
          <a:xfrm>
            <a:off x="199053" y="6133322"/>
            <a:ext cx="2488163" cy="60338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FA181C68-3A3C-4F4B-89B5-F7E01C786EB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5877012"/>
            <a:ext cx="2923878" cy="123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2391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Quot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F18E355D-2147-0E45-A178-F68CB31DAF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B3A0D24-988B-EA48-AFB8-CA8099ECFD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8126" y="418438"/>
            <a:ext cx="2542470" cy="304491"/>
          </a:xfrm>
        </p:spPr>
        <p:txBody>
          <a:bodyPr anchor="t">
            <a:noAutofit/>
          </a:bodyPr>
          <a:lstStyle>
            <a:lvl1pPr algn="l">
              <a:defRPr sz="1000" b="1" i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Lorem Ipsum Dolor</a:t>
            </a:r>
          </a:p>
        </p:txBody>
      </p:sp>
      <p:sp>
        <p:nvSpPr>
          <p:cNvPr id="7" name="Text Placeholder 24">
            <a:extLst>
              <a:ext uri="{FF2B5EF4-FFF2-40B4-BE49-F238E27FC236}">
                <a16:creationId xmlns:a16="http://schemas.microsoft.com/office/drawing/2014/main" id="{A66910EA-6FCF-6149-8BAC-5F1B610EFC3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7109" y="1693898"/>
            <a:ext cx="8549780" cy="1791316"/>
          </a:xfrm>
        </p:spPr>
        <p:txBody>
          <a:bodyPr>
            <a:noAutofit/>
          </a:bodyPr>
          <a:lstStyle>
            <a:lvl1pPr marL="0" indent="0">
              <a:buNone/>
              <a:defRPr sz="6000" b="1" i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“Big quote” or big statement 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7A222E5A-EFA8-AB45-A5D9-0B5041A53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8675" y="6349176"/>
            <a:ext cx="2743200" cy="365125"/>
          </a:xfrm>
        </p:spPr>
        <p:txBody>
          <a:bodyPr/>
          <a:lstStyle>
            <a:lvl1pPr>
              <a:defRPr sz="9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8F6FEFC-CCC7-A94C-AAC3-BECAE4BF55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4900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Quot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472C3496-29CC-FF4E-8901-6038F96E82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B3A0D24-988B-EA48-AFB8-CA8099ECFD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8126" y="418438"/>
            <a:ext cx="2542470" cy="304491"/>
          </a:xfrm>
        </p:spPr>
        <p:txBody>
          <a:bodyPr anchor="t">
            <a:noAutofit/>
          </a:bodyPr>
          <a:lstStyle>
            <a:lvl1pPr algn="l">
              <a:defRPr sz="1000" b="1" i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Lorem Ipsum Dolor</a:t>
            </a:r>
          </a:p>
        </p:txBody>
      </p:sp>
      <p:sp>
        <p:nvSpPr>
          <p:cNvPr id="7" name="Text Placeholder 24">
            <a:extLst>
              <a:ext uri="{FF2B5EF4-FFF2-40B4-BE49-F238E27FC236}">
                <a16:creationId xmlns:a16="http://schemas.microsoft.com/office/drawing/2014/main" id="{A66910EA-6FCF-6149-8BAC-5F1B610EFC3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7109" y="1693898"/>
            <a:ext cx="8549780" cy="1933722"/>
          </a:xfrm>
        </p:spPr>
        <p:txBody>
          <a:bodyPr>
            <a:noAutofit/>
          </a:bodyPr>
          <a:lstStyle>
            <a:lvl1pPr marL="0" indent="0">
              <a:buNone/>
              <a:defRPr sz="6000" b="1" i="0">
                <a:solidFill>
                  <a:srgbClr val="1E19BB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“Big quote” or big statement 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8391A59D-B615-7A4B-A58F-EF2CA49F8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3189" y="6349176"/>
            <a:ext cx="2743200" cy="365125"/>
          </a:xfrm>
        </p:spPr>
        <p:txBody>
          <a:bodyPr/>
          <a:lstStyle>
            <a:lvl1pPr>
              <a:defRPr sz="9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8F6FEFC-CCC7-A94C-AAC3-BECAE4BF55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536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4E8453-E12D-B149-AF34-207892146174}"/>
              </a:ext>
            </a:extLst>
          </p:cNvPr>
          <p:cNvSpPr/>
          <p:nvPr userDrawn="1"/>
        </p:nvSpPr>
        <p:spPr>
          <a:xfrm>
            <a:off x="4230484" y="0"/>
            <a:ext cx="7961516" cy="6858000"/>
          </a:xfrm>
          <a:prstGeom prst="rect">
            <a:avLst/>
          </a:prstGeom>
          <a:solidFill>
            <a:srgbClr val="1E19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544386EA-E0AD-204B-8FB3-4AF2418A6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8675" y="6349176"/>
            <a:ext cx="2743200" cy="365125"/>
          </a:xfrm>
        </p:spPr>
        <p:txBody>
          <a:bodyPr/>
          <a:lstStyle>
            <a:lvl1pPr>
              <a:defRPr sz="9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8F6FEFC-CCC7-A94C-AAC3-BECAE4BF55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092C1DC-05F5-304C-823D-E7793E75B5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0835" y="418441"/>
            <a:ext cx="3389960" cy="304491"/>
          </a:xfrm>
        </p:spPr>
        <p:txBody>
          <a:bodyPr anchor="t">
            <a:noAutofit/>
          </a:bodyPr>
          <a:lstStyle>
            <a:lvl1pPr algn="l">
              <a:defRPr sz="1400" b="1" i="0">
                <a:solidFill>
                  <a:srgbClr val="1E19B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DAA2EA8-659D-434D-B846-7753A1257C1D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10389" y="2843485"/>
            <a:ext cx="471804" cy="245547"/>
          </a:xfrm>
        </p:spPr>
        <p:txBody>
          <a:bodyPr>
            <a:normAutofit/>
          </a:bodyPr>
          <a:lstStyle>
            <a:lvl1pPr marL="0" indent="0">
              <a:buNone/>
              <a:defRPr sz="1400" b="1" i="0">
                <a:solidFill>
                  <a:srgbClr val="1E19B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solidFill>
                  <a:srgbClr val="2D116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solidFill>
                  <a:srgbClr val="2D116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solidFill>
                  <a:srgbClr val="2D116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2D116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3" name="Text Placeholder 24">
            <a:extLst>
              <a:ext uri="{FF2B5EF4-FFF2-40B4-BE49-F238E27FC236}">
                <a16:creationId xmlns:a16="http://schemas.microsoft.com/office/drawing/2014/main" id="{33E7CCCA-849A-7E4E-98CC-8A3BF1333B4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0377" y="1253877"/>
            <a:ext cx="3390443" cy="9144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9AA651CD-C768-5D48-A720-3072DCA946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0641" y="3319465"/>
            <a:ext cx="3390161" cy="246349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34460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5FB0317-9E79-E744-8608-E2ADF9795B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59904"/>
            <a:ext cx="12192000" cy="698096"/>
          </a:xfrm>
          <a:prstGeom prst="rect">
            <a:avLst/>
          </a:prstGeom>
        </p:spPr>
      </p:pic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FAD28899-06F0-5640-B0AA-95C2E193B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8675" y="6349176"/>
            <a:ext cx="2743200" cy="365125"/>
          </a:xfrm>
        </p:spPr>
        <p:txBody>
          <a:bodyPr/>
          <a:lstStyle>
            <a:lvl1pPr>
              <a:defRPr sz="900" b="0" i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8F6FEFC-CCC7-A94C-AAC3-BECAE4BF55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5EB43EE-CCCF-C547-B122-91A8DCDC76CA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319314" y="1268541"/>
            <a:ext cx="11482561" cy="4769402"/>
          </a:xfrm>
        </p:spPr>
        <p:txBody>
          <a:bodyPr/>
          <a:lstStyle>
            <a:lvl1pPr>
              <a:lnSpc>
                <a:spcPct val="100000"/>
              </a:lnSpc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15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351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2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051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17912F7-D185-7742-88A1-1B832D4B44B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9304" y="427887"/>
            <a:ext cx="11482557" cy="607285"/>
          </a:xfrm>
        </p:spPr>
        <p:txBody>
          <a:bodyPr anchor="t">
            <a:noAutofit/>
          </a:bodyPr>
          <a:lstStyle>
            <a:lvl1pPr algn="l">
              <a:defRPr sz="4000" b="1" i="0">
                <a:solidFill>
                  <a:srgbClr val="1E19BB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2323792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6084247-5EA9-0A43-BBBA-7B30584585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35168"/>
            <a:ext cx="12192000" cy="863001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F30D619-773C-8E40-8D2C-6FFE77D209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0847" y="1714752"/>
            <a:ext cx="11335079" cy="3816105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+mn-lt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+mn-lt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76AE7010-B247-D949-87ED-0376C2AD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8675" y="6349176"/>
            <a:ext cx="2743200" cy="365125"/>
          </a:xfrm>
        </p:spPr>
        <p:txBody>
          <a:bodyPr/>
          <a:lstStyle>
            <a:lvl1pPr>
              <a:defRPr sz="9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88F6FEFC-CCC7-A94C-AAC3-BECAE4BF55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04F51E1-AE29-5248-96DF-7E5C51C05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467" y="345181"/>
            <a:ext cx="11335079" cy="646331"/>
          </a:xfrm>
        </p:spPr>
        <p:txBody>
          <a:bodyPr>
            <a:spAutoFit/>
          </a:bodyPr>
          <a:lstStyle>
            <a:lvl1pPr>
              <a:defRPr sz="4000">
                <a:solidFill>
                  <a:srgbClr val="1E19BB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56661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age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1107354-9C58-2541-9876-B8684029A5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AB0BC5C-826A-FA49-BE26-464BFFE3B24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7665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0607E1F-1F4D-2A47-85FD-442239D030F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35168"/>
            <a:ext cx="12192000" cy="863001"/>
          </a:xfrm>
          <a:prstGeom prst="rect">
            <a:avLst/>
          </a:prstGeom>
        </p:spPr>
      </p:pic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8391A59D-B615-7A4B-A58F-EF2CA49F8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3189" y="6349176"/>
            <a:ext cx="2743200" cy="365125"/>
          </a:xfrm>
        </p:spPr>
        <p:txBody>
          <a:bodyPr/>
          <a:lstStyle>
            <a:lvl1pPr>
              <a:defRPr sz="9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8F6FEFC-CCC7-A94C-AAC3-BECAE4BF55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3AFEC6F6-4809-1141-9279-EC746DC3B56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8125" y="1783829"/>
            <a:ext cx="3559931" cy="40547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 b="0" i="0"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1600" b="0" i="0"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200" b="0" i="0">
                <a:latin typeface="+mn-lt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100" b="0" i="0">
                <a:latin typeface="+mn-lt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900" b="0" i="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E8C6E74A-3A9F-014A-AC65-E8972C6EFE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6034" y="1783829"/>
            <a:ext cx="3559931" cy="40547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 b="0" i="0"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1600" b="0" i="0"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200" b="0" i="0">
                <a:latin typeface="+mn-lt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100" b="0" i="0">
                <a:latin typeface="+mn-lt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900" b="0" i="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CA302FD4-2E44-8041-A370-DD700407AD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23944" y="1783829"/>
            <a:ext cx="3559931" cy="40547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 b="0" i="0"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1600" b="0" i="0"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200" b="0" i="0">
                <a:latin typeface="+mn-lt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100" b="0" i="0">
                <a:latin typeface="+mn-lt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900" b="0" i="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1BD3800-B3FF-A24D-8A2D-73045A179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467" y="345181"/>
            <a:ext cx="11335079" cy="646331"/>
          </a:xfrm>
        </p:spPr>
        <p:txBody>
          <a:bodyPr>
            <a:spAutoFit/>
          </a:bodyPr>
          <a:lstStyle>
            <a:lvl1pPr>
              <a:defRPr sz="4000">
                <a:solidFill>
                  <a:srgbClr val="1E19BB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30269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cellence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18E5414-3F6E-4844-AE56-ED3E186559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51271DD-7B0C-3F4B-9A5D-50FB495CFA4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213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ty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5DA36E5-E3E6-164A-91D3-7AA65F311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622174E-3099-F64E-83E5-2ED340EA0D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613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oy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DDEA18-AC92-B74C-9D55-1D87F414275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0A5E78A-887B-574A-90BB-6612EBA864B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401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Values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1FE4E78-A890-B84A-BB3A-184904800F4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087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1C5288A-B1A2-4747-848B-C2464D54E4D4}"/>
              </a:ext>
            </a:extLst>
          </p:cNvPr>
          <p:cNvSpPr/>
          <p:nvPr userDrawn="1"/>
        </p:nvSpPr>
        <p:spPr>
          <a:xfrm>
            <a:off x="0" y="0"/>
            <a:ext cx="4206245" cy="6858000"/>
          </a:xfrm>
          <a:prstGeom prst="rect">
            <a:avLst/>
          </a:prstGeom>
          <a:solidFill>
            <a:srgbClr val="1E19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1E19BB"/>
              </a:solidFill>
            </a:endParaRP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4A94DF17-F487-E542-9F9B-74395A2CD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8675" y="6349176"/>
            <a:ext cx="2743200" cy="365125"/>
          </a:xfrm>
        </p:spPr>
        <p:txBody>
          <a:bodyPr/>
          <a:lstStyle>
            <a:lvl1pPr>
              <a:defRPr sz="900" b="0" i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8F6FEFC-CCC7-A94C-AAC3-BECAE4BF550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A4D6EC9C-5DD1-9D4A-866E-8DC56079DF5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54814" y="409865"/>
            <a:ext cx="6734944" cy="3710763"/>
          </a:xfrm>
        </p:spPr>
        <p:txBody>
          <a:bodyPr numCol="1">
            <a:normAutofit/>
          </a:bodyPr>
          <a:lstStyle>
            <a:lvl1pPr marL="342866" marR="0" indent="-342866" algn="l" defTabSz="685734" rtl="0" eaLnBrk="1" fontAlgn="auto" latinLnBrk="0" hangingPunct="1">
              <a:lnSpc>
                <a:spcPct val="150000"/>
              </a:lnSpc>
              <a:spcBef>
                <a:spcPts val="751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1600" b="0" i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342866" indent="0" algn="ctr">
              <a:buNone/>
              <a:defRPr sz="1500"/>
            </a:lvl2pPr>
            <a:lvl3pPr marL="685734" indent="0" algn="ctr">
              <a:buNone/>
              <a:defRPr sz="1351"/>
            </a:lvl3pPr>
            <a:lvl4pPr marL="1028598" indent="0" algn="ctr">
              <a:buNone/>
              <a:defRPr sz="1200"/>
            </a:lvl4pPr>
            <a:lvl5pPr marL="1371464" indent="0" algn="ctr">
              <a:buNone/>
              <a:defRPr sz="1200"/>
            </a:lvl5pPr>
            <a:lvl6pPr marL="1714329" indent="0" algn="ctr">
              <a:buNone/>
              <a:defRPr sz="1200"/>
            </a:lvl6pPr>
            <a:lvl7pPr marL="2057195" indent="0" algn="ctr">
              <a:buNone/>
              <a:defRPr sz="1200"/>
            </a:lvl7pPr>
            <a:lvl8pPr marL="2400060" indent="0" algn="ctr">
              <a:buNone/>
              <a:defRPr sz="1200"/>
            </a:lvl8pPr>
            <a:lvl9pPr marL="2742926" indent="0" algn="ctr">
              <a:buNone/>
              <a:defRPr sz="1200"/>
            </a:lvl9pPr>
          </a:lstStyle>
          <a:p>
            <a:r>
              <a:rPr lang="en-US" dirty="0"/>
              <a:t>Lorem ipsum sit </a:t>
            </a:r>
            <a:r>
              <a:rPr lang="en-US" dirty="0" err="1"/>
              <a:t>amet</a:t>
            </a:r>
            <a:endParaRPr lang="en-US" dirty="0"/>
          </a:p>
          <a:p>
            <a:r>
              <a:rPr lang="en-US" b="0" i="0" dirty="0" err="1">
                <a:effectLst/>
                <a:latin typeface="Arial" panose="020B0604020202020204" pitchFamily="34" charset="0"/>
              </a:rPr>
              <a:t>Sediam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nonummy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nibh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</a:p>
          <a:p>
            <a:r>
              <a:rPr lang="en-US" dirty="0"/>
              <a:t>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consecteur</a:t>
            </a:r>
            <a:r>
              <a:rPr lang="en-US" dirty="0"/>
              <a:t> </a:t>
            </a:r>
            <a:r>
              <a:rPr lang="en-US" dirty="0" err="1"/>
              <a:t>nibh</a:t>
            </a:r>
            <a:endParaRPr lang="en-US" dirty="0"/>
          </a:p>
          <a:p>
            <a:r>
              <a:rPr lang="en-US" dirty="0"/>
              <a:t>Magna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aliquam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erat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volutpat</a:t>
            </a:r>
            <a:r>
              <a:rPr lang="en-US" b="0" i="0" dirty="0">
                <a:effectLst/>
                <a:latin typeface="Arial" panose="020B0604020202020204" pitchFamily="34" charset="0"/>
              </a:rPr>
              <a:t>. </a:t>
            </a:r>
            <a:endParaRPr lang="en-US" dirty="0"/>
          </a:p>
          <a:p>
            <a:pPr marL="342866" marR="0" lvl="0" indent="-342866" algn="l" defTabSz="685734" rtl="0" eaLnBrk="1" fontAlgn="auto" latinLnBrk="0" hangingPunct="1">
              <a:lnSpc>
                <a:spcPct val="150000"/>
              </a:lnSpc>
              <a:spcBef>
                <a:spcPts val="751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="0" i="0" dirty="0" err="1">
                <a:effectLst/>
                <a:latin typeface="Arial" panose="020B0604020202020204" pitchFamily="34" charset="0"/>
              </a:rPr>
              <a:t>Sed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diam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nonummy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nibh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euismod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tincidunt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r>
              <a:rPr lang="en-US" dirty="0"/>
              <a:t>Lorem ipsum sit </a:t>
            </a:r>
            <a:r>
              <a:rPr lang="en-US" dirty="0" err="1"/>
              <a:t>amet</a:t>
            </a:r>
            <a:endParaRPr lang="en-US" dirty="0"/>
          </a:p>
          <a:p>
            <a:r>
              <a:rPr lang="en-US" b="0" i="0" dirty="0" err="1">
                <a:effectLst/>
                <a:latin typeface="Arial" panose="020B0604020202020204" pitchFamily="34" charset="0"/>
              </a:rPr>
              <a:t>Sediam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nonummy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nibh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</a:p>
          <a:p>
            <a:pPr marL="342866" marR="0" lvl="0" indent="-342866" algn="l" defTabSz="685734" rtl="0" eaLnBrk="1" fontAlgn="auto" latinLnBrk="0" hangingPunct="1">
              <a:lnSpc>
                <a:spcPct val="150000"/>
              </a:lnSpc>
              <a:spcBef>
                <a:spcPts val="751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98D1B35-2110-3D49-B32D-7E4B134E3B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856"/>
          <a:stretch/>
        </p:blipFill>
        <p:spPr>
          <a:xfrm>
            <a:off x="0" y="0"/>
            <a:ext cx="4300588" cy="6858000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63C7DA10-CF0E-5645-99F4-D08EEEBFFC3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30445" y="330036"/>
            <a:ext cx="2239697" cy="838364"/>
          </a:xfrm>
        </p:spPr>
        <p:txBody>
          <a:bodyPr anchor="t">
            <a:normAutofit/>
          </a:bodyPr>
          <a:lstStyle>
            <a:lvl1pPr algn="l">
              <a:defRPr sz="4000" b="1" i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336900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7E03156-2AA9-3141-9102-D3F750ABEB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41399"/>
            <a:ext cx="12192000" cy="867081"/>
          </a:xfrm>
          <a:prstGeom prst="rect">
            <a:avLst/>
          </a:prstGeom>
        </p:spPr>
      </p:pic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4A94DF17-F487-E542-9F9B-74395A2CD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8675" y="6349176"/>
            <a:ext cx="2743200" cy="365125"/>
          </a:xfrm>
        </p:spPr>
        <p:txBody>
          <a:bodyPr/>
          <a:lstStyle>
            <a:lvl1pPr>
              <a:defRPr sz="9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8F6FEFC-CCC7-A94C-AAC3-BECAE4BF55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A4D6EC9C-5DD1-9D4A-866E-8DC56079DF5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428" y="1398406"/>
            <a:ext cx="11585803" cy="3710763"/>
          </a:xfrm>
        </p:spPr>
        <p:txBody>
          <a:bodyPr numCol="1">
            <a:normAutofit/>
          </a:bodyPr>
          <a:lstStyle>
            <a:lvl1pPr marL="342866" marR="0" indent="-342866" algn="l" defTabSz="685734" rtl="0" eaLnBrk="1" fontAlgn="auto" latinLnBrk="0" hangingPunct="1">
              <a:lnSpc>
                <a:spcPct val="150000"/>
              </a:lnSpc>
              <a:spcBef>
                <a:spcPts val="751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1600" b="0" i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342866" indent="0" algn="ctr">
              <a:buNone/>
              <a:defRPr sz="1500"/>
            </a:lvl2pPr>
            <a:lvl3pPr marL="685734" indent="0" algn="ctr">
              <a:buNone/>
              <a:defRPr sz="1351"/>
            </a:lvl3pPr>
            <a:lvl4pPr marL="1028598" indent="0" algn="ctr">
              <a:buNone/>
              <a:defRPr sz="1200"/>
            </a:lvl4pPr>
            <a:lvl5pPr marL="1371464" indent="0" algn="ctr">
              <a:buNone/>
              <a:defRPr sz="1200"/>
            </a:lvl5pPr>
            <a:lvl6pPr marL="1714329" indent="0" algn="ctr">
              <a:buNone/>
              <a:defRPr sz="1200"/>
            </a:lvl6pPr>
            <a:lvl7pPr marL="2057195" indent="0" algn="ctr">
              <a:buNone/>
              <a:defRPr sz="1200"/>
            </a:lvl7pPr>
            <a:lvl8pPr marL="2400060" indent="0" algn="ctr">
              <a:buNone/>
              <a:defRPr sz="1200"/>
            </a:lvl8pPr>
            <a:lvl9pPr marL="2742926" indent="0" algn="ctr">
              <a:buNone/>
              <a:defRPr sz="1200"/>
            </a:lvl9pPr>
          </a:lstStyle>
          <a:p>
            <a:r>
              <a:rPr lang="en-US" dirty="0"/>
              <a:t>Lorem ipsum sit </a:t>
            </a:r>
            <a:r>
              <a:rPr lang="en-US" dirty="0" err="1"/>
              <a:t>amet</a:t>
            </a:r>
            <a:endParaRPr lang="en-US" dirty="0"/>
          </a:p>
          <a:p>
            <a:r>
              <a:rPr lang="en-US" b="0" i="0" dirty="0" err="1">
                <a:effectLst/>
                <a:latin typeface="Arial" panose="020B0604020202020204" pitchFamily="34" charset="0"/>
              </a:rPr>
              <a:t>Sediam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nonummy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nibh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</a:p>
          <a:p>
            <a:r>
              <a:rPr lang="en-US" dirty="0"/>
              <a:t>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consecteur</a:t>
            </a:r>
            <a:r>
              <a:rPr lang="en-US" dirty="0"/>
              <a:t> </a:t>
            </a:r>
            <a:r>
              <a:rPr lang="en-US" dirty="0" err="1"/>
              <a:t>nibh</a:t>
            </a:r>
            <a:endParaRPr lang="en-US" dirty="0"/>
          </a:p>
          <a:p>
            <a:r>
              <a:rPr lang="en-US" dirty="0"/>
              <a:t>Magna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aliquam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erat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volutpat</a:t>
            </a:r>
            <a:r>
              <a:rPr lang="en-US" b="0" i="0" dirty="0">
                <a:effectLst/>
                <a:latin typeface="Arial" panose="020B0604020202020204" pitchFamily="34" charset="0"/>
              </a:rPr>
              <a:t>. </a:t>
            </a:r>
            <a:endParaRPr lang="en-US" dirty="0"/>
          </a:p>
          <a:p>
            <a:pPr marL="342866" marR="0" lvl="0" indent="-342866" algn="l" defTabSz="685734" rtl="0" eaLnBrk="1" fontAlgn="auto" latinLnBrk="0" hangingPunct="1">
              <a:lnSpc>
                <a:spcPct val="150000"/>
              </a:lnSpc>
              <a:spcBef>
                <a:spcPts val="751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="0" i="0" dirty="0" err="1">
                <a:effectLst/>
                <a:latin typeface="Arial" panose="020B0604020202020204" pitchFamily="34" charset="0"/>
              </a:rPr>
              <a:t>Sed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diam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nonummy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nibh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euismod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tincidunt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r>
              <a:rPr lang="en-US" dirty="0"/>
              <a:t>Lorem ipsum sit </a:t>
            </a:r>
            <a:r>
              <a:rPr lang="en-US" dirty="0" err="1"/>
              <a:t>amet</a:t>
            </a:r>
            <a:endParaRPr lang="en-US" dirty="0"/>
          </a:p>
          <a:p>
            <a:r>
              <a:rPr lang="en-US" b="0" i="0" dirty="0" err="1">
                <a:effectLst/>
                <a:latin typeface="Arial" panose="020B0604020202020204" pitchFamily="34" charset="0"/>
              </a:rPr>
              <a:t>Sediam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nonummy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nibh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</a:p>
          <a:p>
            <a:pPr marL="342866" marR="0" lvl="0" indent="-342866" algn="l" defTabSz="685734" rtl="0" eaLnBrk="1" fontAlgn="auto" latinLnBrk="0" hangingPunct="1">
              <a:lnSpc>
                <a:spcPct val="150000"/>
              </a:lnSpc>
              <a:spcBef>
                <a:spcPts val="751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63C7DA10-CF0E-5645-99F4-D08EEEBFFC3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429" y="330036"/>
            <a:ext cx="2239697" cy="838364"/>
          </a:xfrm>
        </p:spPr>
        <p:txBody>
          <a:bodyPr anchor="t">
            <a:normAutofit/>
          </a:bodyPr>
          <a:lstStyle>
            <a:lvl1pPr algn="l">
              <a:defRPr sz="4000" b="1" i="0">
                <a:solidFill>
                  <a:srgbClr val="1E19BB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723765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a">
    <p:bg>
      <p:bgPr>
        <a:solidFill>
          <a:srgbClr val="0025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2DA3A3A3-064C-FC40-B764-07FFF2BD9E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97D3B5B-2EAA-2340-8061-6C674C47E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0182" y="2960255"/>
            <a:ext cx="5451635" cy="642917"/>
          </a:xfrm>
        </p:spPr>
        <p:txBody>
          <a:bodyPr anchor="t" anchorCtr="1">
            <a:normAutofit/>
          </a:bodyPr>
          <a:lstStyle>
            <a:lvl1pPr algn="l">
              <a:defRPr sz="4000" b="1" i="0">
                <a:solidFill>
                  <a:srgbClr val="1E19BB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42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6FEFC-CCC7-A94C-AAC3-BECAE4BF5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16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29" r:id="rId2"/>
    <p:sldLayoutId id="2147483932" r:id="rId3"/>
    <p:sldLayoutId id="2147483930" r:id="rId4"/>
    <p:sldLayoutId id="2147483931" r:id="rId5"/>
    <p:sldLayoutId id="2147483933" r:id="rId6"/>
    <p:sldLayoutId id="2147483865" r:id="rId7"/>
    <p:sldLayoutId id="2147483950" r:id="rId8"/>
    <p:sldLayoutId id="2147483935" r:id="rId9"/>
    <p:sldLayoutId id="2147483937" r:id="rId10"/>
    <p:sldLayoutId id="2147483914" r:id="rId11"/>
    <p:sldLayoutId id="2147483902" r:id="rId12"/>
    <p:sldLayoutId id="2147483945" r:id="rId13"/>
    <p:sldLayoutId id="2147483946" r:id="rId14"/>
    <p:sldLayoutId id="2147483942" r:id="rId15"/>
    <p:sldLayoutId id="2147483939" r:id="rId16"/>
    <p:sldLayoutId id="2147483925" r:id="rId17"/>
    <p:sldLayoutId id="2147483944" r:id="rId18"/>
    <p:sldLayoutId id="2147483895" r:id="rId19"/>
    <p:sldLayoutId id="2147483949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cloud/project/1638785" TargetMode="External"/><Relationship Id="rId2" Type="http://schemas.openxmlformats.org/officeDocument/2006/relationships/hyperlink" Target="https://github.com/jhhughes256/pfe_shiny_intro" TargetMode="Externa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engineering-shiny.org/" TargetMode="External"/><Relationship Id="rId3" Type="http://schemas.openxmlformats.org/officeDocument/2006/relationships/hyperlink" Target="https://shiny.rstudio.com/tutorial/written-tutorial/lesson1/" TargetMode="External"/><Relationship Id="rId7" Type="http://schemas.openxmlformats.org/officeDocument/2006/relationships/hyperlink" Target="https://mastering-shiny.org/" TargetMode="External"/><Relationship Id="rId2" Type="http://schemas.openxmlformats.org/officeDocument/2006/relationships/hyperlink" Target="https://shiny.rstudio.com/images/shiny-cheatsheet.pdf" TargetMode="External"/><Relationship Id="rId1" Type="http://schemas.openxmlformats.org/officeDocument/2006/relationships/slideLayout" Target="../slideLayouts/slideLayout19.xml"/><Relationship Id="rId6" Type="http://schemas.openxmlformats.org/officeDocument/2006/relationships/hyperlink" Target="https://shiny.rstudio.com/articles/" TargetMode="External"/><Relationship Id="rId5" Type="http://schemas.openxmlformats.org/officeDocument/2006/relationships/hyperlink" Target="https://ascpt.onlinelibrary.wiley.com/doi/full/10.1002/psp4.21" TargetMode="External"/><Relationship Id="rId4" Type="http://schemas.openxmlformats.org/officeDocument/2006/relationships/hyperlink" Target="https://vimeo.com/131218530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github.io/shinydashboard/get_started.html" TargetMode="External"/><Relationship Id="rId2" Type="http://schemas.openxmlformats.org/officeDocument/2006/relationships/hyperlink" Target="https://shiny.rstudio.com/articles/layout-guide.html" TargetMode="Externa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E1932-9661-4C1A-AA24-3498C6C3EE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3948" y="2681049"/>
            <a:ext cx="5848772" cy="747951"/>
          </a:xfrm>
        </p:spPr>
        <p:txBody>
          <a:bodyPr/>
          <a:lstStyle/>
          <a:p>
            <a:r>
              <a:rPr lang="en-US" dirty="0"/>
              <a:t>Introduction to Shiny Part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B93513-8B9B-4AFC-96B5-A4E0975AEF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3948" y="3546948"/>
            <a:ext cx="4207118" cy="628439"/>
          </a:xfrm>
        </p:spPr>
        <p:txBody>
          <a:bodyPr/>
          <a:lstStyle/>
          <a:p>
            <a:r>
              <a:rPr lang="en-US" dirty="0"/>
              <a:t>Jim Hughes</a:t>
            </a:r>
          </a:p>
        </p:txBody>
      </p:sp>
    </p:spTree>
    <p:extLst>
      <p:ext uri="{BB962C8B-B14F-4D97-AF65-F5344CB8AC3E}">
        <p14:creationId xmlns:p14="http://schemas.microsoft.com/office/powerpoint/2010/main" val="466751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36D3183-DE5D-4277-B07C-F522D37374DA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1554924" y="3797301"/>
            <a:ext cx="257144" cy="5367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98072EA-59E6-48D3-9238-3220BCD95F60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3161333" y="3762275"/>
            <a:ext cx="338181" cy="4926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B6C8B0-006D-498E-AB05-E78AF8806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FEFC-CCC7-A94C-AAC3-BECAE4BF550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E6BBAEF-6697-4EF5-9C43-33A6E999E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Reactivity Revisited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8C75FCA-288A-475E-B056-8429E8E70412}"/>
              </a:ext>
            </a:extLst>
          </p:cNvPr>
          <p:cNvCxnSpPr>
            <a:stCxn id="18" idx="3"/>
            <a:endCxn id="19" idx="3"/>
          </p:cNvCxnSpPr>
          <p:nvPr/>
        </p:nvCxnSpPr>
        <p:spPr>
          <a:xfrm flipV="1">
            <a:off x="2367435" y="1965469"/>
            <a:ext cx="1055964" cy="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C87E0874-BD56-4AE3-A274-A37E57EF7045}"/>
              </a:ext>
            </a:extLst>
          </p:cNvPr>
          <p:cNvSpPr/>
          <p:nvPr/>
        </p:nvSpPr>
        <p:spPr>
          <a:xfrm>
            <a:off x="1110135" y="1772967"/>
            <a:ext cx="1257300" cy="385011"/>
          </a:xfrm>
          <a:prstGeom prst="homePlate">
            <a:avLst/>
          </a:prstGeom>
          <a:noFill/>
          <a:ln w="38100">
            <a:solidFill>
              <a:srgbClr val="D600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Top Corners Rounded 18">
            <a:extLst>
              <a:ext uri="{FF2B5EF4-FFF2-40B4-BE49-F238E27FC236}">
                <a16:creationId xmlns:a16="http://schemas.microsoft.com/office/drawing/2014/main" id="{4B1730C9-4461-44E0-A6AE-02C74DEB7107}"/>
              </a:ext>
            </a:extLst>
          </p:cNvPr>
          <p:cNvSpPr/>
          <p:nvPr/>
        </p:nvSpPr>
        <p:spPr>
          <a:xfrm rot="16200000">
            <a:off x="3822912" y="1373450"/>
            <a:ext cx="385011" cy="1184038"/>
          </a:xfrm>
          <a:prstGeom prst="round2SameRect">
            <a:avLst>
              <a:gd name="adj1" fmla="val 50000"/>
              <a:gd name="adj2" fmla="val 0"/>
            </a:avLst>
          </a:prstGeom>
          <a:noFill/>
          <a:ln w="38100">
            <a:solidFill>
              <a:srgbClr val="00A9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AC05E1-64F9-45D3-9D2D-89868C9A2BBB}"/>
              </a:ext>
            </a:extLst>
          </p:cNvPr>
          <p:cNvSpPr txBox="1"/>
          <p:nvPr/>
        </p:nvSpPr>
        <p:spPr>
          <a:xfrm>
            <a:off x="1216069" y="1780806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input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792929-C620-4700-9E26-A3CE8691722E}"/>
              </a:ext>
            </a:extLst>
          </p:cNvPr>
          <p:cNvSpPr txBox="1"/>
          <p:nvPr/>
        </p:nvSpPr>
        <p:spPr>
          <a:xfrm>
            <a:off x="3524251" y="1772965"/>
            <a:ext cx="102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output</a:t>
            </a:r>
          </a:p>
        </p:txBody>
      </p:sp>
      <p:sp>
        <p:nvSpPr>
          <p:cNvPr id="22" name="Arrow: Pentagon 21">
            <a:extLst>
              <a:ext uri="{FF2B5EF4-FFF2-40B4-BE49-F238E27FC236}">
                <a16:creationId xmlns:a16="http://schemas.microsoft.com/office/drawing/2014/main" id="{D07095AB-72B5-4769-90F4-EC3AC993D085}"/>
              </a:ext>
            </a:extLst>
          </p:cNvPr>
          <p:cNvSpPr/>
          <p:nvPr/>
        </p:nvSpPr>
        <p:spPr>
          <a:xfrm>
            <a:off x="1110135" y="2334806"/>
            <a:ext cx="1257300" cy="385011"/>
          </a:xfrm>
          <a:prstGeom prst="homePlate">
            <a:avLst/>
          </a:prstGeom>
          <a:noFill/>
          <a:ln w="38100">
            <a:solidFill>
              <a:srgbClr val="D600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A4A05D-ECD8-4445-871A-97FE74FBBB7F}"/>
              </a:ext>
            </a:extLst>
          </p:cNvPr>
          <p:cNvSpPr txBox="1"/>
          <p:nvPr/>
        </p:nvSpPr>
        <p:spPr>
          <a:xfrm>
            <a:off x="1216069" y="2342645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input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3AD6A4C-89A0-4449-8F02-9D36E699FF9C}"/>
              </a:ext>
            </a:extLst>
          </p:cNvPr>
          <p:cNvCxnSpPr>
            <a:cxnSpLocks/>
            <a:stCxn id="22" idx="3"/>
            <a:endCxn id="19" idx="3"/>
          </p:cNvCxnSpPr>
          <p:nvPr/>
        </p:nvCxnSpPr>
        <p:spPr>
          <a:xfrm flipV="1">
            <a:off x="2367435" y="1965469"/>
            <a:ext cx="1055964" cy="56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1">
            <a:extLst>
              <a:ext uri="{FF2B5EF4-FFF2-40B4-BE49-F238E27FC236}">
                <a16:creationId xmlns:a16="http://schemas.microsoft.com/office/drawing/2014/main" id="{0568DFB1-6781-47FF-906E-DE82C984C9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15982" y="1323725"/>
            <a:ext cx="6528368" cy="4765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A950"/>
                </a:solidFill>
                <a:latin typeface="Lucida Console" panose="020B0609040504020204" pitchFamily="49" charset="0"/>
              </a:rPr>
              <a:t>output</a:t>
            </a:r>
            <a:r>
              <a:rPr lang="en-US" dirty="0" err="1">
                <a:latin typeface="Lucida Console" panose="020B0609040504020204" pitchFamily="49" charset="0"/>
              </a:rPr>
              <a:t>$plot</a:t>
            </a:r>
            <a:r>
              <a:rPr lang="en-US" dirty="0">
                <a:latin typeface="Lucida Console" panose="020B0609040504020204" pitchFamily="49" charset="0"/>
              </a:rPr>
              <a:t> &lt;- </a:t>
            </a:r>
            <a:r>
              <a:rPr lang="en-US" dirty="0" err="1">
                <a:solidFill>
                  <a:srgbClr val="F8971D"/>
                </a:solidFill>
                <a:latin typeface="Lucida Console" panose="020B0609040504020204" pitchFamily="49" charset="0"/>
              </a:rPr>
              <a:t>renderPlot</a:t>
            </a:r>
            <a:r>
              <a:rPr lang="en-US" dirty="0">
                <a:latin typeface="Lucida Console" panose="020B0609040504020204" pitchFamily="49" charset="0"/>
              </a:rPr>
              <a:t>({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data &lt;- </a:t>
            </a:r>
            <a:r>
              <a:rPr lang="en-US" dirty="0" err="1">
                <a:latin typeface="Lucida Console" panose="020B0609040504020204" pitchFamily="49" charset="0"/>
              </a:rPr>
              <a:t>slowFunction</a:t>
            </a:r>
            <a:r>
              <a:rPr lang="en-US" dirty="0">
                <a:latin typeface="Lucida Console" panose="020B0609040504020204" pitchFamily="49" charset="0"/>
              </a:rPr>
              <a:t>(raw, </a:t>
            </a:r>
            <a:r>
              <a:rPr lang="en-US" dirty="0" err="1">
                <a:solidFill>
                  <a:srgbClr val="D6006E"/>
                </a:solidFill>
                <a:latin typeface="Lucida Console" panose="020B0609040504020204" pitchFamily="49" charset="0"/>
              </a:rPr>
              <a:t>input</a:t>
            </a:r>
            <a:r>
              <a:rPr lang="en-US" dirty="0" err="1">
                <a:latin typeface="Lucida Console" panose="020B0609040504020204" pitchFamily="49" charset="0"/>
              </a:rPr>
              <a:t>$one</a:t>
            </a:r>
            <a:r>
              <a:rPr lang="en-US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plot &lt;- </a:t>
            </a:r>
            <a:r>
              <a:rPr lang="en-US" dirty="0" err="1">
                <a:latin typeface="Lucida Console" panose="020B0609040504020204" pitchFamily="49" charset="0"/>
              </a:rPr>
              <a:t>plotFunction</a:t>
            </a:r>
            <a:r>
              <a:rPr lang="en-US" dirty="0">
                <a:latin typeface="Lucida Console" panose="020B0609040504020204" pitchFamily="49" charset="0"/>
              </a:rPr>
              <a:t>(data, </a:t>
            </a:r>
            <a:r>
              <a:rPr lang="en-US" dirty="0" err="1">
                <a:solidFill>
                  <a:srgbClr val="D6006E"/>
                </a:solidFill>
                <a:latin typeface="Lucida Console" panose="020B0609040504020204" pitchFamily="49" charset="0"/>
              </a:rPr>
              <a:t>input</a:t>
            </a:r>
            <a:r>
              <a:rPr lang="en-US" dirty="0" err="1">
                <a:latin typeface="Lucida Console" panose="020B0609040504020204" pitchFamily="49" charset="0"/>
              </a:rPr>
              <a:t>$two</a:t>
            </a:r>
            <a:r>
              <a:rPr lang="en-US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})</a:t>
            </a:r>
          </a:p>
          <a:p>
            <a:pPr marL="0" indent="0">
              <a:buNone/>
            </a:pP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AEEF"/>
                </a:solidFill>
                <a:latin typeface="Lucida Console" panose="020B0609040504020204" pitchFamily="49" charset="0"/>
              </a:rPr>
              <a:t>data</a:t>
            </a:r>
            <a:r>
              <a:rPr lang="en-US" dirty="0">
                <a:latin typeface="Lucida Console" panose="020B0609040504020204" pitchFamily="49" charset="0"/>
              </a:rPr>
              <a:t> &lt;- reactive({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data &lt;- </a:t>
            </a:r>
            <a:r>
              <a:rPr lang="en-US" dirty="0" err="1">
                <a:latin typeface="Lucida Console" panose="020B0609040504020204" pitchFamily="49" charset="0"/>
              </a:rPr>
              <a:t>slowFunction</a:t>
            </a:r>
            <a:r>
              <a:rPr lang="en-US" dirty="0">
                <a:latin typeface="Lucida Console" panose="020B0609040504020204" pitchFamily="49" charset="0"/>
              </a:rPr>
              <a:t>(raw, </a:t>
            </a:r>
            <a:r>
              <a:rPr lang="en-US" dirty="0" err="1">
                <a:solidFill>
                  <a:srgbClr val="D6006E"/>
                </a:solidFill>
                <a:latin typeface="Lucida Console" panose="020B0609040504020204" pitchFamily="49" charset="0"/>
              </a:rPr>
              <a:t>input</a:t>
            </a:r>
            <a:r>
              <a:rPr lang="en-US" dirty="0" err="1">
                <a:latin typeface="Lucida Console" panose="020B0609040504020204" pitchFamily="49" charset="0"/>
              </a:rPr>
              <a:t>$one</a:t>
            </a:r>
            <a:r>
              <a:rPr lang="en-US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})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output</a:t>
            </a:r>
            <a:r>
              <a:rPr lang="en-US" dirty="0" err="1">
                <a:latin typeface="Lucida Console" panose="020B0609040504020204" pitchFamily="49" charset="0"/>
              </a:rPr>
              <a:t>$plot</a:t>
            </a:r>
            <a:r>
              <a:rPr lang="en-US" dirty="0">
                <a:latin typeface="Lucida Console" panose="020B0609040504020204" pitchFamily="49" charset="0"/>
              </a:rPr>
              <a:t> &lt;- </a:t>
            </a:r>
            <a:r>
              <a:rPr lang="en-US" dirty="0" err="1">
                <a:solidFill>
                  <a:srgbClr val="F8971D"/>
                </a:solidFill>
                <a:latin typeface="Lucida Console" panose="020B0609040504020204" pitchFamily="49" charset="0"/>
              </a:rPr>
              <a:t>renderPlot</a:t>
            </a:r>
            <a:r>
              <a:rPr lang="en-US" dirty="0">
                <a:latin typeface="Lucida Console" panose="020B0609040504020204" pitchFamily="49" charset="0"/>
              </a:rPr>
              <a:t>({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plot &lt;- </a:t>
            </a:r>
            <a:r>
              <a:rPr lang="en-US" dirty="0" err="1">
                <a:latin typeface="Lucida Console" panose="020B0609040504020204" pitchFamily="49" charset="0"/>
              </a:rPr>
              <a:t>plotFunction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00AEEF"/>
                </a:solidFill>
                <a:latin typeface="Lucida Console" panose="020B0609040504020204" pitchFamily="49" charset="0"/>
              </a:rPr>
              <a:t>data</a:t>
            </a:r>
            <a:r>
              <a:rPr lang="en-US" dirty="0">
                <a:latin typeface="Lucida Console" panose="020B0609040504020204" pitchFamily="49" charset="0"/>
              </a:rPr>
              <a:t>(), </a:t>
            </a:r>
            <a:r>
              <a:rPr lang="en-US" dirty="0" err="1">
                <a:solidFill>
                  <a:srgbClr val="D6006E"/>
                </a:solidFill>
                <a:latin typeface="Lucida Console" panose="020B0609040504020204" pitchFamily="49" charset="0"/>
              </a:rPr>
              <a:t>input</a:t>
            </a:r>
            <a:r>
              <a:rPr lang="en-US" dirty="0" err="1">
                <a:latin typeface="Lucida Console" panose="020B0609040504020204" pitchFamily="49" charset="0"/>
              </a:rPr>
              <a:t>$two</a:t>
            </a:r>
            <a:r>
              <a:rPr lang="en-US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})</a:t>
            </a:r>
          </a:p>
          <a:p>
            <a:pPr marL="0" indent="0">
              <a:buNone/>
            </a:pP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8" name="Arrow: Pentagon 27">
            <a:extLst>
              <a:ext uri="{FF2B5EF4-FFF2-40B4-BE49-F238E27FC236}">
                <a16:creationId xmlns:a16="http://schemas.microsoft.com/office/drawing/2014/main" id="{C786ED1F-7A5F-4C65-B7AA-107A5DEC62FE}"/>
              </a:ext>
            </a:extLst>
          </p:cNvPr>
          <p:cNvSpPr/>
          <p:nvPr/>
        </p:nvSpPr>
        <p:spPr>
          <a:xfrm>
            <a:off x="297624" y="4141501"/>
            <a:ext cx="1257300" cy="385011"/>
          </a:xfrm>
          <a:prstGeom prst="homePlate">
            <a:avLst/>
          </a:prstGeom>
          <a:noFill/>
          <a:ln w="38100">
            <a:solidFill>
              <a:srgbClr val="D600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Top Corners Rounded 30">
            <a:extLst>
              <a:ext uri="{FF2B5EF4-FFF2-40B4-BE49-F238E27FC236}">
                <a16:creationId xmlns:a16="http://schemas.microsoft.com/office/drawing/2014/main" id="{EAB69FE6-6644-4E84-844D-52064C276606}"/>
              </a:ext>
            </a:extLst>
          </p:cNvPr>
          <p:cNvSpPr/>
          <p:nvPr/>
        </p:nvSpPr>
        <p:spPr>
          <a:xfrm rot="16200000">
            <a:off x="3822912" y="3805496"/>
            <a:ext cx="385011" cy="1184038"/>
          </a:xfrm>
          <a:prstGeom prst="round2SameRect">
            <a:avLst>
              <a:gd name="adj1" fmla="val 50000"/>
              <a:gd name="adj2" fmla="val 0"/>
            </a:avLst>
          </a:prstGeom>
          <a:noFill/>
          <a:ln w="38100">
            <a:solidFill>
              <a:srgbClr val="00A9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85EAA1D-3E06-48E6-BE91-96930E838EE0}"/>
              </a:ext>
            </a:extLst>
          </p:cNvPr>
          <p:cNvSpPr txBox="1"/>
          <p:nvPr/>
        </p:nvSpPr>
        <p:spPr>
          <a:xfrm>
            <a:off x="403558" y="414934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input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BE7CA1-9BEA-47D9-A977-A1C2B92686EE}"/>
              </a:ext>
            </a:extLst>
          </p:cNvPr>
          <p:cNvSpPr txBox="1"/>
          <p:nvPr/>
        </p:nvSpPr>
        <p:spPr>
          <a:xfrm>
            <a:off x="3524251" y="4205011"/>
            <a:ext cx="102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output</a:t>
            </a:r>
          </a:p>
        </p:txBody>
      </p:sp>
      <p:sp>
        <p:nvSpPr>
          <p:cNvPr id="34" name="Arrow: Pentagon 33">
            <a:extLst>
              <a:ext uri="{FF2B5EF4-FFF2-40B4-BE49-F238E27FC236}">
                <a16:creationId xmlns:a16="http://schemas.microsoft.com/office/drawing/2014/main" id="{5AA48B91-BEAA-4789-97EA-C9022C98BB40}"/>
              </a:ext>
            </a:extLst>
          </p:cNvPr>
          <p:cNvSpPr/>
          <p:nvPr/>
        </p:nvSpPr>
        <p:spPr>
          <a:xfrm>
            <a:off x="1812068" y="4829334"/>
            <a:ext cx="1257300" cy="385011"/>
          </a:xfrm>
          <a:prstGeom prst="homePlate">
            <a:avLst/>
          </a:prstGeom>
          <a:noFill/>
          <a:ln w="38100">
            <a:solidFill>
              <a:srgbClr val="D600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DE7566A-0124-42F9-8A17-E52BD823C901}"/>
              </a:ext>
            </a:extLst>
          </p:cNvPr>
          <p:cNvSpPr txBox="1"/>
          <p:nvPr/>
        </p:nvSpPr>
        <p:spPr>
          <a:xfrm>
            <a:off x="1918002" y="4837173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input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E316155-7307-412C-8B55-7B92B3E083C9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3069368" y="4574343"/>
            <a:ext cx="454883" cy="447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9B8F5F4B-4437-4DA8-A1EA-BA42D3BD6A92}"/>
              </a:ext>
            </a:extLst>
          </p:cNvPr>
          <p:cNvGrpSpPr/>
          <p:nvPr/>
        </p:nvGrpSpPr>
        <p:grpSpPr>
          <a:xfrm>
            <a:off x="1812068" y="3569224"/>
            <a:ext cx="1349265" cy="385012"/>
            <a:chOff x="2239361" y="3623572"/>
            <a:chExt cx="1105418" cy="385012"/>
          </a:xfrm>
        </p:grpSpPr>
        <p:sp>
          <p:nvSpPr>
            <p:cNvPr id="40" name="Rectangle: Top Corners Rounded 39">
              <a:extLst>
                <a:ext uri="{FF2B5EF4-FFF2-40B4-BE49-F238E27FC236}">
                  <a16:creationId xmlns:a16="http://schemas.microsoft.com/office/drawing/2014/main" id="{554B227B-10AC-44CE-A1D5-A52A7FD124B6}"/>
                </a:ext>
              </a:extLst>
            </p:cNvPr>
            <p:cNvSpPr/>
            <p:nvPr/>
          </p:nvSpPr>
          <p:spPr>
            <a:xfrm rot="16200000">
              <a:off x="2434132" y="3428801"/>
              <a:ext cx="385011" cy="774553"/>
            </a:xfrm>
            <a:prstGeom prst="round2SameRect">
              <a:avLst>
                <a:gd name="adj1" fmla="val 50000"/>
                <a:gd name="adj2" fmla="val 1"/>
              </a:avLst>
            </a:prstGeom>
            <a:noFill/>
            <a:ln w="38100">
              <a:solidFill>
                <a:srgbClr val="00AE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AEEF"/>
                </a:solidFill>
              </a:endParaRPr>
            </a:p>
          </p:txBody>
        </p:sp>
        <p:sp>
          <p:nvSpPr>
            <p:cNvPr id="41" name="Arrow: Pentagon 40">
              <a:extLst>
                <a:ext uri="{FF2B5EF4-FFF2-40B4-BE49-F238E27FC236}">
                  <a16:creationId xmlns:a16="http://schemas.microsoft.com/office/drawing/2014/main" id="{80493040-9269-40E0-BC76-7815A35477EE}"/>
                </a:ext>
              </a:extLst>
            </p:cNvPr>
            <p:cNvSpPr/>
            <p:nvPr/>
          </p:nvSpPr>
          <p:spPr>
            <a:xfrm>
              <a:off x="3001701" y="3624661"/>
              <a:ext cx="343078" cy="383923"/>
            </a:xfrm>
            <a:prstGeom prst="homePlate">
              <a:avLst/>
            </a:prstGeom>
            <a:noFill/>
            <a:ln w="38100">
              <a:solidFill>
                <a:srgbClr val="00AE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AEEF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4F9B6B2-7976-490B-ACD7-CC149A97E300}"/>
                </a:ext>
              </a:extLst>
            </p:cNvPr>
            <p:cNvSpPr/>
            <p:nvPr/>
          </p:nvSpPr>
          <p:spPr>
            <a:xfrm>
              <a:off x="2923678" y="3644468"/>
              <a:ext cx="180473" cy="3441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9164BBE0-76BE-4B8E-A172-D5A100D7A32F}"/>
              </a:ext>
            </a:extLst>
          </p:cNvPr>
          <p:cNvSpPr txBox="1"/>
          <p:nvPr/>
        </p:nvSpPr>
        <p:spPr>
          <a:xfrm>
            <a:off x="1812067" y="3561384"/>
            <a:ext cx="1308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reactive</a:t>
            </a:r>
          </a:p>
        </p:txBody>
      </p:sp>
    </p:spTree>
    <p:extLst>
      <p:ext uri="{BB962C8B-B14F-4D97-AF65-F5344CB8AC3E}">
        <p14:creationId xmlns:p14="http://schemas.microsoft.com/office/powerpoint/2010/main" val="3871338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6CC27E-A71A-4D33-BF2A-755DAAF57A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0846" y="1714751"/>
            <a:ext cx="6230585" cy="4204785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The application has had a few UI improvements</a:t>
            </a:r>
          </a:p>
          <a:p>
            <a:r>
              <a:rPr lang="en-US" dirty="0">
                <a:latin typeface="+mj-lt"/>
              </a:rPr>
              <a:t>It is otherwise the same as last week</a:t>
            </a:r>
          </a:p>
          <a:p>
            <a:r>
              <a:rPr lang="en-US" dirty="0">
                <a:latin typeface="+mj-lt"/>
              </a:rPr>
              <a:t>Last time we added a table output and copy-pasted the code for filtering the data from the plot</a:t>
            </a:r>
          </a:p>
          <a:p>
            <a:r>
              <a:rPr lang="en-US" dirty="0">
                <a:latin typeface="+mj-lt"/>
              </a:rPr>
              <a:t>This code runs twice as a result!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2BBE81-E30E-47A7-91D2-12D5967A4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FEFC-CCC7-A94C-AAC3-BECAE4BF550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BBFC00-26F3-40A2-BD1D-AF7B82903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eICU</a:t>
            </a:r>
            <a:r>
              <a:rPr lang="en-US" dirty="0"/>
              <a:t> Application – Example 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B5DAB3-BF1E-4089-8F19-19E8F067637E}"/>
              </a:ext>
            </a:extLst>
          </p:cNvPr>
          <p:cNvSpPr txBox="1"/>
          <p:nvPr/>
        </p:nvSpPr>
        <p:spPr>
          <a:xfrm>
            <a:off x="8475388" y="519352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eICU_app_07.R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D538F7-FA39-4CEC-90D4-4078D5A38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3699" y="1664906"/>
            <a:ext cx="5058175" cy="3262025"/>
          </a:xfrm>
          <a:prstGeom prst="rect">
            <a:avLst/>
          </a:prstGeom>
        </p:spPr>
      </p:pic>
      <p:sp>
        <p:nvSpPr>
          <p:cNvPr id="7" name="Arrow: Pentagon 6">
            <a:extLst>
              <a:ext uri="{FF2B5EF4-FFF2-40B4-BE49-F238E27FC236}">
                <a16:creationId xmlns:a16="http://schemas.microsoft.com/office/drawing/2014/main" id="{E3B2C22F-41FE-4469-B04A-02169711D763}"/>
              </a:ext>
            </a:extLst>
          </p:cNvPr>
          <p:cNvSpPr/>
          <p:nvPr/>
        </p:nvSpPr>
        <p:spPr>
          <a:xfrm>
            <a:off x="565484" y="3928310"/>
            <a:ext cx="1257300" cy="385011"/>
          </a:xfrm>
          <a:prstGeom prst="homePlate">
            <a:avLst/>
          </a:prstGeom>
          <a:noFill/>
          <a:ln w="38100">
            <a:solidFill>
              <a:srgbClr val="D600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id="{7C6E72F2-004D-4988-B2EC-CAECBE8AE7F7}"/>
              </a:ext>
            </a:extLst>
          </p:cNvPr>
          <p:cNvSpPr/>
          <p:nvPr/>
        </p:nvSpPr>
        <p:spPr>
          <a:xfrm rot="16200000">
            <a:off x="4565392" y="2398273"/>
            <a:ext cx="385011" cy="3830094"/>
          </a:xfrm>
          <a:prstGeom prst="round2SameRect">
            <a:avLst>
              <a:gd name="adj1" fmla="val 50000"/>
              <a:gd name="adj2" fmla="val 0"/>
            </a:avLst>
          </a:prstGeom>
          <a:noFill/>
          <a:ln w="38100">
            <a:solidFill>
              <a:srgbClr val="00A9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71B96899-CD97-4B70-99BB-CBDDA7527F9B}"/>
              </a:ext>
            </a:extLst>
          </p:cNvPr>
          <p:cNvSpPr/>
          <p:nvPr/>
        </p:nvSpPr>
        <p:spPr>
          <a:xfrm rot="16200000">
            <a:off x="4565391" y="3128647"/>
            <a:ext cx="385011" cy="3830092"/>
          </a:xfrm>
          <a:prstGeom prst="round2SameRect">
            <a:avLst>
              <a:gd name="adj1" fmla="val 50000"/>
              <a:gd name="adj2" fmla="val 0"/>
            </a:avLst>
          </a:prstGeom>
          <a:noFill/>
          <a:ln w="38100">
            <a:solidFill>
              <a:srgbClr val="00A9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FE7075E0-797C-413E-AC0C-E834D36760E9}"/>
              </a:ext>
            </a:extLst>
          </p:cNvPr>
          <p:cNvSpPr/>
          <p:nvPr/>
        </p:nvSpPr>
        <p:spPr>
          <a:xfrm>
            <a:off x="565484" y="4477753"/>
            <a:ext cx="1257300" cy="385011"/>
          </a:xfrm>
          <a:prstGeom prst="homePlate">
            <a:avLst/>
          </a:prstGeom>
          <a:noFill/>
          <a:ln w="38100">
            <a:solidFill>
              <a:srgbClr val="D600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33E48802-3BEB-487E-8500-3377B6FCAD9E}"/>
              </a:ext>
            </a:extLst>
          </p:cNvPr>
          <p:cNvSpPr/>
          <p:nvPr/>
        </p:nvSpPr>
        <p:spPr>
          <a:xfrm>
            <a:off x="565484" y="5036560"/>
            <a:ext cx="1257300" cy="385011"/>
          </a:xfrm>
          <a:prstGeom prst="homePlate">
            <a:avLst/>
          </a:prstGeom>
          <a:noFill/>
          <a:ln w="38100">
            <a:solidFill>
              <a:srgbClr val="D600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38F151-8E67-47C7-AFE1-B1DA1A032EC8}"/>
              </a:ext>
            </a:extLst>
          </p:cNvPr>
          <p:cNvSpPr txBox="1"/>
          <p:nvPr/>
        </p:nvSpPr>
        <p:spPr>
          <a:xfrm>
            <a:off x="707513" y="392831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input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F97E9E-94A9-4B0C-B75C-5DAE8B9574C6}"/>
              </a:ext>
            </a:extLst>
          </p:cNvPr>
          <p:cNvSpPr txBox="1"/>
          <p:nvPr/>
        </p:nvSpPr>
        <p:spPr>
          <a:xfrm>
            <a:off x="707513" y="4477753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input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09BB3E-2090-4B5F-ACC8-2E2ECD054558}"/>
              </a:ext>
            </a:extLst>
          </p:cNvPr>
          <p:cNvSpPr txBox="1"/>
          <p:nvPr/>
        </p:nvSpPr>
        <p:spPr>
          <a:xfrm>
            <a:off x="707512" y="5044399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input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A4B8C1-C04A-4562-B190-37251088EBEB}"/>
              </a:ext>
            </a:extLst>
          </p:cNvPr>
          <p:cNvSpPr txBox="1"/>
          <p:nvPr/>
        </p:nvSpPr>
        <p:spPr>
          <a:xfrm>
            <a:off x="4814743" y="4120814"/>
            <a:ext cx="1881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Lucida Console" panose="020B0609040504020204" pitchFamily="49" charset="0"/>
              </a:rPr>
              <a:t>output$plot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6C53FB-15DE-45DA-A619-DDB25766C011}"/>
              </a:ext>
            </a:extLst>
          </p:cNvPr>
          <p:cNvSpPr txBox="1"/>
          <p:nvPr/>
        </p:nvSpPr>
        <p:spPr>
          <a:xfrm>
            <a:off x="4814742" y="4843349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Lucida Console" panose="020B0609040504020204" pitchFamily="49" charset="0"/>
              </a:rPr>
              <a:t>output$table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71ABFA-5BA7-4693-B22C-A5F3C7F6466E}"/>
              </a:ext>
            </a:extLst>
          </p:cNvPr>
          <p:cNvSpPr txBox="1"/>
          <p:nvPr/>
        </p:nvSpPr>
        <p:spPr>
          <a:xfrm>
            <a:off x="2897174" y="4120814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Lucida Console" panose="020B0609040504020204" pitchFamily="49" charset="0"/>
              </a:rPr>
              <a:t>subsetData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9C1934-3CC6-4C38-8791-A8975865FBB4}"/>
              </a:ext>
            </a:extLst>
          </p:cNvPr>
          <p:cNvSpPr txBox="1"/>
          <p:nvPr/>
        </p:nvSpPr>
        <p:spPr>
          <a:xfrm>
            <a:off x="2897174" y="4835509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Lucida Console" panose="020B0609040504020204" pitchFamily="49" charset="0"/>
              </a:rPr>
              <a:t>subsetData</a:t>
            </a:r>
            <a:endParaRPr lang="en-US" dirty="0">
              <a:latin typeface="Lucida Console" panose="020B0609040504020204" pitchFamily="49" charset="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D6DFFE6-B46A-4F37-AA21-E5A045806FAB}"/>
              </a:ext>
            </a:extLst>
          </p:cNvPr>
          <p:cNvCxnSpPr>
            <a:cxnSpLocks/>
            <a:stCxn id="7" idx="3"/>
            <a:endCxn id="10" idx="3"/>
          </p:cNvCxnSpPr>
          <p:nvPr/>
        </p:nvCxnSpPr>
        <p:spPr>
          <a:xfrm>
            <a:off x="1822784" y="4120816"/>
            <a:ext cx="1020067" cy="1925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F01F99B-1682-456A-95FF-56208F3DAB7E}"/>
              </a:ext>
            </a:extLst>
          </p:cNvPr>
          <p:cNvCxnSpPr>
            <a:cxnSpLocks/>
            <a:stCxn id="12" idx="3"/>
            <a:endCxn id="10" idx="3"/>
          </p:cNvCxnSpPr>
          <p:nvPr/>
        </p:nvCxnSpPr>
        <p:spPr>
          <a:xfrm flipV="1">
            <a:off x="1822784" y="4313320"/>
            <a:ext cx="1020067" cy="3569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CA77196-E02C-4FE4-900F-59C580CDB212}"/>
              </a:ext>
            </a:extLst>
          </p:cNvPr>
          <p:cNvCxnSpPr>
            <a:cxnSpLocks/>
            <a:stCxn id="12" idx="3"/>
            <a:endCxn id="11" idx="3"/>
          </p:cNvCxnSpPr>
          <p:nvPr/>
        </p:nvCxnSpPr>
        <p:spPr>
          <a:xfrm>
            <a:off x="1822784" y="4670259"/>
            <a:ext cx="1020067" cy="3734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FA424AE-1B6B-45D0-A811-31AD2DFEA999}"/>
              </a:ext>
            </a:extLst>
          </p:cNvPr>
          <p:cNvCxnSpPr>
            <a:cxnSpLocks/>
            <a:stCxn id="13" idx="3"/>
            <a:endCxn id="11" idx="3"/>
          </p:cNvCxnSpPr>
          <p:nvPr/>
        </p:nvCxnSpPr>
        <p:spPr>
          <a:xfrm flipV="1">
            <a:off x="1822784" y="5043693"/>
            <a:ext cx="1020067" cy="1853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DFC4524-1609-47C7-99F8-3640FB6A8322}"/>
              </a:ext>
            </a:extLst>
          </p:cNvPr>
          <p:cNvCxnSpPr>
            <a:stCxn id="19" idx="3"/>
            <a:endCxn id="17" idx="1"/>
          </p:cNvCxnSpPr>
          <p:nvPr/>
        </p:nvCxnSpPr>
        <p:spPr>
          <a:xfrm>
            <a:off x="4476452" y="4305480"/>
            <a:ext cx="3382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0A007B4-BF72-40DE-A2C9-8D5A3DEEE314}"/>
              </a:ext>
            </a:extLst>
          </p:cNvPr>
          <p:cNvCxnSpPr/>
          <p:nvPr/>
        </p:nvCxnSpPr>
        <p:spPr>
          <a:xfrm>
            <a:off x="4476452" y="5044579"/>
            <a:ext cx="3382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578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6CC27E-A71A-4D33-BF2A-755DAAF57A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0846" y="1409951"/>
            <a:ext cx="6230585" cy="4444749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By separating the code for filtering the data it can be used for both the plot and table</a:t>
            </a:r>
          </a:p>
          <a:p>
            <a:r>
              <a:rPr lang="en-US" dirty="0">
                <a:latin typeface="+mj-lt"/>
              </a:rPr>
              <a:t>This will speed up the app because:</a:t>
            </a:r>
          </a:p>
          <a:p>
            <a:pPr lvl="1"/>
            <a:r>
              <a:rPr lang="en-US" dirty="0">
                <a:latin typeface="+mj-lt"/>
              </a:rPr>
              <a:t>It only runs once</a:t>
            </a:r>
          </a:p>
          <a:p>
            <a:pPr lvl="1"/>
            <a:r>
              <a:rPr lang="en-US" dirty="0">
                <a:latin typeface="+mj-lt"/>
              </a:rPr>
              <a:t>It no longer runs when plot- or table-specific 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inputs change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eICU_app_08.R shows the solution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2BBE81-E30E-47A7-91D2-12D5967A4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FEFC-CCC7-A94C-AAC3-BECAE4BF550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BBFC00-26F3-40A2-BD1D-AF7B82903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eICU</a:t>
            </a:r>
            <a:r>
              <a:rPr lang="en-US" dirty="0"/>
              <a:t> Application – Example 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B5DAB3-BF1E-4089-8F19-19E8F067637E}"/>
              </a:ext>
            </a:extLst>
          </p:cNvPr>
          <p:cNvSpPr txBox="1"/>
          <p:nvPr/>
        </p:nvSpPr>
        <p:spPr>
          <a:xfrm>
            <a:off x="8475388" y="519352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eICU_app_07.R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D538F7-FA39-4CEC-90D4-4078D5A38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3699" y="1664906"/>
            <a:ext cx="5058175" cy="3262025"/>
          </a:xfrm>
          <a:prstGeom prst="rect">
            <a:avLst/>
          </a:prstGeom>
        </p:spPr>
      </p:pic>
      <p:sp>
        <p:nvSpPr>
          <p:cNvPr id="7" name="Arrow: Pentagon 6">
            <a:extLst>
              <a:ext uri="{FF2B5EF4-FFF2-40B4-BE49-F238E27FC236}">
                <a16:creationId xmlns:a16="http://schemas.microsoft.com/office/drawing/2014/main" id="{E3B2C22F-41FE-4469-B04A-02169711D763}"/>
              </a:ext>
            </a:extLst>
          </p:cNvPr>
          <p:cNvSpPr/>
          <p:nvPr/>
        </p:nvSpPr>
        <p:spPr>
          <a:xfrm>
            <a:off x="2489695" y="3642728"/>
            <a:ext cx="1257300" cy="385011"/>
          </a:xfrm>
          <a:prstGeom prst="homePlate">
            <a:avLst/>
          </a:prstGeom>
          <a:noFill/>
          <a:ln w="38100">
            <a:solidFill>
              <a:srgbClr val="D600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id="{7C6E72F2-004D-4988-B2EC-CAECBE8AE7F7}"/>
              </a:ext>
            </a:extLst>
          </p:cNvPr>
          <p:cNvSpPr/>
          <p:nvPr/>
        </p:nvSpPr>
        <p:spPr>
          <a:xfrm rot="16200000">
            <a:off x="5122123" y="3077388"/>
            <a:ext cx="385011" cy="1899292"/>
          </a:xfrm>
          <a:prstGeom prst="round2SameRect">
            <a:avLst>
              <a:gd name="adj1" fmla="val 50000"/>
              <a:gd name="adj2" fmla="val 0"/>
            </a:avLst>
          </a:prstGeom>
          <a:noFill/>
          <a:ln w="38100">
            <a:solidFill>
              <a:srgbClr val="00A9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71B96899-CD97-4B70-99BB-CBDDA7527F9B}"/>
              </a:ext>
            </a:extLst>
          </p:cNvPr>
          <p:cNvSpPr/>
          <p:nvPr/>
        </p:nvSpPr>
        <p:spPr>
          <a:xfrm rot="16200000">
            <a:off x="5121837" y="3808177"/>
            <a:ext cx="385011" cy="1899868"/>
          </a:xfrm>
          <a:prstGeom prst="round2SameRect">
            <a:avLst>
              <a:gd name="adj1" fmla="val 50000"/>
              <a:gd name="adj2" fmla="val 0"/>
            </a:avLst>
          </a:prstGeom>
          <a:noFill/>
          <a:ln w="38100">
            <a:solidFill>
              <a:srgbClr val="00A9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FE7075E0-797C-413E-AC0C-E834D36760E9}"/>
              </a:ext>
            </a:extLst>
          </p:cNvPr>
          <p:cNvSpPr/>
          <p:nvPr/>
        </p:nvSpPr>
        <p:spPr>
          <a:xfrm>
            <a:off x="552167" y="4192171"/>
            <a:ext cx="1257300" cy="385011"/>
          </a:xfrm>
          <a:prstGeom prst="homePlate">
            <a:avLst/>
          </a:prstGeom>
          <a:noFill/>
          <a:ln w="38100">
            <a:solidFill>
              <a:srgbClr val="D600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33E48802-3BEB-487E-8500-3377B6FCAD9E}"/>
              </a:ext>
            </a:extLst>
          </p:cNvPr>
          <p:cNvSpPr/>
          <p:nvPr/>
        </p:nvSpPr>
        <p:spPr>
          <a:xfrm>
            <a:off x="2476378" y="4735299"/>
            <a:ext cx="1257300" cy="385011"/>
          </a:xfrm>
          <a:prstGeom prst="homePlate">
            <a:avLst/>
          </a:prstGeom>
          <a:noFill/>
          <a:ln w="38100">
            <a:solidFill>
              <a:srgbClr val="D600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38F151-8E67-47C7-AFE1-B1DA1A032EC8}"/>
              </a:ext>
            </a:extLst>
          </p:cNvPr>
          <p:cNvSpPr txBox="1"/>
          <p:nvPr/>
        </p:nvSpPr>
        <p:spPr>
          <a:xfrm>
            <a:off x="2631724" y="3642728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input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F97E9E-94A9-4B0C-B75C-5DAE8B9574C6}"/>
              </a:ext>
            </a:extLst>
          </p:cNvPr>
          <p:cNvSpPr txBox="1"/>
          <p:nvPr/>
        </p:nvSpPr>
        <p:spPr>
          <a:xfrm>
            <a:off x="694196" y="4192171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input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09BB3E-2090-4B5F-ACC8-2E2ECD054558}"/>
              </a:ext>
            </a:extLst>
          </p:cNvPr>
          <p:cNvSpPr txBox="1"/>
          <p:nvPr/>
        </p:nvSpPr>
        <p:spPr>
          <a:xfrm>
            <a:off x="2618406" y="4743138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input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A4B8C1-C04A-4562-B190-37251088EBEB}"/>
              </a:ext>
            </a:extLst>
          </p:cNvPr>
          <p:cNvSpPr txBox="1"/>
          <p:nvPr/>
        </p:nvSpPr>
        <p:spPr>
          <a:xfrm>
            <a:off x="4406074" y="3835232"/>
            <a:ext cx="1881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Lucida Console" panose="020B0609040504020204" pitchFamily="49" charset="0"/>
              </a:rPr>
              <a:t>output$plot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6C53FB-15DE-45DA-A619-DDB25766C011}"/>
              </a:ext>
            </a:extLst>
          </p:cNvPr>
          <p:cNvSpPr txBox="1"/>
          <p:nvPr/>
        </p:nvSpPr>
        <p:spPr>
          <a:xfrm>
            <a:off x="4417478" y="4564072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Lucida Console" panose="020B0609040504020204" pitchFamily="49" charset="0"/>
              </a:rPr>
              <a:t>output$table</a:t>
            </a:r>
            <a:endParaRPr lang="en-US" dirty="0">
              <a:latin typeface="Lucida Console" panose="020B0609040504020204" pitchFamily="49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CA6B21E-9C07-4406-B7D2-DFF9C77A14BE}"/>
              </a:ext>
            </a:extLst>
          </p:cNvPr>
          <p:cNvGrpSpPr/>
          <p:nvPr/>
        </p:nvGrpSpPr>
        <p:grpSpPr>
          <a:xfrm>
            <a:off x="2061790" y="4195460"/>
            <a:ext cx="1685205" cy="385012"/>
            <a:chOff x="2239361" y="3623572"/>
            <a:chExt cx="1105418" cy="385012"/>
          </a:xfrm>
        </p:grpSpPr>
        <p:sp>
          <p:nvSpPr>
            <p:cNvPr id="28" name="Rectangle: Top Corners Rounded 27">
              <a:extLst>
                <a:ext uri="{FF2B5EF4-FFF2-40B4-BE49-F238E27FC236}">
                  <a16:creationId xmlns:a16="http://schemas.microsoft.com/office/drawing/2014/main" id="{D1B2EABF-E3F7-40F9-B945-9C9C2B65F4A5}"/>
                </a:ext>
              </a:extLst>
            </p:cNvPr>
            <p:cNvSpPr/>
            <p:nvPr/>
          </p:nvSpPr>
          <p:spPr>
            <a:xfrm rot="16200000">
              <a:off x="2434132" y="3428801"/>
              <a:ext cx="385011" cy="774553"/>
            </a:xfrm>
            <a:prstGeom prst="round2SameRect">
              <a:avLst>
                <a:gd name="adj1" fmla="val 50000"/>
                <a:gd name="adj2" fmla="val 1"/>
              </a:avLst>
            </a:prstGeom>
            <a:noFill/>
            <a:ln w="38100">
              <a:solidFill>
                <a:srgbClr val="00AE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AEEF"/>
                </a:solidFill>
              </a:endParaRPr>
            </a:p>
          </p:txBody>
        </p:sp>
        <p:sp>
          <p:nvSpPr>
            <p:cNvPr id="29" name="Arrow: Pentagon 28">
              <a:extLst>
                <a:ext uri="{FF2B5EF4-FFF2-40B4-BE49-F238E27FC236}">
                  <a16:creationId xmlns:a16="http://schemas.microsoft.com/office/drawing/2014/main" id="{9D235D61-3FBF-4A61-93A4-732DC9440A49}"/>
                </a:ext>
              </a:extLst>
            </p:cNvPr>
            <p:cNvSpPr/>
            <p:nvPr/>
          </p:nvSpPr>
          <p:spPr>
            <a:xfrm>
              <a:off x="3001701" y="3624661"/>
              <a:ext cx="343078" cy="383923"/>
            </a:xfrm>
            <a:prstGeom prst="homePlate">
              <a:avLst/>
            </a:prstGeom>
            <a:noFill/>
            <a:ln w="38100">
              <a:solidFill>
                <a:srgbClr val="00AE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AEEF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AAAC424-FBE4-46E9-BC75-73DA93BB0789}"/>
                </a:ext>
              </a:extLst>
            </p:cNvPr>
            <p:cNvSpPr/>
            <p:nvPr/>
          </p:nvSpPr>
          <p:spPr>
            <a:xfrm>
              <a:off x="2923678" y="3644468"/>
              <a:ext cx="180473" cy="3441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19C1934-3CC6-4C38-8791-A8975865FBB4}"/>
              </a:ext>
            </a:extLst>
          </p:cNvPr>
          <p:cNvSpPr txBox="1"/>
          <p:nvPr/>
        </p:nvSpPr>
        <p:spPr>
          <a:xfrm>
            <a:off x="2099294" y="4191150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Lucida Console" panose="020B0609040504020204" pitchFamily="49" charset="0"/>
              </a:rPr>
              <a:t>subsetData</a:t>
            </a:r>
            <a:endParaRPr lang="en-US" dirty="0">
              <a:latin typeface="Lucida Console" panose="020B06090405040202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FA1ACB-44C3-4E68-B157-BD9530556888}"/>
              </a:ext>
            </a:extLst>
          </p:cNvPr>
          <p:cNvCxnSpPr>
            <a:stCxn id="12" idx="3"/>
            <a:endCxn id="28" idx="3"/>
          </p:cNvCxnSpPr>
          <p:nvPr/>
        </p:nvCxnSpPr>
        <p:spPr>
          <a:xfrm>
            <a:off x="1809467" y="4384677"/>
            <a:ext cx="252323" cy="32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68C32D2-BAF5-43C2-A285-BEF24DDE3DA2}"/>
              </a:ext>
            </a:extLst>
          </p:cNvPr>
          <p:cNvCxnSpPr>
            <a:stCxn id="29" idx="3"/>
            <a:endCxn id="10" idx="3"/>
          </p:cNvCxnSpPr>
          <p:nvPr/>
        </p:nvCxnSpPr>
        <p:spPr>
          <a:xfrm flipV="1">
            <a:off x="3746995" y="4027034"/>
            <a:ext cx="617988" cy="3614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716E42C-4194-4F35-A067-81529868BDDC}"/>
              </a:ext>
            </a:extLst>
          </p:cNvPr>
          <p:cNvCxnSpPr>
            <a:stCxn id="29" idx="3"/>
            <a:endCxn id="11" idx="3"/>
          </p:cNvCxnSpPr>
          <p:nvPr/>
        </p:nvCxnSpPr>
        <p:spPr>
          <a:xfrm>
            <a:off x="3746995" y="4388511"/>
            <a:ext cx="617414" cy="3696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4DA37B6-3280-41CD-9090-D644A7997541}"/>
              </a:ext>
            </a:extLst>
          </p:cNvPr>
          <p:cNvCxnSpPr>
            <a:stCxn id="7" idx="3"/>
            <a:endCxn id="10" idx="3"/>
          </p:cNvCxnSpPr>
          <p:nvPr/>
        </p:nvCxnSpPr>
        <p:spPr>
          <a:xfrm>
            <a:off x="3746995" y="3835234"/>
            <a:ext cx="617988" cy="191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F8711F9-A5AC-4448-9921-AC4669384E73}"/>
              </a:ext>
            </a:extLst>
          </p:cNvPr>
          <p:cNvCxnSpPr>
            <a:stCxn id="13" idx="3"/>
            <a:endCxn id="11" idx="3"/>
          </p:cNvCxnSpPr>
          <p:nvPr/>
        </p:nvCxnSpPr>
        <p:spPr>
          <a:xfrm flipV="1">
            <a:off x="3733678" y="4758111"/>
            <a:ext cx="630731" cy="1696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941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20ABE0-453B-784C-932A-BA136FEDF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0182" y="2960255"/>
            <a:ext cx="5451635" cy="642917"/>
          </a:xfrm>
        </p:spPr>
        <p:txBody>
          <a:bodyPr>
            <a:normAutofit/>
          </a:bodyPr>
          <a:lstStyle/>
          <a:p>
            <a:r>
              <a:rPr lang="en-US" dirty="0"/>
              <a:t>From R Script to App</a:t>
            </a:r>
          </a:p>
        </p:txBody>
      </p:sp>
    </p:spTree>
    <p:extLst>
      <p:ext uri="{BB962C8B-B14F-4D97-AF65-F5344CB8AC3E}">
        <p14:creationId xmlns:p14="http://schemas.microsoft.com/office/powerpoint/2010/main" val="479000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9F9A86-9A9C-264E-B47F-22A656CD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FEFC-CCC7-A94C-AAC3-BECAE4BF550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9E42BE-06AA-8548-B9EC-3B8F0F0CC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4814" y="409865"/>
            <a:ext cx="6734944" cy="60751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General Workflow</a:t>
            </a:r>
          </a:p>
          <a:p>
            <a:r>
              <a:rPr lang="en-US" sz="2400" dirty="0"/>
              <a:t>Define application scope</a:t>
            </a:r>
          </a:p>
          <a:p>
            <a:r>
              <a:rPr lang="en-US" sz="2400" dirty="0"/>
              <a:t>Generate R script that achieves the scope</a:t>
            </a:r>
          </a:p>
          <a:p>
            <a:r>
              <a:rPr lang="en-US" sz="2400" dirty="0"/>
              <a:t>Add independent code to app</a:t>
            </a:r>
          </a:p>
          <a:p>
            <a:r>
              <a:rPr lang="en-US" sz="2400" dirty="0"/>
              <a:t>Prototype UI based on input code</a:t>
            </a:r>
          </a:p>
          <a:p>
            <a:r>
              <a:rPr lang="en-US" sz="2400" dirty="0"/>
              <a:t>Define reactive code in the server</a:t>
            </a:r>
          </a:p>
          <a:p>
            <a:r>
              <a:rPr lang="en-US" sz="2400" dirty="0"/>
              <a:t>Add reactivity between UI and server</a:t>
            </a:r>
          </a:p>
          <a:p>
            <a:r>
              <a:rPr lang="en-US" sz="2400" dirty="0"/>
              <a:t>Iteratively add new features</a:t>
            </a:r>
          </a:p>
          <a:p>
            <a:endParaRPr lang="en-US" sz="2400" dirty="0"/>
          </a:p>
          <a:p>
            <a:pPr lvl="1"/>
            <a:endParaRPr lang="en-US" sz="20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6D4856-0104-AB4F-BC80-20ABD85201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085" y="330036"/>
            <a:ext cx="2476058" cy="83836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 Script</a:t>
            </a:r>
            <a:br>
              <a:rPr lang="en-US" dirty="0"/>
            </a:br>
            <a:r>
              <a:rPr lang="en-US" dirty="0"/>
              <a:t>to App</a:t>
            </a:r>
          </a:p>
        </p:txBody>
      </p:sp>
    </p:spTree>
    <p:extLst>
      <p:ext uri="{BB962C8B-B14F-4D97-AF65-F5344CB8AC3E}">
        <p14:creationId xmlns:p14="http://schemas.microsoft.com/office/powerpoint/2010/main" val="2167767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DC1C9AE-2385-4F3E-B226-957CA2C52A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84937" y="1890339"/>
            <a:ext cx="5178596" cy="3560010"/>
          </a:xfrm>
          <a:ln w="28575">
            <a:solidFill>
              <a:srgbClr val="00B0F0"/>
            </a:solidFill>
          </a:ln>
        </p:spPr>
        <p:txBody>
          <a:bodyPr lIns="457200" tIns="182880">
            <a:normAutofit fontScale="92500" lnSpcReduction="10000"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b="1" dirty="0"/>
              <a:t>PKPD Simulation – Example Scope</a:t>
            </a:r>
          </a:p>
          <a:p>
            <a:r>
              <a:rPr lang="en-US" dirty="0"/>
              <a:t>Scope:</a:t>
            </a:r>
          </a:p>
          <a:p>
            <a:pPr lvl="1"/>
            <a:r>
              <a:rPr lang="en-US" dirty="0"/>
              <a:t>Build app for PKPD model simulation</a:t>
            </a:r>
          </a:p>
          <a:p>
            <a:r>
              <a:rPr lang="en-US" dirty="0"/>
              <a:t>Inputs:</a:t>
            </a:r>
          </a:p>
          <a:p>
            <a:pPr lvl="1"/>
            <a:r>
              <a:rPr lang="en-US" dirty="0"/>
              <a:t>Number of individuals</a:t>
            </a:r>
          </a:p>
          <a:p>
            <a:pPr lvl="1"/>
            <a:r>
              <a:rPr lang="en-US" dirty="0"/>
              <a:t>Dosing regimens</a:t>
            </a:r>
          </a:p>
          <a:p>
            <a:pPr lvl="1"/>
            <a:r>
              <a:rPr lang="en-US" dirty="0"/>
              <a:t>Model covariates</a:t>
            </a:r>
          </a:p>
          <a:p>
            <a:r>
              <a:rPr lang="en-US" dirty="0"/>
              <a:t>Outputs:</a:t>
            </a:r>
          </a:p>
          <a:p>
            <a:pPr lvl="1"/>
            <a:r>
              <a:rPr lang="en-US" dirty="0"/>
              <a:t>Plot of the PK &amp; PD predictions</a:t>
            </a:r>
          </a:p>
          <a:p>
            <a:pPr lvl="1"/>
            <a:r>
              <a:rPr lang="en-US" dirty="0"/>
              <a:t>Summary table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43390C-1D9B-43CE-8112-D1D2A1590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FEFC-CCC7-A94C-AAC3-BECAE4BF550D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4C8994-1A16-4A88-864D-45B289B16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Define scope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9FE83616-6E58-4ACA-92D2-E27DA9E6BE24}"/>
              </a:ext>
            </a:extLst>
          </p:cNvPr>
          <p:cNvSpPr txBox="1">
            <a:spLocks/>
          </p:cNvSpPr>
          <p:nvPr/>
        </p:nvSpPr>
        <p:spPr>
          <a:xfrm>
            <a:off x="428467" y="1762291"/>
            <a:ext cx="5527833" cy="41368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b="0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Plan the scope with your intended users</a:t>
            </a:r>
            <a:endParaRPr lang="en-US" sz="1000" dirty="0"/>
          </a:p>
          <a:p>
            <a:r>
              <a:rPr lang="en-US" dirty="0"/>
              <a:t>What is the desired base functionality?</a:t>
            </a:r>
          </a:p>
          <a:p>
            <a:pPr lvl="1"/>
            <a:r>
              <a:rPr lang="en-US" dirty="0"/>
              <a:t>What is the simplest form of the app?</a:t>
            </a:r>
            <a:endParaRPr lang="en-US" sz="1000" dirty="0"/>
          </a:p>
          <a:p>
            <a:r>
              <a:rPr lang="en-US" dirty="0"/>
              <a:t>What are the use cases for this application?</a:t>
            </a:r>
          </a:p>
          <a:p>
            <a:pPr lvl="1"/>
            <a:r>
              <a:rPr lang="en-US" dirty="0"/>
              <a:t>What is it going to be used for?</a:t>
            </a:r>
            <a:endParaRPr lang="en-US" sz="900" dirty="0"/>
          </a:p>
          <a:p>
            <a:r>
              <a:rPr lang="en-US" dirty="0"/>
              <a:t>What is actually needed to meet these requirements?</a:t>
            </a:r>
          </a:p>
          <a:p>
            <a:pPr lvl="1"/>
            <a:r>
              <a:rPr lang="en-US" dirty="0"/>
              <a:t>Is daily dosing fine? Or do you need the option of daily, twice daily and every 3 hours?</a:t>
            </a:r>
          </a:p>
          <a:p>
            <a:r>
              <a:rPr lang="en-US" dirty="0"/>
              <a:t>You don’t have to think about everything, but at least put some thought into it</a:t>
            </a:r>
          </a:p>
        </p:txBody>
      </p:sp>
    </p:spTree>
    <p:extLst>
      <p:ext uri="{BB962C8B-B14F-4D97-AF65-F5344CB8AC3E}">
        <p14:creationId xmlns:p14="http://schemas.microsoft.com/office/powerpoint/2010/main" val="2884518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43390C-1D9B-43CE-8112-D1D2A1590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FEFC-CCC7-A94C-AAC3-BECAE4BF550D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4C8994-1A16-4A88-864D-45B289B16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Write the R code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881EE07-89BB-460C-BAC6-27DED3B3F9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8467" y="1473325"/>
            <a:ext cx="5551803" cy="4555093"/>
          </a:xfrm>
        </p:spPr>
        <p:txBody>
          <a:bodyPr>
            <a:normAutofit/>
          </a:bodyPr>
          <a:lstStyle/>
          <a:p>
            <a:r>
              <a:rPr lang="en-US" dirty="0"/>
              <a:t>Set up an R script that does what you want the app to do, but structure it like a shiny app</a:t>
            </a:r>
          </a:p>
          <a:p>
            <a:r>
              <a:rPr lang="en-US" dirty="0"/>
              <a:t>Start with input-independent code</a:t>
            </a:r>
          </a:p>
          <a:p>
            <a:pPr lvl="1"/>
            <a:r>
              <a:rPr lang="en-US" dirty="0"/>
              <a:t>“Non-reactive code” or “global variables” </a:t>
            </a:r>
          </a:p>
          <a:p>
            <a:r>
              <a:rPr lang="en-US" dirty="0"/>
              <a:t>Define inputs as their own objects</a:t>
            </a:r>
          </a:p>
          <a:p>
            <a:pPr lvl="1"/>
            <a:r>
              <a:rPr lang="en-US" dirty="0"/>
              <a:t>These will have corresponding UI inputs </a:t>
            </a:r>
          </a:p>
          <a:p>
            <a:r>
              <a:rPr lang="en-US" dirty="0"/>
              <a:t>Write input-dependent code in blocks</a:t>
            </a:r>
          </a:p>
          <a:p>
            <a:pPr lvl="1"/>
            <a:r>
              <a:rPr lang="en-US" dirty="0"/>
              <a:t>Blocks defined by inputs they depend on</a:t>
            </a:r>
          </a:p>
          <a:p>
            <a:pPr lvl="1"/>
            <a:r>
              <a:rPr lang="en-US" dirty="0"/>
              <a:t>“Reactive code”	</a:t>
            </a:r>
          </a:p>
          <a:p>
            <a:r>
              <a:rPr lang="en-US" dirty="0"/>
              <a:t>If you start building an app without knowing the server code, you might have a bad time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90A019-6735-4F19-B49C-AB254471F1EF}"/>
              </a:ext>
            </a:extLst>
          </p:cNvPr>
          <p:cNvSpPr/>
          <p:nvPr/>
        </p:nvSpPr>
        <p:spPr>
          <a:xfrm>
            <a:off x="5911850" y="1237183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>
                <a:latin typeface="Lucida Console" panose="020B0609040504020204" pitchFamily="49" charset="0"/>
              </a:rPr>
              <a:t># Non-reactive code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# Load packages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library(</a:t>
            </a:r>
            <a:r>
              <a:rPr lang="en-US" sz="1000" dirty="0" err="1">
                <a:latin typeface="Lucida Console" panose="020B0609040504020204" pitchFamily="49" charset="0"/>
              </a:rPr>
              <a:t>dataManipulationPackage</a:t>
            </a:r>
            <a:r>
              <a:rPr lang="en-US" sz="10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library(</a:t>
            </a:r>
            <a:r>
              <a:rPr lang="en-US" sz="1000" dirty="0" err="1">
                <a:latin typeface="Lucida Console" panose="020B0609040504020204" pitchFamily="49" charset="0"/>
              </a:rPr>
              <a:t>simulationPackage</a:t>
            </a:r>
            <a:r>
              <a:rPr lang="en-US" sz="10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library(</a:t>
            </a:r>
            <a:r>
              <a:rPr lang="en-US" sz="1000" dirty="0" err="1">
                <a:latin typeface="Lucida Console" panose="020B0609040504020204" pitchFamily="49" charset="0"/>
              </a:rPr>
              <a:t>summaryPackage</a:t>
            </a:r>
            <a:r>
              <a:rPr lang="en-US" sz="10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# Source model 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mod &lt;- source(“</a:t>
            </a:r>
            <a:r>
              <a:rPr lang="en-US" sz="1000" dirty="0" err="1">
                <a:latin typeface="Lucida Console" panose="020B0609040504020204" pitchFamily="49" charset="0"/>
              </a:rPr>
              <a:t>my_model.R</a:t>
            </a:r>
            <a:r>
              <a:rPr lang="en-US" sz="1000" dirty="0">
                <a:latin typeface="Lucida Console" panose="020B0609040504020204" pitchFamily="49" charset="0"/>
              </a:rPr>
              <a:t>”)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# ------------------------------------------------------------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# Inputs 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NID &lt;- 100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DOSEAMT &lt;- 100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DOSEFRQ &lt;- 24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DOSEDUR &lt;- 5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COVBWT &lt;- 70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COVSEX &lt;- 0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# ------------------------------------------------------------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# Reactive code 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# Prepare simulation input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</a:t>
            </a:r>
            <a:r>
              <a:rPr lang="en-US" sz="1000" dirty="0" err="1">
                <a:latin typeface="Lucida Console" panose="020B0609040504020204" pitchFamily="49" charset="0"/>
              </a:rPr>
              <a:t>inputData</a:t>
            </a:r>
            <a:r>
              <a:rPr lang="en-US" sz="1000" dirty="0">
                <a:latin typeface="Lucida Console" panose="020B0609040504020204" pitchFamily="49" charset="0"/>
              </a:rPr>
              <a:t> &lt;- </a:t>
            </a:r>
            <a:r>
              <a:rPr lang="en-US" sz="1000" dirty="0" err="1">
                <a:latin typeface="Lucida Console" panose="020B0609040504020204" pitchFamily="49" charset="0"/>
              </a:rPr>
              <a:t>bunchOfPreparationFunctions</a:t>
            </a:r>
            <a:r>
              <a:rPr lang="en-US" sz="1000" dirty="0">
                <a:latin typeface="Lucida Console" panose="020B0609040504020204" pitchFamily="49" charset="0"/>
              </a:rPr>
              <a:t>(DOSEAMT, DOSEFRQ, DOSEDUR)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# Simulate model predictions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</a:t>
            </a:r>
            <a:r>
              <a:rPr lang="en-US" sz="1000" dirty="0" err="1">
                <a:latin typeface="Lucida Console" panose="020B0609040504020204" pitchFamily="49" charset="0"/>
              </a:rPr>
              <a:t>simData</a:t>
            </a:r>
            <a:r>
              <a:rPr lang="en-US" sz="1000" dirty="0">
                <a:latin typeface="Lucida Console" panose="020B0609040504020204" pitchFamily="49" charset="0"/>
              </a:rPr>
              <a:t> &lt;- </a:t>
            </a:r>
            <a:r>
              <a:rPr lang="en-US" sz="1000" dirty="0" err="1">
                <a:latin typeface="Lucida Console" panose="020B0609040504020204" pitchFamily="49" charset="0"/>
              </a:rPr>
              <a:t>simulationFunction</a:t>
            </a:r>
            <a:r>
              <a:rPr lang="en-US" sz="1000" dirty="0">
                <a:latin typeface="Lucida Console" panose="020B0609040504020204" pitchFamily="49" charset="0"/>
              </a:rPr>
              <a:t>(mod, </a:t>
            </a:r>
            <a:r>
              <a:rPr lang="en-US" sz="1000" dirty="0" err="1">
                <a:latin typeface="Lucida Console" panose="020B0609040504020204" pitchFamily="49" charset="0"/>
              </a:rPr>
              <a:t>inputData</a:t>
            </a:r>
            <a:r>
              <a:rPr lang="en-US" sz="1000" dirty="0">
                <a:latin typeface="Lucida Console" panose="020B0609040504020204" pitchFamily="49" charset="0"/>
              </a:rPr>
              <a:t>, NID, COVBWT, COVSEX)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# Generate outputs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</a:t>
            </a:r>
            <a:r>
              <a:rPr lang="en-US" sz="1000" dirty="0" err="1">
                <a:latin typeface="Lucida Console" panose="020B0609040504020204" pitchFamily="49" charset="0"/>
              </a:rPr>
              <a:t>pkPlot</a:t>
            </a:r>
            <a:r>
              <a:rPr lang="en-US" sz="1000" dirty="0">
                <a:latin typeface="Lucida Console" panose="020B0609040504020204" pitchFamily="49" charset="0"/>
              </a:rPr>
              <a:t> &lt;- </a:t>
            </a:r>
            <a:r>
              <a:rPr lang="en-US" sz="1000" dirty="0" err="1">
                <a:latin typeface="Lucida Console" panose="020B0609040504020204" pitchFamily="49" charset="0"/>
              </a:rPr>
              <a:t>plotFunction</a:t>
            </a:r>
            <a:r>
              <a:rPr lang="en-US" sz="1000" dirty="0"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latin typeface="Lucida Console" panose="020B0609040504020204" pitchFamily="49" charset="0"/>
              </a:rPr>
              <a:t>simData</a:t>
            </a:r>
            <a:r>
              <a:rPr lang="en-US" sz="10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</a:t>
            </a:r>
            <a:r>
              <a:rPr lang="en-US" sz="1000" dirty="0" err="1">
                <a:latin typeface="Lucida Console" panose="020B0609040504020204" pitchFamily="49" charset="0"/>
              </a:rPr>
              <a:t>pdPlot</a:t>
            </a:r>
            <a:r>
              <a:rPr lang="en-US" sz="1000" dirty="0">
                <a:latin typeface="Lucida Console" panose="020B0609040504020204" pitchFamily="49" charset="0"/>
              </a:rPr>
              <a:t> &lt;- </a:t>
            </a:r>
            <a:r>
              <a:rPr lang="en-US" sz="1000" dirty="0" err="1">
                <a:latin typeface="Lucida Console" panose="020B0609040504020204" pitchFamily="49" charset="0"/>
              </a:rPr>
              <a:t>plotFunction</a:t>
            </a:r>
            <a:r>
              <a:rPr lang="en-US" sz="1000" dirty="0"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latin typeface="Lucida Console" panose="020B0609040504020204" pitchFamily="49" charset="0"/>
              </a:rPr>
              <a:t>simData</a:t>
            </a:r>
            <a:r>
              <a:rPr lang="en-US" sz="10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</a:t>
            </a:r>
            <a:r>
              <a:rPr lang="en-US" sz="1000" dirty="0" err="1">
                <a:latin typeface="Lucida Console" panose="020B0609040504020204" pitchFamily="49" charset="0"/>
              </a:rPr>
              <a:t>pkTable</a:t>
            </a:r>
            <a:r>
              <a:rPr lang="en-US" sz="1000" dirty="0">
                <a:latin typeface="Lucida Console" panose="020B0609040504020204" pitchFamily="49" charset="0"/>
              </a:rPr>
              <a:t> &lt;- </a:t>
            </a:r>
            <a:r>
              <a:rPr lang="en-US" sz="1000" dirty="0" err="1">
                <a:latin typeface="Lucida Console" panose="020B0609040504020204" pitchFamily="49" charset="0"/>
              </a:rPr>
              <a:t>summaryFunction</a:t>
            </a:r>
            <a:r>
              <a:rPr lang="en-US" sz="1000" dirty="0"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latin typeface="Lucida Console" panose="020B0609040504020204" pitchFamily="49" charset="0"/>
              </a:rPr>
              <a:t>simData</a:t>
            </a:r>
            <a:r>
              <a:rPr lang="en-US" sz="1000" dirty="0">
                <a:latin typeface="Lucida Console" panose="020B0609040504020204" pitchFamily="49" charset="0"/>
              </a:rPr>
              <a:t>)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endParaRPr lang="en-US" sz="1000" dirty="0">
              <a:latin typeface="Lucida Console" panose="020B060904050402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AB3FBD-1689-4FB9-8C05-2998A74D5EF9}"/>
              </a:ext>
            </a:extLst>
          </p:cNvPr>
          <p:cNvSpPr txBox="1"/>
          <p:nvPr/>
        </p:nvSpPr>
        <p:spPr>
          <a:xfrm>
            <a:off x="10027821" y="3187617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Lines of no return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C7C6DBD-9676-440F-9DE2-E77E26B535C9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10750550" y="3556949"/>
            <a:ext cx="267286" cy="481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F01266E-C9E0-4E60-BC94-5E2949AA8373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10801350" y="2813050"/>
            <a:ext cx="216486" cy="3745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211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DC1C9AE-2385-4F3E-B226-957CA2C52A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0847" y="1714752"/>
            <a:ext cx="5685153" cy="3816105"/>
          </a:xfrm>
        </p:spPr>
        <p:txBody>
          <a:bodyPr/>
          <a:lstStyle/>
          <a:p>
            <a:r>
              <a:rPr lang="en-US" dirty="0"/>
              <a:t>Based on the scope written before an R script was written for simulating a model</a:t>
            </a:r>
          </a:p>
          <a:p>
            <a:pPr marL="457200" lvl="1" indent="0">
              <a:buNone/>
            </a:pPr>
            <a:r>
              <a:rPr lang="en-US" dirty="0" err="1"/>
              <a:t>pkpd_original_script.R</a:t>
            </a:r>
            <a:endParaRPr lang="en-US" dirty="0"/>
          </a:p>
          <a:p>
            <a:r>
              <a:rPr lang="en-US" dirty="0"/>
              <a:t>Reads the built-in model from </a:t>
            </a:r>
            <a:r>
              <a:rPr lang="en-US" dirty="0" err="1"/>
              <a:t>mrgsolve</a:t>
            </a:r>
            <a:endParaRPr lang="en-US" dirty="0"/>
          </a:p>
          <a:p>
            <a:r>
              <a:rPr lang="en-US" dirty="0"/>
              <a:t>Simulates a population</a:t>
            </a:r>
          </a:p>
          <a:p>
            <a:pPr lvl="1"/>
            <a:r>
              <a:rPr lang="en-US" dirty="0"/>
              <a:t>Depends on all inputs in scope</a:t>
            </a:r>
          </a:p>
          <a:p>
            <a:r>
              <a:rPr lang="en-US" dirty="0"/>
              <a:t>Generates 4 outputs</a:t>
            </a:r>
          </a:p>
          <a:p>
            <a:pPr lvl="1"/>
            <a:r>
              <a:rPr lang="en-US" dirty="0"/>
              <a:t>PK and PD plot</a:t>
            </a:r>
          </a:p>
          <a:p>
            <a:pPr lvl="1"/>
            <a:r>
              <a:rPr lang="en-US" dirty="0"/>
              <a:t>NCA summary tables for single dose and steady-state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43390C-1D9B-43CE-8112-D1D2A1590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FEFC-CCC7-A94C-AAC3-BECAE4BF550D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4C8994-1A16-4A88-864D-45B289B16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PKPD Simulation – Example R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790E83-3957-4BA4-B070-C8D88BE66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5719" y="1265367"/>
            <a:ext cx="4945911" cy="23574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1624CF9-B6EB-4D81-9679-785976589266}"/>
              </a:ext>
            </a:extLst>
          </p:cNvPr>
          <p:cNvSpPr txBox="1"/>
          <p:nvPr/>
        </p:nvSpPr>
        <p:spPr>
          <a:xfrm>
            <a:off x="7247947" y="3776751"/>
            <a:ext cx="329930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Lucida Console" panose="020B0609040504020204" pitchFamily="49" charset="0"/>
              </a:rPr>
              <a:t>&gt; pksum024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# A </a:t>
            </a:r>
            <a:r>
              <a:rPr lang="en-US" sz="1400" dirty="0" err="1">
                <a:latin typeface="Lucida Console" panose="020B0609040504020204" pitchFamily="49" charset="0"/>
              </a:rPr>
              <a:t>tibble</a:t>
            </a:r>
            <a:r>
              <a:rPr lang="en-US" sz="1400" dirty="0">
                <a:latin typeface="Lucida Console" panose="020B0609040504020204" pitchFamily="49" charset="0"/>
              </a:rPr>
              <a:t>: 4 x 3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Metric  Median PI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&lt;</a:t>
            </a:r>
            <a:r>
              <a:rPr lang="en-US" sz="1400" dirty="0" err="1">
                <a:latin typeface="Lucida Console" panose="020B0609040504020204" pitchFamily="49" charset="0"/>
              </a:rPr>
              <a:t>chr</a:t>
            </a:r>
            <a:r>
              <a:rPr lang="en-US" sz="1400" dirty="0">
                <a:latin typeface="Lucida Console" panose="020B0609040504020204" pitchFamily="49" charset="0"/>
              </a:rPr>
              <a:t>&gt;    &lt;</a:t>
            </a:r>
            <a:r>
              <a:rPr lang="en-US" sz="1400" dirty="0" err="1">
                <a:latin typeface="Lucida Console" panose="020B0609040504020204" pitchFamily="49" charset="0"/>
              </a:rPr>
              <a:t>dbl</a:t>
            </a:r>
            <a:r>
              <a:rPr lang="en-US" sz="1400" dirty="0">
                <a:latin typeface="Lucida Console" panose="020B0609040504020204" pitchFamily="49" charset="0"/>
              </a:rPr>
              <a:t>&gt; &lt;</a:t>
            </a:r>
            <a:r>
              <a:rPr lang="en-US" sz="1400" dirty="0" err="1">
                <a:latin typeface="Lucida Console" panose="020B0609040504020204" pitchFamily="49" charset="0"/>
              </a:rPr>
              <a:t>chr</a:t>
            </a:r>
            <a:r>
              <a:rPr lang="en-US" sz="14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 </a:t>
            </a:r>
            <a:r>
              <a:rPr lang="en-US" sz="1400" dirty="0" err="1">
                <a:latin typeface="Lucida Console" panose="020B0609040504020204" pitchFamily="49" charset="0"/>
              </a:rPr>
              <a:t>AUCtau</a:t>
            </a:r>
            <a:r>
              <a:rPr lang="en-US" sz="1400" dirty="0">
                <a:latin typeface="Lucida Console" panose="020B0609040504020204" pitchFamily="49" charset="0"/>
              </a:rPr>
              <a:t>   66.3  47 – 89.6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2 </a:t>
            </a:r>
            <a:r>
              <a:rPr lang="en-US" sz="1400" dirty="0" err="1">
                <a:latin typeface="Lucida Console" panose="020B0609040504020204" pitchFamily="49" charset="0"/>
              </a:rPr>
              <a:t>Cmax</a:t>
            </a:r>
            <a:r>
              <a:rPr lang="en-US" sz="1400" dirty="0">
                <a:latin typeface="Lucida Console" panose="020B0609040504020204" pitchFamily="49" charset="0"/>
              </a:rPr>
              <a:t>      4.24 2.69 – 6.74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3 </a:t>
            </a:r>
            <a:r>
              <a:rPr lang="en-US" sz="1400" dirty="0" err="1">
                <a:latin typeface="Lucida Console" panose="020B0609040504020204" pitchFamily="49" charset="0"/>
              </a:rPr>
              <a:t>Ctrough</a:t>
            </a:r>
            <a:r>
              <a:rPr lang="en-US" sz="1400" dirty="0">
                <a:latin typeface="Lucida Console" panose="020B0609040504020204" pitchFamily="49" charset="0"/>
              </a:rPr>
              <a:t>   1.46 0.693 – 2.44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4 Cave      2.76 1.96 – 3.73</a:t>
            </a:r>
          </a:p>
        </p:txBody>
      </p:sp>
    </p:spTree>
    <p:extLst>
      <p:ext uri="{BB962C8B-B14F-4D97-AF65-F5344CB8AC3E}">
        <p14:creationId xmlns:p14="http://schemas.microsoft.com/office/powerpoint/2010/main" val="532674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DC1C9AE-2385-4F3E-B226-957CA2C52A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0847" y="1646172"/>
            <a:ext cx="5395593" cy="4305048"/>
          </a:xfrm>
        </p:spPr>
        <p:txBody>
          <a:bodyPr>
            <a:normAutofit/>
          </a:bodyPr>
          <a:lstStyle/>
          <a:p>
            <a:r>
              <a:rPr lang="en-US" dirty="0"/>
              <a:t>Adding the non-reactive code is easy!</a:t>
            </a:r>
          </a:p>
          <a:p>
            <a:r>
              <a:rPr lang="en-US" dirty="0"/>
              <a:t>This should be pasted at the top of the script if using a </a:t>
            </a:r>
            <a:r>
              <a:rPr lang="en-US" dirty="0">
                <a:solidFill>
                  <a:srgbClr val="00B0F0"/>
                </a:solidFill>
              </a:rPr>
              <a:t>single file structure </a:t>
            </a:r>
          </a:p>
          <a:p>
            <a:pPr lvl="1"/>
            <a:r>
              <a:rPr lang="en-US" dirty="0"/>
              <a:t>It should be named </a:t>
            </a:r>
            <a:r>
              <a:rPr lang="en-US" dirty="0" err="1"/>
              <a:t>app.R</a:t>
            </a:r>
            <a:r>
              <a:rPr lang="en-US" dirty="0"/>
              <a:t> if deploying</a:t>
            </a:r>
          </a:p>
          <a:p>
            <a:r>
              <a:rPr lang="en-US" dirty="0"/>
              <a:t>In the following example we will be using the </a:t>
            </a:r>
            <a:r>
              <a:rPr lang="en-US" dirty="0">
                <a:solidFill>
                  <a:srgbClr val="00B0F0"/>
                </a:solidFill>
              </a:rPr>
              <a:t>multiple file structure</a:t>
            </a:r>
          </a:p>
          <a:p>
            <a:r>
              <a:rPr lang="en-US" dirty="0"/>
              <a:t>There must at least be a </a:t>
            </a:r>
            <a:r>
              <a:rPr lang="en-US" dirty="0" err="1"/>
              <a:t>server.R</a:t>
            </a:r>
            <a:r>
              <a:rPr lang="en-US" dirty="0"/>
              <a:t> and </a:t>
            </a:r>
            <a:r>
              <a:rPr lang="en-US" dirty="0" err="1"/>
              <a:t>ui.R</a:t>
            </a:r>
            <a:r>
              <a:rPr lang="en-US" dirty="0"/>
              <a:t> file in the same directory</a:t>
            </a:r>
          </a:p>
          <a:p>
            <a:pPr lvl="1"/>
            <a:r>
              <a:rPr lang="en-US" dirty="0"/>
              <a:t>Must be named this for deploying</a:t>
            </a:r>
          </a:p>
          <a:p>
            <a:r>
              <a:rPr lang="en-US" dirty="0" err="1"/>
              <a:t>global.R</a:t>
            </a:r>
            <a:r>
              <a:rPr lang="en-US" dirty="0"/>
              <a:t> is optional </a:t>
            </a:r>
          </a:p>
          <a:p>
            <a:pPr lvl="1"/>
            <a:r>
              <a:rPr lang="en-US" dirty="0"/>
              <a:t>If present it will always run before the app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43390C-1D9B-43CE-8112-D1D2A1590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FEFC-CCC7-A94C-AAC3-BECAE4BF550D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4C8994-1A16-4A88-864D-45B289B16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467" y="345181"/>
            <a:ext cx="11335079" cy="646331"/>
          </a:xfrm>
        </p:spPr>
        <p:txBody>
          <a:bodyPr/>
          <a:lstStyle/>
          <a:p>
            <a:r>
              <a:rPr lang="en-US" dirty="0"/>
              <a:t>Step 3: Add independent code to the app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CDFEABB-A0FE-4158-903A-8A6CA65EC7B1}"/>
              </a:ext>
            </a:extLst>
          </p:cNvPr>
          <p:cNvCxnSpPr/>
          <p:nvPr/>
        </p:nvCxnSpPr>
        <p:spPr>
          <a:xfrm flipV="1">
            <a:off x="5273040" y="1646172"/>
            <a:ext cx="647700" cy="12951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C70599D-5391-4457-843E-635F84347B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243"/>
          <a:stretch/>
        </p:blipFill>
        <p:spPr>
          <a:xfrm>
            <a:off x="5974080" y="3567223"/>
            <a:ext cx="5517831" cy="19526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330B4FB-6528-40F0-A2AD-DBAD85E077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830"/>
          <a:stretch/>
        </p:blipFill>
        <p:spPr>
          <a:xfrm>
            <a:off x="5974080" y="1459909"/>
            <a:ext cx="5517831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899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987CCE2-A8EC-41EF-96AE-ACC3665E18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0847" y="1714752"/>
            <a:ext cx="5532753" cy="4175508"/>
          </a:xfrm>
        </p:spPr>
        <p:txBody>
          <a:bodyPr>
            <a:normAutofit/>
          </a:bodyPr>
          <a:lstStyle/>
          <a:p>
            <a:r>
              <a:rPr lang="en-US" dirty="0"/>
              <a:t>Create a new Shiny app with the multiple file structure</a:t>
            </a:r>
          </a:p>
          <a:p>
            <a:r>
              <a:rPr lang="en-US" dirty="0"/>
              <a:t>Remember to pick an appropriate directory</a:t>
            </a:r>
          </a:p>
          <a:p>
            <a:pPr lvl="1"/>
            <a:r>
              <a:rPr lang="en-US" dirty="0"/>
              <a:t>../Downloads is probably not a good place…</a:t>
            </a:r>
          </a:p>
          <a:p>
            <a:r>
              <a:rPr lang="en-US" dirty="0"/>
              <a:t>This will create a </a:t>
            </a:r>
            <a:r>
              <a:rPr lang="en-US" dirty="0" err="1"/>
              <a:t>ui.R</a:t>
            </a:r>
            <a:r>
              <a:rPr lang="en-US" dirty="0"/>
              <a:t> and </a:t>
            </a:r>
            <a:r>
              <a:rPr lang="en-US" dirty="0" err="1"/>
              <a:t>server.R</a:t>
            </a:r>
            <a:r>
              <a:rPr lang="en-US" dirty="0"/>
              <a:t> file</a:t>
            </a:r>
          </a:p>
          <a:p>
            <a:pPr lvl="1"/>
            <a:r>
              <a:rPr lang="en-US" dirty="0"/>
              <a:t>Clear out the code inside the </a:t>
            </a:r>
            <a:r>
              <a:rPr lang="en-US" dirty="0" err="1"/>
              <a:t>shinyServer</a:t>
            </a:r>
            <a:endParaRPr lang="en-US" dirty="0"/>
          </a:p>
          <a:p>
            <a:r>
              <a:rPr lang="en-US" dirty="0"/>
              <a:t>Save a </a:t>
            </a:r>
            <a:r>
              <a:rPr lang="en-US" dirty="0" err="1"/>
              <a:t>global.R</a:t>
            </a:r>
            <a:r>
              <a:rPr lang="en-US" dirty="0"/>
              <a:t> file in </a:t>
            </a:r>
            <a:r>
              <a:rPr lang="en-US" dirty="0">
                <a:solidFill>
                  <a:srgbClr val="00B0F0"/>
                </a:solidFill>
              </a:rPr>
              <a:t>the same directory</a:t>
            </a:r>
          </a:p>
          <a:p>
            <a:r>
              <a:rPr lang="en-US" dirty="0"/>
              <a:t>Paste in the non-reactive section of code from </a:t>
            </a:r>
            <a:r>
              <a:rPr lang="en-US" dirty="0" err="1"/>
              <a:t>pkpd_original_script.R</a:t>
            </a:r>
            <a:r>
              <a:rPr lang="en-US" dirty="0"/>
              <a:t> into </a:t>
            </a:r>
            <a:r>
              <a:rPr lang="en-US" dirty="0" err="1"/>
              <a:t>global.R</a:t>
            </a:r>
            <a:endParaRPr lang="en-US" dirty="0"/>
          </a:p>
          <a:p>
            <a:r>
              <a:rPr lang="en-US" dirty="0"/>
              <a:t>The code in the pkpd_app_01 folder shows the solution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2F85EC-519C-4307-862E-99A5CBF1E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FEFC-CCC7-A94C-AAC3-BECAE4BF550D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6EBDF85-F672-45B8-ADBA-10D2E78D4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PKPD Simulation – Example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CA3EA9-12C9-430C-AED1-A4AAB6EA3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680" y="1172744"/>
            <a:ext cx="4447222" cy="19665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EC1C40-253A-4742-97A8-2A96A90A47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055" y="1955791"/>
            <a:ext cx="250760" cy="3236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D8CA82-E4AA-4612-ABAD-7532114C5C4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0827"/>
          <a:stretch/>
        </p:blipFill>
        <p:spPr>
          <a:xfrm>
            <a:off x="6557405" y="3243739"/>
            <a:ext cx="4499771" cy="270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975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6EE517A-DB22-4ACD-8658-C60DB2765D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0847" y="1714752"/>
            <a:ext cx="5685153" cy="3816105"/>
          </a:xfrm>
        </p:spPr>
        <p:txBody>
          <a:bodyPr/>
          <a:lstStyle/>
          <a:p>
            <a:r>
              <a:rPr lang="en-US" dirty="0"/>
              <a:t>This presentation will be recorded</a:t>
            </a:r>
          </a:p>
          <a:p>
            <a:r>
              <a:rPr lang="en-US" dirty="0"/>
              <a:t>All presentation material located on GitHub</a:t>
            </a:r>
          </a:p>
          <a:p>
            <a:pPr lvl="1"/>
            <a:r>
              <a:rPr lang="en-US" dirty="0">
                <a:hlinkClick r:id="rId2"/>
              </a:rPr>
              <a:t>https://github.com/jhhughes256/pfe_shiny_intro</a:t>
            </a:r>
            <a:r>
              <a:rPr lang="en-US" dirty="0"/>
              <a:t> </a:t>
            </a:r>
          </a:p>
          <a:p>
            <a:r>
              <a:rPr lang="en-US" dirty="0"/>
              <a:t>Workspace available on </a:t>
            </a:r>
            <a:r>
              <a:rPr lang="en-US" dirty="0" err="1"/>
              <a:t>RStudioCloud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https://rstudio.cloud/project/1638785</a:t>
            </a:r>
            <a:r>
              <a:rPr lang="en-US" dirty="0"/>
              <a:t> </a:t>
            </a:r>
          </a:p>
          <a:p>
            <a:r>
              <a:rPr lang="en-US" dirty="0"/>
              <a:t>These are provided for working with the material offline</a:t>
            </a:r>
          </a:p>
          <a:p>
            <a:r>
              <a:rPr lang="en-US" dirty="0"/>
              <a:t>Includes several additional examples</a:t>
            </a:r>
          </a:p>
          <a:p>
            <a:r>
              <a:rPr lang="en-US" dirty="0"/>
              <a:t>You are welcome to follow along live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68289C-AF2C-48CE-A054-59417D47E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FEFC-CCC7-A94C-AAC3-BECAE4BF550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71C7D8-B47D-44BE-80CD-D305BF93C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Resources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D97E572-3EFF-41C7-B3C2-79F9FAF55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519" y="1714752"/>
            <a:ext cx="2384312" cy="2761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9939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987CCE2-A8EC-41EF-96AE-ACC3665E18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0847" y="1714752"/>
            <a:ext cx="5601333" cy="3816105"/>
          </a:xfrm>
        </p:spPr>
        <p:txBody>
          <a:bodyPr/>
          <a:lstStyle/>
          <a:p>
            <a:r>
              <a:rPr lang="en-US" dirty="0"/>
              <a:t>UI code can be written and run without any server code being present</a:t>
            </a:r>
          </a:p>
          <a:p>
            <a:r>
              <a:rPr lang="en-US" dirty="0"/>
              <a:t>If you comment-out the code in the server the only side-effect will be a lack of outputs</a:t>
            </a:r>
          </a:p>
          <a:p>
            <a:r>
              <a:rPr lang="en-US" dirty="0"/>
              <a:t>Can prototype a UI without worrying about any errors due to server code</a:t>
            </a:r>
          </a:p>
          <a:p>
            <a:r>
              <a:rPr lang="en-US" dirty="0"/>
              <a:t>Can isolate any UI errors</a:t>
            </a:r>
          </a:p>
          <a:p>
            <a:pPr lvl="1"/>
            <a:r>
              <a:rPr lang="en-US" dirty="0"/>
              <a:t>No server code to blame!</a:t>
            </a:r>
          </a:p>
          <a:p>
            <a:r>
              <a:rPr lang="en-US" dirty="0">
                <a:latin typeface="Lucida Console" panose="020B0609040504020204" pitchFamily="49" charset="0"/>
              </a:rPr>
              <a:t>*</a:t>
            </a:r>
            <a:r>
              <a:rPr lang="en-US" dirty="0">
                <a:solidFill>
                  <a:srgbClr val="00A950"/>
                </a:solidFill>
                <a:latin typeface="Lucida Console" panose="020B0609040504020204" pitchFamily="49" charset="0"/>
              </a:rPr>
              <a:t>Output</a:t>
            </a:r>
            <a:r>
              <a:rPr lang="en-US" dirty="0">
                <a:latin typeface="Lucida Console" panose="020B0609040504020204" pitchFamily="49" charset="0"/>
              </a:rPr>
              <a:t>() </a:t>
            </a:r>
            <a:r>
              <a:rPr lang="en-US" dirty="0"/>
              <a:t>functions will be blank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2F85EC-519C-4307-862E-99A5CBF1E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FEFC-CCC7-A94C-AAC3-BECAE4BF550D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6EBDF85-F672-45B8-ADBA-10D2E78D4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Prototype a UI based on the inputs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6DFDE2-6FC3-4F3C-93D1-3E2EE9EDC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9287" y="1219200"/>
            <a:ext cx="3821093" cy="24779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19409E-F474-4D20-AEA3-B5E4EC1AE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800" y="4055649"/>
            <a:ext cx="5934075" cy="1706431"/>
          </a:xfrm>
          <a:prstGeom prst="rect">
            <a:avLst/>
          </a:prstGeom>
          <a:ln w="28575">
            <a:solidFill>
              <a:srgbClr val="00AEEF"/>
            </a:solidFill>
          </a:ln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841A517-3285-4EA3-A4ED-592165467FC9}"/>
              </a:ext>
            </a:extLst>
          </p:cNvPr>
          <p:cNvCxnSpPr/>
          <p:nvPr/>
        </p:nvCxnSpPr>
        <p:spPr>
          <a:xfrm flipH="1">
            <a:off x="10660380" y="3670839"/>
            <a:ext cx="617220" cy="7696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C3067CF-D312-41A1-A025-6B99019C119C}"/>
              </a:ext>
            </a:extLst>
          </p:cNvPr>
          <p:cNvSpPr txBox="1"/>
          <p:nvPr/>
        </p:nvSpPr>
        <p:spPr>
          <a:xfrm>
            <a:off x="10911840" y="3258485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Missing</a:t>
            </a:r>
          </a:p>
        </p:txBody>
      </p:sp>
    </p:spTree>
    <p:extLst>
      <p:ext uri="{BB962C8B-B14F-4D97-AF65-F5344CB8AC3E}">
        <p14:creationId xmlns:p14="http://schemas.microsoft.com/office/powerpoint/2010/main" val="30312573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987CCE2-A8EC-41EF-96AE-ACC3665E18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0847" y="1714752"/>
            <a:ext cx="5685153" cy="3816105"/>
          </a:xfrm>
        </p:spPr>
        <p:txBody>
          <a:bodyPr/>
          <a:lstStyle/>
          <a:p>
            <a:r>
              <a:rPr lang="en-US" dirty="0"/>
              <a:t>Clear out the default UI and server that comes with a new Shiny app</a:t>
            </a:r>
          </a:p>
          <a:p>
            <a:r>
              <a:rPr lang="en-US" dirty="0"/>
              <a:t>Build a standard </a:t>
            </a:r>
            <a:r>
              <a:rPr lang="en-US" dirty="0" err="1">
                <a:solidFill>
                  <a:srgbClr val="4A245E"/>
                </a:solidFill>
                <a:latin typeface="Lucida Console" panose="020B0609040504020204" pitchFamily="49" charset="0"/>
              </a:rPr>
              <a:t>sidebarLayout</a:t>
            </a:r>
            <a:r>
              <a:rPr lang="en-US" dirty="0">
                <a:latin typeface="Lucida Console" panose="020B0609040504020204" pitchFamily="49" charset="0"/>
              </a:rPr>
              <a:t>() </a:t>
            </a:r>
            <a:r>
              <a:rPr lang="en-US" dirty="0"/>
              <a:t>UI with inputs in the </a:t>
            </a:r>
            <a:r>
              <a:rPr lang="en-US" dirty="0" err="1">
                <a:solidFill>
                  <a:srgbClr val="CC292B"/>
                </a:solidFill>
                <a:latin typeface="Lucida Console" panose="020B0609040504020204" pitchFamily="49" charset="0"/>
              </a:rPr>
              <a:t>sidebarPanel</a:t>
            </a:r>
            <a:r>
              <a:rPr lang="en-US" dirty="0">
                <a:latin typeface="Lucida Console" panose="020B0609040504020204" pitchFamily="49" charset="0"/>
              </a:rPr>
              <a:t>() </a:t>
            </a:r>
            <a:r>
              <a:rPr lang="en-US" dirty="0"/>
              <a:t>and outputs in the </a:t>
            </a:r>
            <a:r>
              <a:rPr lang="en-US" dirty="0" err="1">
                <a:solidFill>
                  <a:srgbClr val="CC292B"/>
                </a:solidFill>
                <a:latin typeface="Lucida Console" panose="020B0609040504020204" pitchFamily="49" charset="0"/>
              </a:rPr>
              <a:t>mainPanel</a:t>
            </a:r>
            <a:r>
              <a:rPr lang="en-US" dirty="0">
                <a:latin typeface="Lucida Console" panose="020B0609040504020204" pitchFamily="49" charset="0"/>
              </a:rPr>
              <a:t>()</a:t>
            </a:r>
          </a:p>
          <a:p>
            <a:r>
              <a:rPr lang="en-US" dirty="0"/>
              <a:t>Add the input types you think are appropriate for each input in </a:t>
            </a:r>
            <a:r>
              <a:rPr lang="en-US" dirty="0" err="1"/>
              <a:t>pkpd_original_script.R</a:t>
            </a:r>
            <a:endParaRPr lang="en-US" dirty="0"/>
          </a:p>
          <a:p>
            <a:r>
              <a:rPr lang="en-US" dirty="0"/>
              <a:t>The code in the pkpd_app_02 folder shows one of many solutions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2F85EC-519C-4307-862E-99A5CBF1E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FEFC-CCC7-A94C-AAC3-BECAE4BF550D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6EBDF85-F672-45B8-ADBA-10D2E78D4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PKPD Simulation – Example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B58F41-8E79-4DB3-B8A1-06C798778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880" y="1283980"/>
            <a:ext cx="4390072" cy="8615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C66B3D-0C46-45D7-BCF1-2607E3D67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9880" y="2289134"/>
            <a:ext cx="4390072" cy="7560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442FBF-FF10-4AF4-8D13-674DB7024A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7857"/>
          <a:stretch/>
        </p:blipFill>
        <p:spPr>
          <a:xfrm>
            <a:off x="6788693" y="3222208"/>
            <a:ext cx="4132446" cy="254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7204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987CCE2-A8EC-41EF-96AE-ACC3665E18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0847" y="1714752"/>
            <a:ext cx="5685153" cy="4099308"/>
          </a:xfrm>
        </p:spPr>
        <p:txBody>
          <a:bodyPr>
            <a:normAutofit/>
          </a:bodyPr>
          <a:lstStyle/>
          <a:p>
            <a:r>
              <a:rPr lang="en-US" dirty="0"/>
              <a:t>When adding reactive code to the server consider how best to group the code</a:t>
            </a:r>
          </a:p>
          <a:p>
            <a:r>
              <a:rPr lang="en-US" dirty="0"/>
              <a:t>Only put the code responsible for the </a:t>
            </a:r>
            <a:r>
              <a:rPr lang="en-US" dirty="0">
                <a:solidFill>
                  <a:srgbClr val="00A950"/>
                </a:solidFill>
                <a:latin typeface="Lucida Console" panose="020B0609040504020204" pitchFamily="49" charset="0"/>
              </a:rPr>
              <a:t>output</a:t>
            </a:r>
            <a:r>
              <a:rPr lang="en-US" dirty="0"/>
              <a:t> inside the </a:t>
            </a:r>
            <a:r>
              <a:rPr lang="en-US" dirty="0">
                <a:solidFill>
                  <a:srgbClr val="F8971D"/>
                </a:solidFill>
                <a:latin typeface="Lucida Console" panose="020B0609040504020204" pitchFamily="49" charset="0"/>
              </a:rPr>
              <a:t>render</a:t>
            </a:r>
            <a:r>
              <a:rPr lang="en-US" dirty="0">
                <a:latin typeface="Lucida Console" panose="020B0609040504020204" pitchFamily="49" charset="0"/>
              </a:rPr>
              <a:t>*()</a:t>
            </a:r>
            <a:r>
              <a:rPr lang="en-US" dirty="0"/>
              <a:t> function</a:t>
            </a:r>
          </a:p>
          <a:p>
            <a:r>
              <a:rPr lang="en-US" dirty="0"/>
              <a:t>Use placeholders for </a:t>
            </a:r>
            <a:r>
              <a:rPr lang="en-US" dirty="0">
                <a:solidFill>
                  <a:srgbClr val="D6006E"/>
                </a:solidFill>
                <a:latin typeface="Lucida Console" panose="020B0609040504020204" pitchFamily="49" charset="0"/>
              </a:rPr>
              <a:t>input</a:t>
            </a:r>
            <a:r>
              <a:rPr lang="en-US" dirty="0"/>
              <a:t> code</a:t>
            </a:r>
          </a:p>
          <a:p>
            <a:r>
              <a:rPr lang="en-US" dirty="0"/>
              <a:t>Use </a:t>
            </a:r>
            <a:r>
              <a:rPr lang="en-US" dirty="0">
                <a:solidFill>
                  <a:srgbClr val="00AEEF"/>
                </a:solidFill>
                <a:latin typeface="Lucida Console" panose="020B0609040504020204" pitchFamily="49" charset="0"/>
              </a:rPr>
              <a:t>reactive</a:t>
            </a:r>
            <a:r>
              <a:rPr lang="en-US" dirty="0">
                <a:latin typeface="Lucida Console" panose="020B0609040504020204" pitchFamily="49" charset="0"/>
              </a:rPr>
              <a:t>()</a:t>
            </a:r>
            <a:r>
              <a:rPr lang="en-US" dirty="0"/>
              <a:t> to separate code and prevent it from running when it doesn’t need to</a:t>
            </a:r>
          </a:p>
          <a:p>
            <a:pPr lvl="1"/>
            <a:r>
              <a:rPr lang="en-US" dirty="0"/>
              <a:t>Remember to call reactive code as a function</a:t>
            </a:r>
          </a:p>
          <a:p>
            <a:r>
              <a:rPr lang="en-US" dirty="0"/>
              <a:t>There is little harm in separating code into more </a:t>
            </a:r>
            <a:r>
              <a:rPr lang="en-US" dirty="0">
                <a:solidFill>
                  <a:srgbClr val="00AEEF"/>
                </a:solidFill>
                <a:latin typeface="Lucida Console" panose="020B0609040504020204" pitchFamily="49" charset="0"/>
              </a:rPr>
              <a:t>reactive</a:t>
            </a:r>
            <a:r>
              <a:rPr lang="en-US" dirty="0">
                <a:latin typeface="Lucida Console" panose="020B0609040504020204" pitchFamily="49" charset="0"/>
              </a:rPr>
              <a:t>()</a:t>
            </a:r>
            <a:r>
              <a:rPr lang="en-US" dirty="0"/>
              <a:t> functions</a:t>
            </a:r>
          </a:p>
          <a:p>
            <a:pPr lvl="1"/>
            <a:r>
              <a:rPr lang="en-US" dirty="0"/>
              <a:t>Though eventually there will be no benefit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2F85EC-519C-4307-862E-99A5CBF1E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FEFC-CCC7-A94C-AAC3-BECAE4BF550D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6EBDF85-F672-45B8-ADBA-10D2E78D4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467" y="345181"/>
            <a:ext cx="11335079" cy="646331"/>
          </a:xfrm>
        </p:spPr>
        <p:txBody>
          <a:bodyPr/>
          <a:lstStyle/>
          <a:p>
            <a:r>
              <a:rPr lang="en-US" dirty="0"/>
              <a:t>Step 5: Define reactive code in the server</a:t>
            </a:r>
          </a:p>
        </p:txBody>
      </p:sp>
      <p:pic>
        <p:nvPicPr>
          <p:cNvPr id="6" name="Picture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4FC08D49-1A82-427C-A30F-7F1E7E027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828" y="1714752"/>
            <a:ext cx="4953435" cy="26822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6B93BB-71F5-4D16-AB2D-521C79B6A87E}"/>
              </a:ext>
            </a:extLst>
          </p:cNvPr>
          <p:cNvSpPr txBox="1"/>
          <p:nvPr/>
        </p:nvSpPr>
        <p:spPr>
          <a:xfrm>
            <a:off x="7078845" y="4635112"/>
            <a:ext cx="3565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Diagram of dependencies for app found in:</a:t>
            </a:r>
          </a:p>
          <a:p>
            <a:pPr algn="ctr"/>
            <a:r>
              <a:rPr lang="en-US" sz="1400" dirty="0" err="1"/>
              <a:t>additional_apps</a:t>
            </a:r>
            <a:r>
              <a:rPr lang="en-US" sz="1400" dirty="0"/>
              <a:t>/</a:t>
            </a:r>
            <a:r>
              <a:rPr lang="en-US" sz="1400" dirty="0" err="1"/>
              <a:t>michaelis_menten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032662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987CCE2-A8EC-41EF-96AE-ACC3665E18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0847" y="1714752"/>
            <a:ext cx="5593713" cy="3816105"/>
          </a:xfrm>
        </p:spPr>
        <p:txBody>
          <a:bodyPr/>
          <a:lstStyle/>
          <a:p>
            <a:r>
              <a:rPr lang="en-US" dirty="0"/>
              <a:t>Add reactivity in pairs starting with output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F8971D"/>
                </a:solidFill>
                <a:latin typeface="Lucida Console" panose="020B0609040504020204" pitchFamily="49" charset="0"/>
              </a:rPr>
              <a:t>Render</a:t>
            </a:r>
            <a:r>
              <a:rPr lang="en-US" sz="1400" dirty="0">
                <a:latin typeface="Lucida Console" panose="020B0609040504020204" pitchFamily="49" charset="0"/>
              </a:rPr>
              <a:t>*(…) -&gt; *</a:t>
            </a:r>
            <a:r>
              <a:rPr lang="en-US" sz="1400" dirty="0">
                <a:solidFill>
                  <a:srgbClr val="00A950"/>
                </a:solidFill>
                <a:latin typeface="Lucida Console" panose="020B0609040504020204" pitchFamily="49" charset="0"/>
              </a:rPr>
              <a:t>Output</a:t>
            </a:r>
            <a:r>
              <a:rPr lang="en-US" sz="1400" dirty="0">
                <a:latin typeface="Lucida Console" panose="020B0609040504020204" pitchFamily="49" charset="0"/>
              </a:rPr>
              <a:t>(…)</a:t>
            </a:r>
          </a:p>
          <a:p>
            <a:pPr marL="457200" lvl="1" indent="0">
              <a:buNone/>
            </a:pPr>
            <a:r>
              <a:rPr lang="en-US" sz="1400" dirty="0" err="1">
                <a:solidFill>
                  <a:srgbClr val="00A950"/>
                </a:solidFill>
                <a:latin typeface="Lucida Console" panose="020B0609040504020204" pitchFamily="49" charset="0"/>
              </a:rPr>
              <a:t>output</a:t>
            </a:r>
            <a:r>
              <a:rPr lang="en-US" sz="1400" dirty="0" err="1">
                <a:latin typeface="Lucida Console" panose="020B0609040504020204" pitchFamily="49" charset="0"/>
              </a:rPr>
              <a:t>$out</a:t>
            </a:r>
            <a:r>
              <a:rPr lang="en-US" sz="1400" dirty="0">
                <a:latin typeface="Lucida Console" panose="020B0609040504020204" pitchFamily="49" charset="0"/>
              </a:rPr>
              <a:t> -&gt; *</a:t>
            </a:r>
            <a:r>
              <a:rPr lang="en-US" sz="1400" dirty="0">
                <a:solidFill>
                  <a:srgbClr val="00A950"/>
                </a:solidFill>
                <a:latin typeface="Lucida Console" panose="020B0609040504020204" pitchFamily="49" charset="0"/>
              </a:rPr>
              <a:t>Output</a:t>
            </a:r>
            <a:r>
              <a:rPr lang="en-US" sz="1400" dirty="0">
                <a:latin typeface="Lucida Console" panose="020B0609040504020204" pitchFamily="49" charset="0"/>
              </a:rPr>
              <a:t>("out")</a:t>
            </a:r>
          </a:p>
          <a:p>
            <a:r>
              <a:rPr lang="en-US" dirty="0"/>
              <a:t>This will let you find any errors with the server code, ruling out the </a:t>
            </a:r>
            <a:r>
              <a:rPr lang="en-US" dirty="0">
                <a:solidFill>
                  <a:srgbClr val="D6006E"/>
                </a:solidFill>
                <a:latin typeface="Lucida Console" panose="020B0609040504020204" pitchFamily="49" charset="0"/>
              </a:rPr>
              <a:t>input</a:t>
            </a:r>
            <a:r>
              <a:rPr lang="en-US" dirty="0"/>
              <a:t> as a cause</a:t>
            </a:r>
          </a:p>
          <a:p>
            <a:pPr lvl="1"/>
            <a:r>
              <a:rPr lang="en-US" dirty="0"/>
              <a:t>Remember placeholders are acting </a:t>
            </a:r>
            <a:r>
              <a:rPr lang="en-US" dirty="0">
                <a:latin typeface="+mj-lt"/>
              </a:rPr>
              <a:t>as</a:t>
            </a:r>
            <a:r>
              <a:rPr lang="en-US" dirty="0">
                <a:solidFill>
                  <a:srgbClr val="D6006E"/>
                </a:solidFill>
                <a:latin typeface="+mj-lt"/>
              </a:rPr>
              <a:t> </a:t>
            </a:r>
            <a:r>
              <a:rPr lang="en-US" dirty="0">
                <a:solidFill>
                  <a:srgbClr val="D6006E"/>
                </a:solidFill>
                <a:latin typeface="Lucida Console" panose="020B0609040504020204" pitchFamily="49" charset="0"/>
              </a:rPr>
              <a:t>input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/>
              <a:t>Then add reactivity in pairs for the input</a:t>
            </a:r>
          </a:p>
          <a:p>
            <a:pPr marL="457200" lvl="1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*</a:t>
            </a:r>
            <a:r>
              <a:rPr lang="en-US" sz="1400" dirty="0">
                <a:solidFill>
                  <a:srgbClr val="D6006E"/>
                </a:solidFill>
                <a:latin typeface="Lucida Console" panose="020B0609040504020204" pitchFamily="49" charset="0"/>
              </a:rPr>
              <a:t>Input</a:t>
            </a:r>
            <a:r>
              <a:rPr lang="en-US" sz="1400" dirty="0">
                <a:latin typeface="Lucida Console" panose="020B0609040504020204" pitchFamily="49" charset="0"/>
              </a:rPr>
              <a:t>("in") -&gt; </a:t>
            </a:r>
            <a:r>
              <a:rPr lang="en-US" sz="1400" dirty="0" err="1">
                <a:solidFill>
                  <a:srgbClr val="D6006E"/>
                </a:solidFill>
                <a:latin typeface="Lucida Console" panose="020B0609040504020204" pitchFamily="49" charset="0"/>
              </a:rPr>
              <a:t>input</a:t>
            </a:r>
            <a:r>
              <a:rPr lang="en-US" sz="1400" dirty="0" err="1">
                <a:latin typeface="Lucida Console" panose="020B0609040504020204" pitchFamily="49" charset="0"/>
              </a:rPr>
              <a:t>$in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/>
              <a:t>Run the app regularly during this process to pick up any errors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2F85EC-519C-4307-862E-99A5CBF1E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FEFC-CCC7-A94C-AAC3-BECAE4BF550D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6EBDF85-F672-45B8-ADBA-10D2E78D4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6: Add reactivity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0CD995-4E7A-412F-884E-85DE1AB5C929}"/>
              </a:ext>
            </a:extLst>
          </p:cNvPr>
          <p:cNvSpPr/>
          <p:nvPr/>
        </p:nvSpPr>
        <p:spPr>
          <a:xfrm>
            <a:off x="6888852" y="1651027"/>
            <a:ext cx="626469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AEEF"/>
                </a:solidFill>
                <a:latin typeface="Lucida Console" panose="020B0609040504020204" pitchFamily="49" charset="0"/>
                <a:cs typeface="Lao UI" panose="020B0604020202020204" pitchFamily="34" charset="0"/>
              </a:rPr>
              <a:t>Rinput</a:t>
            </a:r>
            <a:r>
              <a:rPr lang="en-US" sz="1400" dirty="0">
                <a:latin typeface="Lucida Console" panose="020B0609040504020204" pitchFamily="49" charset="0"/>
                <a:cs typeface="Lao UI" panose="020B0604020202020204" pitchFamily="34" charset="0"/>
              </a:rPr>
              <a:t> &lt;- reactive({</a:t>
            </a:r>
          </a:p>
          <a:p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Lao UI" panose="020B0604020202020204" pitchFamily="34" charset="0"/>
              </a:rPr>
              <a:t># Input placeholder</a:t>
            </a:r>
          </a:p>
          <a:p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Lao UI" panose="020B0604020202020204" pitchFamily="34" charset="0"/>
              </a:rPr>
              <a:t># call using </a:t>
            </a:r>
            <a:r>
              <a:rPr lang="en-US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Lao UI" panose="020B0604020202020204" pitchFamily="34" charset="0"/>
              </a:rPr>
              <a:t>Rinput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Lao UI" panose="020B0604020202020204" pitchFamily="34" charset="0"/>
              </a:rPr>
              <a:t>()$</a:t>
            </a:r>
          </a:p>
          <a:p>
            <a:r>
              <a:rPr lang="en-US" sz="1400" dirty="0">
                <a:latin typeface="Lucida Console" panose="020B0609040504020204" pitchFamily="49" charset="0"/>
                <a:cs typeface="Lao UI" panose="020B0604020202020204" pitchFamily="34" charset="0"/>
              </a:rPr>
              <a:t>  list(</a:t>
            </a:r>
          </a:p>
          <a:p>
            <a:r>
              <a:rPr lang="en-US" sz="1400" dirty="0">
                <a:latin typeface="Lucida Console" panose="020B0609040504020204" pitchFamily="49" charset="0"/>
                <a:cs typeface="Lao UI" panose="020B0604020202020204" pitchFamily="34" charset="0"/>
              </a:rPr>
              <a:t>    DOSEAMT = 100, 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Lao UI" panose="020B0604020202020204" pitchFamily="34" charset="0"/>
              </a:rPr>
              <a:t># </a:t>
            </a:r>
            <a:r>
              <a:rPr lang="en-US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Lao UI" panose="020B0604020202020204" pitchFamily="34" charset="0"/>
              </a:rPr>
              <a:t>input$DOSEAMT</a:t>
            </a:r>
            <a:endParaRPr lang="en-US" sz="1400" dirty="0">
              <a:latin typeface="Lucida Console" panose="020B0609040504020204" pitchFamily="49" charset="0"/>
              <a:cs typeface="Lao UI" panose="020B0604020202020204" pitchFamily="34" charset="0"/>
            </a:endParaRPr>
          </a:p>
          <a:p>
            <a:r>
              <a:rPr lang="en-US" sz="1400" dirty="0">
                <a:latin typeface="Lucida Console" panose="020B0609040504020204" pitchFamily="49" charset="0"/>
                <a:cs typeface="Lao UI" panose="020B0604020202020204" pitchFamily="34" charset="0"/>
              </a:rPr>
              <a:t>    DOSEFRQ = 24,</a:t>
            </a:r>
          </a:p>
          <a:p>
            <a:r>
              <a:rPr lang="en-US" sz="1400" dirty="0">
                <a:latin typeface="Lucida Console" panose="020B0609040504020204" pitchFamily="49" charset="0"/>
                <a:cs typeface="Lao UI" panose="020B0604020202020204" pitchFamily="34" charset="0"/>
              </a:rPr>
              <a:t>    DOSEDUR = 5</a:t>
            </a:r>
          </a:p>
          <a:p>
            <a:r>
              <a:rPr lang="en-US" sz="1400" dirty="0">
                <a:latin typeface="Lucida Console" panose="020B0609040504020204" pitchFamily="49" charset="0"/>
                <a:cs typeface="Lao UI" panose="020B0604020202020204" pitchFamily="34" charset="0"/>
              </a:rPr>
              <a:t>  )</a:t>
            </a:r>
          </a:p>
          <a:p>
            <a:r>
              <a:rPr lang="en-US" sz="1400" dirty="0">
                <a:latin typeface="Lucida Console" panose="020B0609040504020204" pitchFamily="49" charset="0"/>
                <a:cs typeface="Lao UI" panose="020B0604020202020204" pitchFamily="34" charset="0"/>
              </a:rPr>
              <a:t>})</a:t>
            </a:r>
          </a:p>
          <a:p>
            <a:endParaRPr lang="en-US" sz="1400" dirty="0">
              <a:latin typeface="Lucida Console" panose="020B0609040504020204" pitchFamily="49" charset="0"/>
              <a:cs typeface="Lao UI" panose="020B0604020202020204" pitchFamily="34" charset="0"/>
            </a:endParaRPr>
          </a:p>
          <a:p>
            <a:r>
              <a:rPr lang="en-US" sz="1400" dirty="0" err="1">
                <a:solidFill>
                  <a:srgbClr val="00AEEF"/>
                </a:solidFill>
                <a:latin typeface="Lucida Console" panose="020B0609040504020204" pitchFamily="49" charset="0"/>
                <a:cs typeface="Lao UI" panose="020B0604020202020204" pitchFamily="34" charset="0"/>
              </a:rPr>
              <a:t>Rsimulation</a:t>
            </a:r>
            <a:r>
              <a:rPr lang="en-US" sz="1400" dirty="0">
                <a:latin typeface="Lucida Console" panose="020B0609040504020204" pitchFamily="49" charset="0"/>
                <a:cs typeface="Lao UI" panose="020B0604020202020204" pitchFamily="34" charset="0"/>
              </a:rPr>
              <a:t> &lt;- reactive({</a:t>
            </a:r>
          </a:p>
          <a:p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Lao UI" panose="020B0604020202020204" pitchFamily="34" charset="0"/>
              </a:rPr>
              <a:t># Define reactive object</a:t>
            </a:r>
          </a:p>
          <a:p>
            <a:r>
              <a:rPr lang="en-US" sz="1400" dirty="0">
                <a:latin typeface="Lucida Console" panose="020B0609040504020204" pitchFamily="49" charset="0"/>
                <a:cs typeface="Lao UI" panose="020B0604020202020204" pitchFamily="34" charset="0"/>
              </a:rPr>
              <a:t>  </a:t>
            </a:r>
            <a:r>
              <a:rPr lang="en-US" sz="1400" dirty="0" err="1">
                <a:latin typeface="Lucida Console" panose="020B0609040504020204" pitchFamily="49" charset="0"/>
                <a:cs typeface="Lao UI" panose="020B0604020202020204" pitchFamily="34" charset="0"/>
              </a:rPr>
              <a:t>simData</a:t>
            </a:r>
            <a:r>
              <a:rPr lang="en-US" sz="1400" dirty="0">
                <a:latin typeface="Lucida Console" panose="020B0609040504020204" pitchFamily="49" charset="0"/>
                <a:cs typeface="Lao UI" panose="020B0604020202020204" pitchFamily="34" charset="0"/>
              </a:rPr>
              <a:t> &lt;- </a:t>
            </a:r>
            <a:r>
              <a:rPr lang="en-US" sz="1400" dirty="0" err="1">
                <a:latin typeface="Lucida Console" panose="020B0609040504020204" pitchFamily="49" charset="0"/>
                <a:cs typeface="Lao UI" panose="020B0604020202020204" pitchFamily="34" charset="0"/>
              </a:rPr>
              <a:t>modelSim</a:t>
            </a:r>
            <a:r>
              <a:rPr lang="en-US" sz="1400" dirty="0">
                <a:latin typeface="Lucida Console" panose="020B0609040504020204" pitchFamily="49" charset="0"/>
                <a:cs typeface="Lao UI" panose="020B0604020202020204" pitchFamily="34" charset="0"/>
              </a:rPr>
              <a:t>(</a:t>
            </a:r>
          </a:p>
          <a:p>
            <a:r>
              <a:rPr lang="en-US" sz="1400" dirty="0">
                <a:latin typeface="Lucida Console" panose="020B0609040504020204" pitchFamily="49" charset="0"/>
                <a:cs typeface="Lao UI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AEEF"/>
                </a:solidFill>
                <a:latin typeface="Lucida Console" panose="020B0609040504020204" pitchFamily="49" charset="0"/>
                <a:cs typeface="Lao UI" panose="020B0604020202020204" pitchFamily="34" charset="0"/>
              </a:rPr>
              <a:t>Rinput</a:t>
            </a:r>
            <a:r>
              <a:rPr lang="en-US" sz="1400" dirty="0">
                <a:latin typeface="Lucida Console" panose="020B0609040504020204" pitchFamily="49" charset="0"/>
                <a:cs typeface="Lao UI" panose="020B0604020202020204" pitchFamily="34" charset="0"/>
              </a:rPr>
              <a:t>()$DOSEAMT,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Lao UI" panose="020B0604020202020204" pitchFamily="34" charset="0"/>
              </a:rPr>
              <a:t>  # </a:t>
            </a:r>
            <a:r>
              <a:rPr lang="en-US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Lao UI" panose="020B0604020202020204" pitchFamily="34" charset="0"/>
              </a:rPr>
              <a:t>input$DOSEAMT</a:t>
            </a:r>
            <a:r>
              <a:rPr lang="en-US" sz="1400" dirty="0">
                <a:latin typeface="Lucida Console" panose="020B0609040504020204" pitchFamily="49" charset="0"/>
                <a:cs typeface="Lao UI" panose="020B0604020202020204" pitchFamily="34" charset="0"/>
              </a:rPr>
              <a:t> </a:t>
            </a:r>
          </a:p>
          <a:p>
            <a:r>
              <a:rPr lang="en-US" sz="1400" dirty="0">
                <a:latin typeface="Lucida Console" panose="020B0609040504020204" pitchFamily="49" charset="0"/>
                <a:cs typeface="Lao UI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AEEF"/>
                </a:solidFill>
                <a:latin typeface="Lucida Console" panose="020B0609040504020204" pitchFamily="49" charset="0"/>
                <a:cs typeface="Lao UI" panose="020B0604020202020204" pitchFamily="34" charset="0"/>
              </a:rPr>
              <a:t>Rinput</a:t>
            </a:r>
            <a:r>
              <a:rPr lang="en-US" sz="1400" dirty="0">
                <a:latin typeface="Lucida Console" panose="020B0609040504020204" pitchFamily="49" charset="0"/>
                <a:cs typeface="Lao UI" panose="020B0604020202020204" pitchFamily="34" charset="0"/>
              </a:rPr>
              <a:t>()$DOSEFRQ,</a:t>
            </a:r>
          </a:p>
          <a:p>
            <a:r>
              <a:rPr lang="en-US" sz="1400" dirty="0">
                <a:latin typeface="Lucida Console" panose="020B0609040504020204" pitchFamily="49" charset="0"/>
                <a:cs typeface="Lao UI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AEEF"/>
                </a:solidFill>
                <a:latin typeface="Lucida Console" panose="020B0609040504020204" pitchFamily="49" charset="0"/>
                <a:cs typeface="Lao UI" panose="020B0604020202020204" pitchFamily="34" charset="0"/>
              </a:rPr>
              <a:t>Rinput</a:t>
            </a:r>
            <a:r>
              <a:rPr lang="en-US" sz="1400" dirty="0">
                <a:latin typeface="Lucida Console" panose="020B0609040504020204" pitchFamily="49" charset="0"/>
                <a:cs typeface="Lao UI" panose="020B0604020202020204" pitchFamily="34" charset="0"/>
              </a:rPr>
              <a:t>()$DOSEDUR</a:t>
            </a:r>
          </a:p>
          <a:p>
            <a:r>
              <a:rPr lang="en-US" sz="1400" dirty="0">
                <a:latin typeface="Lucida Console" panose="020B0609040504020204" pitchFamily="49" charset="0"/>
                <a:cs typeface="Lao UI" panose="020B0604020202020204" pitchFamily="34" charset="0"/>
              </a:rPr>
              <a:t>  )</a:t>
            </a:r>
          </a:p>
          <a:p>
            <a:r>
              <a:rPr lang="en-US" sz="1400" dirty="0">
                <a:latin typeface="Lucida Console" panose="020B0609040504020204" pitchFamily="49" charset="0"/>
                <a:cs typeface="Lao UI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695709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987CCE2-A8EC-41EF-96AE-ACC3665E18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0847" y="1714752"/>
            <a:ext cx="5009379" cy="3816105"/>
          </a:xfrm>
        </p:spPr>
        <p:txBody>
          <a:bodyPr/>
          <a:lstStyle/>
          <a:p>
            <a:r>
              <a:rPr lang="en-US" dirty="0"/>
              <a:t>As the R script is separated into blocks, it can be copy-pasted in as blocks</a:t>
            </a:r>
          </a:p>
          <a:p>
            <a:r>
              <a:rPr lang="en-US" dirty="0"/>
              <a:t>Working from top to bottom</a:t>
            </a:r>
          </a:p>
          <a:p>
            <a:pPr lvl="1"/>
            <a:r>
              <a:rPr lang="en-US" dirty="0"/>
              <a:t>Create placeholder for </a:t>
            </a:r>
            <a:r>
              <a:rPr lang="en-US" dirty="0">
                <a:solidFill>
                  <a:srgbClr val="D6006E"/>
                </a:solidFill>
                <a:latin typeface="Lucida Console" panose="020B0609040504020204" pitchFamily="49" charset="0"/>
                <a:cs typeface="Lao UI" panose="020B0604020202020204" pitchFamily="34" charset="0"/>
              </a:rPr>
              <a:t>input</a:t>
            </a:r>
            <a:endParaRPr lang="en-US" dirty="0">
              <a:solidFill>
                <a:srgbClr val="D6006E"/>
              </a:solidFill>
            </a:endParaRPr>
          </a:p>
          <a:p>
            <a:pPr lvl="1"/>
            <a:r>
              <a:rPr lang="en-US" dirty="0"/>
              <a:t>Create </a:t>
            </a:r>
            <a:r>
              <a:rPr lang="en-US" dirty="0">
                <a:solidFill>
                  <a:srgbClr val="00AEEF"/>
                </a:solidFill>
                <a:latin typeface="Lucida Console" panose="020B0609040504020204" pitchFamily="49" charset="0"/>
              </a:rPr>
              <a:t>reactive</a:t>
            </a:r>
            <a:r>
              <a:rPr lang="en-US" dirty="0"/>
              <a:t> objects for the model and simulation output</a:t>
            </a:r>
          </a:p>
          <a:p>
            <a:pPr lvl="1"/>
            <a:r>
              <a:rPr lang="en-US" dirty="0"/>
              <a:t>Assign </a:t>
            </a:r>
            <a:r>
              <a:rPr lang="en-US" dirty="0">
                <a:solidFill>
                  <a:srgbClr val="F8971D"/>
                </a:solidFill>
                <a:latin typeface="Lucida Console" panose="020B0609040504020204" pitchFamily="49" charset="0"/>
              </a:rPr>
              <a:t>render</a:t>
            </a:r>
            <a:r>
              <a:rPr lang="en-US" dirty="0">
                <a:latin typeface="Lucida Console" panose="020B0609040504020204" pitchFamily="49" charset="0"/>
              </a:rPr>
              <a:t>*() </a:t>
            </a:r>
            <a:r>
              <a:rPr lang="en-US" dirty="0"/>
              <a:t>object to the appropriate </a:t>
            </a:r>
            <a:r>
              <a:rPr lang="en-US" dirty="0">
                <a:solidFill>
                  <a:srgbClr val="00B050"/>
                </a:solidFill>
                <a:latin typeface="Lucida Console" panose="020B0609040504020204" pitchFamily="49" charset="0"/>
              </a:rPr>
              <a:t>output</a:t>
            </a:r>
          </a:p>
          <a:p>
            <a:r>
              <a:rPr lang="en-US" dirty="0"/>
              <a:t>The code in the pkpd_app_03 folder shows the solution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2F85EC-519C-4307-862E-99A5CBF1E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FEFC-CCC7-A94C-AAC3-BECAE4BF550D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6EBDF85-F672-45B8-ADBA-10D2E78D4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PKPD Simulation – Example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3FD045-5A05-4D6F-B8C9-6C3608B95BE1}"/>
              </a:ext>
            </a:extLst>
          </p:cNvPr>
          <p:cNvSpPr txBox="1"/>
          <p:nvPr/>
        </p:nvSpPr>
        <p:spPr>
          <a:xfrm>
            <a:off x="7083668" y="4635112"/>
            <a:ext cx="35557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No reactivity added, so treatment duration </a:t>
            </a:r>
            <a:br>
              <a:rPr lang="en-US" sz="1400" dirty="0"/>
            </a:br>
            <a:r>
              <a:rPr lang="en-US" sz="1400" dirty="0"/>
              <a:t>does not match the plot, </a:t>
            </a:r>
            <a:br>
              <a:rPr lang="en-US" sz="1400" dirty="0"/>
            </a:br>
            <a:r>
              <a:rPr lang="en-US" sz="1400" dirty="0"/>
              <a:t>but at least the server code is working!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F93BFA-7558-4FDE-9F73-0C0972F72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5572" y="1714751"/>
            <a:ext cx="6190524" cy="270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4830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987CCE2-A8EC-41EF-96AE-ACC3665E18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0847" y="1714752"/>
            <a:ext cx="5685153" cy="4195095"/>
          </a:xfrm>
        </p:spPr>
        <p:txBody>
          <a:bodyPr>
            <a:normAutofit/>
          </a:bodyPr>
          <a:lstStyle/>
          <a:p>
            <a:r>
              <a:rPr lang="en-US" dirty="0"/>
              <a:t>The reactivity for the </a:t>
            </a:r>
            <a:r>
              <a:rPr lang="en-US" dirty="0">
                <a:solidFill>
                  <a:srgbClr val="00A950"/>
                </a:solidFill>
                <a:latin typeface="Lucida Console" panose="020B0609040504020204" pitchFamily="49" charset="0"/>
              </a:rPr>
              <a:t>output</a:t>
            </a:r>
            <a:r>
              <a:rPr lang="en-US" dirty="0"/>
              <a:t> was set up in the previous step </a:t>
            </a:r>
          </a:p>
          <a:p>
            <a:r>
              <a:rPr lang="en-US" dirty="0"/>
              <a:t>Now reactivity for the </a:t>
            </a:r>
            <a:r>
              <a:rPr lang="en-US" dirty="0">
                <a:solidFill>
                  <a:srgbClr val="D6006E"/>
                </a:solidFill>
                <a:latin typeface="Lucida Console" panose="020B0609040504020204" pitchFamily="49" charset="0"/>
              </a:rPr>
              <a:t>input</a:t>
            </a:r>
            <a:r>
              <a:rPr lang="en-US" dirty="0"/>
              <a:t> is added by replacing the placeholder input</a:t>
            </a:r>
          </a:p>
          <a:p>
            <a:pPr lvl="1"/>
            <a:r>
              <a:rPr lang="en-US" dirty="0"/>
              <a:t>Ensure that </a:t>
            </a:r>
            <a:r>
              <a:rPr lang="en-US" dirty="0" err="1"/>
              <a:t>inputId</a:t>
            </a:r>
            <a:r>
              <a:rPr lang="en-US" dirty="0"/>
              <a:t> in </a:t>
            </a:r>
            <a:r>
              <a:rPr lang="en-US" dirty="0">
                <a:latin typeface="Lucida Console" panose="020B0609040504020204" pitchFamily="49" charset="0"/>
              </a:rPr>
              <a:t>*</a:t>
            </a:r>
            <a:r>
              <a:rPr lang="en-US" dirty="0">
                <a:solidFill>
                  <a:srgbClr val="D6006E"/>
                </a:solidFill>
                <a:latin typeface="Lucida Console" panose="020B0609040504020204" pitchFamily="49" charset="0"/>
              </a:rPr>
              <a:t>Input</a:t>
            </a:r>
            <a:r>
              <a:rPr lang="en-US" dirty="0">
                <a:latin typeface="Lucida Console" panose="020B0609040504020204" pitchFamily="49" charset="0"/>
              </a:rPr>
              <a:t>() </a:t>
            </a:r>
            <a:r>
              <a:rPr lang="en-US" dirty="0"/>
              <a:t>from the UI matches the </a:t>
            </a:r>
            <a:r>
              <a:rPr lang="en-US" dirty="0">
                <a:solidFill>
                  <a:srgbClr val="D6006E"/>
                </a:solidFill>
                <a:latin typeface="Lucida Console" panose="020B0609040504020204" pitchFamily="49" charset="0"/>
              </a:rPr>
              <a:t>input</a:t>
            </a:r>
            <a:r>
              <a:rPr lang="en-US" dirty="0"/>
              <a:t> in the server</a:t>
            </a:r>
          </a:p>
          <a:p>
            <a:r>
              <a:rPr lang="en-US" dirty="0"/>
              <a:t>An error with the code to the right</a:t>
            </a:r>
          </a:p>
          <a:p>
            <a:pPr lvl="1"/>
            <a:r>
              <a:rPr lang="en-US" dirty="0"/>
              <a:t>Due to </a:t>
            </a:r>
            <a:r>
              <a:rPr lang="en-US" dirty="0" err="1">
                <a:solidFill>
                  <a:srgbClr val="D6006E"/>
                </a:solidFill>
                <a:latin typeface="Lucida Console" panose="020B0609040504020204" pitchFamily="49" charset="0"/>
              </a:rPr>
              <a:t>selectInput</a:t>
            </a:r>
            <a:r>
              <a:rPr lang="en-US" dirty="0"/>
              <a:t> returning a </a:t>
            </a:r>
            <a:r>
              <a:rPr lang="en-US" dirty="0">
                <a:latin typeface="Lucida Console" panose="020B0609040504020204" pitchFamily="49" charset="0"/>
              </a:rPr>
              <a:t>character</a:t>
            </a:r>
            <a:r>
              <a:rPr lang="en-US" dirty="0"/>
              <a:t> type value (i.e. it returns </a:t>
            </a:r>
            <a:r>
              <a:rPr lang="en-US" dirty="0">
                <a:latin typeface="Lucida Console" panose="020B0609040504020204" pitchFamily="49" charset="0"/>
              </a:rPr>
              <a:t>"24"</a:t>
            </a:r>
            <a:r>
              <a:rPr lang="en-US" dirty="0"/>
              <a:t> not </a:t>
            </a:r>
            <a:r>
              <a:rPr lang="en-US" dirty="0">
                <a:latin typeface="Lucida Console" panose="020B0609040504020204" pitchFamily="49" charset="0"/>
              </a:rPr>
              <a:t>24</a:t>
            </a:r>
            <a:r>
              <a:rPr lang="en-US" dirty="0"/>
              <a:t>)</a:t>
            </a:r>
          </a:p>
          <a:p>
            <a:r>
              <a:rPr lang="en-US" dirty="0"/>
              <a:t>The code in the pkpd_app_04 folder shows the solution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2F85EC-519C-4307-862E-99A5CBF1E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FEFC-CCC7-A94C-AAC3-BECAE4BF550D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6EBDF85-F672-45B8-ADBA-10D2E78D4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PKPD Simulation – Example 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CE57CA-3788-4819-A3CC-B5672AC604A5}"/>
              </a:ext>
            </a:extLst>
          </p:cNvPr>
          <p:cNvSpPr/>
          <p:nvPr/>
        </p:nvSpPr>
        <p:spPr>
          <a:xfrm>
            <a:off x="7075914" y="1801099"/>
            <a:ext cx="4725961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AEEF"/>
                </a:solidFill>
                <a:latin typeface="Lucida Console" panose="020B0609040504020204" pitchFamily="49" charset="0"/>
              </a:rPr>
              <a:t>Rinput</a:t>
            </a:r>
            <a:r>
              <a:rPr lang="en-US" sz="1600" dirty="0">
                <a:latin typeface="Lucida Console" panose="020B0609040504020204" pitchFamily="49" charset="0"/>
              </a:rPr>
              <a:t> &lt;- reactive({</a:t>
            </a:r>
          </a:p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# Define reactive object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list(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NID = 100,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DOSEAMT = </a:t>
            </a:r>
            <a:r>
              <a:rPr lang="en-US" sz="1600" dirty="0" err="1">
                <a:solidFill>
                  <a:srgbClr val="D6006E"/>
                </a:solidFill>
                <a:latin typeface="Lucida Console" panose="020B0609040504020204" pitchFamily="49" charset="0"/>
              </a:rPr>
              <a:t>input</a:t>
            </a:r>
            <a:r>
              <a:rPr lang="en-US" sz="1600" dirty="0" err="1">
                <a:latin typeface="Lucida Console" panose="020B0609040504020204" pitchFamily="49" charset="0"/>
              </a:rPr>
              <a:t>$DOSEAMT</a:t>
            </a:r>
            <a:r>
              <a:rPr lang="en-US" sz="1600" dirty="0">
                <a:latin typeface="Lucida Console" panose="020B0609040504020204" pitchFamily="49" charset="0"/>
              </a:rPr>
              <a:t>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DOSEFRQ = </a:t>
            </a:r>
            <a:r>
              <a:rPr lang="en-US" sz="1600" dirty="0" err="1">
                <a:solidFill>
                  <a:srgbClr val="D6006E"/>
                </a:solidFill>
                <a:latin typeface="Lucida Console" panose="020B0609040504020204" pitchFamily="49" charset="0"/>
              </a:rPr>
              <a:t>input</a:t>
            </a:r>
            <a:r>
              <a:rPr lang="en-US" sz="1600" dirty="0" err="1">
                <a:latin typeface="Lucida Console" panose="020B0609040504020204" pitchFamily="49" charset="0"/>
              </a:rPr>
              <a:t>$DOSEFRQ</a:t>
            </a:r>
            <a:r>
              <a:rPr lang="en-US" sz="1600" dirty="0">
                <a:latin typeface="Lucida Console" panose="020B0609040504020204" pitchFamily="49" charset="0"/>
              </a:rPr>
              <a:t>, 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DOSEDUR = </a:t>
            </a:r>
            <a:r>
              <a:rPr lang="en-US" sz="1600" dirty="0" err="1">
                <a:solidFill>
                  <a:srgbClr val="D6006E"/>
                </a:solidFill>
                <a:latin typeface="Lucida Console" panose="020B0609040504020204" pitchFamily="49" charset="0"/>
              </a:rPr>
              <a:t>input</a:t>
            </a:r>
            <a:r>
              <a:rPr lang="en-US" sz="1600" dirty="0" err="1">
                <a:latin typeface="Lucida Console" panose="020B0609040504020204" pitchFamily="49" charset="0"/>
              </a:rPr>
              <a:t>$DOSEDUR</a:t>
            </a:r>
            <a:r>
              <a:rPr lang="en-US" sz="1600" dirty="0">
                <a:latin typeface="Lucida Console" panose="020B0609040504020204" pitchFamily="49" charset="0"/>
              </a:rPr>
              <a:t>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COVBWT = 70,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COVSEX = 0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})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F5048B-5CE2-4A5A-A8B2-C4749F60C623}"/>
              </a:ext>
            </a:extLst>
          </p:cNvPr>
          <p:cNvSpPr txBox="1"/>
          <p:nvPr/>
        </p:nvSpPr>
        <p:spPr>
          <a:xfrm>
            <a:off x="7409230" y="4837630"/>
            <a:ext cx="350608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By using a placeholder, downstream </a:t>
            </a:r>
          </a:p>
          <a:p>
            <a:pPr algn="ctr"/>
            <a:r>
              <a:rPr lang="en-US" sz="1400" dirty="0"/>
              <a:t>code doesn’t need to be changed as they </a:t>
            </a:r>
          </a:p>
          <a:p>
            <a:pPr algn="ctr"/>
            <a:r>
              <a:rPr lang="en-US" sz="1400" dirty="0"/>
              <a:t>all reference inputs using </a:t>
            </a:r>
            <a:r>
              <a:rPr lang="en-US" sz="1400" dirty="0" err="1">
                <a:solidFill>
                  <a:srgbClr val="00AEEF"/>
                </a:solidFill>
                <a:latin typeface="Lucida Console" panose="020B0609040504020204" pitchFamily="49" charset="0"/>
              </a:rPr>
              <a:t>Rinput</a:t>
            </a:r>
            <a:r>
              <a:rPr lang="en-US" sz="1400" dirty="0">
                <a:latin typeface="Lucida Console" panose="020B0609040504020204" pitchFamily="49" charset="0"/>
              </a:rPr>
              <a:t>()$*</a:t>
            </a:r>
          </a:p>
        </p:txBody>
      </p:sp>
    </p:spTree>
    <p:extLst>
      <p:ext uri="{BB962C8B-B14F-4D97-AF65-F5344CB8AC3E}">
        <p14:creationId xmlns:p14="http://schemas.microsoft.com/office/powerpoint/2010/main" val="40462638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2F85EC-519C-4307-862E-99A5CBF1E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FEFC-CCC7-A94C-AAC3-BECAE4BF550D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6EBDF85-F672-45B8-ADBA-10D2E78D4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7: Iteratively add new features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932498-2D31-4996-BD36-5206E919225F}"/>
              </a:ext>
            </a:extLst>
          </p:cNvPr>
          <p:cNvSpPr txBox="1"/>
          <p:nvPr/>
        </p:nvSpPr>
        <p:spPr>
          <a:xfrm>
            <a:off x="7842701" y="1536960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Prototype UI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7A53B5-FC6D-4759-9F3C-A9E53D4577CB}"/>
              </a:ext>
            </a:extLst>
          </p:cNvPr>
          <p:cNvSpPr txBox="1"/>
          <p:nvPr/>
        </p:nvSpPr>
        <p:spPr>
          <a:xfrm>
            <a:off x="9339460" y="3723348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Define server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2BDACB-CA39-4E6E-8597-55D66EBB0EE5}"/>
              </a:ext>
            </a:extLst>
          </p:cNvPr>
          <p:cNvSpPr txBox="1"/>
          <p:nvPr/>
        </p:nvSpPr>
        <p:spPr>
          <a:xfrm>
            <a:off x="6110473" y="368942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reactivity</a:t>
            </a:r>
          </a:p>
        </p:txBody>
      </p:sp>
      <p:sp>
        <p:nvSpPr>
          <p:cNvPr id="9" name="Arrow: Circular 8">
            <a:extLst>
              <a:ext uri="{FF2B5EF4-FFF2-40B4-BE49-F238E27FC236}">
                <a16:creationId xmlns:a16="http://schemas.microsoft.com/office/drawing/2014/main" id="{7E50D47C-D080-4719-AF2A-7EB3B2F9429D}"/>
              </a:ext>
            </a:extLst>
          </p:cNvPr>
          <p:cNvSpPr/>
          <p:nvPr/>
        </p:nvSpPr>
        <p:spPr>
          <a:xfrm rot="16683551">
            <a:off x="6164714" y="1541108"/>
            <a:ext cx="2542946" cy="254294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4246138"/>
              <a:gd name="adj5" fmla="val 12500"/>
            </a:avLst>
          </a:prstGeom>
          <a:noFill/>
          <a:ln w="38100">
            <a:solidFill>
              <a:srgbClr val="F897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Arrow: Circular 9">
            <a:extLst>
              <a:ext uri="{FF2B5EF4-FFF2-40B4-BE49-F238E27FC236}">
                <a16:creationId xmlns:a16="http://schemas.microsoft.com/office/drawing/2014/main" id="{9758046E-850E-4C45-B1E1-3CE79405C9CB}"/>
              </a:ext>
            </a:extLst>
          </p:cNvPr>
          <p:cNvSpPr/>
          <p:nvPr/>
        </p:nvSpPr>
        <p:spPr>
          <a:xfrm rot="2290703">
            <a:off x="8305521" y="1444350"/>
            <a:ext cx="2542946" cy="254294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4246138"/>
              <a:gd name="adj5" fmla="val 12500"/>
            </a:avLst>
          </a:prstGeom>
          <a:noFill/>
          <a:ln w="38100">
            <a:solidFill>
              <a:srgbClr val="F897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row: Circular 10">
            <a:extLst>
              <a:ext uri="{FF2B5EF4-FFF2-40B4-BE49-F238E27FC236}">
                <a16:creationId xmlns:a16="http://schemas.microsoft.com/office/drawing/2014/main" id="{C114A011-0CA5-441E-BF70-6E6896BA68D0}"/>
              </a:ext>
            </a:extLst>
          </p:cNvPr>
          <p:cNvSpPr/>
          <p:nvPr/>
        </p:nvSpPr>
        <p:spPr>
          <a:xfrm rot="9488959">
            <a:off x="7304762" y="2883090"/>
            <a:ext cx="2542946" cy="254294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4246138"/>
              <a:gd name="adj5" fmla="val 12500"/>
            </a:avLst>
          </a:prstGeom>
          <a:noFill/>
          <a:ln w="38100">
            <a:solidFill>
              <a:srgbClr val="F897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CE5E3E5-0EE1-4844-A6FA-29CDA3C943EC}"/>
              </a:ext>
            </a:extLst>
          </p:cNvPr>
          <p:cNvSpPr/>
          <p:nvPr/>
        </p:nvSpPr>
        <p:spPr>
          <a:xfrm>
            <a:off x="7670712" y="1323354"/>
            <a:ext cx="1811047" cy="796544"/>
          </a:xfrm>
          <a:prstGeom prst="roundRect">
            <a:avLst/>
          </a:prstGeom>
          <a:noFill/>
          <a:ln w="38100">
            <a:solidFill>
              <a:srgbClr val="D600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D712FC4-B091-4520-AA7B-1BBF60504A8C}"/>
              </a:ext>
            </a:extLst>
          </p:cNvPr>
          <p:cNvSpPr/>
          <p:nvPr/>
        </p:nvSpPr>
        <p:spPr>
          <a:xfrm>
            <a:off x="9212355" y="3509742"/>
            <a:ext cx="1811047" cy="796544"/>
          </a:xfrm>
          <a:prstGeom prst="roundRect">
            <a:avLst/>
          </a:prstGeom>
          <a:noFill/>
          <a:ln w="38100">
            <a:solidFill>
              <a:srgbClr val="00A9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8C7969E-8E4F-4258-8B6A-6A1A7A8FC1B2}"/>
              </a:ext>
            </a:extLst>
          </p:cNvPr>
          <p:cNvSpPr/>
          <p:nvPr/>
        </p:nvSpPr>
        <p:spPr>
          <a:xfrm>
            <a:off x="5991955" y="3482147"/>
            <a:ext cx="1811047" cy="796544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6906BD-7EAC-4D10-AD0B-6D4C3281F844}"/>
              </a:ext>
            </a:extLst>
          </p:cNvPr>
          <p:cNvSpPr/>
          <p:nvPr/>
        </p:nvSpPr>
        <p:spPr>
          <a:xfrm>
            <a:off x="5843225" y="1660532"/>
            <a:ext cx="9916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222222"/>
                </a:solidFill>
                <a:latin typeface="arial" panose="020B0604020202020204" pitchFamily="34" charset="0"/>
              </a:rPr>
              <a:t>💾</a:t>
            </a:r>
            <a:endParaRPr lang="en-US" sz="3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B4D8EE-153C-4C35-B134-72B57578D853}"/>
              </a:ext>
            </a:extLst>
          </p:cNvPr>
          <p:cNvSpPr/>
          <p:nvPr/>
        </p:nvSpPr>
        <p:spPr>
          <a:xfrm>
            <a:off x="10527582" y="1660532"/>
            <a:ext cx="9916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222222"/>
                </a:solidFill>
                <a:latin typeface="arial" panose="020B0604020202020204" pitchFamily="34" charset="0"/>
              </a:rPr>
              <a:t>💾</a:t>
            </a:r>
            <a:endParaRPr lang="en-US" sz="3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DFDF5E-8427-4820-B2FF-F2E9D38CDDD8}"/>
              </a:ext>
            </a:extLst>
          </p:cNvPr>
          <p:cNvSpPr/>
          <p:nvPr/>
        </p:nvSpPr>
        <p:spPr>
          <a:xfrm>
            <a:off x="8223306" y="5278333"/>
            <a:ext cx="9916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222222"/>
                </a:solidFill>
                <a:latin typeface="arial" panose="020B0604020202020204" pitchFamily="34" charset="0"/>
              </a:rPr>
              <a:t>💾</a:t>
            </a:r>
            <a:endParaRPr lang="en-US" sz="3200" dirty="0"/>
          </a:p>
        </p:txBody>
      </p:sp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F4B9C0D3-EA6C-40E4-A7D0-7855960CA88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3723" y="1381002"/>
            <a:ext cx="5179961" cy="4282188"/>
          </a:xfrm>
        </p:spPr>
        <p:txBody>
          <a:bodyPr>
            <a:normAutofit/>
          </a:bodyPr>
          <a:lstStyle/>
          <a:p>
            <a:r>
              <a:rPr lang="en-US" dirty="0"/>
              <a:t>You can waste a lot of time while developing a Shiny app</a:t>
            </a:r>
          </a:p>
          <a:p>
            <a:r>
              <a:rPr lang="en-US" dirty="0"/>
              <a:t>This is avoided by:</a:t>
            </a:r>
          </a:p>
          <a:p>
            <a:pPr lvl="1"/>
            <a:r>
              <a:rPr lang="en-US" dirty="0"/>
              <a:t>Thinking about what you need to </a:t>
            </a:r>
            <a:br>
              <a:rPr lang="en-US" dirty="0"/>
            </a:br>
            <a:r>
              <a:rPr lang="en-US" dirty="0"/>
              <a:t>achieve (scope)</a:t>
            </a:r>
          </a:p>
          <a:p>
            <a:pPr lvl="1"/>
            <a:r>
              <a:rPr lang="en-US" dirty="0"/>
              <a:t>Making a proof of concept (R script)</a:t>
            </a:r>
          </a:p>
          <a:p>
            <a:pPr lvl="1"/>
            <a:r>
              <a:rPr lang="en-US" dirty="0"/>
              <a:t>Prototyping a user interface</a:t>
            </a:r>
          </a:p>
          <a:p>
            <a:pPr lvl="1"/>
            <a:r>
              <a:rPr lang="en-US" dirty="0"/>
              <a:t>Designing the server code</a:t>
            </a:r>
          </a:p>
          <a:p>
            <a:pPr lvl="1"/>
            <a:r>
              <a:rPr lang="en-US" dirty="0"/>
              <a:t>Adding reactivity</a:t>
            </a:r>
          </a:p>
          <a:p>
            <a:r>
              <a:rPr lang="en-US" dirty="0"/>
              <a:t>And repeating this </a:t>
            </a:r>
            <a:r>
              <a:rPr lang="en-US" dirty="0">
                <a:solidFill>
                  <a:srgbClr val="00AEEF"/>
                </a:solidFill>
              </a:rPr>
              <a:t>as necessary </a:t>
            </a:r>
            <a:br>
              <a:rPr lang="en-US" dirty="0">
                <a:solidFill>
                  <a:srgbClr val="00AEEF"/>
                </a:solidFill>
              </a:rPr>
            </a:br>
            <a:r>
              <a:rPr lang="en-US" dirty="0"/>
              <a:t>for new features</a:t>
            </a:r>
          </a:p>
          <a:p>
            <a:r>
              <a:rPr lang="en-US" dirty="0"/>
              <a:t>Always have a back-up save (git, improve)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00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20ABE0-453B-784C-932A-BA136FEDF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0182" y="2960255"/>
            <a:ext cx="5451635" cy="642917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5849753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DACCA18-2B05-4462-9566-D1D3F2F46C7E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3133540" y="5544897"/>
            <a:ext cx="113224" cy="2779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EB0945A-63A6-41EE-9515-B0CD679B2A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0847" y="1263094"/>
            <a:ext cx="5403213" cy="3738859"/>
          </a:xfrm>
        </p:spPr>
        <p:txBody>
          <a:bodyPr>
            <a:normAutofit/>
          </a:bodyPr>
          <a:lstStyle/>
          <a:p>
            <a:r>
              <a:rPr lang="en-US" dirty="0"/>
              <a:t>The layout of a Shiny app is </a:t>
            </a:r>
            <a:br>
              <a:rPr lang="en-US" dirty="0"/>
            </a:br>
            <a:r>
              <a:rPr lang="en-US" dirty="0"/>
              <a:t>highly customizable</a:t>
            </a:r>
          </a:p>
          <a:p>
            <a:pPr lvl="1"/>
            <a:r>
              <a:rPr lang="en-US" dirty="0"/>
              <a:t>Many different grid-like structures</a:t>
            </a:r>
          </a:p>
          <a:p>
            <a:pPr lvl="1"/>
            <a:r>
              <a:rPr lang="en-US" dirty="0"/>
              <a:t>Multiple tab-based layouts</a:t>
            </a:r>
          </a:p>
          <a:p>
            <a:pPr lvl="1"/>
            <a:r>
              <a:rPr lang="en-US" dirty="0"/>
              <a:t>Dashboards with </a:t>
            </a:r>
            <a:r>
              <a:rPr lang="en-US" dirty="0" err="1">
                <a:latin typeface="Lucida Console" panose="020B0609040504020204" pitchFamily="49" charset="0"/>
              </a:rPr>
              <a:t>shinydashboard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/>
              <a:t>Take control of app reactivity to avoid running code when its not needed</a:t>
            </a:r>
          </a:p>
          <a:p>
            <a:pPr lvl="1"/>
            <a:r>
              <a:rPr lang="en-US" dirty="0"/>
              <a:t>Avoid reactivity issues by visualizing the dependencies of your app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solidFill>
                  <a:srgbClr val="00AEEF"/>
                </a:solidFill>
                <a:latin typeface="Lucida Console" panose="020B0609040504020204" pitchFamily="49" charset="0"/>
              </a:rPr>
              <a:t>reactive</a:t>
            </a:r>
            <a:r>
              <a:rPr lang="en-US" dirty="0"/>
              <a:t> to define intermediate objects that other code is dependent on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12BCD2-C2A2-4161-91F1-24DD77C74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FEFC-CCC7-A94C-AAC3-BECAE4BF550D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366716-40B2-4898-9EAC-9006BB2FA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Shiny Summary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310A09AF-DF5C-4DA9-84CB-964BFD079E0C}"/>
              </a:ext>
            </a:extLst>
          </p:cNvPr>
          <p:cNvSpPr txBox="1">
            <a:spLocks/>
          </p:cNvSpPr>
          <p:nvPr/>
        </p:nvSpPr>
        <p:spPr>
          <a:xfrm>
            <a:off x="6357068" y="1263094"/>
            <a:ext cx="5403213" cy="4456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b="0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j-lt"/>
              </a:rPr>
              <a:t>Learning to build Shiny apps is easier if you follow a process</a:t>
            </a:r>
          </a:p>
          <a:p>
            <a:pPr lvl="1"/>
            <a:r>
              <a:rPr lang="en-US" dirty="0"/>
              <a:t>Define application scope</a:t>
            </a:r>
          </a:p>
          <a:p>
            <a:pPr lvl="1"/>
            <a:r>
              <a:rPr lang="en-US" dirty="0"/>
              <a:t>Generate R script that achieves the scope</a:t>
            </a:r>
          </a:p>
          <a:p>
            <a:pPr lvl="1"/>
            <a:r>
              <a:rPr lang="en-US" dirty="0"/>
              <a:t>Add independent code to app</a:t>
            </a:r>
          </a:p>
          <a:p>
            <a:pPr lvl="1"/>
            <a:r>
              <a:rPr lang="en-US" dirty="0"/>
              <a:t>Prototype UI based on input code</a:t>
            </a:r>
          </a:p>
          <a:p>
            <a:pPr lvl="1"/>
            <a:r>
              <a:rPr lang="en-US" dirty="0"/>
              <a:t>Define reactive code in the server</a:t>
            </a:r>
          </a:p>
          <a:p>
            <a:pPr lvl="1"/>
            <a:r>
              <a:rPr lang="en-US" dirty="0"/>
              <a:t>Add reactivity between UI and server</a:t>
            </a:r>
          </a:p>
          <a:p>
            <a:pPr lvl="1"/>
            <a:r>
              <a:rPr lang="en-US" dirty="0"/>
              <a:t>Iteratively add new features</a:t>
            </a:r>
          </a:p>
          <a:p>
            <a:pPr lvl="1"/>
            <a:endParaRPr lang="en-US" dirty="0">
              <a:latin typeface="+mj-lt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0B5A7BF-E242-43FE-8190-3DB590E8899A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2322370" y="5332571"/>
            <a:ext cx="113224" cy="2779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B95AD3C-D080-488A-94CD-19D04A46DBB0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3116767" y="5260821"/>
            <a:ext cx="148785" cy="1753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045C0376-15AE-4152-A046-6244BD277E5F}"/>
              </a:ext>
            </a:extLst>
          </p:cNvPr>
          <p:cNvSpPr/>
          <p:nvPr/>
        </p:nvSpPr>
        <p:spPr>
          <a:xfrm>
            <a:off x="1681846" y="5512400"/>
            <a:ext cx="640524" cy="196142"/>
          </a:xfrm>
          <a:prstGeom prst="homePlate">
            <a:avLst/>
          </a:prstGeom>
          <a:noFill/>
          <a:ln w="38100">
            <a:solidFill>
              <a:srgbClr val="D600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EDF5A366-246A-4A6B-8F0E-E6937DE45B24}"/>
              </a:ext>
            </a:extLst>
          </p:cNvPr>
          <p:cNvSpPr/>
          <p:nvPr/>
        </p:nvSpPr>
        <p:spPr>
          <a:xfrm rot="16200000">
            <a:off x="3449761" y="5210800"/>
            <a:ext cx="196141" cy="603199"/>
          </a:xfrm>
          <a:prstGeom prst="round2SameRect">
            <a:avLst>
              <a:gd name="adj1" fmla="val 50000"/>
              <a:gd name="adj2" fmla="val 0"/>
            </a:avLst>
          </a:prstGeom>
          <a:noFill/>
          <a:ln w="38100">
            <a:solidFill>
              <a:srgbClr val="00A9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963CBD-4C95-4760-AEC5-2801538A65BA}"/>
              </a:ext>
            </a:extLst>
          </p:cNvPr>
          <p:cNvSpPr txBox="1"/>
          <p:nvPr/>
        </p:nvSpPr>
        <p:spPr>
          <a:xfrm>
            <a:off x="1698468" y="5500639"/>
            <a:ext cx="562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Lucida Console" panose="020B0609040504020204" pitchFamily="49" charset="0"/>
              </a:rPr>
              <a:t>input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0FC95E-E7A9-47FE-BFDD-9EEAEF67A2BD}"/>
              </a:ext>
            </a:extLst>
          </p:cNvPr>
          <p:cNvSpPr txBox="1"/>
          <p:nvPr/>
        </p:nvSpPr>
        <p:spPr>
          <a:xfrm>
            <a:off x="3267316" y="5406639"/>
            <a:ext cx="6031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Lucida Console" panose="020B0609040504020204" pitchFamily="49" charset="0"/>
              </a:rPr>
              <a:t>output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4D48FE7-89A8-48D7-AB2B-B20A576634E1}"/>
              </a:ext>
            </a:extLst>
          </p:cNvPr>
          <p:cNvGrpSpPr/>
          <p:nvPr/>
        </p:nvGrpSpPr>
        <p:grpSpPr>
          <a:xfrm>
            <a:off x="2429392" y="5162472"/>
            <a:ext cx="687375" cy="196142"/>
            <a:chOff x="2239361" y="3623572"/>
            <a:chExt cx="1105418" cy="385012"/>
          </a:xfrm>
        </p:grpSpPr>
        <p:sp>
          <p:nvSpPr>
            <p:cNvPr id="16" name="Rectangle: Top Corners Rounded 15">
              <a:extLst>
                <a:ext uri="{FF2B5EF4-FFF2-40B4-BE49-F238E27FC236}">
                  <a16:creationId xmlns:a16="http://schemas.microsoft.com/office/drawing/2014/main" id="{86F88B51-A82C-4746-ACDB-569361FF6BA0}"/>
                </a:ext>
              </a:extLst>
            </p:cNvPr>
            <p:cNvSpPr/>
            <p:nvPr/>
          </p:nvSpPr>
          <p:spPr>
            <a:xfrm rot="16200000">
              <a:off x="2434132" y="3428801"/>
              <a:ext cx="385011" cy="774553"/>
            </a:xfrm>
            <a:prstGeom prst="round2SameRect">
              <a:avLst>
                <a:gd name="adj1" fmla="val 50000"/>
                <a:gd name="adj2" fmla="val 1"/>
              </a:avLst>
            </a:prstGeom>
            <a:noFill/>
            <a:ln w="38100">
              <a:solidFill>
                <a:srgbClr val="00AE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AEEF"/>
                </a:solidFill>
              </a:endParaRPr>
            </a:p>
          </p:txBody>
        </p:sp>
        <p:sp>
          <p:nvSpPr>
            <p:cNvPr id="17" name="Arrow: Pentagon 16">
              <a:extLst>
                <a:ext uri="{FF2B5EF4-FFF2-40B4-BE49-F238E27FC236}">
                  <a16:creationId xmlns:a16="http://schemas.microsoft.com/office/drawing/2014/main" id="{36920B84-BF75-4DFB-845C-013CD4A6CE31}"/>
                </a:ext>
              </a:extLst>
            </p:cNvPr>
            <p:cNvSpPr/>
            <p:nvPr/>
          </p:nvSpPr>
          <p:spPr>
            <a:xfrm>
              <a:off x="3001701" y="3624661"/>
              <a:ext cx="343078" cy="383923"/>
            </a:xfrm>
            <a:prstGeom prst="homePlate">
              <a:avLst/>
            </a:prstGeom>
            <a:noFill/>
            <a:ln w="38100">
              <a:solidFill>
                <a:srgbClr val="00AE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AEEF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57B9340-315A-4E9A-AC72-F71D4962B408}"/>
                </a:ext>
              </a:extLst>
            </p:cNvPr>
            <p:cNvSpPr/>
            <p:nvPr/>
          </p:nvSpPr>
          <p:spPr>
            <a:xfrm>
              <a:off x="2923678" y="3644468"/>
              <a:ext cx="180473" cy="3441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CAACE78A-9366-4B99-9EB8-3E6E00911442}"/>
              </a:ext>
            </a:extLst>
          </p:cNvPr>
          <p:cNvSpPr txBox="1"/>
          <p:nvPr/>
        </p:nvSpPr>
        <p:spPr>
          <a:xfrm>
            <a:off x="2409197" y="5146940"/>
            <a:ext cx="7559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Lucida Console" panose="020B0609040504020204" pitchFamily="49" charset="0"/>
              </a:rPr>
              <a:t>reactive</a:t>
            </a:r>
          </a:p>
        </p:txBody>
      </p:sp>
      <p:sp>
        <p:nvSpPr>
          <p:cNvPr id="23" name="Arrow: Pentagon 22">
            <a:extLst>
              <a:ext uri="{FF2B5EF4-FFF2-40B4-BE49-F238E27FC236}">
                <a16:creationId xmlns:a16="http://schemas.microsoft.com/office/drawing/2014/main" id="{F3A1CBC4-2E02-46AA-BF2D-ACD21474BAA9}"/>
              </a:ext>
            </a:extLst>
          </p:cNvPr>
          <p:cNvSpPr/>
          <p:nvPr/>
        </p:nvSpPr>
        <p:spPr>
          <a:xfrm>
            <a:off x="2493016" y="5724726"/>
            <a:ext cx="640524" cy="196142"/>
          </a:xfrm>
          <a:prstGeom prst="homePlate">
            <a:avLst/>
          </a:prstGeom>
          <a:noFill/>
          <a:ln w="38100">
            <a:solidFill>
              <a:srgbClr val="D600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4E826C-3C58-452C-95FB-5C00E778EC3C}"/>
              </a:ext>
            </a:extLst>
          </p:cNvPr>
          <p:cNvSpPr txBox="1"/>
          <p:nvPr/>
        </p:nvSpPr>
        <p:spPr>
          <a:xfrm>
            <a:off x="2509638" y="5712965"/>
            <a:ext cx="562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Lucida Console" panose="020B0609040504020204" pitchFamily="49" charset="0"/>
              </a:rPr>
              <a:t>input</a:t>
            </a:r>
          </a:p>
        </p:txBody>
      </p:sp>
      <p:sp>
        <p:nvSpPr>
          <p:cNvPr id="25" name="Arrow: Circular 24">
            <a:extLst>
              <a:ext uri="{FF2B5EF4-FFF2-40B4-BE49-F238E27FC236}">
                <a16:creationId xmlns:a16="http://schemas.microsoft.com/office/drawing/2014/main" id="{46E344A6-79E3-48FC-B876-D8FF3EC56DEC}"/>
              </a:ext>
            </a:extLst>
          </p:cNvPr>
          <p:cNvSpPr/>
          <p:nvPr/>
        </p:nvSpPr>
        <p:spPr>
          <a:xfrm rot="16683551">
            <a:off x="8204556" y="4748602"/>
            <a:ext cx="633233" cy="633233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4246138"/>
              <a:gd name="adj5" fmla="val 12500"/>
            </a:avLst>
          </a:prstGeom>
          <a:noFill/>
          <a:ln w="38100">
            <a:solidFill>
              <a:srgbClr val="F897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Arrow: Circular 25">
            <a:extLst>
              <a:ext uri="{FF2B5EF4-FFF2-40B4-BE49-F238E27FC236}">
                <a16:creationId xmlns:a16="http://schemas.microsoft.com/office/drawing/2014/main" id="{2C438712-ED7F-41CA-9E84-2E87E70E93E8}"/>
              </a:ext>
            </a:extLst>
          </p:cNvPr>
          <p:cNvSpPr/>
          <p:nvPr/>
        </p:nvSpPr>
        <p:spPr>
          <a:xfrm rot="2290703">
            <a:off x="9408713" y="4707044"/>
            <a:ext cx="633233" cy="633233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4246138"/>
              <a:gd name="adj5" fmla="val 12500"/>
            </a:avLst>
          </a:prstGeom>
          <a:noFill/>
          <a:ln w="38100">
            <a:solidFill>
              <a:srgbClr val="F897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Arrow: Circular 26">
            <a:extLst>
              <a:ext uri="{FF2B5EF4-FFF2-40B4-BE49-F238E27FC236}">
                <a16:creationId xmlns:a16="http://schemas.microsoft.com/office/drawing/2014/main" id="{3D8097E1-6F25-4F7B-99CE-2A6773804060}"/>
              </a:ext>
            </a:extLst>
          </p:cNvPr>
          <p:cNvSpPr/>
          <p:nvPr/>
        </p:nvSpPr>
        <p:spPr>
          <a:xfrm rot="9488959">
            <a:off x="8820871" y="5382446"/>
            <a:ext cx="633233" cy="633233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4246138"/>
              <a:gd name="adj5" fmla="val 12500"/>
            </a:avLst>
          </a:prstGeom>
          <a:noFill/>
          <a:ln w="38100">
            <a:solidFill>
              <a:srgbClr val="F897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7D75122-3187-4154-A4B9-29B5E4AF02EE}"/>
              </a:ext>
            </a:extLst>
          </p:cNvPr>
          <p:cNvSpPr/>
          <p:nvPr/>
        </p:nvSpPr>
        <p:spPr>
          <a:xfrm>
            <a:off x="8691088" y="4436287"/>
            <a:ext cx="924913" cy="406800"/>
          </a:xfrm>
          <a:prstGeom prst="roundRect">
            <a:avLst/>
          </a:prstGeom>
          <a:noFill/>
          <a:ln w="38100">
            <a:solidFill>
              <a:srgbClr val="D600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44F7301-4766-49BF-8404-9C73F77E8C56}"/>
              </a:ext>
            </a:extLst>
          </p:cNvPr>
          <p:cNvSpPr/>
          <p:nvPr/>
        </p:nvSpPr>
        <p:spPr>
          <a:xfrm>
            <a:off x="9438901" y="5294565"/>
            <a:ext cx="924913" cy="406800"/>
          </a:xfrm>
          <a:prstGeom prst="roundRect">
            <a:avLst/>
          </a:prstGeom>
          <a:noFill/>
          <a:ln w="38100">
            <a:solidFill>
              <a:srgbClr val="00A9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DF10A8D-BDB2-407F-A847-94860A1CABA4}"/>
              </a:ext>
            </a:extLst>
          </p:cNvPr>
          <p:cNvSpPr/>
          <p:nvPr/>
        </p:nvSpPr>
        <p:spPr>
          <a:xfrm>
            <a:off x="7894069" y="5291912"/>
            <a:ext cx="924913" cy="406800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2547096-7E5E-4542-BEF1-5A1C422F9FD3}"/>
              </a:ext>
            </a:extLst>
          </p:cNvPr>
          <p:cNvSpPr txBox="1"/>
          <p:nvPr/>
        </p:nvSpPr>
        <p:spPr>
          <a:xfrm>
            <a:off x="8725776" y="4521835"/>
            <a:ext cx="8258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Prototype UI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F592BF-9B1B-451B-8986-FC0070C3C01B}"/>
              </a:ext>
            </a:extLst>
          </p:cNvPr>
          <p:cNvSpPr txBox="1"/>
          <p:nvPr/>
        </p:nvSpPr>
        <p:spPr>
          <a:xfrm>
            <a:off x="9485232" y="5393519"/>
            <a:ext cx="8707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Define server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6BCB621-E4AE-49EB-80CA-8C3457F91406}"/>
              </a:ext>
            </a:extLst>
          </p:cNvPr>
          <p:cNvSpPr txBox="1"/>
          <p:nvPr/>
        </p:nvSpPr>
        <p:spPr>
          <a:xfrm>
            <a:off x="7918992" y="5385253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Add reactivity</a:t>
            </a:r>
          </a:p>
        </p:txBody>
      </p:sp>
    </p:spTree>
    <p:extLst>
      <p:ext uri="{BB962C8B-B14F-4D97-AF65-F5344CB8AC3E}">
        <p14:creationId xmlns:p14="http://schemas.microsoft.com/office/powerpoint/2010/main" val="7447072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6EE517A-DB22-4ACD-8658-C60DB2765D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0847" y="2098845"/>
            <a:ext cx="6561453" cy="4343148"/>
          </a:xfrm>
        </p:spPr>
        <p:txBody>
          <a:bodyPr>
            <a:normAutofit/>
          </a:bodyPr>
          <a:lstStyle/>
          <a:p>
            <a:r>
              <a:rPr lang="en-US" sz="2800" dirty="0"/>
              <a:t>RStudio Connect/Shiny SME Team</a:t>
            </a:r>
          </a:p>
          <a:p>
            <a:pPr lvl="1"/>
            <a:r>
              <a:rPr lang="en-US" sz="2600" dirty="0"/>
              <a:t>Patanjali Ravva </a:t>
            </a:r>
          </a:p>
          <a:p>
            <a:pPr lvl="1"/>
            <a:r>
              <a:rPr lang="en-US" sz="2600" dirty="0"/>
              <a:t>Satoshi Shoji </a:t>
            </a:r>
          </a:p>
          <a:p>
            <a:pPr lvl="1"/>
            <a:r>
              <a:rPr lang="en-US" sz="2600" dirty="0"/>
              <a:t>Mike K Smith</a:t>
            </a:r>
          </a:p>
          <a:p>
            <a:pPr lvl="1"/>
            <a:r>
              <a:rPr lang="en-US" sz="2600" dirty="0"/>
              <a:t>Jason Williams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68289C-AF2C-48CE-A054-59417D47E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FEFC-CCC7-A94C-AAC3-BECAE4BF550D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71C7D8-B47D-44BE-80CD-D305BF93C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EF5E20F-D122-4A76-A3FE-16CDCB5E3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519" y="2048157"/>
            <a:ext cx="2384312" cy="2761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2124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EB0945A-63A6-41EE-9515-B0CD679B2A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0847" y="1380558"/>
            <a:ext cx="5403213" cy="4875461"/>
          </a:xfrm>
        </p:spPr>
        <p:txBody>
          <a:bodyPr>
            <a:normAutofit/>
          </a:bodyPr>
          <a:lstStyle/>
          <a:p>
            <a:r>
              <a:rPr lang="en-US" dirty="0"/>
              <a:t>Shiny is a tool that allows users to interact with R code through a user interface</a:t>
            </a:r>
          </a:p>
          <a:p>
            <a:pPr lvl="1"/>
            <a:r>
              <a:rPr lang="en-US" dirty="0"/>
              <a:t>Well suited for presenting complex code in a simple form</a:t>
            </a:r>
          </a:p>
          <a:p>
            <a:r>
              <a:rPr lang="en-US" dirty="0"/>
              <a:t>The user interface runs in a local browser </a:t>
            </a:r>
          </a:p>
          <a:p>
            <a:pPr lvl="1"/>
            <a:r>
              <a:rPr lang="en-US" dirty="0"/>
              <a:t>The R code runs in the background waiting for the user to interact with the UI</a:t>
            </a:r>
          </a:p>
          <a:p>
            <a:r>
              <a:rPr lang="en-US" dirty="0"/>
              <a:t>The UI is defined with nested UI functions</a:t>
            </a:r>
          </a:p>
          <a:p>
            <a:pPr marL="457200" lvl="1" indent="0">
              <a:buNone/>
            </a:pPr>
            <a:r>
              <a:rPr lang="en-US" sz="1400" dirty="0" err="1">
                <a:latin typeface="Lucida Console" panose="020B0609040504020204" pitchFamily="49" charset="0"/>
              </a:rPr>
              <a:t>ui</a:t>
            </a:r>
            <a:r>
              <a:rPr lang="en-US" sz="1400" dirty="0">
                <a:latin typeface="Lucida Console" panose="020B0609040504020204" pitchFamily="49" charset="0"/>
              </a:rPr>
              <a:t> &lt;- </a:t>
            </a:r>
            <a:r>
              <a:rPr lang="en-US" sz="1400" dirty="0" err="1">
                <a:latin typeface="Lucida Console" panose="020B0609040504020204" pitchFamily="49" charset="0"/>
              </a:rPr>
              <a:t>fluidPage</a:t>
            </a:r>
            <a:r>
              <a:rPr lang="en-US" sz="1400" dirty="0">
                <a:latin typeface="Lucida Console" panose="020B0609040504020204" pitchFamily="49" charset="0"/>
              </a:rPr>
              <a:t>(</a:t>
            </a:r>
          </a:p>
          <a:p>
            <a:pPr marL="457200" lvl="1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  </a:t>
            </a:r>
            <a:r>
              <a:rPr lang="en-US" sz="1400" dirty="0" err="1">
                <a:latin typeface="Lucida Console" panose="020B0609040504020204" pitchFamily="49" charset="0"/>
              </a:rPr>
              <a:t>titlePanel</a:t>
            </a:r>
            <a:r>
              <a:rPr lang="en-US" sz="1400" dirty="0">
                <a:latin typeface="Lucida Console" panose="020B0609040504020204" pitchFamily="49" charset="0"/>
              </a:rPr>
              <a:t>("My App"),</a:t>
            </a:r>
          </a:p>
          <a:p>
            <a:pPr marL="457200" lvl="1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  </a:t>
            </a:r>
            <a:r>
              <a:rPr lang="en-US" sz="1400" dirty="0" err="1">
                <a:latin typeface="Lucida Console" panose="020B0609040504020204" pitchFamily="49" charset="0"/>
              </a:rPr>
              <a:t>sidebarLayout</a:t>
            </a:r>
            <a:r>
              <a:rPr lang="en-US" sz="1400" dirty="0">
                <a:latin typeface="Lucida Console" panose="020B0609040504020204" pitchFamily="49" charset="0"/>
              </a:rPr>
              <a:t>(</a:t>
            </a:r>
          </a:p>
          <a:p>
            <a:pPr marL="457200" lvl="1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    </a:t>
            </a:r>
            <a:r>
              <a:rPr lang="en-US" sz="1400" dirty="0" err="1">
                <a:latin typeface="Lucida Console" panose="020B0609040504020204" pitchFamily="49" charset="0"/>
              </a:rPr>
              <a:t>sidebarPanel</a:t>
            </a:r>
            <a:r>
              <a:rPr lang="en-US" sz="1400" dirty="0">
                <a:latin typeface="Lucida Console" panose="020B0609040504020204" pitchFamily="49" charset="0"/>
              </a:rPr>
              <a:t>(</a:t>
            </a:r>
            <a:r>
              <a:rPr lang="en-US" sz="1400" dirty="0" err="1">
                <a:latin typeface="Lucida Console" panose="020B0609040504020204" pitchFamily="49" charset="0"/>
              </a:rPr>
              <a:t>numericInput</a:t>
            </a:r>
            <a:r>
              <a:rPr lang="en-US" sz="1400" dirty="0">
                <a:latin typeface="Lucida Console" panose="020B0609040504020204" pitchFamily="49" charset="0"/>
              </a:rPr>
              <a:t>(...)),</a:t>
            </a:r>
          </a:p>
          <a:p>
            <a:pPr marL="457200" lvl="1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    </a:t>
            </a:r>
            <a:r>
              <a:rPr lang="en-US" sz="1400" dirty="0" err="1">
                <a:latin typeface="Lucida Console" panose="020B0609040504020204" pitchFamily="49" charset="0"/>
              </a:rPr>
              <a:t>mainPanel</a:t>
            </a:r>
            <a:r>
              <a:rPr lang="en-US" sz="1400" dirty="0">
                <a:latin typeface="Lucida Console" panose="020B0609040504020204" pitchFamily="49" charset="0"/>
              </a:rPr>
              <a:t>(</a:t>
            </a:r>
            <a:r>
              <a:rPr lang="en-US" sz="1400" dirty="0" err="1">
                <a:latin typeface="Lucida Console" panose="020B0609040504020204" pitchFamily="49" charset="0"/>
              </a:rPr>
              <a:t>plotOutput</a:t>
            </a:r>
            <a:r>
              <a:rPr lang="en-US" sz="1400" dirty="0">
                <a:latin typeface="Lucida Console" panose="020B0609040504020204" pitchFamily="49" charset="0"/>
              </a:rPr>
              <a:t>(...))</a:t>
            </a:r>
          </a:p>
          <a:p>
            <a:pPr marL="457200" lvl="1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  )</a:t>
            </a:r>
          </a:p>
          <a:p>
            <a:pPr marL="457200" lvl="1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12BCD2-C2A2-4161-91F1-24DD77C74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FEFC-CCC7-A94C-AAC3-BECAE4BF550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366716-40B2-4898-9EAC-9006BB2FA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First Session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310A09AF-DF5C-4DA9-84CB-964BFD079E0C}"/>
              </a:ext>
            </a:extLst>
          </p:cNvPr>
          <p:cNvSpPr txBox="1">
            <a:spLocks/>
          </p:cNvSpPr>
          <p:nvPr/>
        </p:nvSpPr>
        <p:spPr>
          <a:xfrm>
            <a:off x="6357068" y="1380558"/>
            <a:ext cx="5403213" cy="4456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b="0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server is defined as a function with arguments input and output</a:t>
            </a:r>
          </a:p>
          <a:p>
            <a:pPr marL="457200" lvl="1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server &lt;- function(input, output) {</a:t>
            </a:r>
          </a:p>
          <a:p>
            <a:pPr marL="457200" lvl="1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}</a:t>
            </a:r>
          </a:p>
          <a:p>
            <a:r>
              <a:rPr lang="en-US" dirty="0"/>
              <a:t>Inputs and outputs are defined in pairs</a:t>
            </a:r>
          </a:p>
          <a:p>
            <a:pPr marL="457200" lvl="1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*</a:t>
            </a:r>
            <a:r>
              <a:rPr lang="en-US" sz="1400" dirty="0">
                <a:solidFill>
                  <a:srgbClr val="D6006E"/>
                </a:solidFill>
                <a:latin typeface="Lucida Console" panose="020B0609040504020204" pitchFamily="49" charset="0"/>
              </a:rPr>
              <a:t>Input</a:t>
            </a:r>
            <a:r>
              <a:rPr lang="en-US" sz="1400" dirty="0">
                <a:latin typeface="Lucida Console" panose="020B0609040504020204" pitchFamily="49" charset="0"/>
              </a:rPr>
              <a:t>("in") -&gt; </a:t>
            </a:r>
            <a:r>
              <a:rPr lang="en-US" sz="1400" dirty="0" err="1">
                <a:solidFill>
                  <a:srgbClr val="D6006E"/>
                </a:solidFill>
                <a:latin typeface="Lucida Console" panose="020B0609040504020204" pitchFamily="49" charset="0"/>
              </a:rPr>
              <a:t>input</a:t>
            </a:r>
            <a:r>
              <a:rPr lang="en-US" sz="1400" dirty="0" err="1">
                <a:latin typeface="Lucida Console" panose="020B0609040504020204" pitchFamily="49" charset="0"/>
              </a:rPr>
              <a:t>$in</a:t>
            </a:r>
            <a:endParaRPr lang="en-US" sz="1400" dirty="0">
              <a:latin typeface="Lucida Console" panose="020B0609040504020204" pitchFamily="49" charset="0"/>
            </a:endParaRPr>
          </a:p>
          <a:p>
            <a:pPr marL="457200" lvl="1" indent="0">
              <a:buNone/>
            </a:pPr>
            <a:r>
              <a:rPr lang="en-US" sz="1400" dirty="0" err="1">
                <a:solidFill>
                  <a:srgbClr val="00A950"/>
                </a:solidFill>
                <a:latin typeface="Lucida Console" panose="020B0609040504020204" pitchFamily="49" charset="0"/>
              </a:rPr>
              <a:t>output</a:t>
            </a:r>
            <a:r>
              <a:rPr lang="en-US" sz="1400" dirty="0" err="1">
                <a:latin typeface="Lucida Console" panose="020B0609040504020204" pitchFamily="49" charset="0"/>
              </a:rPr>
              <a:t>$out</a:t>
            </a:r>
            <a:r>
              <a:rPr lang="en-US" sz="1400" dirty="0">
                <a:latin typeface="Lucida Console" panose="020B0609040504020204" pitchFamily="49" charset="0"/>
              </a:rPr>
              <a:t> -&gt; *</a:t>
            </a:r>
            <a:r>
              <a:rPr lang="en-US" sz="1400" dirty="0">
                <a:solidFill>
                  <a:srgbClr val="00A950"/>
                </a:solidFill>
                <a:latin typeface="Lucida Console" panose="020B0609040504020204" pitchFamily="49" charset="0"/>
              </a:rPr>
              <a:t>Output</a:t>
            </a:r>
            <a:r>
              <a:rPr lang="en-US" sz="1400" dirty="0">
                <a:latin typeface="Lucida Console" panose="020B0609040504020204" pitchFamily="49" charset="0"/>
              </a:rPr>
              <a:t>("out")</a:t>
            </a:r>
          </a:p>
          <a:p>
            <a:r>
              <a:rPr lang="en-US" dirty="0">
                <a:latin typeface="+mj-lt"/>
              </a:rPr>
              <a:t>Correct render function for each UI output</a:t>
            </a:r>
          </a:p>
          <a:p>
            <a:pPr marL="457200" lvl="1" indent="0">
              <a:buNone/>
            </a:pPr>
            <a:r>
              <a:rPr lang="en-US" sz="1400" dirty="0" err="1">
                <a:solidFill>
                  <a:srgbClr val="F8971D"/>
                </a:solidFill>
                <a:latin typeface="Lucida Console" panose="020B0609040504020204" pitchFamily="49" charset="0"/>
              </a:rPr>
              <a:t>renderPlot</a:t>
            </a:r>
            <a:r>
              <a:rPr lang="en-US" sz="1400" dirty="0">
                <a:latin typeface="Lucida Console" panose="020B0609040504020204" pitchFamily="49" charset="0"/>
              </a:rPr>
              <a:t>(…) -&gt; </a:t>
            </a:r>
            <a:r>
              <a:rPr lang="en-US" sz="1400" dirty="0" err="1">
                <a:solidFill>
                  <a:srgbClr val="00A950"/>
                </a:solidFill>
                <a:latin typeface="Lucida Console" panose="020B0609040504020204" pitchFamily="49" charset="0"/>
              </a:rPr>
              <a:t>plotOutput</a:t>
            </a:r>
            <a:r>
              <a:rPr lang="en-US" sz="1400" dirty="0">
                <a:latin typeface="Lucida Console" panose="020B0609040504020204" pitchFamily="49" charset="0"/>
              </a:rPr>
              <a:t>(…)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Deploying apps to a remote server like RStudio Connect enables sharing of apps</a:t>
            </a:r>
          </a:p>
          <a:p>
            <a:pPr lvl="1"/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238502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DD3E858-BFDB-4FFF-B62F-5B1536D9710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0847" y="1714752"/>
            <a:ext cx="5685153" cy="3816105"/>
          </a:xfrm>
        </p:spPr>
        <p:txBody>
          <a:bodyPr>
            <a:normAutofit/>
          </a:bodyPr>
          <a:lstStyle/>
          <a:p>
            <a:r>
              <a:rPr lang="en-US" dirty="0"/>
              <a:t>Shiny Package Cheat Sheet</a:t>
            </a:r>
          </a:p>
          <a:p>
            <a:pPr lvl="1"/>
            <a:r>
              <a:rPr lang="en-US" dirty="0">
                <a:hlinkClick r:id="rId2"/>
              </a:rPr>
              <a:t>https://shiny.rstudio.com/images/shiny-cheatsheet.pdf</a:t>
            </a:r>
            <a:r>
              <a:rPr lang="en-US" dirty="0"/>
              <a:t> </a:t>
            </a:r>
          </a:p>
          <a:p>
            <a:r>
              <a:rPr lang="en-US" dirty="0"/>
              <a:t>Basic RStudio Training Resources</a:t>
            </a:r>
          </a:p>
          <a:p>
            <a:pPr lvl="1"/>
            <a:r>
              <a:rPr lang="en-US" dirty="0"/>
              <a:t>Written Shiny tutorial</a:t>
            </a:r>
          </a:p>
          <a:p>
            <a:pPr lvl="2"/>
            <a:r>
              <a:rPr lang="en-US" dirty="0">
                <a:hlinkClick r:id="rId3"/>
              </a:rPr>
              <a:t>https://shiny.rstudio.com/tutorial/written-tutorial/lesson1/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Video Shiny tutorial</a:t>
            </a:r>
          </a:p>
          <a:p>
            <a:pPr lvl="2"/>
            <a:r>
              <a:rPr lang="en-US" dirty="0">
                <a:hlinkClick r:id="rId4"/>
              </a:rPr>
              <a:t>https://vimeo.com/131218530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ED90B0-6589-4643-AEB2-AA4E245A1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FEFC-CCC7-A94C-AAC3-BECAE4BF550D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F82073C-0111-4837-A3DB-FE1C94A18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A19A5830-666B-45F6-80EA-90B33994A22E}"/>
              </a:ext>
            </a:extLst>
          </p:cNvPr>
          <p:cNvSpPr txBox="1">
            <a:spLocks/>
          </p:cNvSpPr>
          <p:nvPr/>
        </p:nvSpPr>
        <p:spPr>
          <a:xfrm>
            <a:off x="6096000" y="1714751"/>
            <a:ext cx="5685153" cy="4144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b="0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PMx-specific Shiny literature</a:t>
            </a:r>
          </a:p>
          <a:p>
            <a:pPr lvl="1"/>
            <a:r>
              <a:rPr lang="en-US" dirty="0">
                <a:hlinkClick r:id="rId5"/>
              </a:rPr>
              <a:t>https://ascpt.onlinelibrary.wiley.com/doi/full/10.1002/psp4.21</a:t>
            </a:r>
            <a:r>
              <a:rPr lang="en-US" dirty="0"/>
              <a:t> </a:t>
            </a:r>
          </a:p>
          <a:p>
            <a:r>
              <a:rPr lang="en-US" dirty="0"/>
              <a:t>Basic-Advanced Shiny articles</a:t>
            </a:r>
          </a:p>
          <a:p>
            <a:pPr lvl="1"/>
            <a:r>
              <a:rPr lang="en-US" dirty="0">
                <a:hlinkClick r:id="rId6"/>
              </a:rPr>
              <a:t>https://shiny.rstudio.com/articles/</a:t>
            </a:r>
            <a:r>
              <a:rPr lang="en-US" dirty="0"/>
              <a:t> </a:t>
            </a:r>
          </a:p>
          <a:p>
            <a:r>
              <a:rPr lang="en-US" dirty="0"/>
              <a:t>Intermediate-Advanced Shiny books</a:t>
            </a:r>
            <a:br>
              <a:rPr lang="en-US" sz="1800" dirty="0"/>
            </a:br>
            <a:r>
              <a:rPr lang="en-US" sz="1200" i="1" dirty="0"/>
              <a:t>These are both in development planned to be published by the end of 2020</a:t>
            </a:r>
          </a:p>
          <a:p>
            <a:pPr lvl="1"/>
            <a:r>
              <a:rPr lang="en-US" dirty="0"/>
              <a:t>Mastering Shiny by Hadley Wickham</a:t>
            </a:r>
          </a:p>
          <a:p>
            <a:pPr lvl="2"/>
            <a:r>
              <a:rPr lang="en-US" dirty="0">
                <a:hlinkClick r:id="rId7"/>
              </a:rPr>
              <a:t>https://mastering-shiny.org/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Engineering Production-Grade Shiny Apps by Colin Fay et al.</a:t>
            </a:r>
          </a:p>
          <a:p>
            <a:pPr lvl="2"/>
            <a:r>
              <a:rPr lang="en-US" dirty="0">
                <a:hlinkClick r:id="rId8"/>
              </a:rPr>
              <a:t>https://engineering-shiny.org/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462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9F9A86-9A9C-264E-B47F-22A656CD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FEFC-CCC7-A94C-AAC3-BECAE4BF550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9E42BE-06AA-8548-B9EC-3B8F0F0CC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4814" y="409865"/>
            <a:ext cx="6734944" cy="60751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First Session</a:t>
            </a:r>
          </a:p>
          <a:p>
            <a:r>
              <a:rPr lang="en-US" sz="2400" dirty="0"/>
              <a:t>Shiny Framework</a:t>
            </a:r>
          </a:p>
          <a:p>
            <a:r>
              <a:rPr lang="en-US" sz="2400" dirty="0"/>
              <a:t>Inputs and Outputs</a:t>
            </a:r>
          </a:p>
          <a:p>
            <a:r>
              <a:rPr lang="en-US" sz="2400" dirty="0"/>
              <a:t>Deploying Apps</a:t>
            </a:r>
          </a:p>
          <a:p>
            <a:pPr marL="0" indent="0">
              <a:buNone/>
            </a:pPr>
            <a:r>
              <a:rPr lang="en-US" sz="2400" b="1" dirty="0"/>
              <a:t>This Session</a:t>
            </a:r>
          </a:p>
          <a:p>
            <a:pPr>
              <a:buFont typeface="+mj-lt"/>
              <a:buAutoNum type="arabicPeriod" startAt="5"/>
            </a:pPr>
            <a:r>
              <a:rPr lang="en-US" sz="2400" dirty="0"/>
              <a:t>UI Layouts</a:t>
            </a:r>
          </a:p>
          <a:p>
            <a:pPr>
              <a:buFont typeface="+mj-lt"/>
              <a:buAutoNum type="arabicPeriod" startAt="5"/>
            </a:pPr>
            <a:r>
              <a:rPr lang="en-US" sz="2400" dirty="0"/>
              <a:t>Reactivity</a:t>
            </a:r>
          </a:p>
          <a:p>
            <a:pPr>
              <a:buFont typeface="+mj-lt"/>
              <a:buAutoNum type="arabicPeriod" startAt="5"/>
            </a:pPr>
            <a:r>
              <a:rPr lang="en-US" sz="2400" dirty="0"/>
              <a:t>From R Script to App</a:t>
            </a:r>
          </a:p>
          <a:p>
            <a:pPr lvl="1"/>
            <a:endParaRPr lang="en-US" sz="20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6D4856-0104-AB4F-BC80-20ABD85201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085" y="330036"/>
            <a:ext cx="2476058" cy="83836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632210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20ABE0-453B-784C-932A-BA136FEDF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0182" y="2960255"/>
            <a:ext cx="5451635" cy="642917"/>
          </a:xfrm>
        </p:spPr>
        <p:txBody>
          <a:bodyPr>
            <a:normAutofit/>
          </a:bodyPr>
          <a:lstStyle/>
          <a:p>
            <a:r>
              <a:rPr lang="en-US" dirty="0"/>
              <a:t>UI Layouts</a:t>
            </a:r>
          </a:p>
        </p:txBody>
      </p:sp>
    </p:spTree>
    <p:extLst>
      <p:ext uri="{BB962C8B-B14F-4D97-AF65-F5344CB8AC3E}">
        <p14:creationId xmlns:p14="http://schemas.microsoft.com/office/powerpoint/2010/main" val="842528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924C28-D943-473A-9269-03C478030D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0848" y="1456073"/>
            <a:ext cx="5298136" cy="4487866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 </a:t>
            </a:r>
            <a:r>
              <a:rPr lang="en-US" dirty="0" err="1">
                <a:solidFill>
                  <a:srgbClr val="CC292B"/>
                </a:solidFill>
                <a:latin typeface="Lucida Console" panose="020B0609040504020204" pitchFamily="49" charset="0"/>
              </a:rPr>
              <a:t>sidebarLayout</a:t>
            </a:r>
            <a:r>
              <a:rPr lang="en-US" dirty="0">
                <a:solidFill>
                  <a:srgbClr val="4A245E"/>
                </a:solidFill>
              </a:rPr>
              <a:t> </a:t>
            </a:r>
            <a:r>
              <a:rPr lang="en-US" dirty="0"/>
              <a:t>is one of several layouts</a:t>
            </a:r>
          </a:p>
          <a:p>
            <a:r>
              <a:rPr lang="en-US" dirty="0">
                <a:latin typeface="+mj-lt"/>
              </a:rPr>
              <a:t> </a:t>
            </a:r>
            <a:r>
              <a:rPr lang="en-US" dirty="0" err="1">
                <a:solidFill>
                  <a:srgbClr val="4A245E"/>
                </a:solidFill>
                <a:latin typeface="Lucida Console" panose="020B0609040504020204" pitchFamily="49" charset="0"/>
              </a:rPr>
              <a:t>fluidRow</a:t>
            </a:r>
            <a:r>
              <a:rPr lang="en-US" dirty="0">
                <a:latin typeface="Lucida Console" panose="020B0609040504020204" pitchFamily="49" charset="0"/>
              </a:rPr>
              <a:t>()</a:t>
            </a:r>
            <a:r>
              <a:rPr lang="en-US" dirty="0">
                <a:latin typeface="+mj-lt"/>
              </a:rPr>
              <a:t> </a:t>
            </a:r>
            <a:r>
              <a:rPr lang="en-US" dirty="0"/>
              <a:t>and </a:t>
            </a:r>
            <a:r>
              <a:rPr lang="en-US" dirty="0">
                <a:solidFill>
                  <a:srgbClr val="4A245E"/>
                </a:solidFill>
                <a:latin typeface="Lucida Console" panose="020B0609040504020204" pitchFamily="49" charset="0"/>
              </a:rPr>
              <a:t>column</a:t>
            </a:r>
            <a:r>
              <a:rPr lang="en-US" dirty="0">
                <a:latin typeface="Lucida Console" panose="020B0609040504020204" pitchFamily="49" charset="0"/>
              </a:rPr>
              <a:t>() </a:t>
            </a:r>
            <a:r>
              <a:rPr lang="en-US" dirty="0"/>
              <a:t>are particularly flexible</a:t>
            </a:r>
          </a:p>
          <a:p>
            <a:pPr lvl="1"/>
            <a:r>
              <a:rPr lang="en-US" dirty="0"/>
              <a:t>Divide the UI into rows and columns</a:t>
            </a:r>
          </a:p>
          <a:p>
            <a:pPr lvl="1"/>
            <a:r>
              <a:rPr lang="en-US" dirty="0"/>
              <a:t>Can be used inside of other layouts</a:t>
            </a:r>
          </a:p>
          <a:p>
            <a:r>
              <a:rPr lang="en-US" dirty="0"/>
              <a:t>More information can be found below:</a:t>
            </a:r>
          </a:p>
          <a:p>
            <a:pPr lvl="1"/>
            <a:r>
              <a:rPr lang="en-US" dirty="0">
                <a:hlinkClick r:id="rId2"/>
              </a:rPr>
              <a:t>https://shiny.rstudio.com/articles/layout-guide.html</a:t>
            </a:r>
            <a:r>
              <a:rPr lang="en-US" dirty="0"/>
              <a:t> </a:t>
            </a:r>
          </a:p>
          <a:p>
            <a:r>
              <a:rPr lang="en-US" dirty="0"/>
              <a:t>The </a:t>
            </a:r>
            <a:r>
              <a:rPr lang="en-US" dirty="0" err="1">
                <a:latin typeface="Lucida Console" panose="020B0609040504020204" pitchFamily="49" charset="0"/>
              </a:rPr>
              <a:t>shinydashboard</a:t>
            </a:r>
            <a:r>
              <a:rPr lang="en-US" dirty="0"/>
              <a:t> package is a good option for dashboard-style layouts</a:t>
            </a:r>
          </a:p>
          <a:p>
            <a:pPr lvl="1"/>
            <a:r>
              <a:rPr lang="en-US" dirty="0">
                <a:hlinkClick r:id="rId3"/>
              </a:rPr>
              <a:t>https://rstudio.github.io/shinydashboard/</a:t>
            </a:r>
            <a:br>
              <a:rPr lang="en-US" dirty="0">
                <a:hlinkClick r:id="rId3"/>
              </a:rPr>
            </a:br>
            <a:r>
              <a:rPr lang="en-US" dirty="0">
                <a:hlinkClick r:id="rId3"/>
              </a:rPr>
              <a:t>get_started.html</a:t>
            </a:r>
            <a:r>
              <a:rPr lang="en-US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B6C8B0-006D-498E-AB05-E78AF8806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FEFC-CCC7-A94C-AAC3-BECAE4BF550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E6BBAEF-6697-4EF5-9C43-33A6E999E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Layouts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B1D5522-AA2E-4D22-8F85-E62B26912852}"/>
              </a:ext>
            </a:extLst>
          </p:cNvPr>
          <p:cNvGrpSpPr/>
          <p:nvPr/>
        </p:nvGrpSpPr>
        <p:grpSpPr>
          <a:xfrm>
            <a:off x="8861911" y="674158"/>
            <a:ext cx="3167886" cy="4667485"/>
            <a:chOff x="9402680" y="1717430"/>
            <a:chExt cx="2522508" cy="371659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DFCC224-D0E6-4273-9B6B-E49BAEB623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5526"/>
            <a:stretch/>
          </p:blipFill>
          <p:spPr>
            <a:xfrm>
              <a:off x="9402680" y="2020392"/>
              <a:ext cx="2522508" cy="341363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A742AA1-6EBE-49E5-98EB-A064C1779F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96089"/>
            <a:stretch/>
          </p:blipFill>
          <p:spPr>
            <a:xfrm>
              <a:off x="9402680" y="1717430"/>
              <a:ext cx="2522506" cy="300097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CF7F651-9EE7-4C20-8A17-225B069B6370}"/>
              </a:ext>
            </a:extLst>
          </p:cNvPr>
          <p:cNvGrpSpPr/>
          <p:nvPr/>
        </p:nvGrpSpPr>
        <p:grpSpPr>
          <a:xfrm>
            <a:off x="5701505" y="674158"/>
            <a:ext cx="3167887" cy="3911252"/>
            <a:chOff x="6610408" y="1782849"/>
            <a:chExt cx="2522508" cy="311443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150B008-F0C9-42DB-80E3-2A1FCF315F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22242" b="44355"/>
            <a:stretch/>
          </p:blipFill>
          <p:spPr>
            <a:xfrm>
              <a:off x="6610408" y="2333389"/>
              <a:ext cx="2522508" cy="256389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C73FC96-EF2C-4169-8EF3-42AF9678D1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92845"/>
            <a:stretch/>
          </p:blipFill>
          <p:spPr>
            <a:xfrm>
              <a:off x="6610408" y="1782849"/>
              <a:ext cx="2522508" cy="549102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6591EFCD-A740-4290-931D-0E0B5531CA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1199" y="4597064"/>
            <a:ext cx="2098243" cy="128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854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1B93899-3DEC-4DA1-9441-13E13C098E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0848" y="1714752"/>
            <a:ext cx="5364310" cy="3952122"/>
          </a:xfrm>
        </p:spPr>
        <p:txBody>
          <a:bodyPr>
            <a:normAutofit/>
          </a:bodyPr>
          <a:lstStyle/>
          <a:p>
            <a:r>
              <a:rPr lang="en-US" dirty="0"/>
              <a:t>Can use HTML “tags” in Shiny</a:t>
            </a:r>
          </a:p>
          <a:p>
            <a:pPr lvl="1"/>
            <a:r>
              <a:rPr lang="en-US" dirty="0"/>
              <a:t>Similarities with “commands” in LaTeX</a:t>
            </a:r>
          </a:p>
          <a:p>
            <a:r>
              <a:rPr lang="en-US" dirty="0"/>
              <a:t>Can be added to a layout function as if it was a list</a:t>
            </a:r>
          </a:p>
          <a:p>
            <a:pPr lvl="1"/>
            <a:r>
              <a:rPr lang="en-US" dirty="0"/>
              <a:t>A list of tags can be made without a layout function using </a:t>
            </a:r>
            <a:r>
              <a:rPr lang="en-US" dirty="0" err="1">
                <a:solidFill>
                  <a:srgbClr val="4A245E"/>
                </a:solidFill>
                <a:latin typeface="Lucida Console" panose="020B0609040504020204" pitchFamily="49" charset="0"/>
              </a:rPr>
              <a:t>tagList</a:t>
            </a:r>
            <a:r>
              <a:rPr lang="en-US" dirty="0">
                <a:latin typeface="Lucida Console" panose="020B0609040504020204" pitchFamily="49" charset="0"/>
              </a:rPr>
              <a:t>()</a:t>
            </a:r>
          </a:p>
          <a:p>
            <a:r>
              <a:rPr lang="en-US" dirty="0"/>
              <a:t>UI layouts are just R functions that generate multiple HTML “tags”</a:t>
            </a:r>
          </a:p>
          <a:p>
            <a:pPr lvl="1"/>
            <a:r>
              <a:rPr lang="en-US" dirty="0"/>
              <a:t>They can also be added to other functions as if they were lists</a:t>
            </a:r>
          </a:p>
          <a:p>
            <a:pPr lvl="1"/>
            <a:r>
              <a:rPr lang="en-US" dirty="0"/>
              <a:t>Can nest different layouts within each other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44AA3F-162B-4693-97B1-0841A31DB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FEFC-CCC7-A94C-AAC3-BECAE4BF550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150E493-47A9-4F3F-8195-E05B35087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Layout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996A7A-BC61-4836-B2BA-55388EEC5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666" y="1868743"/>
            <a:ext cx="5557486" cy="312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554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20ABE0-453B-784C-932A-BA136FEDF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0182" y="2960255"/>
            <a:ext cx="5451635" cy="642917"/>
          </a:xfrm>
        </p:spPr>
        <p:txBody>
          <a:bodyPr>
            <a:normAutofit/>
          </a:bodyPr>
          <a:lstStyle/>
          <a:p>
            <a:r>
              <a:rPr lang="en-US" dirty="0"/>
              <a:t>Reactivity</a:t>
            </a:r>
          </a:p>
        </p:txBody>
      </p:sp>
    </p:spTree>
    <p:extLst>
      <p:ext uri="{BB962C8B-B14F-4D97-AF65-F5344CB8AC3E}">
        <p14:creationId xmlns:p14="http://schemas.microsoft.com/office/powerpoint/2010/main" val="516450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DF7E1F2-7659-496D-A2A4-E9424E3BB270}"/>
              </a:ext>
            </a:extLst>
          </p:cNvPr>
          <p:cNvCxnSpPr>
            <a:stCxn id="10" idx="3"/>
            <a:endCxn id="11" idx="3"/>
          </p:cNvCxnSpPr>
          <p:nvPr/>
        </p:nvCxnSpPr>
        <p:spPr>
          <a:xfrm flipV="1">
            <a:off x="2473369" y="2005623"/>
            <a:ext cx="1055964" cy="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B6C8B0-006D-498E-AB05-E78AF8806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FEFC-CCC7-A94C-AAC3-BECAE4BF550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E6BBAEF-6697-4EF5-9C43-33A6E999E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Reactivity Revisited</a:t>
            </a:r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E6C8522D-7AF3-4866-80B9-DC3D97B93188}"/>
              </a:ext>
            </a:extLst>
          </p:cNvPr>
          <p:cNvSpPr/>
          <p:nvPr/>
        </p:nvSpPr>
        <p:spPr>
          <a:xfrm>
            <a:off x="1216069" y="1813121"/>
            <a:ext cx="1257300" cy="385011"/>
          </a:xfrm>
          <a:prstGeom prst="homePlate">
            <a:avLst/>
          </a:prstGeom>
          <a:noFill/>
          <a:ln w="38100">
            <a:solidFill>
              <a:srgbClr val="D600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CBA325B5-8CEA-4C9E-98CF-F2DBECB1B058}"/>
              </a:ext>
            </a:extLst>
          </p:cNvPr>
          <p:cNvSpPr/>
          <p:nvPr/>
        </p:nvSpPr>
        <p:spPr>
          <a:xfrm rot="16200000">
            <a:off x="3928846" y="1413604"/>
            <a:ext cx="385011" cy="1184038"/>
          </a:xfrm>
          <a:prstGeom prst="round2SameRect">
            <a:avLst>
              <a:gd name="adj1" fmla="val 50000"/>
              <a:gd name="adj2" fmla="val 0"/>
            </a:avLst>
          </a:prstGeom>
          <a:noFill/>
          <a:ln w="38100">
            <a:solidFill>
              <a:srgbClr val="00A9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EDF963-93F4-415B-9B24-65A915AD152B}"/>
              </a:ext>
            </a:extLst>
          </p:cNvPr>
          <p:cNvSpPr txBox="1"/>
          <p:nvPr/>
        </p:nvSpPr>
        <p:spPr>
          <a:xfrm>
            <a:off x="1322003" y="182096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input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B4C7D1-324C-45C1-ACA8-8AD597F104F5}"/>
              </a:ext>
            </a:extLst>
          </p:cNvPr>
          <p:cNvSpPr txBox="1"/>
          <p:nvPr/>
        </p:nvSpPr>
        <p:spPr>
          <a:xfrm>
            <a:off x="3630185" y="1813119"/>
            <a:ext cx="102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output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8C75FCA-288A-475E-B056-8429E8E70412}"/>
              </a:ext>
            </a:extLst>
          </p:cNvPr>
          <p:cNvCxnSpPr>
            <a:stCxn id="18" idx="3"/>
            <a:endCxn id="19" idx="3"/>
          </p:cNvCxnSpPr>
          <p:nvPr/>
        </p:nvCxnSpPr>
        <p:spPr>
          <a:xfrm flipV="1">
            <a:off x="2473370" y="4051358"/>
            <a:ext cx="1055964" cy="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C87E0874-BD56-4AE3-A274-A37E57EF7045}"/>
              </a:ext>
            </a:extLst>
          </p:cNvPr>
          <p:cNvSpPr/>
          <p:nvPr/>
        </p:nvSpPr>
        <p:spPr>
          <a:xfrm>
            <a:off x="1216070" y="3858856"/>
            <a:ext cx="1257300" cy="385011"/>
          </a:xfrm>
          <a:prstGeom prst="homePlate">
            <a:avLst/>
          </a:prstGeom>
          <a:noFill/>
          <a:ln w="38100">
            <a:solidFill>
              <a:srgbClr val="D600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Top Corners Rounded 18">
            <a:extLst>
              <a:ext uri="{FF2B5EF4-FFF2-40B4-BE49-F238E27FC236}">
                <a16:creationId xmlns:a16="http://schemas.microsoft.com/office/drawing/2014/main" id="{4B1730C9-4461-44E0-A6AE-02C74DEB7107}"/>
              </a:ext>
            </a:extLst>
          </p:cNvPr>
          <p:cNvSpPr/>
          <p:nvPr/>
        </p:nvSpPr>
        <p:spPr>
          <a:xfrm rot="16200000">
            <a:off x="3928847" y="3459339"/>
            <a:ext cx="385011" cy="1184038"/>
          </a:xfrm>
          <a:prstGeom prst="round2SameRect">
            <a:avLst>
              <a:gd name="adj1" fmla="val 50000"/>
              <a:gd name="adj2" fmla="val 0"/>
            </a:avLst>
          </a:prstGeom>
          <a:noFill/>
          <a:ln w="38100">
            <a:solidFill>
              <a:srgbClr val="00A9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AC05E1-64F9-45D3-9D2D-89868C9A2BBB}"/>
              </a:ext>
            </a:extLst>
          </p:cNvPr>
          <p:cNvSpPr txBox="1"/>
          <p:nvPr/>
        </p:nvSpPr>
        <p:spPr>
          <a:xfrm>
            <a:off x="1322004" y="3866695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input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792929-C620-4700-9E26-A3CE8691722E}"/>
              </a:ext>
            </a:extLst>
          </p:cNvPr>
          <p:cNvSpPr txBox="1"/>
          <p:nvPr/>
        </p:nvSpPr>
        <p:spPr>
          <a:xfrm>
            <a:off x="3630186" y="3858854"/>
            <a:ext cx="102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output</a:t>
            </a:r>
          </a:p>
        </p:txBody>
      </p:sp>
      <p:sp>
        <p:nvSpPr>
          <p:cNvPr id="22" name="Arrow: Pentagon 21">
            <a:extLst>
              <a:ext uri="{FF2B5EF4-FFF2-40B4-BE49-F238E27FC236}">
                <a16:creationId xmlns:a16="http://schemas.microsoft.com/office/drawing/2014/main" id="{D07095AB-72B5-4769-90F4-EC3AC993D085}"/>
              </a:ext>
            </a:extLst>
          </p:cNvPr>
          <p:cNvSpPr/>
          <p:nvPr/>
        </p:nvSpPr>
        <p:spPr>
          <a:xfrm>
            <a:off x="1216070" y="4420695"/>
            <a:ext cx="1257300" cy="385011"/>
          </a:xfrm>
          <a:prstGeom prst="homePlate">
            <a:avLst/>
          </a:prstGeom>
          <a:noFill/>
          <a:ln w="38100">
            <a:solidFill>
              <a:srgbClr val="D600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A4A05D-ECD8-4445-871A-97FE74FBBB7F}"/>
              </a:ext>
            </a:extLst>
          </p:cNvPr>
          <p:cNvSpPr txBox="1"/>
          <p:nvPr/>
        </p:nvSpPr>
        <p:spPr>
          <a:xfrm>
            <a:off x="1322004" y="4428534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input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3AD6A4C-89A0-4449-8F02-9D36E699FF9C}"/>
              </a:ext>
            </a:extLst>
          </p:cNvPr>
          <p:cNvCxnSpPr>
            <a:stCxn id="22" idx="3"/>
            <a:endCxn id="19" idx="3"/>
          </p:cNvCxnSpPr>
          <p:nvPr/>
        </p:nvCxnSpPr>
        <p:spPr>
          <a:xfrm flipV="1">
            <a:off x="2473370" y="4051358"/>
            <a:ext cx="1055964" cy="56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1">
            <a:extLst>
              <a:ext uri="{FF2B5EF4-FFF2-40B4-BE49-F238E27FC236}">
                <a16:creationId xmlns:a16="http://schemas.microsoft.com/office/drawing/2014/main" id="{0568DFB1-6781-47FF-906E-DE82C984C9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15982" y="1323725"/>
            <a:ext cx="6230585" cy="42047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output</a:t>
            </a:r>
            <a:r>
              <a:rPr lang="en-US" dirty="0" err="1">
                <a:latin typeface="Lucida Console" panose="020B0609040504020204" pitchFamily="49" charset="0"/>
              </a:rPr>
              <a:t>$plot</a:t>
            </a:r>
            <a:r>
              <a:rPr lang="en-US" dirty="0">
                <a:latin typeface="Lucida Console" panose="020B0609040504020204" pitchFamily="49" charset="0"/>
              </a:rPr>
              <a:t> &lt;- </a:t>
            </a:r>
            <a:r>
              <a:rPr lang="en-US" dirty="0" err="1">
                <a:solidFill>
                  <a:srgbClr val="F8971D"/>
                </a:solidFill>
                <a:latin typeface="Lucida Console" panose="020B0609040504020204" pitchFamily="49" charset="0"/>
              </a:rPr>
              <a:t>renderPlot</a:t>
            </a:r>
            <a:r>
              <a:rPr lang="en-US" dirty="0">
                <a:latin typeface="Lucida Console" panose="020B0609040504020204" pitchFamily="49" charset="0"/>
              </a:rPr>
              <a:t>({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plot &lt;- </a:t>
            </a:r>
            <a:r>
              <a:rPr lang="en-US" dirty="0" err="1">
                <a:latin typeface="Lucida Console" panose="020B0609040504020204" pitchFamily="49" charset="0"/>
              </a:rPr>
              <a:t>plotFunction</a:t>
            </a:r>
            <a:r>
              <a:rPr lang="en-US" dirty="0">
                <a:latin typeface="Lucida Console" panose="020B0609040504020204" pitchFamily="49" charset="0"/>
              </a:rPr>
              <a:t>(raw, </a:t>
            </a:r>
            <a:r>
              <a:rPr lang="en-US" dirty="0" err="1">
                <a:solidFill>
                  <a:srgbClr val="D6006E"/>
                </a:solidFill>
                <a:latin typeface="Lucida Console" panose="020B0609040504020204" pitchFamily="49" charset="0"/>
              </a:rPr>
              <a:t>input</a:t>
            </a:r>
            <a:r>
              <a:rPr lang="en-US" dirty="0" err="1">
                <a:latin typeface="Lucida Console" panose="020B0609040504020204" pitchFamily="49" charset="0"/>
              </a:rPr>
              <a:t>$one</a:t>
            </a:r>
            <a:r>
              <a:rPr lang="en-US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})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output</a:t>
            </a:r>
            <a:r>
              <a:rPr lang="en-US" dirty="0" err="1">
                <a:latin typeface="Lucida Console" panose="020B0609040504020204" pitchFamily="49" charset="0"/>
              </a:rPr>
              <a:t>$plot</a:t>
            </a:r>
            <a:r>
              <a:rPr lang="en-US" dirty="0">
                <a:latin typeface="Lucida Console" panose="020B0609040504020204" pitchFamily="49" charset="0"/>
              </a:rPr>
              <a:t> &lt;- </a:t>
            </a:r>
            <a:r>
              <a:rPr lang="en-US" dirty="0" err="1">
                <a:solidFill>
                  <a:srgbClr val="F8971D"/>
                </a:solidFill>
                <a:latin typeface="Lucida Console" panose="020B0609040504020204" pitchFamily="49" charset="0"/>
              </a:rPr>
              <a:t>renderPlot</a:t>
            </a:r>
            <a:r>
              <a:rPr lang="en-US" dirty="0">
                <a:latin typeface="Lucida Console" panose="020B0609040504020204" pitchFamily="49" charset="0"/>
              </a:rPr>
              <a:t>({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data &lt;- </a:t>
            </a:r>
            <a:r>
              <a:rPr lang="en-US" dirty="0" err="1">
                <a:latin typeface="Lucida Console" panose="020B0609040504020204" pitchFamily="49" charset="0"/>
              </a:rPr>
              <a:t>slowFunction</a:t>
            </a:r>
            <a:r>
              <a:rPr lang="en-US" dirty="0">
                <a:latin typeface="Lucida Console" panose="020B0609040504020204" pitchFamily="49" charset="0"/>
              </a:rPr>
              <a:t>(raw, </a:t>
            </a:r>
            <a:r>
              <a:rPr lang="en-US" dirty="0" err="1">
                <a:solidFill>
                  <a:srgbClr val="D6006E"/>
                </a:solidFill>
                <a:latin typeface="Lucida Console" panose="020B0609040504020204" pitchFamily="49" charset="0"/>
              </a:rPr>
              <a:t>input</a:t>
            </a:r>
            <a:r>
              <a:rPr lang="en-US" dirty="0" err="1">
                <a:latin typeface="Lucida Console" panose="020B0609040504020204" pitchFamily="49" charset="0"/>
              </a:rPr>
              <a:t>$one</a:t>
            </a:r>
            <a:r>
              <a:rPr lang="en-US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plot &lt;- </a:t>
            </a:r>
            <a:r>
              <a:rPr lang="en-US" dirty="0" err="1">
                <a:latin typeface="Lucida Console" panose="020B0609040504020204" pitchFamily="49" charset="0"/>
              </a:rPr>
              <a:t>plotFunction</a:t>
            </a:r>
            <a:r>
              <a:rPr lang="en-US" dirty="0">
                <a:latin typeface="Lucida Console" panose="020B0609040504020204" pitchFamily="49" charset="0"/>
              </a:rPr>
              <a:t>(data, </a:t>
            </a:r>
            <a:r>
              <a:rPr lang="en-US" dirty="0" err="1">
                <a:solidFill>
                  <a:srgbClr val="D6006E"/>
                </a:solidFill>
                <a:latin typeface="Lucida Console" panose="020B0609040504020204" pitchFamily="49" charset="0"/>
              </a:rPr>
              <a:t>input</a:t>
            </a:r>
            <a:r>
              <a:rPr lang="en-US" dirty="0" err="1">
                <a:latin typeface="Lucida Console" panose="020B0609040504020204" pitchFamily="49" charset="0"/>
              </a:rPr>
              <a:t>$two</a:t>
            </a:r>
            <a:r>
              <a:rPr lang="en-US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})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518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fizer Global HR 1">
      <a:dk1>
        <a:srgbClr val="000000"/>
      </a:dk1>
      <a:lt1>
        <a:srgbClr val="FFFFFF"/>
      </a:lt1>
      <a:dk2>
        <a:srgbClr val="666666"/>
      </a:dk2>
      <a:lt2>
        <a:srgbClr val="F5F5F5"/>
      </a:lt2>
      <a:accent1>
        <a:srgbClr val="0033FF"/>
      </a:accent1>
      <a:accent2>
        <a:srgbClr val="46DFDA"/>
      </a:accent2>
      <a:accent3>
        <a:srgbClr val="00CEA5"/>
      </a:accent3>
      <a:accent4>
        <a:srgbClr val="FFE913"/>
      </a:accent4>
      <a:accent5>
        <a:srgbClr val="FF2B26"/>
      </a:accent5>
      <a:accent6>
        <a:srgbClr val="2C116D"/>
      </a:accent6>
      <a:hlink>
        <a:srgbClr val="0033FF"/>
      </a:hlink>
      <a:folHlink>
        <a:srgbClr val="0033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18A10443E8964A8CC444CCA72FCC09" ma:contentTypeVersion="12" ma:contentTypeDescription="Create a new document." ma:contentTypeScope="" ma:versionID="5f269a22dfb90c440be9974630a1d48a">
  <xsd:schema xmlns:xsd="http://www.w3.org/2001/XMLSchema" xmlns:xs="http://www.w3.org/2001/XMLSchema" xmlns:p="http://schemas.microsoft.com/office/2006/metadata/properties" xmlns:ns3="b5f03f3b-433d-47cb-adeb-326d892aa9fc" xmlns:ns4="70b70b9e-4f3b-4b3f-a260-8b4cbc9e3221" targetNamespace="http://schemas.microsoft.com/office/2006/metadata/properties" ma:root="true" ma:fieldsID="8a4ce1d9908f17e0b28517a6595a42aa" ns3:_="" ns4:_="">
    <xsd:import namespace="b5f03f3b-433d-47cb-adeb-326d892aa9fc"/>
    <xsd:import namespace="70b70b9e-4f3b-4b3f-a260-8b4cbc9e322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f03f3b-433d-47cb-adeb-326d892aa9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b70b9e-4f3b-4b3f-a260-8b4cbc9e322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ED16ACD-10E9-46CC-B043-473B6C59C75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3D8EC7B-CF97-48AB-A782-54B18D4B0F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5f03f3b-433d-47cb-adeb-326d892aa9fc"/>
    <ds:schemaRef ds:uri="70b70b9e-4f3b-4b3f-a260-8b4cbc9e322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9A8D935-8A53-433C-8E28-33A6EA97163E}">
  <ds:schemaRefs>
    <ds:schemaRef ds:uri="70b70b9e-4f3b-4b3f-a260-8b4cbc9e3221"/>
    <ds:schemaRef ds:uri="http://schemas.microsoft.com/office/2006/metadata/properties"/>
    <ds:schemaRef ds:uri="http://schemas.microsoft.com/office/2006/documentManagement/types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b5f03f3b-433d-47cb-adeb-326d892aa9fc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8775</TotalTime>
  <Words>2350</Words>
  <Application>Microsoft Office PowerPoint</Application>
  <PresentationFormat>Widescreen</PresentationFormat>
  <Paragraphs>402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Arial</vt:lpstr>
      <vt:lpstr>Calibri</vt:lpstr>
      <vt:lpstr>Lucida Console</vt:lpstr>
      <vt:lpstr>Office Theme</vt:lpstr>
      <vt:lpstr>Introduction to Shiny Part 2</vt:lpstr>
      <vt:lpstr>Presentation Resources</vt:lpstr>
      <vt:lpstr>Summary of First Session</vt:lpstr>
      <vt:lpstr>Summary</vt:lpstr>
      <vt:lpstr>UI Layouts</vt:lpstr>
      <vt:lpstr>UI Layouts</vt:lpstr>
      <vt:lpstr>UI Layout</vt:lpstr>
      <vt:lpstr>Reactivity</vt:lpstr>
      <vt:lpstr>Reactivity Revisited</vt:lpstr>
      <vt:lpstr>Reactivity Revisited</vt:lpstr>
      <vt:lpstr>eICU Application – Example 7</vt:lpstr>
      <vt:lpstr>eICU Application – Example 7</vt:lpstr>
      <vt:lpstr>From R Script to App</vt:lpstr>
      <vt:lpstr>R Script to App</vt:lpstr>
      <vt:lpstr>Step 1: Define scope</vt:lpstr>
      <vt:lpstr>Step 2: Write the R code</vt:lpstr>
      <vt:lpstr>PKPD Simulation – Example R Code</vt:lpstr>
      <vt:lpstr>Step 3: Add independent code to the app</vt:lpstr>
      <vt:lpstr>PKPD Simulation – Example 1</vt:lpstr>
      <vt:lpstr>Step 4: Prototype a UI based on the inputs</vt:lpstr>
      <vt:lpstr>PKPD Simulation – Example 2</vt:lpstr>
      <vt:lpstr>Step 5: Define reactive code in the server</vt:lpstr>
      <vt:lpstr>Step 6: Add reactivity</vt:lpstr>
      <vt:lpstr>PKPD Simulation – Example 3</vt:lpstr>
      <vt:lpstr>PKPD Simulation – Example 4</vt:lpstr>
      <vt:lpstr>Step 7: Iteratively add new features</vt:lpstr>
      <vt:lpstr>Summary</vt:lpstr>
      <vt:lpstr>Shiny Summary</vt:lpstr>
      <vt:lpstr>Acknowledgements</vt:lpstr>
      <vt:lpstr>Additional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Helen Kim</dc:creator>
  <cp:lastModifiedBy>Hughes, Jim</cp:lastModifiedBy>
  <cp:revision>305</cp:revision>
  <dcterms:created xsi:type="dcterms:W3CDTF">2018-10-02T16:47:45Z</dcterms:created>
  <dcterms:modified xsi:type="dcterms:W3CDTF">2020-11-04T19:16:49Z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0x0101005018A10443E8964A8CC444CCA72FCC09</vt:lpwstr>
  </property>
</Properties>
</file>