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1" r:id="rId2"/>
    <p:sldMasterId id="2147483681" r:id="rId3"/>
  </p:sldMasterIdLst>
  <p:notesMasterIdLst>
    <p:notesMasterId r:id="rId27"/>
  </p:notesMasterIdLst>
  <p:sldIdLst>
    <p:sldId id="385" r:id="rId4"/>
    <p:sldId id="366" r:id="rId5"/>
    <p:sldId id="383" r:id="rId6"/>
    <p:sldId id="389" r:id="rId7"/>
    <p:sldId id="384" r:id="rId8"/>
    <p:sldId id="386" r:id="rId9"/>
    <p:sldId id="391" r:id="rId10"/>
    <p:sldId id="390" r:id="rId11"/>
    <p:sldId id="392" r:id="rId12"/>
    <p:sldId id="398" r:id="rId13"/>
    <p:sldId id="395" r:id="rId14"/>
    <p:sldId id="394" r:id="rId15"/>
    <p:sldId id="396" r:id="rId16"/>
    <p:sldId id="397" r:id="rId17"/>
    <p:sldId id="399" r:id="rId18"/>
    <p:sldId id="393" r:id="rId19"/>
    <p:sldId id="401" r:id="rId20"/>
    <p:sldId id="403" r:id="rId21"/>
    <p:sldId id="402" r:id="rId22"/>
    <p:sldId id="400" r:id="rId23"/>
    <p:sldId id="387" r:id="rId24"/>
    <p:sldId id="388" r:id="rId25"/>
    <p:sldId id="381" r:id="rId26"/>
  </p:sldIdLst>
  <p:sldSz cx="9144000" cy="6858000" type="screen4x3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9B554A-0048-9546-9591-91E36D7ABBF1}">
          <p14:sldIdLst>
            <p14:sldId id="385"/>
            <p14:sldId id="366"/>
            <p14:sldId id="383"/>
            <p14:sldId id="389"/>
            <p14:sldId id="384"/>
            <p14:sldId id="386"/>
            <p14:sldId id="391"/>
            <p14:sldId id="390"/>
            <p14:sldId id="392"/>
            <p14:sldId id="398"/>
            <p14:sldId id="395"/>
            <p14:sldId id="394"/>
            <p14:sldId id="396"/>
            <p14:sldId id="397"/>
            <p14:sldId id="399"/>
            <p14:sldId id="393"/>
            <p14:sldId id="401"/>
            <p14:sldId id="403"/>
            <p14:sldId id="402"/>
            <p14:sldId id="400"/>
            <p14:sldId id="387"/>
            <p14:sldId id="388"/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sica Wojciechowski" initials="JW" lastIdx="7" clrIdx="0">
    <p:extLst/>
  </p:cmAuthor>
  <p:cmAuthor id="2" name="Jessica Wojciechowski" initials="JW [2]" lastIdx="1" clrIdx="1">
    <p:extLst/>
  </p:cmAuthor>
  <p:cmAuthor id="3" name="Jessica Wojciechowski" initials="JW [3]" lastIdx="1" clrIdx="2">
    <p:extLst/>
  </p:cmAuthor>
  <p:cmAuthor id="4" name="Jessica Wojciechowski" initials="JW [4]" lastIdx="1" clrIdx="3">
    <p:extLst/>
  </p:cmAuthor>
  <p:cmAuthor id="5" name="David Foster" initials="DF" lastIdx="2" clrIdx="4">
    <p:extLst>
      <p:ext uri="{19B8F6BF-5375-455C-9EA6-DF929625EA0E}">
        <p15:presenceInfo xmlns:p15="http://schemas.microsoft.com/office/powerpoint/2012/main" userId="S-1-5-21-1818349276-1015700856-800089250-207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0F5"/>
    <a:srgbClr val="383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35"/>
    <p:restoredTop sz="78375" autoAdjust="0"/>
  </p:normalViewPr>
  <p:slideViewPr>
    <p:cSldViewPr>
      <p:cViewPr varScale="1">
        <p:scale>
          <a:sx n="87" d="100"/>
          <a:sy n="87" d="100"/>
        </p:scale>
        <p:origin x="184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04"/>
    </p:cViewPr>
  </p:sorterViewPr>
  <p:notesViewPr>
    <p:cSldViewPr>
      <p:cViewPr varScale="1">
        <p:scale>
          <a:sx n="152" d="100"/>
          <a:sy n="152" d="100"/>
        </p:scale>
        <p:origin x="311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231CA-7AA9-4388-95A9-D2F3A0D02245}" type="datetimeFigureOut">
              <a:rPr lang="en-AU" smtClean="0"/>
              <a:t>4/01/2017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5A15D-8EE9-4CFD-9B9F-EEE2D336B5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3854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6D26C5-F0A9-400F-9FD0-E330148CE9D3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z="120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611152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dirty="0" smtClean="0"/>
              <a:t>Running a Shiny application on a local computer can be done in two ways, the simplest is from </a:t>
            </a:r>
            <a:r>
              <a:rPr lang="en-AU" sz="1200" dirty="0" err="1" smtClean="0"/>
              <a:t>RStudio</a:t>
            </a:r>
            <a:r>
              <a:rPr lang="en-AU" sz="1200" dirty="0" smtClean="0"/>
              <a:t> which is an integrated development environment for R as shown here.</a:t>
            </a:r>
          </a:p>
          <a:p>
            <a:endParaRPr lang="en-AU" sz="1200" dirty="0" smtClean="0"/>
          </a:p>
          <a:p>
            <a:r>
              <a:rPr lang="en-AU" sz="1200" dirty="0" smtClean="0"/>
              <a:t>Firstly, you need to install the Shiny package and any other packages the application may use.  This example application also uses ggplot2.</a:t>
            </a:r>
          </a:p>
          <a:p>
            <a:endParaRPr lang="en-AU" sz="1200" dirty="0" smtClean="0"/>
          </a:p>
          <a:p>
            <a:r>
              <a:rPr lang="en-AU" sz="1200" dirty="0" smtClean="0"/>
              <a:t>Installing packages is easy using the “Install” button in the bottom right pane of </a:t>
            </a:r>
            <a:r>
              <a:rPr lang="en-AU" sz="1200" dirty="0" err="1" smtClean="0"/>
              <a:t>RStudio</a:t>
            </a:r>
            <a:r>
              <a:rPr lang="en-AU" sz="1200" dirty="0" smtClean="0"/>
              <a:t>.</a:t>
            </a:r>
          </a:p>
          <a:p>
            <a:endParaRPr lang="en-AU" sz="1200" dirty="0" smtClean="0"/>
          </a:p>
          <a:p>
            <a:r>
              <a:rPr lang="en-AU" sz="1200" dirty="0" smtClean="0"/>
              <a:t>Then open up the </a:t>
            </a:r>
            <a:r>
              <a:rPr lang="en-AU" sz="1200" dirty="0" err="1" smtClean="0"/>
              <a:t>ui.R</a:t>
            </a:r>
            <a:r>
              <a:rPr lang="en-AU" sz="1200" dirty="0" smtClean="0"/>
              <a:t> and </a:t>
            </a:r>
            <a:r>
              <a:rPr lang="en-AU" sz="1200" dirty="0" err="1" smtClean="0"/>
              <a:t>server.R</a:t>
            </a:r>
            <a:r>
              <a:rPr lang="en-AU" sz="1200" dirty="0" smtClean="0"/>
              <a:t> scripts for the application into </a:t>
            </a:r>
            <a:r>
              <a:rPr lang="en-AU" sz="1200" dirty="0" err="1" smtClean="0"/>
              <a:t>RStudio</a:t>
            </a:r>
            <a:r>
              <a:rPr lang="en-AU" sz="1200" dirty="0" smtClean="0"/>
              <a:t>.</a:t>
            </a:r>
          </a:p>
          <a:p>
            <a:endParaRPr lang="en-AU" sz="1200" dirty="0" smtClean="0"/>
          </a:p>
          <a:p>
            <a:r>
              <a:rPr lang="en-AU" sz="1200" dirty="0" err="1" smtClean="0"/>
              <a:t>RStudio</a:t>
            </a:r>
            <a:r>
              <a:rPr lang="en-AU" sz="1200" dirty="0" smtClean="0"/>
              <a:t> recognises that these scripts form a Shiny application and the “</a:t>
            </a:r>
            <a:r>
              <a:rPr lang="en-AU" sz="1200" dirty="0" err="1" smtClean="0"/>
              <a:t>RunApp</a:t>
            </a:r>
            <a:r>
              <a:rPr lang="en-AU" sz="1200" dirty="0" smtClean="0"/>
              <a:t>” button will appear.  Next to the “</a:t>
            </a:r>
            <a:r>
              <a:rPr lang="en-AU" sz="1200" dirty="0" err="1" smtClean="0"/>
              <a:t>RunApp</a:t>
            </a:r>
            <a:r>
              <a:rPr lang="en-AU" sz="1200" dirty="0" smtClean="0"/>
              <a:t>” button there is a drop-down menu for options how to view it.</a:t>
            </a:r>
          </a:p>
          <a:p>
            <a:endParaRPr lang="en-AU" sz="1200" dirty="0" smtClean="0"/>
          </a:p>
          <a:p>
            <a:r>
              <a:rPr lang="en-AU" sz="1200" dirty="0" smtClean="0"/>
              <a:t>Finally,</a:t>
            </a:r>
            <a:r>
              <a:rPr lang="en-AU" sz="1200" baseline="0" dirty="0" smtClean="0"/>
              <a:t> a</a:t>
            </a:r>
            <a:r>
              <a:rPr lang="en-AU" sz="1200" dirty="0" smtClean="0"/>
              <a:t>ny errors associated with the code – both general R coding or Shiny code - will appear in the console pane of </a:t>
            </a:r>
            <a:r>
              <a:rPr lang="en-AU" sz="1200" dirty="0" err="1" smtClean="0"/>
              <a:t>RStudio</a:t>
            </a:r>
            <a:r>
              <a:rPr lang="en-AU" sz="12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5A15D-8EE9-4CFD-9B9F-EEE2D336B5D3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0965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68875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dirty="0" smtClean="0"/>
              <a:t>Continued</a:t>
            </a:r>
            <a:r>
              <a:rPr lang="is-IS" sz="1200" dirty="0" smtClean="0"/>
              <a:t>…</a:t>
            </a:r>
          </a:p>
          <a:p>
            <a:endParaRPr lang="is-IS" sz="1200" dirty="0" smtClean="0"/>
          </a:p>
          <a:p>
            <a:r>
              <a:rPr lang="is-IS" sz="1200" dirty="0" smtClean="0"/>
              <a:t>Whilst</a:t>
            </a:r>
            <a:r>
              <a:rPr lang="is-IS" sz="1200" baseline="0" dirty="0" smtClean="0"/>
              <a:t> I have not covered these concepts in this presentation, I am simply raising awareness of them for you to explore once you’ve understood the basics of the Shiny framework.</a:t>
            </a:r>
          </a:p>
          <a:p>
            <a:endParaRPr lang="is-IS" sz="1200" baseline="0" dirty="0" smtClean="0"/>
          </a:p>
          <a:p>
            <a:r>
              <a:rPr lang="is-IS" sz="1200" baseline="0" dirty="0" smtClean="0"/>
              <a:t>Well this comes to the conclusion of my presentation on an Introduction to the Shiny Framework for Pharmacometrics.  I hope the information I’ve provided here today is sufficient to motivate you to start creating your own Shiny web-applications.  </a:t>
            </a:r>
            <a:r>
              <a:rPr lang="is-IS" sz="1200" baseline="0" smtClean="0"/>
              <a:t>I’ll upload the materials from this presentation this afternoon.  Thank </a:t>
            </a:r>
            <a:r>
              <a:rPr lang="is-IS" sz="1200" baseline="0" dirty="0" smtClean="0"/>
              <a:t>you.</a:t>
            </a:r>
            <a:endParaRPr lang="en-AU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5A15D-8EE9-4CFD-9B9F-EEE2D336B5D3}" type="slidenum">
              <a:rPr lang="en-AU" smtClean="0">
                <a:solidFill>
                  <a:prstClr val="black"/>
                </a:solidFill>
              </a:rPr>
              <a:pPr/>
              <a:t>21</a:t>
            </a:fld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913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68875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dirty="0" smtClean="0"/>
              <a:t>Finally,</a:t>
            </a:r>
            <a:r>
              <a:rPr lang="en-AU" sz="1200" baseline="0" dirty="0" smtClean="0"/>
              <a:t> some concepts that are not covered in this presentation include are</a:t>
            </a:r>
            <a:r>
              <a:rPr lang="is-IS" sz="1200" baseline="0" dirty="0" smtClean="0"/>
              <a:t>…</a:t>
            </a:r>
            <a:endParaRPr lang="en-AU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5A15D-8EE9-4CFD-9B9F-EEE2D336B5D3}" type="slidenum">
              <a:rPr lang="en-AU" smtClean="0">
                <a:solidFill>
                  <a:prstClr val="black"/>
                </a:solidFill>
              </a:rPr>
              <a:pPr/>
              <a:t>22</a:t>
            </a:fld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264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6D26C5-F0A9-400F-9FD0-E330148CE9D3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65700" cy="3725863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048646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5A15D-8EE9-4CFD-9B9F-EEE2D336B5D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0896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5A15D-8EE9-4CFD-9B9F-EEE2D336B5D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0067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dirty="0" smtClean="0"/>
              <a:t>Running a Shiny application on a local computer can be done in two ways, the simplest is from </a:t>
            </a:r>
            <a:r>
              <a:rPr lang="en-AU" sz="1200" dirty="0" err="1" smtClean="0"/>
              <a:t>RStudio</a:t>
            </a:r>
            <a:r>
              <a:rPr lang="en-AU" sz="1200" dirty="0" smtClean="0"/>
              <a:t> which is an integrated development environment for R as shown here.</a:t>
            </a:r>
          </a:p>
          <a:p>
            <a:endParaRPr lang="en-AU" sz="1200" dirty="0" smtClean="0"/>
          </a:p>
          <a:p>
            <a:r>
              <a:rPr lang="en-AU" sz="1200" dirty="0" smtClean="0"/>
              <a:t>Firstly, you need to install the Shiny package and any other packages the application may use.  This example application also uses ggplot2.</a:t>
            </a:r>
          </a:p>
          <a:p>
            <a:endParaRPr lang="en-AU" sz="1200" dirty="0" smtClean="0"/>
          </a:p>
          <a:p>
            <a:r>
              <a:rPr lang="en-AU" sz="1200" dirty="0" smtClean="0"/>
              <a:t>Installing packages is easy using the “Install” button in the bottom right pane of </a:t>
            </a:r>
            <a:r>
              <a:rPr lang="en-AU" sz="1200" dirty="0" err="1" smtClean="0"/>
              <a:t>RStudio</a:t>
            </a:r>
            <a:r>
              <a:rPr lang="en-AU" sz="1200" dirty="0" smtClean="0"/>
              <a:t>.</a:t>
            </a:r>
          </a:p>
          <a:p>
            <a:endParaRPr lang="en-AU" sz="1200" dirty="0" smtClean="0"/>
          </a:p>
          <a:p>
            <a:r>
              <a:rPr lang="en-AU" sz="1200" dirty="0" smtClean="0"/>
              <a:t>Then open up the </a:t>
            </a:r>
            <a:r>
              <a:rPr lang="en-AU" sz="1200" dirty="0" err="1" smtClean="0"/>
              <a:t>ui.R</a:t>
            </a:r>
            <a:r>
              <a:rPr lang="en-AU" sz="1200" dirty="0" smtClean="0"/>
              <a:t> and </a:t>
            </a:r>
            <a:r>
              <a:rPr lang="en-AU" sz="1200" dirty="0" err="1" smtClean="0"/>
              <a:t>server.R</a:t>
            </a:r>
            <a:r>
              <a:rPr lang="en-AU" sz="1200" dirty="0" smtClean="0"/>
              <a:t> scripts for the application into </a:t>
            </a:r>
            <a:r>
              <a:rPr lang="en-AU" sz="1200" dirty="0" err="1" smtClean="0"/>
              <a:t>RStudio</a:t>
            </a:r>
            <a:r>
              <a:rPr lang="en-AU" sz="1200" dirty="0" smtClean="0"/>
              <a:t>.</a:t>
            </a:r>
          </a:p>
          <a:p>
            <a:endParaRPr lang="en-AU" sz="1200" dirty="0" smtClean="0"/>
          </a:p>
          <a:p>
            <a:r>
              <a:rPr lang="en-AU" sz="1200" dirty="0" err="1" smtClean="0"/>
              <a:t>RStudio</a:t>
            </a:r>
            <a:r>
              <a:rPr lang="en-AU" sz="1200" dirty="0" smtClean="0"/>
              <a:t> recognises that these scripts form a Shiny application and the “</a:t>
            </a:r>
            <a:r>
              <a:rPr lang="en-AU" sz="1200" dirty="0" err="1" smtClean="0"/>
              <a:t>RunApp</a:t>
            </a:r>
            <a:r>
              <a:rPr lang="en-AU" sz="1200" dirty="0" smtClean="0"/>
              <a:t>” button will appear.  Next to the “</a:t>
            </a:r>
            <a:r>
              <a:rPr lang="en-AU" sz="1200" dirty="0" err="1" smtClean="0"/>
              <a:t>RunApp</a:t>
            </a:r>
            <a:r>
              <a:rPr lang="en-AU" sz="1200" dirty="0" smtClean="0"/>
              <a:t>” button there is a drop-down menu for options how to view it.</a:t>
            </a:r>
          </a:p>
          <a:p>
            <a:endParaRPr lang="en-AU" sz="1200" dirty="0" smtClean="0"/>
          </a:p>
          <a:p>
            <a:r>
              <a:rPr lang="en-AU" sz="1200" dirty="0" smtClean="0"/>
              <a:t>Finally,</a:t>
            </a:r>
            <a:r>
              <a:rPr lang="en-AU" sz="1200" baseline="0" dirty="0" smtClean="0"/>
              <a:t> a</a:t>
            </a:r>
            <a:r>
              <a:rPr lang="en-AU" sz="1200" dirty="0" smtClean="0"/>
              <a:t>ny errors associated with the code – both general R coding or Shiny code - will appear in the console pane of </a:t>
            </a:r>
            <a:r>
              <a:rPr lang="en-AU" sz="1200" dirty="0" err="1" smtClean="0"/>
              <a:t>RStudio</a:t>
            </a:r>
            <a:r>
              <a:rPr lang="en-AU" sz="12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5A15D-8EE9-4CFD-9B9F-EEE2D336B5D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344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dirty="0" smtClean="0"/>
              <a:t>Running a Shiny application on a local computer can be done in two ways, the simplest is from </a:t>
            </a:r>
            <a:r>
              <a:rPr lang="en-AU" sz="1200" dirty="0" err="1" smtClean="0"/>
              <a:t>RStudio</a:t>
            </a:r>
            <a:r>
              <a:rPr lang="en-AU" sz="1200" dirty="0" smtClean="0"/>
              <a:t> which is an integrated development environment for R as shown here.</a:t>
            </a:r>
          </a:p>
          <a:p>
            <a:endParaRPr lang="en-AU" sz="1200" dirty="0" smtClean="0"/>
          </a:p>
          <a:p>
            <a:r>
              <a:rPr lang="en-AU" sz="1200" dirty="0" smtClean="0"/>
              <a:t>Firstly, you need to install the Shiny package and any other packages the application may use.  This example application also uses ggplot2.</a:t>
            </a:r>
          </a:p>
          <a:p>
            <a:endParaRPr lang="en-AU" sz="1200" dirty="0" smtClean="0"/>
          </a:p>
          <a:p>
            <a:r>
              <a:rPr lang="en-AU" sz="1200" dirty="0" smtClean="0"/>
              <a:t>Installing packages is easy using the “Install” button in the bottom right pane of </a:t>
            </a:r>
            <a:r>
              <a:rPr lang="en-AU" sz="1200" dirty="0" err="1" smtClean="0"/>
              <a:t>RStudio</a:t>
            </a:r>
            <a:r>
              <a:rPr lang="en-AU" sz="1200" dirty="0" smtClean="0"/>
              <a:t>.</a:t>
            </a:r>
          </a:p>
          <a:p>
            <a:endParaRPr lang="en-AU" sz="1200" dirty="0" smtClean="0"/>
          </a:p>
          <a:p>
            <a:r>
              <a:rPr lang="en-AU" sz="1200" dirty="0" smtClean="0"/>
              <a:t>Then open up the </a:t>
            </a:r>
            <a:r>
              <a:rPr lang="en-AU" sz="1200" dirty="0" err="1" smtClean="0"/>
              <a:t>ui.R</a:t>
            </a:r>
            <a:r>
              <a:rPr lang="en-AU" sz="1200" dirty="0" smtClean="0"/>
              <a:t> and </a:t>
            </a:r>
            <a:r>
              <a:rPr lang="en-AU" sz="1200" dirty="0" err="1" smtClean="0"/>
              <a:t>server.R</a:t>
            </a:r>
            <a:r>
              <a:rPr lang="en-AU" sz="1200" dirty="0" smtClean="0"/>
              <a:t> scripts for the application into </a:t>
            </a:r>
            <a:r>
              <a:rPr lang="en-AU" sz="1200" dirty="0" err="1" smtClean="0"/>
              <a:t>RStudio</a:t>
            </a:r>
            <a:r>
              <a:rPr lang="en-AU" sz="1200" dirty="0" smtClean="0"/>
              <a:t>.</a:t>
            </a:r>
          </a:p>
          <a:p>
            <a:endParaRPr lang="en-AU" sz="1200" dirty="0" smtClean="0"/>
          </a:p>
          <a:p>
            <a:r>
              <a:rPr lang="en-AU" sz="1200" dirty="0" err="1" smtClean="0"/>
              <a:t>RStudio</a:t>
            </a:r>
            <a:r>
              <a:rPr lang="en-AU" sz="1200" dirty="0" smtClean="0"/>
              <a:t> recognises that these scripts form a Shiny application and the “</a:t>
            </a:r>
            <a:r>
              <a:rPr lang="en-AU" sz="1200" dirty="0" err="1" smtClean="0"/>
              <a:t>RunApp</a:t>
            </a:r>
            <a:r>
              <a:rPr lang="en-AU" sz="1200" dirty="0" smtClean="0"/>
              <a:t>” button will appear.  Next to the “</a:t>
            </a:r>
            <a:r>
              <a:rPr lang="en-AU" sz="1200" dirty="0" err="1" smtClean="0"/>
              <a:t>RunApp</a:t>
            </a:r>
            <a:r>
              <a:rPr lang="en-AU" sz="1200" dirty="0" smtClean="0"/>
              <a:t>” button there is a drop-down menu for options how to view it.</a:t>
            </a:r>
          </a:p>
          <a:p>
            <a:endParaRPr lang="en-AU" sz="1200" dirty="0" smtClean="0"/>
          </a:p>
          <a:p>
            <a:r>
              <a:rPr lang="en-AU" sz="1200" dirty="0" smtClean="0"/>
              <a:t>Finally,</a:t>
            </a:r>
            <a:r>
              <a:rPr lang="en-AU" sz="1200" baseline="0" dirty="0" smtClean="0"/>
              <a:t> a</a:t>
            </a:r>
            <a:r>
              <a:rPr lang="en-AU" sz="1200" dirty="0" smtClean="0"/>
              <a:t>ny errors associated with the code – both general R coding or Shiny code - will appear in the console pane of </a:t>
            </a:r>
            <a:r>
              <a:rPr lang="en-AU" sz="1200" dirty="0" err="1" smtClean="0"/>
              <a:t>RStudio</a:t>
            </a:r>
            <a:r>
              <a:rPr lang="en-AU" sz="12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5A15D-8EE9-4CFD-9B9F-EEE2D336B5D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4706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dirty="0" smtClean="0"/>
              <a:t>Running a Shiny application on a local computer can be done in two ways, the simplest is from </a:t>
            </a:r>
            <a:r>
              <a:rPr lang="en-AU" sz="1200" dirty="0" err="1" smtClean="0"/>
              <a:t>RStudio</a:t>
            </a:r>
            <a:r>
              <a:rPr lang="en-AU" sz="1200" dirty="0" smtClean="0"/>
              <a:t> which is an integrated development environment for R as shown here.</a:t>
            </a:r>
          </a:p>
          <a:p>
            <a:endParaRPr lang="en-AU" sz="1200" dirty="0" smtClean="0"/>
          </a:p>
          <a:p>
            <a:r>
              <a:rPr lang="en-AU" sz="1200" dirty="0" smtClean="0"/>
              <a:t>Firstly, you need to install the Shiny package and any other packages the application may use.  This example application also uses ggplot2.</a:t>
            </a:r>
          </a:p>
          <a:p>
            <a:endParaRPr lang="en-AU" sz="1200" dirty="0" smtClean="0"/>
          </a:p>
          <a:p>
            <a:r>
              <a:rPr lang="en-AU" sz="1200" dirty="0" smtClean="0"/>
              <a:t>Installing packages is easy using the “Install” button in the bottom right pane of </a:t>
            </a:r>
            <a:r>
              <a:rPr lang="en-AU" sz="1200" dirty="0" err="1" smtClean="0"/>
              <a:t>RStudio</a:t>
            </a:r>
            <a:r>
              <a:rPr lang="en-AU" sz="1200" dirty="0" smtClean="0"/>
              <a:t>.</a:t>
            </a:r>
          </a:p>
          <a:p>
            <a:endParaRPr lang="en-AU" sz="1200" dirty="0" smtClean="0"/>
          </a:p>
          <a:p>
            <a:r>
              <a:rPr lang="en-AU" sz="1200" dirty="0" smtClean="0"/>
              <a:t>Then open up the </a:t>
            </a:r>
            <a:r>
              <a:rPr lang="en-AU" sz="1200" dirty="0" err="1" smtClean="0"/>
              <a:t>ui.R</a:t>
            </a:r>
            <a:r>
              <a:rPr lang="en-AU" sz="1200" dirty="0" smtClean="0"/>
              <a:t> and </a:t>
            </a:r>
            <a:r>
              <a:rPr lang="en-AU" sz="1200" dirty="0" err="1" smtClean="0"/>
              <a:t>server.R</a:t>
            </a:r>
            <a:r>
              <a:rPr lang="en-AU" sz="1200" dirty="0" smtClean="0"/>
              <a:t> scripts for the application into </a:t>
            </a:r>
            <a:r>
              <a:rPr lang="en-AU" sz="1200" dirty="0" err="1" smtClean="0"/>
              <a:t>RStudio</a:t>
            </a:r>
            <a:r>
              <a:rPr lang="en-AU" sz="1200" dirty="0" smtClean="0"/>
              <a:t>.</a:t>
            </a:r>
          </a:p>
          <a:p>
            <a:endParaRPr lang="en-AU" sz="1200" dirty="0" smtClean="0"/>
          </a:p>
          <a:p>
            <a:r>
              <a:rPr lang="en-AU" sz="1200" dirty="0" err="1" smtClean="0"/>
              <a:t>RStudio</a:t>
            </a:r>
            <a:r>
              <a:rPr lang="en-AU" sz="1200" dirty="0" smtClean="0"/>
              <a:t> recognises that these scripts form a Shiny application and the “</a:t>
            </a:r>
            <a:r>
              <a:rPr lang="en-AU" sz="1200" dirty="0" err="1" smtClean="0"/>
              <a:t>RunApp</a:t>
            </a:r>
            <a:r>
              <a:rPr lang="en-AU" sz="1200" dirty="0" smtClean="0"/>
              <a:t>” button will appear.  Next to the “</a:t>
            </a:r>
            <a:r>
              <a:rPr lang="en-AU" sz="1200" dirty="0" err="1" smtClean="0"/>
              <a:t>RunApp</a:t>
            </a:r>
            <a:r>
              <a:rPr lang="en-AU" sz="1200" dirty="0" smtClean="0"/>
              <a:t>” button there is a drop-down menu for options how to view it.</a:t>
            </a:r>
          </a:p>
          <a:p>
            <a:endParaRPr lang="en-AU" sz="1200" dirty="0" smtClean="0"/>
          </a:p>
          <a:p>
            <a:r>
              <a:rPr lang="en-AU" sz="1200" dirty="0" smtClean="0"/>
              <a:t>Finally,</a:t>
            </a:r>
            <a:r>
              <a:rPr lang="en-AU" sz="1200" baseline="0" dirty="0" smtClean="0"/>
              <a:t> a</a:t>
            </a:r>
            <a:r>
              <a:rPr lang="en-AU" sz="1200" dirty="0" smtClean="0"/>
              <a:t>ny errors associated with the code – both general R coding or Shiny code - will appear in the console pane of </a:t>
            </a:r>
            <a:r>
              <a:rPr lang="en-AU" sz="1200" dirty="0" err="1" smtClean="0"/>
              <a:t>RStudio</a:t>
            </a:r>
            <a:r>
              <a:rPr lang="en-AU" sz="12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5A15D-8EE9-4CFD-9B9F-EEE2D336B5D3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4855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dirty="0" smtClean="0"/>
              <a:t>Running a Shiny application on a local computer can be done in two ways, the simplest is from </a:t>
            </a:r>
            <a:r>
              <a:rPr lang="en-AU" sz="1200" dirty="0" err="1" smtClean="0"/>
              <a:t>RStudio</a:t>
            </a:r>
            <a:r>
              <a:rPr lang="en-AU" sz="1200" dirty="0" smtClean="0"/>
              <a:t> which is an integrated development environment for R as shown here.</a:t>
            </a:r>
          </a:p>
          <a:p>
            <a:endParaRPr lang="en-AU" sz="1200" dirty="0" smtClean="0"/>
          </a:p>
          <a:p>
            <a:r>
              <a:rPr lang="en-AU" sz="1200" dirty="0" smtClean="0"/>
              <a:t>Firstly, you need to install the Shiny package and any other packages the application may use.  This example application also uses ggplot2.</a:t>
            </a:r>
          </a:p>
          <a:p>
            <a:endParaRPr lang="en-AU" sz="1200" dirty="0" smtClean="0"/>
          </a:p>
          <a:p>
            <a:r>
              <a:rPr lang="en-AU" sz="1200" dirty="0" smtClean="0"/>
              <a:t>Installing packages is easy using the “Install” button in the bottom right pane of </a:t>
            </a:r>
            <a:r>
              <a:rPr lang="en-AU" sz="1200" dirty="0" err="1" smtClean="0"/>
              <a:t>RStudio</a:t>
            </a:r>
            <a:r>
              <a:rPr lang="en-AU" sz="1200" dirty="0" smtClean="0"/>
              <a:t>.</a:t>
            </a:r>
          </a:p>
          <a:p>
            <a:endParaRPr lang="en-AU" sz="1200" dirty="0" smtClean="0"/>
          </a:p>
          <a:p>
            <a:r>
              <a:rPr lang="en-AU" sz="1200" dirty="0" smtClean="0"/>
              <a:t>Then open up the </a:t>
            </a:r>
            <a:r>
              <a:rPr lang="en-AU" sz="1200" dirty="0" err="1" smtClean="0"/>
              <a:t>ui.R</a:t>
            </a:r>
            <a:r>
              <a:rPr lang="en-AU" sz="1200" dirty="0" smtClean="0"/>
              <a:t> and </a:t>
            </a:r>
            <a:r>
              <a:rPr lang="en-AU" sz="1200" dirty="0" err="1" smtClean="0"/>
              <a:t>server.R</a:t>
            </a:r>
            <a:r>
              <a:rPr lang="en-AU" sz="1200" dirty="0" smtClean="0"/>
              <a:t> scripts for the application into </a:t>
            </a:r>
            <a:r>
              <a:rPr lang="en-AU" sz="1200" dirty="0" err="1" smtClean="0"/>
              <a:t>RStudio</a:t>
            </a:r>
            <a:r>
              <a:rPr lang="en-AU" sz="1200" dirty="0" smtClean="0"/>
              <a:t>.</a:t>
            </a:r>
          </a:p>
          <a:p>
            <a:endParaRPr lang="en-AU" sz="1200" dirty="0" smtClean="0"/>
          </a:p>
          <a:p>
            <a:r>
              <a:rPr lang="en-AU" sz="1200" dirty="0" err="1" smtClean="0"/>
              <a:t>RStudio</a:t>
            </a:r>
            <a:r>
              <a:rPr lang="en-AU" sz="1200" dirty="0" smtClean="0"/>
              <a:t> recognises that these scripts form a Shiny application and the “</a:t>
            </a:r>
            <a:r>
              <a:rPr lang="en-AU" sz="1200" dirty="0" err="1" smtClean="0"/>
              <a:t>RunApp</a:t>
            </a:r>
            <a:r>
              <a:rPr lang="en-AU" sz="1200" dirty="0" smtClean="0"/>
              <a:t>” button will appear.  Next to the “</a:t>
            </a:r>
            <a:r>
              <a:rPr lang="en-AU" sz="1200" dirty="0" err="1" smtClean="0"/>
              <a:t>RunApp</a:t>
            </a:r>
            <a:r>
              <a:rPr lang="en-AU" sz="1200" dirty="0" smtClean="0"/>
              <a:t>” button there is a drop-down menu for options how to view it.</a:t>
            </a:r>
          </a:p>
          <a:p>
            <a:endParaRPr lang="en-AU" sz="1200" dirty="0" smtClean="0"/>
          </a:p>
          <a:p>
            <a:r>
              <a:rPr lang="en-AU" sz="1200" dirty="0" smtClean="0"/>
              <a:t>Finally,</a:t>
            </a:r>
            <a:r>
              <a:rPr lang="en-AU" sz="1200" baseline="0" dirty="0" smtClean="0"/>
              <a:t> a</a:t>
            </a:r>
            <a:r>
              <a:rPr lang="en-AU" sz="1200" dirty="0" smtClean="0"/>
              <a:t>ny errors associated with the code – both general R coding or Shiny code - will appear in the console pane of </a:t>
            </a:r>
            <a:r>
              <a:rPr lang="en-AU" sz="1200" dirty="0" err="1" smtClean="0"/>
              <a:t>RStudio</a:t>
            </a:r>
            <a:r>
              <a:rPr lang="en-AU" sz="12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5A15D-8EE9-4CFD-9B9F-EEE2D336B5D3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8575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dirty="0" smtClean="0"/>
              <a:t>Running a Shiny application on a local computer can be done in two ways, the simplest is from </a:t>
            </a:r>
            <a:r>
              <a:rPr lang="en-AU" sz="1200" dirty="0" err="1" smtClean="0"/>
              <a:t>RStudio</a:t>
            </a:r>
            <a:r>
              <a:rPr lang="en-AU" sz="1200" dirty="0" smtClean="0"/>
              <a:t> which is an integrated development environment for R as shown here.</a:t>
            </a:r>
          </a:p>
          <a:p>
            <a:endParaRPr lang="en-AU" sz="1200" dirty="0" smtClean="0"/>
          </a:p>
          <a:p>
            <a:r>
              <a:rPr lang="en-AU" sz="1200" dirty="0" smtClean="0"/>
              <a:t>Firstly, you need to install the Shiny package and any other packages the application may use.  This example application also uses ggplot2.</a:t>
            </a:r>
          </a:p>
          <a:p>
            <a:endParaRPr lang="en-AU" sz="1200" dirty="0" smtClean="0"/>
          </a:p>
          <a:p>
            <a:r>
              <a:rPr lang="en-AU" sz="1200" dirty="0" smtClean="0"/>
              <a:t>Installing packages is easy using the “Install” button in the bottom right pane of </a:t>
            </a:r>
            <a:r>
              <a:rPr lang="en-AU" sz="1200" dirty="0" err="1" smtClean="0"/>
              <a:t>RStudio</a:t>
            </a:r>
            <a:r>
              <a:rPr lang="en-AU" sz="1200" dirty="0" smtClean="0"/>
              <a:t>.</a:t>
            </a:r>
          </a:p>
          <a:p>
            <a:endParaRPr lang="en-AU" sz="1200" dirty="0" smtClean="0"/>
          </a:p>
          <a:p>
            <a:r>
              <a:rPr lang="en-AU" sz="1200" dirty="0" smtClean="0"/>
              <a:t>Then open up the </a:t>
            </a:r>
            <a:r>
              <a:rPr lang="en-AU" sz="1200" dirty="0" err="1" smtClean="0"/>
              <a:t>ui.R</a:t>
            </a:r>
            <a:r>
              <a:rPr lang="en-AU" sz="1200" dirty="0" smtClean="0"/>
              <a:t> and </a:t>
            </a:r>
            <a:r>
              <a:rPr lang="en-AU" sz="1200" dirty="0" err="1" smtClean="0"/>
              <a:t>server.R</a:t>
            </a:r>
            <a:r>
              <a:rPr lang="en-AU" sz="1200" dirty="0" smtClean="0"/>
              <a:t> scripts for the application into </a:t>
            </a:r>
            <a:r>
              <a:rPr lang="en-AU" sz="1200" dirty="0" err="1" smtClean="0"/>
              <a:t>RStudio</a:t>
            </a:r>
            <a:r>
              <a:rPr lang="en-AU" sz="1200" dirty="0" smtClean="0"/>
              <a:t>.</a:t>
            </a:r>
          </a:p>
          <a:p>
            <a:endParaRPr lang="en-AU" sz="1200" dirty="0" smtClean="0"/>
          </a:p>
          <a:p>
            <a:r>
              <a:rPr lang="en-AU" sz="1200" dirty="0" err="1" smtClean="0"/>
              <a:t>RStudio</a:t>
            </a:r>
            <a:r>
              <a:rPr lang="en-AU" sz="1200" dirty="0" smtClean="0"/>
              <a:t> recognises that these scripts form a Shiny application and the “</a:t>
            </a:r>
            <a:r>
              <a:rPr lang="en-AU" sz="1200" dirty="0" err="1" smtClean="0"/>
              <a:t>RunApp</a:t>
            </a:r>
            <a:r>
              <a:rPr lang="en-AU" sz="1200" dirty="0" smtClean="0"/>
              <a:t>” button will appear.  Next to the “</a:t>
            </a:r>
            <a:r>
              <a:rPr lang="en-AU" sz="1200" dirty="0" err="1" smtClean="0"/>
              <a:t>RunApp</a:t>
            </a:r>
            <a:r>
              <a:rPr lang="en-AU" sz="1200" dirty="0" smtClean="0"/>
              <a:t>” button there is a drop-down menu for options how to view it.</a:t>
            </a:r>
          </a:p>
          <a:p>
            <a:endParaRPr lang="en-AU" sz="1200" dirty="0" smtClean="0"/>
          </a:p>
          <a:p>
            <a:r>
              <a:rPr lang="en-AU" sz="1200" dirty="0" smtClean="0"/>
              <a:t>Finally,</a:t>
            </a:r>
            <a:r>
              <a:rPr lang="en-AU" sz="1200" baseline="0" dirty="0" smtClean="0"/>
              <a:t> a</a:t>
            </a:r>
            <a:r>
              <a:rPr lang="en-AU" sz="1200" dirty="0" smtClean="0"/>
              <a:t>ny errors associated with the code – both general R coding or Shiny code - will appear in the console pane of </a:t>
            </a:r>
            <a:r>
              <a:rPr lang="en-AU" sz="1200" dirty="0" err="1" smtClean="0"/>
              <a:t>RStudio</a:t>
            </a:r>
            <a:r>
              <a:rPr lang="en-AU" sz="12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5A15D-8EE9-4CFD-9B9F-EEE2D336B5D3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2638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dirty="0" smtClean="0"/>
              <a:t>Running a Shiny application on a local computer can be done in two ways, the simplest is from </a:t>
            </a:r>
            <a:r>
              <a:rPr lang="en-AU" sz="1200" dirty="0" err="1" smtClean="0"/>
              <a:t>RStudio</a:t>
            </a:r>
            <a:r>
              <a:rPr lang="en-AU" sz="1200" dirty="0" smtClean="0"/>
              <a:t> which is an integrated development environment for R as shown here.</a:t>
            </a:r>
          </a:p>
          <a:p>
            <a:endParaRPr lang="en-AU" sz="1200" dirty="0" smtClean="0"/>
          </a:p>
          <a:p>
            <a:r>
              <a:rPr lang="en-AU" sz="1200" dirty="0" smtClean="0"/>
              <a:t>Firstly, you need to install the Shiny package and any other packages the application may use.  This example application also uses ggplot2.</a:t>
            </a:r>
          </a:p>
          <a:p>
            <a:endParaRPr lang="en-AU" sz="1200" dirty="0" smtClean="0"/>
          </a:p>
          <a:p>
            <a:r>
              <a:rPr lang="en-AU" sz="1200" dirty="0" smtClean="0"/>
              <a:t>Installing packages is easy using the “Install” button in the bottom right pane of </a:t>
            </a:r>
            <a:r>
              <a:rPr lang="en-AU" sz="1200" dirty="0" err="1" smtClean="0"/>
              <a:t>RStudio</a:t>
            </a:r>
            <a:r>
              <a:rPr lang="en-AU" sz="1200" dirty="0" smtClean="0"/>
              <a:t>.</a:t>
            </a:r>
          </a:p>
          <a:p>
            <a:endParaRPr lang="en-AU" sz="1200" dirty="0" smtClean="0"/>
          </a:p>
          <a:p>
            <a:r>
              <a:rPr lang="en-AU" sz="1200" dirty="0" smtClean="0"/>
              <a:t>Then open up the </a:t>
            </a:r>
            <a:r>
              <a:rPr lang="en-AU" sz="1200" dirty="0" err="1" smtClean="0"/>
              <a:t>ui.R</a:t>
            </a:r>
            <a:r>
              <a:rPr lang="en-AU" sz="1200" dirty="0" smtClean="0"/>
              <a:t> and </a:t>
            </a:r>
            <a:r>
              <a:rPr lang="en-AU" sz="1200" dirty="0" err="1" smtClean="0"/>
              <a:t>server.R</a:t>
            </a:r>
            <a:r>
              <a:rPr lang="en-AU" sz="1200" dirty="0" smtClean="0"/>
              <a:t> scripts for the application into </a:t>
            </a:r>
            <a:r>
              <a:rPr lang="en-AU" sz="1200" dirty="0" err="1" smtClean="0"/>
              <a:t>RStudio</a:t>
            </a:r>
            <a:r>
              <a:rPr lang="en-AU" sz="1200" dirty="0" smtClean="0"/>
              <a:t>.</a:t>
            </a:r>
          </a:p>
          <a:p>
            <a:endParaRPr lang="en-AU" sz="1200" dirty="0" smtClean="0"/>
          </a:p>
          <a:p>
            <a:r>
              <a:rPr lang="en-AU" sz="1200" dirty="0" err="1" smtClean="0"/>
              <a:t>RStudio</a:t>
            </a:r>
            <a:r>
              <a:rPr lang="en-AU" sz="1200" dirty="0" smtClean="0"/>
              <a:t> recognises that these scripts form a Shiny application and the “</a:t>
            </a:r>
            <a:r>
              <a:rPr lang="en-AU" sz="1200" dirty="0" err="1" smtClean="0"/>
              <a:t>RunApp</a:t>
            </a:r>
            <a:r>
              <a:rPr lang="en-AU" sz="1200" dirty="0" smtClean="0"/>
              <a:t>” button will appear.  Next to the “</a:t>
            </a:r>
            <a:r>
              <a:rPr lang="en-AU" sz="1200" dirty="0" err="1" smtClean="0"/>
              <a:t>RunApp</a:t>
            </a:r>
            <a:r>
              <a:rPr lang="en-AU" sz="1200" dirty="0" smtClean="0"/>
              <a:t>” button there is a drop-down menu for options how to view it.</a:t>
            </a:r>
          </a:p>
          <a:p>
            <a:endParaRPr lang="en-AU" sz="1200" dirty="0" smtClean="0"/>
          </a:p>
          <a:p>
            <a:r>
              <a:rPr lang="en-AU" sz="1200" dirty="0" smtClean="0"/>
              <a:t>Finally,</a:t>
            </a:r>
            <a:r>
              <a:rPr lang="en-AU" sz="1200" baseline="0" dirty="0" smtClean="0"/>
              <a:t> a</a:t>
            </a:r>
            <a:r>
              <a:rPr lang="en-AU" sz="1200" dirty="0" smtClean="0"/>
              <a:t>ny errors associated with the code – both general R coding or Shiny code - will appear in the console pane of </a:t>
            </a:r>
            <a:r>
              <a:rPr lang="en-AU" sz="1200" dirty="0" err="1" smtClean="0"/>
              <a:t>RStudio</a:t>
            </a:r>
            <a:r>
              <a:rPr lang="en-AU" sz="12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5A15D-8EE9-4CFD-9B9F-EEE2D336B5D3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570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1BBE-78B0-4AFC-B9E3-4D59A5681B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038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A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1BBE-78B0-4AFC-B9E3-4D59A5681B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8851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dirty="0" smtClean="0"/>
              <a:t>Click to edit Master title style</a:t>
            </a:r>
            <a:endParaRPr lang="en-A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1BBE-78B0-4AFC-B9E3-4D59A5681B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7976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9575" y="428625"/>
            <a:ext cx="8258175" cy="647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rgbClr val="0000C8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AU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4337" y="1295400"/>
            <a:ext cx="8258175" cy="342974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 typeface="Arial" charset="0"/>
              <a:buChar char="•"/>
              <a:defRPr sz="2400" b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lnSpc>
                <a:spcPct val="150000"/>
              </a:lnSpc>
              <a:buFont typeface="Arial" charset="0"/>
              <a:buChar char="•"/>
              <a:defRPr sz="2000">
                <a:latin typeface="Arial" charset="0"/>
                <a:ea typeface="Arial" charset="0"/>
                <a:cs typeface="Arial" charset="0"/>
              </a:defRPr>
            </a:lvl2pPr>
            <a:lvl3pPr>
              <a:defRPr sz="1800">
                <a:latin typeface="Arial" charset="0"/>
                <a:ea typeface="Arial" charset="0"/>
                <a:cs typeface="Arial" charset="0"/>
              </a:defRPr>
            </a:lvl3pPr>
          </a:lstStyle>
          <a:p>
            <a:pPr lvl="0"/>
            <a:r>
              <a:rPr lang="en-US" dirty="0" smtClean="0"/>
              <a:t>Text</a:t>
            </a:r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0"/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562556"/>
            <a:ext cx="91440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107504" y="5586122"/>
            <a:ext cx="3312368" cy="1248268"/>
            <a:chOff x="179512" y="5517232"/>
            <a:chExt cx="3312368" cy="1248268"/>
          </a:xfrm>
        </p:grpSpPr>
        <p:pic>
          <p:nvPicPr>
            <p:cNvPr id="8" name="Picture 7" descr="Australian Centre for Pharmacometrics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5579847"/>
              <a:ext cx="1944216" cy="108951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5517232"/>
              <a:ext cx="1461659" cy="1248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0961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53400" y="64928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E27FBE10-27AA-C040-B951-736A536B7E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5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endSnd/>
        </p:sndAc>
      </p:transition>
    </mc:Choice>
    <mc:Fallback xmlns="">
      <p:transition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" y="2590"/>
            <a:ext cx="9140546" cy="6855410"/>
          </a:xfrm>
          <a:prstGeom prst="rect">
            <a:avLst/>
          </a:prstGeom>
        </p:spPr>
      </p:pic>
      <p:sp>
        <p:nvSpPr>
          <p:cNvPr id="8200" name="Rectangle 8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440000" y="3384550"/>
            <a:ext cx="5791200" cy="38735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440000" y="3868737"/>
            <a:ext cx="6019800" cy="3857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79512" y="5517232"/>
            <a:ext cx="3312368" cy="1248268"/>
            <a:chOff x="179512" y="5517232"/>
            <a:chExt cx="3312368" cy="1248268"/>
          </a:xfrm>
        </p:grpSpPr>
        <p:pic>
          <p:nvPicPr>
            <p:cNvPr id="7" name="Picture 6" descr="Australian Centre for Pharmacometrics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5579847"/>
              <a:ext cx="1944216" cy="1089513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5517232"/>
              <a:ext cx="1461659" cy="1248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0236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562556"/>
            <a:ext cx="91440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9575" y="428625"/>
            <a:ext cx="8258175" cy="647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0000C8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AU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4337" y="1295400"/>
            <a:ext cx="8258175" cy="647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</a:t>
            </a:r>
          </a:p>
          <a:p>
            <a:pPr lvl="0"/>
            <a:endParaRPr lang="en-AU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7504" y="5586122"/>
            <a:ext cx="3312368" cy="1248268"/>
            <a:chOff x="179512" y="5517232"/>
            <a:chExt cx="3312368" cy="1248268"/>
          </a:xfrm>
        </p:grpSpPr>
        <p:pic>
          <p:nvPicPr>
            <p:cNvPr id="8" name="Picture 7" descr="Australian Centre for Pharmacometrics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5579847"/>
              <a:ext cx="1944216" cy="108951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5517232"/>
              <a:ext cx="1461659" cy="1248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7365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60" y="4916073"/>
            <a:ext cx="9138480" cy="194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9575" y="428625"/>
            <a:ext cx="8258175" cy="647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0000C8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AU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4337" y="1295400"/>
            <a:ext cx="8258175" cy="647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</a:t>
            </a:r>
          </a:p>
          <a:p>
            <a:pPr lvl="0"/>
            <a:endParaRPr lang="en-AU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504" y="5586122"/>
            <a:ext cx="3312368" cy="1248268"/>
            <a:chOff x="179512" y="5517232"/>
            <a:chExt cx="3312368" cy="1248268"/>
          </a:xfrm>
        </p:grpSpPr>
        <p:pic>
          <p:nvPicPr>
            <p:cNvPr id="9" name="Picture 8" descr="Australian Centre for Pharmacometrics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5579847"/>
              <a:ext cx="1944216" cy="108951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5517232"/>
              <a:ext cx="1461659" cy="1248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9451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476750" cy="5562556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819650" y="266700"/>
            <a:ext cx="4114800" cy="666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rgbClr val="0000C8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A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19650" y="981075"/>
            <a:ext cx="4114800" cy="3952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 smtClean="0"/>
              <a:t>Text</a:t>
            </a:r>
            <a:endParaRPr lang="en-A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562556"/>
            <a:ext cx="91440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 userDrawn="1"/>
        </p:nvGrpSpPr>
        <p:grpSpPr>
          <a:xfrm>
            <a:off x="107504" y="5586122"/>
            <a:ext cx="3312368" cy="1248268"/>
            <a:chOff x="179512" y="5517232"/>
            <a:chExt cx="3312368" cy="1248268"/>
          </a:xfrm>
        </p:grpSpPr>
        <p:pic>
          <p:nvPicPr>
            <p:cNvPr id="12" name="Picture 11" descr="Australian Centre for Pharmacometrics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5579847"/>
              <a:ext cx="1944216" cy="108951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5517232"/>
              <a:ext cx="1461659" cy="1248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39781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60" y="4916073"/>
            <a:ext cx="9138480" cy="194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476750" cy="5410200"/>
          </a:xfrm>
          <a:custGeom>
            <a:avLst/>
            <a:gdLst>
              <a:gd name="connsiteX0" fmla="*/ 0 w 4476750"/>
              <a:gd name="connsiteY0" fmla="*/ 0 h 6858000"/>
              <a:gd name="connsiteX1" fmla="*/ 4476750 w 4476750"/>
              <a:gd name="connsiteY1" fmla="*/ 0 h 6858000"/>
              <a:gd name="connsiteX2" fmla="*/ 4476750 w 4476750"/>
              <a:gd name="connsiteY2" fmla="*/ 6858000 h 6858000"/>
              <a:gd name="connsiteX3" fmla="*/ 0 w 4476750"/>
              <a:gd name="connsiteY3" fmla="*/ 6858000 h 6858000"/>
              <a:gd name="connsiteX4" fmla="*/ 0 w 4476750"/>
              <a:gd name="connsiteY4" fmla="*/ 0 h 6858000"/>
              <a:gd name="connsiteX0" fmla="*/ 0 w 4476750"/>
              <a:gd name="connsiteY0" fmla="*/ 0 h 6858000"/>
              <a:gd name="connsiteX1" fmla="*/ 4476750 w 4476750"/>
              <a:gd name="connsiteY1" fmla="*/ 0 h 6858000"/>
              <a:gd name="connsiteX2" fmla="*/ 4476750 w 4476750"/>
              <a:gd name="connsiteY2" fmla="*/ 6858000 h 6858000"/>
              <a:gd name="connsiteX3" fmla="*/ 0 w 4476750"/>
              <a:gd name="connsiteY3" fmla="*/ 4914900 h 6858000"/>
              <a:gd name="connsiteX4" fmla="*/ 0 w 4476750"/>
              <a:gd name="connsiteY4" fmla="*/ 0 h 6858000"/>
              <a:gd name="connsiteX0" fmla="*/ 0 w 4476750"/>
              <a:gd name="connsiteY0" fmla="*/ 0 h 5429250"/>
              <a:gd name="connsiteX1" fmla="*/ 4476750 w 4476750"/>
              <a:gd name="connsiteY1" fmla="*/ 0 h 5429250"/>
              <a:gd name="connsiteX2" fmla="*/ 4476750 w 4476750"/>
              <a:gd name="connsiteY2" fmla="*/ 5429250 h 5429250"/>
              <a:gd name="connsiteX3" fmla="*/ 0 w 4476750"/>
              <a:gd name="connsiteY3" fmla="*/ 4914900 h 5429250"/>
              <a:gd name="connsiteX4" fmla="*/ 0 w 4476750"/>
              <a:gd name="connsiteY4" fmla="*/ 0 h 5429250"/>
              <a:gd name="connsiteX0" fmla="*/ 0 w 4476750"/>
              <a:gd name="connsiteY0" fmla="*/ 0 h 5429250"/>
              <a:gd name="connsiteX1" fmla="*/ 4476750 w 4476750"/>
              <a:gd name="connsiteY1" fmla="*/ 0 h 5429250"/>
              <a:gd name="connsiteX2" fmla="*/ 4476750 w 4476750"/>
              <a:gd name="connsiteY2" fmla="*/ 5429250 h 5429250"/>
              <a:gd name="connsiteX3" fmla="*/ 0 w 4476750"/>
              <a:gd name="connsiteY3" fmla="*/ 4924425 h 5429250"/>
              <a:gd name="connsiteX4" fmla="*/ 0 w 4476750"/>
              <a:gd name="connsiteY4" fmla="*/ 0 h 54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6750" h="5429250">
                <a:moveTo>
                  <a:pt x="0" y="0"/>
                </a:moveTo>
                <a:lnTo>
                  <a:pt x="4476750" y="0"/>
                </a:lnTo>
                <a:lnTo>
                  <a:pt x="4476750" y="5429250"/>
                </a:lnTo>
                <a:lnTo>
                  <a:pt x="0" y="4924425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en-AU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819650" y="266700"/>
            <a:ext cx="4114800" cy="666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rgbClr val="0000C8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A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19650" y="981075"/>
            <a:ext cx="4114800" cy="3952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 smtClean="0"/>
              <a:t>Text</a:t>
            </a:r>
            <a:endParaRPr lang="en-AU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07504" y="5586122"/>
            <a:ext cx="3312368" cy="1248268"/>
            <a:chOff x="179512" y="5517232"/>
            <a:chExt cx="3312368" cy="1248268"/>
          </a:xfrm>
        </p:grpSpPr>
        <p:pic>
          <p:nvPicPr>
            <p:cNvPr id="12" name="Picture 11" descr="Australian Centre for Pharmacometrics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5579847"/>
              <a:ext cx="1944216" cy="108951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5517232"/>
              <a:ext cx="1461659" cy="1248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2114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810125" y="0"/>
            <a:ext cx="4333875" cy="5562556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33375" y="266700"/>
            <a:ext cx="4114800" cy="666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rgbClr val="0000C8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AU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23850" y="1028700"/>
            <a:ext cx="4114800" cy="3952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 smtClean="0"/>
              <a:t>Text</a:t>
            </a:r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562556"/>
            <a:ext cx="91440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 userDrawn="1"/>
        </p:nvGrpSpPr>
        <p:grpSpPr>
          <a:xfrm>
            <a:off x="107504" y="5586122"/>
            <a:ext cx="3312368" cy="1248268"/>
            <a:chOff x="179512" y="5517232"/>
            <a:chExt cx="3312368" cy="1248268"/>
          </a:xfrm>
        </p:grpSpPr>
        <p:pic>
          <p:nvPicPr>
            <p:cNvPr id="10" name="Picture 9" descr="Australian Centre for Pharmacometrics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5579847"/>
              <a:ext cx="1944216" cy="108951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5517232"/>
              <a:ext cx="1461659" cy="1248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3004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1BBE-78B0-4AFC-B9E3-4D59A5681B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3836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60" y="4916073"/>
            <a:ext cx="9138480" cy="194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810125" y="-9526"/>
            <a:ext cx="4333875" cy="5953125"/>
          </a:xfrm>
          <a:custGeom>
            <a:avLst/>
            <a:gdLst>
              <a:gd name="connsiteX0" fmla="*/ 0 w 4333875"/>
              <a:gd name="connsiteY0" fmla="*/ 0 h 6858000"/>
              <a:gd name="connsiteX1" fmla="*/ 4333875 w 4333875"/>
              <a:gd name="connsiteY1" fmla="*/ 0 h 6858000"/>
              <a:gd name="connsiteX2" fmla="*/ 4333875 w 4333875"/>
              <a:gd name="connsiteY2" fmla="*/ 6858000 h 6858000"/>
              <a:gd name="connsiteX3" fmla="*/ 0 w 4333875"/>
              <a:gd name="connsiteY3" fmla="*/ 6858000 h 6858000"/>
              <a:gd name="connsiteX4" fmla="*/ 0 w 4333875"/>
              <a:gd name="connsiteY4" fmla="*/ 0 h 6858000"/>
              <a:gd name="connsiteX0" fmla="*/ 0 w 4333875"/>
              <a:gd name="connsiteY0" fmla="*/ 0 h 6858000"/>
              <a:gd name="connsiteX1" fmla="*/ 4333875 w 4333875"/>
              <a:gd name="connsiteY1" fmla="*/ 0 h 6858000"/>
              <a:gd name="connsiteX2" fmla="*/ 4333875 w 4333875"/>
              <a:gd name="connsiteY2" fmla="*/ 6858000 h 6858000"/>
              <a:gd name="connsiteX3" fmla="*/ 0 w 4333875"/>
              <a:gd name="connsiteY3" fmla="*/ 5476875 h 6858000"/>
              <a:gd name="connsiteX4" fmla="*/ 0 w 4333875"/>
              <a:gd name="connsiteY4" fmla="*/ 0 h 6858000"/>
              <a:gd name="connsiteX0" fmla="*/ 0 w 4333875"/>
              <a:gd name="connsiteY0" fmla="*/ 0 h 5953125"/>
              <a:gd name="connsiteX1" fmla="*/ 4333875 w 4333875"/>
              <a:gd name="connsiteY1" fmla="*/ 0 h 5953125"/>
              <a:gd name="connsiteX2" fmla="*/ 4333875 w 4333875"/>
              <a:gd name="connsiteY2" fmla="*/ 5953125 h 5953125"/>
              <a:gd name="connsiteX3" fmla="*/ 0 w 4333875"/>
              <a:gd name="connsiteY3" fmla="*/ 5476875 h 5953125"/>
              <a:gd name="connsiteX4" fmla="*/ 0 w 4333875"/>
              <a:gd name="connsiteY4" fmla="*/ 0 h 5953125"/>
              <a:gd name="connsiteX0" fmla="*/ 0 w 4333875"/>
              <a:gd name="connsiteY0" fmla="*/ 0 h 5953125"/>
              <a:gd name="connsiteX1" fmla="*/ 4333875 w 4333875"/>
              <a:gd name="connsiteY1" fmla="*/ 0 h 5953125"/>
              <a:gd name="connsiteX2" fmla="*/ 4333875 w 4333875"/>
              <a:gd name="connsiteY2" fmla="*/ 5953125 h 5953125"/>
              <a:gd name="connsiteX3" fmla="*/ 0 w 4333875"/>
              <a:gd name="connsiteY3" fmla="*/ 5467350 h 5953125"/>
              <a:gd name="connsiteX4" fmla="*/ 0 w 4333875"/>
              <a:gd name="connsiteY4" fmla="*/ 0 h 595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3875" h="5953125">
                <a:moveTo>
                  <a:pt x="0" y="0"/>
                </a:moveTo>
                <a:lnTo>
                  <a:pt x="4333875" y="0"/>
                </a:lnTo>
                <a:lnTo>
                  <a:pt x="4333875" y="5953125"/>
                </a:lnTo>
                <a:lnTo>
                  <a:pt x="0" y="546735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en-AU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33375" y="266700"/>
            <a:ext cx="4114800" cy="666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rgbClr val="0000C8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AU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23850" y="1028700"/>
            <a:ext cx="4114800" cy="3952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 smtClean="0"/>
              <a:t>Text</a:t>
            </a:r>
            <a:endParaRPr lang="en-AU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107504" y="5586122"/>
            <a:ext cx="3312368" cy="1248268"/>
            <a:chOff x="179512" y="5517232"/>
            <a:chExt cx="3312368" cy="1248268"/>
          </a:xfrm>
        </p:grpSpPr>
        <p:pic>
          <p:nvPicPr>
            <p:cNvPr id="10" name="Picture 9" descr="Australian Centre for Pharmacometrics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5579847"/>
              <a:ext cx="1944216" cy="108951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5517232"/>
              <a:ext cx="1461659" cy="1248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866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AU" dirty="0" smtClean="0"/>
              <a:t>INSERT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82757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1BBE-78B0-4AFC-B9E3-4D59A5681B1B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7789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1BBE-78B0-4AFC-B9E3-4D59A5681B1B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249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1BBE-78B0-4AFC-B9E3-4D59A5681B1B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391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1BBE-78B0-4AFC-B9E3-4D59A5681B1B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7134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1BBE-78B0-4AFC-B9E3-4D59A5681B1B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0049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1BBE-78B0-4AFC-B9E3-4D59A5681B1B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8401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1BBE-78B0-4AFC-B9E3-4D59A5681B1B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291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1BBE-78B0-4AFC-B9E3-4D59A5681B1B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0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1BBE-78B0-4AFC-B9E3-4D59A5681B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8038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1BBE-78B0-4AFC-B9E3-4D59A5681B1B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723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A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1BBE-78B0-4AFC-B9E3-4D59A5681B1B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177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AU" dirty="0" smtClean="0"/>
              <a:t>Click to edit Master title style</a:t>
            </a:r>
            <a:endParaRPr lang="en-A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1BBE-78B0-4AFC-B9E3-4D59A5681B1B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43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9576" y="428625"/>
            <a:ext cx="8258175" cy="48009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rgbClr val="0000C8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AU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4338" y="1052736"/>
            <a:ext cx="8258175" cy="432048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 typeface="Arial" charset="0"/>
              <a:buChar char="•"/>
              <a:defRPr sz="2400" b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lnSpc>
                <a:spcPct val="150000"/>
              </a:lnSpc>
              <a:buFont typeface="Arial" charset="0"/>
              <a:buChar char="•"/>
              <a:defRPr sz="2000">
                <a:latin typeface="Arial" charset="0"/>
                <a:ea typeface="Arial" charset="0"/>
                <a:cs typeface="Arial" charset="0"/>
              </a:defRPr>
            </a:lvl2pPr>
            <a:lvl3pPr>
              <a:defRPr sz="1800">
                <a:latin typeface="Arial" charset="0"/>
                <a:ea typeface="Arial" charset="0"/>
                <a:cs typeface="Arial" charset="0"/>
              </a:defRPr>
            </a:lvl3pPr>
          </a:lstStyle>
          <a:p>
            <a:pPr lvl="0"/>
            <a:r>
              <a:rPr lang="en-US" dirty="0" smtClean="0"/>
              <a:t>Text</a:t>
            </a:r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0"/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648736"/>
            <a:ext cx="9144000" cy="120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107505" y="5637116"/>
            <a:ext cx="3312368" cy="1248268"/>
            <a:chOff x="179512" y="5517232"/>
            <a:chExt cx="3312368" cy="1248268"/>
          </a:xfrm>
        </p:grpSpPr>
        <p:pic>
          <p:nvPicPr>
            <p:cNvPr id="8" name="Picture 7" descr="Australian Centre for Pharmacometrics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5579847"/>
              <a:ext cx="1944216" cy="108951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5517232"/>
              <a:ext cx="1461659" cy="1248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6799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53400" y="64928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E27FBE10-27AA-C040-B951-736A536B7E0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56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endSnd/>
        </p:sndAc>
      </p:transition>
    </mc:Choice>
    <mc:Fallback xmlns="">
      <p:transition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1BBE-78B0-4AFC-B9E3-4D59A5681B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526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1BBE-78B0-4AFC-B9E3-4D59A5681B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727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1BBE-78B0-4AFC-B9E3-4D59A5681B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383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1BBE-78B0-4AFC-B9E3-4D59A5681B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597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1BBE-78B0-4AFC-B9E3-4D59A5681B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222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1BBE-78B0-4AFC-B9E3-4D59A5681B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067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91BBE-78B0-4AFC-B9E3-4D59A5681B1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909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80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2971800" y="387352"/>
            <a:ext cx="3200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91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Arial" pitchFamily="-65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pitchFamily="-65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pitchFamily="-65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pitchFamily="-65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pitchFamily="-65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Arial" pitchFamily="-65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pitchFamily="-65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pitchFamily="-65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pitchFamily="-65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pitchFamily="-65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91BBE-78B0-4AFC-B9E3-4D59A5681B1B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87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hiny.rstudio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3.xml"/><Relationship Id="rId6" Type="http://schemas.openxmlformats.org/officeDocument/2006/relationships/hyperlink" Target="http://rmarkdown.rstudio.com/authoring_shiny.html" TargetMode="External"/><Relationship Id="rId5" Type="http://schemas.openxmlformats.org/officeDocument/2006/relationships/hyperlink" Target="https://www.rstudio.com/products/shiny/shiny-server/" TargetMode="External"/><Relationship Id="rId4" Type="http://schemas.openxmlformats.org/officeDocument/2006/relationships/hyperlink" Target="http://www.shinyapps.io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github.io/shinydashboard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411426" y="2204864"/>
            <a:ext cx="7027725" cy="387351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sz="3200" b="1" dirty="0" smtClean="0"/>
              <a:t>Introduction to the Shiny Framework for </a:t>
            </a:r>
            <a:r>
              <a:rPr lang="en-US" sz="3200" b="1" dirty="0" err="1" smtClean="0"/>
              <a:t>Pharmacometrics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Hands-On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03648" y="3115245"/>
            <a:ext cx="7170600" cy="385763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en-AU" sz="2400" dirty="0" smtClean="0"/>
              <a:t>Jim Hughes</a:t>
            </a:r>
          </a:p>
          <a:p>
            <a:endParaRPr lang="en-AU" sz="2000" dirty="0" smtClean="0"/>
          </a:p>
          <a:p>
            <a:r>
              <a:rPr lang="en-AU" sz="1600" dirty="0" smtClean="0"/>
              <a:t>Email: jim.hughes@mymail.unisa.edu.au</a:t>
            </a:r>
          </a:p>
          <a:p>
            <a:r>
              <a:rPr lang="en-AU" sz="1600" dirty="0" smtClean="0"/>
              <a:t>6</a:t>
            </a:r>
            <a:r>
              <a:rPr lang="en-AU" sz="1600" baseline="30000" dirty="0" smtClean="0"/>
              <a:t>th</a:t>
            </a:r>
            <a:r>
              <a:rPr lang="en-AU" sz="1600" dirty="0" smtClean="0"/>
              <a:t> February 2017</a:t>
            </a:r>
          </a:p>
          <a:p>
            <a:endParaRPr lang="en-AU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5580" y="736083"/>
            <a:ext cx="4032743" cy="40327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7980" y="888483"/>
            <a:ext cx="4032743" cy="40327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0380" y="1040883"/>
            <a:ext cx="4032743" cy="40327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2780" y="1193283"/>
            <a:ext cx="4032743" cy="40327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5180" y="1345683"/>
            <a:ext cx="4032743" cy="40327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7580" y="1498083"/>
            <a:ext cx="4032743" cy="40327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9980" y="1650483"/>
            <a:ext cx="4032743" cy="40327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2380" y="1802883"/>
            <a:ext cx="4032743" cy="40327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4780" y="1955283"/>
            <a:ext cx="4032743" cy="40327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7180" y="2107683"/>
            <a:ext cx="4032743" cy="403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3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Covariate Server Elements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4338" y="1052736"/>
            <a:ext cx="8258175" cy="4608512"/>
          </a:xfrm>
        </p:spPr>
        <p:txBody>
          <a:bodyPr/>
          <a:lstStyle/>
          <a:p>
            <a:r>
              <a:rPr lang="en-AU" dirty="0"/>
              <a:t>Take server code from </a:t>
            </a:r>
            <a:r>
              <a:rPr lang="en-AU" dirty="0" err="1" smtClean="0"/>
              <a:t>pieces.R</a:t>
            </a:r>
            <a:endParaRPr lang="en-AU" dirty="0" smtClean="0"/>
          </a:p>
          <a:p>
            <a:pPr lvl="1"/>
            <a:r>
              <a:rPr lang="en-AU" dirty="0" smtClean="0"/>
              <a:t>Under “Covariate Server Code”</a:t>
            </a:r>
          </a:p>
          <a:p>
            <a:pPr lvl="1"/>
            <a:r>
              <a:rPr lang="en-AU" dirty="0" smtClean="0"/>
              <a:t>Copy code chunk and paste over               in </a:t>
            </a:r>
            <a:r>
              <a:rPr lang="en-AU" dirty="0" err="1" smtClean="0"/>
              <a:t>server.R</a:t>
            </a:r>
            <a:endParaRPr lang="en-AU" dirty="0" smtClean="0"/>
          </a:p>
          <a:p>
            <a:r>
              <a:rPr lang="en-AU" dirty="0" smtClean="0"/>
              <a:t>Send reactive code to the UI</a:t>
            </a:r>
          </a:p>
          <a:p>
            <a:pPr lvl="1"/>
            <a:r>
              <a:rPr lang="en-AU" dirty="0" err="1" smtClean="0"/>
              <a:t>renderText</a:t>
            </a:r>
            <a:endParaRPr lang="en-AU" dirty="0" smtClean="0"/>
          </a:p>
          <a:p>
            <a:r>
              <a:rPr lang="en-AU" dirty="0" smtClean="0"/>
              <a:t>Add output to UI to receive corresponding output</a:t>
            </a:r>
          </a:p>
          <a:p>
            <a:pPr lvl="1"/>
            <a:r>
              <a:rPr lang="en-AU" dirty="0" err="1" smtClean="0"/>
              <a:t>textOutput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66" t="14000" r="95675" b="81100"/>
          <a:stretch/>
        </p:blipFill>
        <p:spPr>
          <a:xfrm>
            <a:off x="5004048" y="2204864"/>
            <a:ext cx="936104" cy="5040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32440" y="6309320"/>
            <a:ext cx="51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13D56F8-3BC6-4513-A4FF-2385BFCD20AD}" type="slidenum">
              <a:rPr lang="en-US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10</a:t>
            </a:fld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8175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8532440" y="6309320"/>
            <a:ext cx="51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1C2BCEA-7E37-9242-9BDE-45D4C5E70AC6}" type="slidenum">
              <a:rPr lang="en-US" smtClean="0">
                <a:latin typeface="Arial" charset="0"/>
                <a:ea typeface="Arial" charset="0"/>
                <a:cs typeface="Arial" charset="0"/>
              </a:rPr>
              <a:t>11</a:t>
            </a:fld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9445" t="4900" r="59252" b="14337"/>
          <a:stretch/>
        </p:blipFill>
        <p:spPr>
          <a:xfrm>
            <a:off x="223485" y="116632"/>
            <a:ext cx="8310096" cy="603020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 flipV="1">
            <a:off x="323528" y="4221088"/>
            <a:ext cx="2664296" cy="158417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1520" y="188640"/>
            <a:ext cx="144016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" name="Straight Arrow Connector 20"/>
          <p:cNvCxnSpPr/>
          <p:nvPr/>
        </p:nvCxnSpPr>
        <p:spPr bwMode="auto">
          <a:xfrm flipH="1">
            <a:off x="2843808" y="3548719"/>
            <a:ext cx="288032" cy="52169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72519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ndAc>
          <p:endSnd/>
        </p:sndAc>
      </p:transition>
    </mc:Choice>
    <mc:Fallback xmlns="">
      <p:transition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Simulation Options UI Elements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4337" y="1052736"/>
            <a:ext cx="8258175" cy="4224883"/>
          </a:xfrm>
        </p:spPr>
        <p:txBody>
          <a:bodyPr>
            <a:normAutofit/>
          </a:bodyPr>
          <a:lstStyle/>
          <a:p>
            <a:r>
              <a:rPr lang="en-AU" dirty="0" smtClean="0"/>
              <a:t>Simulation options for users</a:t>
            </a:r>
          </a:p>
          <a:p>
            <a:pPr lvl="1"/>
            <a:r>
              <a:rPr lang="en-AU" dirty="0" smtClean="0"/>
              <a:t>Choose number of simulated individuals</a:t>
            </a:r>
          </a:p>
          <a:p>
            <a:pPr lvl="1"/>
            <a:r>
              <a:rPr lang="en-AU" dirty="0" smtClean="0"/>
              <a:t>Add confidence intervals to the plot</a:t>
            </a:r>
          </a:p>
          <a:p>
            <a:pPr lvl="1"/>
            <a:r>
              <a:rPr lang="en-AU" dirty="0" smtClean="0"/>
              <a:t>Apply log-scale to the plot</a:t>
            </a:r>
          </a:p>
          <a:p>
            <a:r>
              <a:rPr lang="en-AU" dirty="0" smtClean="0"/>
              <a:t>Widgets will be connected to the server afterwards</a:t>
            </a:r>
          </a:p>
          <a:p>
            <a:pPr lvl="1"/>
            <a:r>
              <a:rPr lang="en-AU" dirty="0" smtClean="0"/>
              <a:t>Widgets can work without server code</a:t>
            </a:r>
          </a:p>
          <a:p>
            <a:pPr lvl="1"/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8532440" y="6309320"/>
            <a:ext cx="51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D965C2E-52F5-4D14-B6A6-BC666852A859}" type="slidenum">
              <a:rPr lang="en-US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12</a:t>
            </a:fld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86664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8532440" y="6309320"/>
            <a:ext cx="51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1C2BCEA-7E37-9242-9BDE-45D4C5E70AC6}" type="slidenum">
              <a:rPr lang="en-US" smtClean="0">
                <a:latin typeface="Arial" charset="0"/>
                <a:ea typeface="Arial" charset="0"/>
                <a:cs typeface="Arial" charset="0"/>
              </a:rPr>
              <a:t>13</a:t>
            </a:fld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1520" y="188640"/>
            <a:ext cx="144016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724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ndAc>
          <p:endSnd/>
        </p:sndAc>
      </p:transition>
    </mc:Choice>
    <mc:Fallback xmlns="">
      <p:transition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Simulation Options Server Elements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4337" y="1052736"/>
            <a:ext cx="8258175" cy="4224883"/>
          </a:xfrm>
        </p:spPr>
        <p:txBody>
          <a:bodyPr>
            <a:normAutofit/>
          </a:bodyPr>
          <a:lstStyle/>
          <a:p>
            <a:r>
              <a:rPr lang="en-AU" dirty="0" smtClean="0"/>
              <a:t>Take server code from </a:t>
            </a:r>
            <a:r>
              <a:rPr lang="en-AU" dirty="0" err="1" smtClean="0"/>
              <a:t>pieces.R</a:t>
            </a:r>
            <a:endParaRPr lang="en-AU" dirty="0" smtClean="0"/>
          </a:p>
          <a:p>
            <a:pPr lvl="1"/>
            <a:r>
              <a:rPr lang="en-AU" dirty="0" smtClean="0"/>
              <a:t>Under “Simulation Options Server Code”</a:t>
            </a:r>
          </a:p>
          <a:p>
            <a:pPr lvl="1"/>
            <a:r>
              <a:rPr lang="en-AU" dirty="0" smtClean="0"/>
              <a:t>Copy code chunks and paste over           &amp;            , respectively</a:t>
            </a:r>
          </a:p>
          <a:p>
            <a:r>
              <a:rPr lang="en-AU" dirty="0" smtClean="0"/>
              <a:t>This code directly changes existing output</a:t>
            </a:r>
          </a:p>
          <a:p>
            <a:pPr lvl="1"/>
            <a:r>
              <a:rPr lang="en-AU" dirty="0" err="1" smtClean="0"/>
              <a:t>renderPlot</a:t>
            </a:r>
            <a:endParaRPr lang="en-AU" dirty="0" smtClean="0"/>
          </a:p>
          <a:p>
            <a:pPr lvl="1"/>
            <a:r>
              <a:rPr lang="en-AU" dirty="0" err="1" smtClean="0"/>
              <a:t>plotOutput</a:t>
            </a:r>
            <a:endParaRPr lang="en-AU" dirty="0" smtClean="0"/>
          </a:p>
          <a:p>
            <a:pPr lvl="1"/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8532440" y="6309320"/>
            <a:ext cx="51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E0C1695-01A2-4194-B5A0-6F385EEF06B2}" type="slidenum">
              <a:rPr lang="en-US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14</a:t>
            </a:fld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863" t="30707" r="96168" b="65093"/>
          <a:stretch/>
        </p:blipFill>
        <p:spPr>
          <a:xfrm>
            <a:off x="5145683" y="2229234"/>
            <a:ext cx="720080" cy="4320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914" t="48602" r="95919" b="46498"/>
          <a:stretch/>
        </p:blipFill>
        <p:spPr>
          <a:xfrm>
            <a:off x="6084168" y="2204864"/>
            <a:ext cx="792088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7025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8532440" y="6309320"/>
            <a:ext cx="51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1C2BCEA-7E37-9242-9BDE-45D4C5E70AC6}" type="slidenum">
              <a:rPr lang="en-US" smtClean="0">
                <a:latin typeface="Arial" charset="0"/>
                <a:ea typeface="Arial" charset="0"/>
                <a:cs typeface="Arial" charset="0"/>
              </a:rPr>
              <a:t>15</a:t>
            </a:fld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1520" y="188640"/>
            <a:ext cx="144016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529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ndAc>
          <p:endSnd/>
        </p:sndAc>
      </p:transition>
    </mc:Choice>
    <mc:Fallback xmlns="">
      <p:transition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8532440" y="6309320"/>
            <a:ext cx="51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1C2BCEA-7E37-9242-9BDE-45D4C5E70AC6}" type="slidenum">
              <a:rPr lang="en-US" smtClean="0">
                <a:latin typeface="Arial" charset="0"/>
                <a:ea typeface="Arial" charset="0"/>
                <a:cs typeface="Arial" charset="0"/>
              </a:rPr>
              <a:t>16</a:t>
            </a:fld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9445" t="4900" r="59252" b="14337"/>
          <a:stretch/>
        </p:blipFill>
        <p:spPr>
          <a:xfrm>
            <a:off x="223485" y="116632"/>
            <a:ext cx="8310096" cy="603020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 flipH="1" flipV="1">
            <a:off x="4788024" y="3717032"/>
            <a:ext cx="3456384" cy="242980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1520" y="188640"/>
            <a:ext cx="144016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" name="Straight Arrow Connector 20"/>
          <p:cNvCxnSpPr/>
          <p:nvPr/>
        </p:nvCxnSpPr>
        <p:spPr bwMode="auto">
          <a:xfrm flipH="1">
            <a:off x="7969445" y="2924944"/>
            <a:ext cx="846183" cy="62960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2911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ndAc>
          <p:endSnd/>
        </p:sndAc>
      </p:transition>
    </mc:Choice>
    <mc:Fallback xmlns="">
      <p:transition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Dosing UI Elements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4337" y="1052736"/>
            <a:ext cx="8258175" cy="4224883"/>
          </a:xfrm>
        </p:spPr>
        <p:txBody>
          <a:bodyPr>
            <a:normAutofit/>
          </a:bodyPr>
          <a:lstStyle/>
          <a:p>
            <a:r>
              <a:rPr lang="en-AU" dirty="0" smtClean="0"/>
              <a:t>Different administration routes for users to choose</a:t>
            </a:r>
          </a:p>
          <a:p>
            <a:pPr lvl="1"/>
            <a:r>
              <a:rPr lang="en-AU" dirty="0" smtClean="0"/>
              <a:t>Oral</a:t>
            </a:r>
          </a:p>
          <a:p>
            <a:pPr lvl="1"/>
            <a:r>
              <a:rPr lang="en-AU" dirty="0" smtClean="0"/>
              <a:t>IV bolus</a:t>
            </a:r>
          </a:p>
          <a:p>
            <a:r>
              <a:rPr lang="en-AU" dirty="0" smtClean="0"/>
              <a:t>Could use </a:t>
            </a:r>
            <a:r>
              <a:rPr lang="en-AU" dirty="0" err="1" smtClean="0"/>
              <a:t>checkboxInput</a:t>
            </a:r>
            <a:endParaRPr lang="en-AU" dirty="0"/>
          </a:p>
          <a:p>
            <a:pPr lvl="1"/>
            <a:r>
              <a:rPr lang="en-AU" dirty="0" smtClean="0"/>
              <a:t>However, does not hide the widgets when not in use</a:t>
            </a:r>
          </a:p>
          <a:p>
            <a:r>
              <a:rPr lang="en-AU" dirty="0" smtClean="0"/>
              <a:t>Requires a </a:t>
            </a:r>
            <a:r>
              <a:rPr lang="en-AU" dirty="0" err="1" smtClean="0"/>
              <a:t>conditionalPanel</a:t>
            </a:r>
            <a:endParaRPr lang="en-AU" dirty="0" smtClean="0"/>
          </a:p>
          <a:p>
            <a:pPr lvl="1"/>
            <a:r>
              <a:rPr lang="en-AU" dirty="0" smtClean="0"/>
              <a:t>Shows the widgets within the panel when checkbox is pressed</a:t>
            </a:r>
          </a:p>
          <a:p>
            <a:pPr lvl="1"/>
            <a:endParaRPr lang="en-A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532440" y="6309320"/>
            <a:ext cx="51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D965C2E-52F5-4D14-B6A6-BC666852A859}" type="slidenum">
              <a:rPr lang="en-US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17</a:t>
            </a:fld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82748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096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endSnd/>
        </p:sndAc>
      </p:transition>
    </mc:Choice>
    <mc:Fallback xmlns="">
      <p:transition>
        <p:sndAc>
          <p:endSnd/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Dosing Server Elements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4337" y="1052736"/>
            <a:ext cx="8258175" cy="4224883"/>
          </a:xfrm>
        </p:spPr>
        <p:txBody>
          <a:bodyPr>
            <a:normAutofit/>
          </a:bodyPr>
          <a:lstStyle/>
          <a:p>
            <a:r>
              <a:rPr lang="en-AU" dirty="0" smtClean="0"/>
              <a:t>Take server code from </a:t>
            </a:r>
            <a:r>
              <a:rPr lang="en-AU" dirty="0" err="1" smtClean="0"/>
              <a:t>pieces.R</a:t>
            </a:r>
            <a:endParaRPr lang="en-AU" dirty="0" smtClean="0"/>
          </a:p>
          <a:p>
            <a:pPr lvl="1"/>
            <a:r>
              <a:rPr lang="en-AU" dirty="0" smtClean="0"/>
              <a:t>Under “Dosing Server Code”</a:t>
            </a:r>
          </a:p>
          <a:p>
            <a:pPr lvl="1"/>
            <a:r>
              <a:rPr lang="en-AU" dirty="0" smtClean="0"/>
              <a:t>Copy code chunks and paste over              &amp;          , respectively</a:t>
            </a:r>
          </a:p>
          <a:p>
            <a:r>
              <a:rPr lang="en-AU" dirty="0" smtClean="0"/>
              <a:t>This code provides additional complexity to the </a:t>
            </a:r>
            <a:r>
              <a:rPr lang="en-AU" dirty="0" err="1" smtClean="0"/>
              <a:t>deSolve</a:t>
            </a:r>
            <a:r>
              <a:rPr lang="en-AU" dirty="0" smtClean="0"/>
              <a:t> model</a:t>
            </a:r>
          </a:p>
          <a:p>
            <a:pPr lvl="1"/>
            <a:r>
              <a:rPr lang="en-AU" dirty="0" smtClean="0"/>
              <a:t>To be covered by </a:t>
            </a:r>
            <a:r>
              <a:rPr lang="en-AU" dirty="0" err="1" smtClean="0"/>
              <a:t>Dr.</a:t>
            </a:r>
            <a:r>
              <a:rPr lang="en-AU" dirty="0" smtClean="0"/>
              <a:t> </a:t>
            </a:r>
            <a:r>
              <a:rPr lang="en-AU" dirty="0" err="1" smtClean="0"/>
              <a:t>Ahsley</a:t>
            </a:r>
            <a:r>
              <a:rPr lang="en-AU" dirty="0" smtClean="0"/>
              <a:t> Hopkins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8532440" y="6309320"/>
            <a:ext cx="51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E0C1695-01A2-4194-B5A0-6F385EEF06B2}" type="slidenum">
              <a:rPr lang="en-US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19</a:t>
            </a:fld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964" t="29000" r="95674" b="65814"/>
          <a:stretch/>
        </p:blipFill>
        <p:spPr>
          <a:xfrm>
            <a:off x="5148064" y="2132856"/>
            <a:ext cx="864096" cy="533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964" t="65658" r="96264" b="30142"/>
          <a:stretch/>
        </p:blipFill>
        <p:spPr>
          <a:xfrm>
            <a:off x="6300192" y="2204864"/>
            <a:ext cx="648072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7088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Aims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4337" y="980728"/>
            <a:ext cx="8258175" cy="46805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b="0" dirty="0" smtClean="0"/>
              <a:t>Build a shiny app for a model that 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AU" b="0" dirty="0" smtClean="0"/>
              <a:t>illustrates the effect of covariates on concentrations</a:t>
            </a:r>
            <a:endParaRPr lang="en-AU" dirty="0" smtClean="0"/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explores different routes of administration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explores different dosing regimens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Gain hands-on experience on how to achieve this using the Shiny R package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32440" y="6309320"/>
            <a:ext cx="51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B8C2497-75BE-4E49-BBE4-2FE2E275A0E6}" type="slidenum">
              <a:rPr lang="en-US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fld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223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76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endSnd/>
        </p:sndAc>
      </p:transition>
    </mc:Choice>
    <mc:Fallback xmlns="">
      <p:transition>
        <p:sndAc>
          <p:endSnd/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Concepts not Covered 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8532440" y="6309320"/>
            <a:ext cx="51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1ADA812-6D85-F54A-9708-1AEB03570AF0}" type="slidenum">
              <a:rPr lang="en-US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pPr algn="ctr"/>
              <a:t>21</a:t>
            </a:fld>
            <a:endParaRPr lang="en-US" dirty="0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AU" sz="2000" dirty="0" smtClean="0">
                <a:latin typeface="Monaco" charset="0"/>
                <a:ea typeface="Monaco" charset="0"/>
                <a:cs typeface="Monaco" charset="0"/>
              </a:rPr>
              <a:t>reactive</a:t>
            </a:r>
            <a:r>
              <a:rPr lang="en-AU" sz="2000" dirty="0" smtClean="0"/>
              <a:t> and </a:t>
            </a:r>
            <a:r>
              <a:rPr lang="en-AU" sz="2000" dirty="0" smtClean="0">
                <a:latin typeface="Monaco" charset="0"/>
                <a:ea typeface="Monaco" charset="0"/>
                <a:cs typeface="Monaco" charset="0"/>
              </a:rPr>
              <a:t>isolate</a:t>
            </a:r>
            <a:r>
              <a:rPr lang="en-AU" sz="2000" dirty="0" smtClean="0"/>
              <a:t> expressions</a:t>
            </a:r>
          </a:p>
          <a:p>
            <a:pPr lvl="1">
              <a:lnSpc>
                <a:spcPct val="100000"/>
              </a:lnSpc>
            </a:pPr>
            <a:r>
              <a:rPr lang="en-AU" sz="1800" dirty="0">
                <a:hlinkClick r:id="rId3"/>
              </a:rPr>
              <a:t>http://shiny.rstudio.com/</a:t>
            </a:r>
            <a:endParaRPr lang="en-AU" sz="1800" dirty="0" smtClean="0"/>
          </a:p>
          <a:p>
            <a:pPr>
              <a:lnSpc>
                <a:spcPct val="100000"/>
              </a:lnSpc>
            </a:pPr>
            <a:r>
              <a:rPr lang="en-AU" sz="2000" dirty="0" smtClean="0"/>
              <a:t>Storing application output</a:t>
            </a:r>
          </a:p>
          <a:p>
            <a:pPr>
              <a:lnSpc>
                <a:spcPct val="100000"/>
              </a:lnSpc>
            </a:pPr>
            <a:r>
              <a:rPr lang="en-AU" sz="2000" dirty="0"/>
              <a:t>Sharing Shiny applications</a:t>
            </a:r>
          </a:p>
          <a:p>
            <a:pPr lvl="1">
              <a:lnSpc>
                <a:spcPct val="100000"/>
              </a:lnSpc>
            </a:pPr>
            <a:r>
              <a:rPr lang="en-AU" sz="1800" dirty="0"/>
              <a:t>How to use </a:t>
            </a:r>
            <a:r>
              <a:rPr lang="en-AU" sz="1800" dirty="0" err="1"/>
              <a:t>RStudio’s</a:t>
            </a:r>
            <a:r>
              <a:rPr lang="en-AU" sz="1800" dirty="0"/>
              <a:t> Shiny </a:t>
            </a:r>
            <a:r>
              <a:rPr lang="en-AU" sz="1800" dirty="0" smtClean="0"/>
              <a:t>Server</a:t>
            </a:r>
          </a:p>
          <a:p>
            <a:pPr lvl="2"/>
            <a:r>
              <a:rPr lang="en-AU" sz="1600" dirty="0">
                <a:hlinkClick r:id="rId4"/>
              </a:rPr>
              <a:t>http://</a:t>
            </a:r>
            <a:r>
              <a:rPr lang="en-AU" sz="1600" dirty="0" smtClean="0">
                <a:hlinkClick r:id="rId4"/>
              </a:rPr>
              <a:t>www.shinyapps.io/</a:t>
            </a:r>
            <a:endParaRPr lang="en-AU" sz="1600" dirty="0" smtClean="0"/>
          </a:p>
          <a:p>
            <a:pPr lvl="1">
              <a:lnSpc>
                <a:spcPct val="100000"/>
              </a:lnSpc>
            </a:pPr>
            <a:r>
              <a:rPr lang="en-AU" sz="1800" dirty="0" smtClean="0"/>
              <a:t>How </a:t>
            </a:r>
            <a:r>
              <a:rPr lang="en-AU" sz="1800" dirty="0"/>
              <a:t>to use Shiny Server and Shiny Server </a:t>
            </a:r>
            <a:r>
              <a:rPr lang="en-AU" sz="1800" dirty="0" smtClean="0"/>
              <a:t>Pro</a:t>
            </a:r>
          </a:p>
          <a:p>
            <a:pPr lvl="2"/>
            <a:r>
              <a:rPr lang="en-AU" sz="1600" dirty="0">
                <a:hlinkClick r:id="rId5"/>
              </a:rPr>
              <a:t>https://www.rstudio.com/products/shiny/shiny-server</a:t>
            </a:r>
            <a:r>
              <a:rPr lang="en-AU" sz="1600" dirty="0" smtClean="0">
                <a:hlinkClick r:id="rId5"/>
              </a:rPr>
              <a:t>/</a:t>
            </a:r>
            <a:endParaRPr lang="en-AU" sz="1600" dirty="0" smtClean="0"/>
          </a:p>
          <a:p>
            <a:pPr>
              <a:lnSpc>
                <a:spcPct val="100000"/>
              </a:lnSpc>
            </a:pPr>
            <a:r>
              <a:rPr lang="en-AU" sz="2000" dirty="0" smtClean="0"/>
              <a:t>Interactive documents and presentations with Shiny and </a:t>
            </a:r>
            <a:r>
              <a:rPr lang="en-AU" sz="2000" dirty="0" err="1" smtClean="0"/>
              <a:t>RMarkdown</a:t>
            </a:r>
            <a:endParaRPr lang="en-AU" sz="2000" dirty="0" smtClean="0"/>
          </a:p>
          <a:p>
            <a:pPr lvl="1">
              <a:lnSpc>
                <a:spcPct val="100000"/>
              </a:lnSpc>
            </a:pPr>
            <a:r>
              <a:rPr lang="en-AU" sz="1800" dirty="0">
                <a:hlinkClick r:id="rId6"/>
              </a:rPr>
              <a:t>http://</a:t>
            </a:r>
            <a:r>
              <a:rPr lang="en-AU" sz="1800" dirty="0" smtClean="0">
                <a:hlinkClick r:id="rId6"/>
              </a:rPr>
              <a:t>rmarkdown.rstudio.com/authoring_shiny.html</a:t>
            </a:r>
            <a:endParaRPr lang="en-AU" sz="1800" dirty="0" smtClean="0"/>
          </a:p>
          <a:p>
            <a:pPr>
              <a:lnSpc>
                <a:spcPct val="100000"/>
              </a:lnSpc>
            </a:pPr>
            <a:r>
              <a:rPr lang="en-AU" sz="2200" dirty="0" smtClean="0"/>
              <a:t>Applications implementing population models</a:t>
            </a:r>
            <a:endParaRPr lang="en-AU" sz="1800" dirty="0"/>
          </a:p>
          <a:p>
            <a:pPr lvl="1">
              <a:lnSpc>
                <a:spcPct val="100000"/>
              </a:lnSpc>
            </a:pPr>
            <a:r>
              <a:rPr lang="en-AU" sz="1800" dirty="0" smtClean="0"/>
              <a:t>More R programming than Shiny – there are previous </a:t>
            </a:r>
            <a:r>
              <a:rPr lang="en-AU" sz="1800" dirty="0" err="1" smtClean="0"/>
              <a:t>ISoP</a:t>
            </a:r>
            <a:r>
              <a:rPr lang="en-AU" sz="1800" dirty="0" smtClean="0"/>
              <a:t> sessions covering these topics/packages</a:t>
            </a:r>
          </a:p>
        </p:txBody>
      </p:sp>
    </p:spTree>
    <p:extLst>
      <p:ext uri="{BB962C8B-B14F-4D97-AF65-F5344CB8AC3E}">
        <p14:creationId xmlns:p14="http://schemas.microsoft.com/office/powerpoint/2010/main" val="3023764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Concepts not Covered 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8532440" y="6309320"/>
            <a:ext cx="51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1ADA812-6D85-F54A-9708-1AEB03570AF0}" type="slidenum">
              <a:rPr lang="en-US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pPr algn="ctr"/>
              <a:t>22</a:t>
            </a:fld>
            <a:endParaRPr lang="en-US" dirty="0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AU" sz="2000" dirty="0" smtClean="0"/>
              <a:t>Fancier user-interface designs</a:t>
            </a:r>
          </a:p>
          <a:p>
            <a:pPr lvl="1">
              <a:lnSpc>
                <a:spcPct val="100000"/>
              </a:lnSpc>
            </a:pPr>
            <a:r>
              <a:rPr lang="en-AU" sz="1800" dirty="0" smtClean="0"/>
              <a:t>How to incorporate other languages into a Shiny application</a:t>
            </a:r>
          </a:p>
          <a:p>
            <a:pPr lvl="2"/>
            <a:r>
              <a:rPr lang="en-AU" sz="1600" dirty="0" smtClean="0"/>
              <a:t>HTML, </a:t>
            </a:r>
            <a:r>
              <a:rPr lang="en-AU" sz="1600" dirty="0" err="1" smtClean="0"/>
              <a:t>Css</a:t>
            </a:r>
            <a:r>
              <a:rPr lang="en-AU" sz="1600" dirty="0" smtClean="0"/>
              <a:t>, </a:t>
            </a:r>
            <a:r>
              <a:rPr lang="en-AU" sz="1600" dirty="0" err="1" smtClean="0"/>
              <a:t>Javascript</a:t>
            </a:r>
            <a:endParaRPr lang="en-AU" sz="1600" dirty="0" smtClean="0"/>
          </a:p>
          <a:p>
            <a:pPr lvl="1">
              <a:lnSpc>
                <a:spcPct val="100000"/>
              </a:lnSpc>
            </a:pPr>
            <a:r>
              <a:rPr lang="en-AU" sz="1800" dirty="0" err="1" smtClean="0"/>
              <a:t>shinydashboard</a:t>
            </a:r>
            <a:r>
              <a:rPr lang="en-AU" sz="1800" dirty="0" smtClean="0"/>
              <a:t> package for </a:t>
            </a:r>
            <a:r>
              <a:rPr lang="en-AU" sz="1800" dirty="0"/>
              <a:t>R: </a:t>
            </a:r>
            <a:r>
              <a:rPr lang="en-AU" sz="1800" dirty="0">
                <a:hlinkClick r:id="rId3"/>
              </a:rPr>
              <a:t>https://rstudio.github.io/shinydashboard</a:t>
            </a:r>
            <a:r>
              <a:rPr lang="en-AU" sz="1800" dirty="0" smtClean="0">
                <a:hlinkClick r:id="rId3"/>
              </a:rPr>
              <a:t>/</a:t>
            </a:r>
            <a:endParaRPr lang="en-AU" sz="18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4719" t="12900" r="53150" b="26901"/>
          <a:stretch/>
        </p:blipFill>
        <p:spPr>
          <a:xfrm>
            <a:off x="899592" y="2509119"/>
            <a:ext cx="7128792" cy="28648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7236296" y="4077072"/>
            <a:ext cx="360040" cy="216024"/>
          </a:xfrm>
          <a:prstGeom prst="rect">
            <a:avLst/>
          </a:prstGeom>
          <a:solidFill>
            <a:srgbClr val="ECF0F5"/>
          </a:solidFill>
          <a:ln>
            <a:solidFill>
              <a:srgbClr val="ECF0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ECF0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16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7672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9445" t="4900" r="59252" b="14337"/>
          <a:stretch/>
        </p:blipFill>
        <p:spPr>
          <a:xfrm>
            <a:off x="251520" y="159937"/>
            <a:ext cx="8670136" cy="62914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1520" y="188640"/>
            <a:ext cx="144016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8532440" y="6309320"/>
            <a:ext cx="51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F5CF38E-0018-4EA8-A869-B8E4B3F66E73}" type="slidenum">
              <a:rPr lang="en-US" smtClean="0">
                <a:latin typeface="Arial" charset="0"/>
                <a:ea typeface="Arial" charset="0"/>
                <a:cs typeface="Arial" charset="0"/>
              </a:rPr>
              <a:t>3</a:t>
            </a:fld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84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9247" t="4500" r="59056" b="13601"/>
          <a:stretch/>
        </p:blipFill>
        <p:spPr>
          <a:xfrm>
            <a:off x="395536" y="278693"/>
            <a:ext cx="8363272" cy="60776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32440" y="6309320"/>
            <a:ext cx="51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F9D28E9-31ED-47C1-A60E-365FF204FA5F}" type="slidenum">
              <a:rPr lang="en-US" smtClean="0">
                <a:latin typeface="Arial" charset="0"/>
                <a:ea typeface="Arial" charset="0"/>
                <a:cs typeface="Arial" charset="0"/>
              </a:rPr>
              <a:t>4</a:t>
            </a:fld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Readying your Workstation 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4337" y="980728"/>
            <a:ext cx="8258175" cy="4077816"/>
          </a:xfrm>
        </p:spPr>
        <p:txBody>
          <a:bodyPr>
            <a:normAutofit/>
          </a:bodyPr>
          <a:lstStyle/>
          <a:p>
            <a:r>
              <a:rPr lang="en-AU" dirty="0" smtClean="0"/>
              <a:t>Open </a:t>
            </a:r>
            <a:r>
              <a:rPr lang="en-AU" dirty="0" err="1" smtClean="0"/>
              <a:t>RStudio</a:t>
            </a:r>
            <a:endParaRPr lang="en-AU" dirty="0" smtClean="0"/>
          </a:p>
          <a:p>
            <a:r>
              <a:rPr lang="en-AU" dirty="0" smtClean="0"/>
              <a:t>File &gt; Open File &gt; </a:t>
            </a:r>
            <a:r>
              <a:rPr lang="en-AU" dirty="0" err="1" smtClean="0"/>
              <a:t>skel_deSolve_app</a:t>
            </a:r>
            <a:endParaRPr lang="en-AU" dirty="0" smtClean="0"/>
          </a:p>
          <a:p>
            <a:pPr lvl="1"/>
            <a:r>
              <a:rPr lang="en-AU" dirty="0" smtClean="0"/>
              <a:t>Open </a:t>
            </a:r>
            <a:r>
              <a:rPr lang="en-AU" dirty="0" err="1" smtClean="0"/>
              <a:t>ui.R</a:t>
            </a:r>
            <a:r>
              <a:rPr lang="en-AU" dirty="0" smtClean="0"/>
              <a:t>, </a:t>
            </a:r>
            <a:r>
              <a:rPr lang="en-AU" dirty="0" err="1" smtClean="0"/>
              <a:t>server.R</a:t>
            </a:r>
            <a:r>
              <a:rPr lang="en-AU" dirty="0" smtClean="0"/>
              <a:t> &amp; </a:t>
            </a:r>
            <a:r>
              <a:rPr lang="en-AU" dirty="0" err="1" smtClean="0"/>
              <a:t>pieces.R</a:t>
            </a:r>
            <a:endParaRPr lang="en-AU" dirty="0" smtClean="0"/>
          </a:p>
          <a:p>
            <a:pPr lvl="1"/>
            <a:r>
              <a:rPr lang="en-AU" dirty="0" smtClean="0"/>
              <a:t>Ignore </a:t>
            </a:r>
            <a:r>
              <a:rPr lang="en-AU" dirty="0" err="1" smtClean="0"/>
              <a:t>global.R</a:t>
            </a:r>
            <a:r>
              <a:rPr lang="en-AU" dirty="0" smtClean="0"/>
              <a:t> (necessary for app, but won’t be changed)</a:t>
            </a:r>
          </a:p>
          <a:p>
            <a:r>
              <a:rPr lang="en-AU" dirty="0" smtClean="0"/>
              <a:t>Check that packages are installed</a:t>
            </a:r>
          </a:p>
          <a:p>
            <a:pPr lvl="1"/>
            <a:r>
              <a:rPr lang="en-AU" dirty="0" smtClean="0"/>
              <a:t>shiny, ggplot2, </a:t>
            </a:r>
            <a:r>
              <a:rPr lang="en-AU" dirty="0" err="1" smtClean="0"/>
              <a:t>plyr</a:t>
            </a:r>
            <a:r>
              <a:rPr lang="en-AU" dirty="0" smtClean="0"/>
              <a:t>, </a:t>
            </a:r>
            <a:r>
              <a:rPr lang="en-AU" dirty="0" err="1" smtClean="0"/>
              <a:t>deSolve</a:t>
            </a:r>
            <a:r>
              <a:rPr lang="en-AU" dirty="0" smtClean="0"/>
              <a:t>, MASS, MBESS, compiler</a:t>
            </a:r>
          </a:p>
          <a:p>
            <a:pPr lvl="1"/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8532440" y="6309320"/>
            <a:ext cx="51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B8C2497-75BE-4E49-BBE4-2FE2E275A0E6}" type="slidenum">
              <a:rPr lang="en-US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fld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04176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t="13130" r="69518" b="11888"/>
          <a:stretch/>
        </p:blipFill>
        <p:spPr>
          <a:xfrm>
            <a:off x="349617" y="476672"/>
            <a:ext cx="8326839" cy="576064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6" name="TextBox 25"/>
          <p:cNvSpPr txBox="1"/>
          <p:nvPr/>
        </p:nvSpPr>
        <p:spPr>
          <a:xfrm>
            <a:off x="8532440" y="6309320"/>
            <a:ext cx="51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1C2BCEA-7E37-9242-9BDE-45D4C5E70AC6}" type="slidenum">
              <a:rPr lang="en-US" smtClean="0">
                <a:latin typeface="Arial" charset="0"/>
                <a:ea typeface="Arial" charset="0"/>
                <a:cs typeface="Arial" charset="0"/>
              </a:rPr>
              <a:t>6</a:t>
            </a:fld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95536" y="835892"/>
            <a:ext cx="676766" cy="21602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63888" y="1013479"/>
            <a:ext cx="751454" cy="17846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10" idx="1"/>
          </p:cNvCxnSpPr>
          <p:nvPr/>
        </p:nvCxnSpPr>
        <p:spPr bwMode="auto">
          <a:xfrm flipH="1">
            <a:off x="4160691" y="1177632"/>
            <a:ext cx="857246" cy="12676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>
            <a:stCxn id="11" idx="1"/>
          </p:cNvCxnSpPr>
          <p:nvPr/>
        </p:nvCxnSpPr>
        <p:spPr bwMode="auto">
          <a:xfrm flipH="1" flipV="1">
            <a:off x="4160691" y="1458283"/>
            <a:ext cx="847502" cy="305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>
            <a:stCxn id="12" idx="1"/>
          </p:cNvCxnSpPr>
          <p:nvPr/>
        </p:nvCxnSpPr>
        <p:spPr bwMode="auto">
          <a:xfrm flipH="1" flipV="1">
            <a:off x="4072824" y="1715802"/>
            <a:ext cx="880066" cy="15388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017937" y="1023743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latin typeface="Arial" charset="0"/>
                <a:ea typeface="Arial" charset="0"/>
                <a:cs typeface="Arial" charset="0"/>
              </a:rPr>
              <a:t>RStudio opens a new window</a:t>
            </a:r>
            <a:endParaRPr lang="en-AU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8193" y="1334990"/>
            <a:ext cx="3387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latin typeface="Arial" charset="0"/>
                <a:ea typeface="Arial" charset="0"/>
                <a:cs typeface="Arial" charset="0"/>
              </a:rPr>
              <a:t>Application runs </a:t>
            </a:r>
            <a:r>
              <a:rPr lang="en-AU" sz="1400" dirty="0" smtClean="0">
                <a:latin typeface="Arial" charset="0"/>
                <a:ea typeface="Arial" charset="0"/>
                <a:cs typeface="Arial" charset="0"/>
              </a:rPr>
              <a:t>in my </a:t>
            </a:r>
            <a:r>
              <a:rPr lang="en-AU" sz="1400" dirty="0" smtClean="0">
                <a:latin typeface="Arial" charset="0"/>
                <a:ea typeface="Arial" charset="0"/>
                <a:cs typeface="Arial" charset="0"/>
              </a:rPr>
              <a:t>bottom-right pane</a:t>
            </a:r>
            <a:endParaRPr lang="en-AU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2890" y="1715802"/>
            <a:ext cx="3308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latin typeface="Arial" charset="0"/>
                <a:ea typeface="Arial" charset="0"/>
                <a:cs typeface="Arial" charset="0"/>
              </a:rPr>
              <a:t>Application runs </a:t>
            </a:r>
            <a:r>
              <a:rPr lang="en-AU" sz="1400" smtClean="0">
                <a:latin typeface="Arial" charset="0"/>
                <a:ea typeface="Arial" charset="0"/>
                <a:cs typeface="Arial" charset="0"/>
              </a:rPr>
              <a:t>in default web-browser</a:t>
            </a:r>
            <a:endParaRPr lang="en-AU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26217" y="3693554"/>
            <a:ext cx="1648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latin typeface="Arial" charset="0"/>
                <a:ea typeface="Arial" charset="0"/>
                <a:cs typeface="Arial" charset="0"/>
              </a:rPr>
              <a:t>Install R packages</a:t>
            </a:r>
            <a:endParaRPr lang="en-AU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00942" y="4205145"/>
            <a:ext cx="460225" cy="16887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>
            <a:off x="5461167" y="3965946"/>
            <a:ext cx="774677" cy="218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5078599" y="2814519"/>
            <a:ext cx="3488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 smtClean="0">
                <a:latin typeface="Arial" charset="0"/>
                <a:ea typeface="Arial" charset="0"/>
                <a:cs typeface="Arial" charset="0"/>
              </a:rPr>
              <a:t>Error messages will appear here (console) when application is running</a:t>
            </a:r>
            <a:endParaRPr lang="en-AU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64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ndAc>
          <p:endSnd/>
        </p:sndAc>
      </p:transition>
    </mc:Choice>
    <mc:Fallback xmlns="">
      <p:transition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8532440" y="6309320"/>
            <a:ext cx="51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1C2BCEA-7E37-9242-9BDE-45D4C5E70AC6}" type="slidenum">
              <a:rPr lang="en-US" smtClean="0">
                <a:latin typeface="Arial" charset="0"/>
                <a:ea typeface="Arial" charset="0"/>
                <a:cs typeface="Arial" charset="0"/>
              </a:rPr>
              <a:t>7</a:t>
            </a:fld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9445" t="4900" r="59252" b="14337"/>
          <a:stretch/>
        </p:blipFill>
        <p:spPr>
          <a:xfrm>
            <a:off x="223485" y="116632"/>
            <a:ext cx="8310096" cy="603020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23528" y="692696"/>
            <a:ext cx="2664296" cy="35283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1520" y="188640"/>
            <a:ext cx="144016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" name="Straight Arrow Connector 20"/>
          <p:cNvCxnSpPr/>
          <p:nvPr/>
        </p:nvCxnSpPr>
        <p:spPr bwMode="auto">
          <a:xfrm flipH="1">
            <a:off x="3113788" y="629314"/>
            <a:ext cx="857246" cy="12676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29190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ndAc>
          <p:endSnd/>
        </p:sndAc>
      </p:transition>
    </mc:Choice>
    <mc:Fallback xmlns="">
      <p:transition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Covariate UI Elements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4338" y="1052736"/>
            <a:ext cx="8258175" cy="4608512"/>
          </a:xfrm>
        </p:spPr>
        <p:txBody>
          <a:bodyPr/>
          <a:lstStyle/>
          <a:p>
            <a:r>
              <a:rPr lang="en-AU" dirty="0" smtClean="0"/>
              <a:t>App requires UI for user to change</a:t>
            </a:r>
          </a:p>
          <a:p>
            <a:pPr lvl="1"/>
            <a:r>
              <a:rPr lang="en-AU" dirty="0" smtClean="0"/>
              <a:t>Gender</a:t>
            </a:r>
          </a:p>
          <a:p>
            <a:pPr lvl="1"/>
            <a:r>
              <a:rPr lang="en-AU" dirty="0"/>
              <a:t>Serum </a:t>
            </a:r>
            <a:r>
              <a:rPr lang="en-AU" dirty="0" smtClean="0"/>
              <a:t>creatinine</a:t>
            </a:r>
          </a:p>
          <a:p>
            <a:pPr lvl="1"/>
            <a:r>
              <a:rPr lang="en-AU" dirty="0" smtClean="0"/>
              <a:t>Smoking status</a:t>
            </a:r>
          </a:p>
          <a:p>
            <a:r>
              <a:rPr lang="en-AU" dirty="0" smtClean="0"/>
              <a:t>Use widgets that are appropriate for covariate type</a:t>
            </a:r>
          </a:p>
          <a:p>
            <a:pPr lvl="1"/>
            <a:r>
              <a:rPr lang="en-AU" dirty="0" smtClean="0"/>
              <a:t>Categorical (</a:t>
            </a:r>
            <a:r>
              <a:rPr lang="en-AU" dirty="0" err="1" smtClean="0"/>
              <a:t>selectInput</a:t>
            </a:r>
            <a:r>
              <a:rPr lang="en-AU" dirty="0" smtClean="0"/>
              <a:t>, </a:t>
            </a:r>
            <a:r>
              <a:rPr lang="en-AU" dirty="0" err="1" smtClean="0"/>
              <a:t>radioButtons</a:t>
            </a:r>
            <a:r>
              <a:rPr lang="en-AU" dirty="0" smtClean="0"/>
              <a:t>)</a:t>
            </a:r>
          </a:p>
          <a:p>
            <a:pPr lvl="1"/>
            <a:r>
              <a:rPr lang="en-AU" dirty="0" smtClean="0"/>
              <a:t>Continuous (</a:t>
            </a:r>
            <a:r>
              <a:rPr lang="en-AU" dirty="0" err="1" smtClean="0"/>
              <a:t>sliderInput</a:t>
            </a:r>
            <a:r>
              <a:rPr lang="en-AU" dirty="0" smtClean="0"/>
              <a:t>, </a:t>
            </a:r>
            <a:r>
              <a:rPr lang="en-AU" dirty="0" err="1" smtClean="0"/>
              <a:t>numericInput</a:t>
            </a:r>
            <a:r>
              <a:rPr lang="en-AU" dirty="0" smtClean="0"/>
              <a:t>)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8532440" y="6309320"/>
            <a:ext cx="51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BEC5AB0-4CF5-408B-AE1E-2E406EAF2C59}" type="slidenum">
              <a:rPr lang="en-US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fld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53806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8532440" y="6309320"/>
            <a:ext cx="51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1C2BCEA-7E37-9242-9BDE-45D4C5E70AC6}" type="slidenum">
              <a:rPr lang="en-US" smtClean="0">
                <a:latin typeface="Arial" charset="0"/>
                <a:ea typeface="Arial" charset="0"/>
                <a:cs typeface="Arial" charset="0"/>
              </a:rPr>
              <a:t>9</a:t>
            </a:fld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1520" y="188640"/>
            <a:ext cx="144016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687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ndAc>
          <p:endSnd/>
        </p:sndAc>
      </p:transition>
    </mc:Choice>
    <mc:Fallback xmlns="">
      <p:transition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C2CE7B32-7165-EE43-8AAF-BC173DC65F32}" vid="{DBD660F7-0751-4944-8047-CA161BFB1EA8}"/>
    </a:ext>
  </a:ext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3" id="{C2CE7B32-7165-EE43-8AAF-BC173DC65F32}" vid="{BCA52883-783B-444B-ADB0-4758671F9D54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C2CE7B32-7165-EE43-8AAF-BC173DC65F32}" vid="{DBD660F7-0751-4944-8047-CA161BFB1EA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UniSA-ACP</Template>
  <TotalTime>5350</TotalTime>
  <Words>1650</Words>
  <Application>Microsoft Office PowerPoint</Application>
  <PresentationFormat>On-screen Show (4:3)</PresentationFormat>
  <Paragraphs>200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Monaco</vt:lpstr>
      <vt:lpstr>Office Theme</vt:lpstr>
      <vt:lpstr>Blank Presentation</vt:lpstr>
      <vt:lpstr>1_Office Theme</vt:lpstr>
      <vt:lpstr>Introduction to the Shiny Framework for Pharmacometrics Hands-On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Wojciechowski</dc:creator>
  <cp:lastModifiedBy>Hughes, Jim Henry - hugjh001</cp:lastModifiedBy>
  <cp:revision>496</cp:revision>
  <cp:lastPrinted>2014-11-04T04:54:24Z</cp:lastPrinted>
  <dcterms:created xsi:type="dcterms:W3CDTF">2015-08-26T23:25:56Z</dcterms:created>
  <dcterms:modified xsi:type="dcterms:W3CDTF">2017-01-04T06:23:18Z</dcterms:modified>
</cp:coreProperties>
</file>