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21"/>
  </p:notesMasterIdLst>
  <p:sldIdLst>
    <p:sldId id="342" r:id="rId3"/>
    <p:sldId id="366" r:id="rId4"/>
    <p:sldId id="416" r:id="rId5"/>
    <p:sldId id="403" r:id="rId6"/>
    <p:sldId id="400" r:id="rId7"/>
    <p:sldId id="415" r:id="rId8"/>
    <p:sldId id="398" r:id="rId9"/>
    <p:sldId id="401" r:id="rId10"/>
    <p:sldId id="402" r:id="rId11"/>
    <p:sldId id="397" r:id="rId12"/>
    <p:sldId id="406" r:id="rId13"/>
    <p:sldId id="407" r:id="rId14"/>
    <p:sldId id="408" r:id="rId15"/>
    <p:sldId id="409" r:id="rId16"/>
    <p:sldId id="410" r:id="rId17"/>
    <p:sldId id="413" r:id="rId18"/>
    <p:sldId id="412" r:id="rId19"/>
    <p:sldId id="414" r:id="rId20"/>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9B554A-0048-9546-9591-91E36D7ABBF1}">
          <p14:sldIdLst>
            <p14:sldId id="342"/>
            <p14:sldId id="366"/>
            <p14:sldId id="416"/>
            <p14:sldId id="403"/>
            <p14:sldId id="400"/>
            <p14:sldId id="415"/>
            <p14:sldId id="398"/>
            <p14:sldId id="401"/>
            <p14:sldId id="402"/>
            <p14:sldId id="397"/>
            <p14:sldId id="406"/>
            <p14:sldId id="407"/>
            <p14:sldId id="408"/>
            <p14:sldId id="409"/>
            <p14:sldId id="410"/>
            <p14:sldId id="413"/>
            <p14:sldId id="412"/>
            <p14:sldId id="41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ica Wojciechowski" initials="JW" lastIdx="6" clrIdx="0">
    <p:extLst/>
  </p:cmAuthor>
  <p:cmAuthor id="2" name="Jessica Wojciechowski" initials="JW [2]" lastIdx="1" clrIdx="1">
    <p:extLst/>
  </p:cmAuthor>
  <p:cmAuthor id="3" name="Jessica Wojciechowski" initials="JW [3]" lastIdx="1" clrIdx="2">
    <p:extLst/>
  </p:cmAuthor>
  <p:cmAuthor id="4" name="Jessica Wojciechowski" initials="JW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5C8"/>
    <a:srgbClr val="383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15"/>
    <p:restoredTop sz="89779"/>
  </p:normalViewPr>
  <p:slideViewPr>
    <p:cSldViewPr snapToGrid="0">
      <p:cViewPr varScale="1">
        <p:scale>
          <a:sx n="105" d="100"/>
          <a:sy n="105" d="100"/>
        </p:scale>
        <p:origin x="1338" y="114"/>
      </p:cViewPr>
      <p:guideLst>
        <p:guide orient="horz" pos="2160"/>
        <p:guide pos="2880"/>
      </p:guideLst>
    </p:cSldViewPr>
  </p:slideViewPr>
  <p:outlineViewPr>
    <p:cViewPr>
      <p:scale>
        <a:sx n="33" d="100"/>
        <a:sy n="33" d="100"/>
      </p:scale>
      <p:origin x="0" y="-6016"/>
    </p:cViewPr>
  </p:outlineViewPr>
  <p:notesTextViewPr>
    <p:cViewPr>
      <p:scale>
        <a:sx n="114" d="100"/>
        <a:sy n="114" d="100"/>
      </p:scale>
      <p:origin x="0" y="0"/>
    </p:cViewPr>
  </p:notesTextViewPr>
  <p:sorterViewPr>
    <p:cViewPr>
      <p:scale>
        <a:sx n="100" d="100"/>
        <a:sy n="100" d="100"/>
      </p:scale>
      <p:origin x="0" y="1304"/>
    </p:cViewPr>
  </p:sorterViewPr>
  <p:notesViewPr>
    <p:cSldViewPr snapToGrid="0">
      <p:cViewPr varScale="1">
        <p:scale>
          <a:sx n="152" d="100"/>
          <a:sy n="152" d="100"/>
        </p:scale>
        <p:origin x="311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E82231CA-7AA9-4388-95A9-D2F3A0D02245}" type="datetimeFigureOut">
              <a:rPr lang="en-AU" smtClean="0"/>
              <a:t>4/01/2017</a:t>
            </a:fld>
            <a:endParaRPr lang="en-AU"/>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6D85A15D-8EE9-4CFD-9B9F-EEE2D336B5D3}" type="slidenum">
              <a:rPr lang="en-AU" smtClean="0"/>
              <a:t>‹#›</a:t>
            </a:fld>
            <a:endParaRPr lang="en-AU"/>
          </a:p>
        </p:txBody>
      </p:sp>
    </p:spTree>
    <p:extLst>
      <p:ext uri="{BB962C8B-B14F-4D97-AF65-F5344CB8AC3E}">
        <p14:creationId xmlns:p14="http://schemas.microsoft.com/office/powerpoint/2010/main" val="123385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66D26C5-F0A9-400F-9FD0-E330148CE9D3}" type="slidenum">
              <a:rPr lang="en-US" smtClean="0">
                <a:solidFill>
                  <a:prstClr val="black"/>
                </a:solidFill>
              </a:rPr>
              <a:pPr/>
              <a:t>1</a:t>
            </a:fld>
            <a:endParaRPr lang="en-US" smtClean="0">
              <a:solidFill>
                <a:prstClr val="black"/>
              </a:solidFill>
            </a:endParaRPr>
          </a:p>
        </p:txBody>
      </p:sp>
      <p:sp>
        <p:nvSpPr>
          <p:cNvPr id="46083" name="Rectangle 2"/>
          <p:cNvSpPr>
            <a:spLocks noGrp="1" noRot="1" noChangeAspect="1" noChangeArrowheads="1" noTextEdit="1"/>
          </p:cNvSpPr>
          <p:nvPr>
            <p:ph type="sldImg"/>
          </p:nvPr>
        </p:nvSpPr>
        <p:spPr>
          <a:xfrm>
            <a:off x="919163" y="746125"/>
            <a:ext cx="4968875" cy="3725863"/>
          </a:xfrm>
          <a:ln/>
        </p:spPr>
      </p:sp>
      <p:sp>
        <p:nvSpPr>
          <p:cNvPr id="46084" name="Rectangle 3"/>
          <p:cNvSpPr>
            <a:spLocks noGrp="1" noChangeArrowheads="1"/>
          </p:cNvSpPr>
          <p:nvPr>
            <p:ph type="body" idx="1"/>
          </p:nvPr>
        </p:nvSpPr>
        <p:spPr>
          <a:noFill/>
          <a:ln/>
        </p:spPr>
        <p:txBody>
          <a:bodyPr/>
          <a:lstStyle/>
          <a:p>
            <a:r>
              <a:rPr lang="en-AU" sz="1200" dirty="0" smtClean="0"/>
              <a:t>Hello everyone, my name is</a:t>
            </a:r>
            <a:r>
              <a:rPr lang="en-AU" sz="1200" baseline="0" dirty="0" smtClean="0"/>
              <a:t> Jessica Wojciechowski and I am a PhD student from the University of South Australia.</a:t>
            </a:r>
          </a:p>
          <a:p>
            <a:endParaRPr lang="en-AU" sz="1200" baseline="0" dirty="0" smtClean="0"/>
          </a:p>
          <a:p>
            <a:r>
              <a:rPr lang="en-AU" sz="1200" baseline="0" dirty="0" smtClean="0"/>
              <a:t>Today I will be talking about the Shiny package for R and be providing a basic introduction to the Shiny framework from a more pharmacometrics point of view.</a:t>
            </a:r>
          </a:p>
        </p:txBody>
      </p:sp>
    </p:spTree>
    <p:extLst>
      <p:ext uri="{BB962C8B-B14F-4D97-AF65-F5344CB8AC3E}">
        <p14:creationId xmlns:p14="http://schemas.microsoft.com/office/powerpoint/2010/main" val="1528136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000" dirty="0" smtClean="0"/>
              <a:t>Beginning from the top we have:</a:t>
            </a:r>
          </a:p>
          <a:p>
            <a:endParaRPr lang="en-AU" sz="1000" dirty="0" smtClean="0"/>
          </a:p>
          <a:p>
            <a:r>
              <a:rPr lang="en-AU" sz="1000" dirty="0" err="1" smtClean="0"/>
              <a:t>fixedPage</a:t>
            </a:r>
            <a:r>
              <a:rPr lang="en-AU" sz="1000" dirty="0" smtClean="0"/>
              <a:t> – our layout function.  Creates a page that aligns elements,</a:t>
            </a:r>
            <a:r>
              <a:rPr lang="en-AU" sz="1000" baseline="0" dirty="0" smtClean="0"/>
              <a:t> such as input control widgets or output plots and text, in rows and columns in a fixed width such that when you change the size of your web-browser, everything stays in the same position</a:t>
            </a:r>
            <a:r>
              <a:rPr lang="en-AU" sz="1000" dirty="0" smtClean="0"/>
              <a:t>.</a:t>
            </a:r>
          </a:p>
          <a:p>
            <a:pPr marL="441701" lvl="1"/>
            <a:endParaRPr lang="en-AU" sz="1000" i="1" dirty="0" smtClean="0"/>
          </a:p>
          <a:p>
            <a:pPr marL="0" indent="0">
              <a:buFont typeface="Arial" panose="020B0604020202020204" pitchFamily="34" charset="0"/>
              <a:buNone/>
            </a:pPr>
            <a:r>
              <a:rPr lang="en-AU" sz="1000" dirty="0" smtClean="0"/>
              <a:t>Everything within </a:t>
            </a:r>
            <a:r>
              <a:rPr lang="en-AU" sz="1000" dirty="0" err="1" smtClean="0"/>
              <a:t>fixedPage</a:t>
            </a:r>
            <a:r>
              <a:rPr lang="en-AU" sz="1000" dirty="0" smtClean="0"/>
              <a:t> is now an element.</a:t>
            </a:r>
          </a:p>
          <a:p>
            <a:pPr marL="607339" lvl="1" indent="-165638">
              <a:buFont typeface="Arial" panose="020B0604020202020204" pitchFamily="34" charset="0"/>
              <a:buChar char="•"/>
            </a:pPr>
            <a:r>
              <a:rPr lang="en-AU" sz="1000" dirty="0" smtClean="0"/>
              <a:t>h3 function creates a heading.  A function adopted from HTML.</a:t>
            </a:r>
          </a:p>
          <a:p>
            <a:pPr marL="607339" lvl="1" indent="-165638">
              <a:buFont typeface="Arial" panose="020B0604020202020204" pitchFamily="34" charset="0"/>
              <a:buChar char="•"/>
            </a:pPr>
            <a:r>
              <a:rPr lang="en-AU" sz="1000" dirty="0" smtClean="0"/>
              <a:t>hr creates a horizontal line between the heading and the next element.</a:t>
            </a:r>
          </a:p>
          <a:p>
            <a:pPr marL="607339" lvl="1" indent="-165638">
              <a:buFont typeface="Arial" panose="020B0604020202020204" pitchFamily="34" charset="0"/>
              <a:buChar char="•"/>
            </a:pPr>
            <a:r>
              <a:rPr lang="en-AU" sz="1000" dirty="0" err="1" smtClean="0"/>
              <a:t>plotOutput</a:t>
            </a:r>
            <a:r>
              <a:rPr lang="en-AU" sz="1000" dirty="0" smtClean="0"/>
              <a:t> positions our output plot which is created in the </a:t>
            </a:r>
            <a:r>
              <a:rPr lang="en-AU" sz="1000" dirty="0" err="1" smtClean="0"/>
              <a:t>server.R</a:t>
            </a:r>
            <a:r>
              <a:rPr lang="en-AU" sz="1000" dirty="0" smtClean="0"/>
              <a:t> script and called </a:t>
            </a:r>
            <a:r>
              <a:rPr lang="en-AU" sz="1000" dirty="0" err="1" smtClean="0"/>
              <a:t>concPlot</a:t>
            </a:r>
            <a:r>
              <a:rPr lang="en-AU" sz="1000" dirty="0" smtClean="0"/>
              <a:t>.  The</a:t>
            </a:r>
            <a:r>
              <a:rPr lang="en-AU" sz="1000" baseline="0" dirty="0" smtClean="0"/>
              <a:t> plot will have a fixed width of 600 pixels.</a:t>
            </a:r>
            <a:endParaRPr lang="en-AU" sz="1000" dirty="0" smtClean="0"/>
          </a:p>
          <a:p>
            <a:pPr marL="607339" lvl="1" indent="-165638">
              <a:buFont typeface="Arial" panose="020B0604020202020204" pitchFamily="34" charset="0"/>
              <a:buChar char="•"/>
            </a:pPr>
            <a:r>
              <a:rPr lang="en-AU" sz="1000" dirty="0" err="1" smtClean="0"/>
              <a:t>sliderInput</a:t>
            </a:r>
            <a:r>
              <a:rPr lang="en-AU" sz="1000" dirty="0" smtClean="0"/>
              <a:t> is the function for creating a slider. It needs a “NAME” where whatever value for the slider is selected it can be called in </a:t>
            </a:r>
            <a:r>
              <a:rPr lang="en-AU" sz="1000" dirty="0" err="1" smtClean="0"/>
              <a:t>server.R</a:t>
            </a:r>
            <a:r>
              <a:rPr lang="en-AU" sz="1000" dirty="0" smtClean="0"/>
              <a:t>, and then a “LABEL” which will be seen in the user-interface.</a:t>
            </a:r>
          </a:p>
          <a:p>
            <a:pPr marL="1064539" lvl="2" indent="-165638">
              <a:buFont typeface="Arial" panose="020B0604020202020204" pitchFamily="34" charset="0"/>
              <a:buChar char="•"/>
            </a:pPr>
            <a:r>
              <a:rPr lang="en-AU" sz="1000" b="0" dirty="0" smtClean="0"/>
              <a:t>Min</a:t>
            </a:r>
            <a:r>
              <a:rPr lang="en-AU" sz="1000" b="0" baseline="0" dirty="0" smtClean="0"/>
              <a:t> and max assign numerical constraints to the slider</a:t>
            </a:r>
          </a:p>
          <a:p>
            <a:pPr marL="1064539" lvl="2" indent="-165638">
              <a:buFont typeface="Arial" panose="020B0604020202020204" pitchFamily="34" charset="0"/>
              <a:buChar char="•"/>
            </a:pPr>
            <a:r>
              <a:rPr lang="en-AU" sz="1000" b="0" baseline="0" dirty="0" smtClean="0"/>
              <a:t>Step is the incremental values on the slider</a:t>
            </a:r>
          </a:p>
          <a:p>
            <a:pPr marL="1064539" lvl="2" indent="-165638">
              <a:buFont typeface="Arial" panose="020B0604020202020204" pitchFamily="34" charset="0"/>
              <a:buChar char="•"/>
            </a:pPr>
            <a:r>
              <a:rPr lang="en-AU" sz="1000" b="0" baseline="0" dirty="0" smtClean="0"/>
              <a:t>Value is the starting value for the slider on application initiation</a:t>
            </a:r>
          </a:p>
          <a:p>
            <a:pPr marL="1064539" lvl="2" indent="-165638">
              <a:buFont typeface="Arial" panose="020B0604020202020204" pitchFamily="34" charset="0"/>
              <a:buChar char="•"/>
            </a:pPr>
            <a:endParaRPr lang="en-AU" sz="1000" b="0" baseline="0" dirty="0" smtClean="0"/>
          </a:p>
          <a:p>
            <a:pPr marL="0" lvl="0" indent="0">
              <a:buFont typeface="Arial" panose="020B0604020202020204" pitchFamily="34" charset="0"/>
              <a:buNone/>
            </a:pPr>
            <a:r>
              <a:rPr lang="en-AU" sz="1000" b="0" baseline="0" dirty="0" smtClean="0"/>
              <a:t>Don’t forget to close parentheses!</a:t>
            </a:r>
          </a:p>
        </p:txBody>
      </p:sp>
      <p:sp>
        <p:nvSpPr>
          <p:cNvPr id="4" name="Slide Number Placeholder 3"/>
          <p:cNvSpPr>
            <a:spLocks noGrp="1"/>
          </p:cNvSpPr>
          <p:nvPr>
            <p:ph type="sldNum" sz="quarter" idx="10"/>
          </p:nvPr>
        </p:nvSpPr>
        <p:spPr/>
        <p:txBody>
          <a:bodyPr/>
          <a:lstStyle/>
          <a:p>
            <a:fld id="{6D85A15D-8EE9-4CFD-9B9F-EEE2D336B5D3}" type="slidenum">
              <a:rPr lang="en-AU" smtClean="0"/>
              <a:t>11</a:t>
            </a:fld>
            <a:endParaRPr lang="en-AU"/>
          </a:p>
        </p:txBody>
      </p:sp>
    </p:spTree>
    <p:extLst>
      <p:ext uri="{BB962C8B-B14F-4D97-AF65-F5344CB8AC3E}">
        <p14:creationId xmlns:p14="http://schemas.microsoft.com/office/powerpoint/2010/main" val="128430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The </a:t>
            </a:r>
            <a:r>
              <a:rPr lang="en-AU" sz="1200" dirty="0" err="1" smtClean="0"/>
              <a:t>server.R</a:t>
            </a:r>
            <a:r>
              <a:rPr lang="en-AU" sz="1200" dirty="0" smtClean="0"/>
              <a:t> script can be a little bit more complicated depending on how complicated your program is or how much output you want the application to show.</a:t>
            </a:r>
          </a:p>
          <a:p>
            <a:endParaRPr lang="en-AU" sz="1200" dirty="0" smtClean="0"/>
          </a:p>
          <a:p>
            <a:r>
              <a:rPr lang="en-AU" sz="1200" dirty="0" smtClean="0"/>
              <a:t>However, for those experienced with the R language, writing </a:t>
            </a:r>
            <a:r>
              <a:rPr lang="en-AU" sz="1200" dirty="0" err="1" smtClean="0"/>
              <a:t>server.R</a:t>
            </a:r>
            <a:r>
              <a:rPr lang="en-AU" sz="1200" dirty="0" smtClean="0"/>
              <a:t> consists of using the same packages, functions and arguments to process information as previously in a standard R script.</a:t>
            </a:r>
          </a:p>
          <a:p>
            <a:endParaRPr lang="en-AU" sz="1200" dirty="0" smtClean="0"/>
          </a:p>
          <a:p>
            <a:r>
              <a:rPr lang="en-AU" sz="1200" dirty="0" smtClean="0"/>
              <a:t>The only difference is </a:t>
            </a:r>
            <a:r>
              <a:rPr lang="en-AU" sz="1200" u="sng" dirty="0" smtClean="0"/>
              <a:t>where</a:t>
            </a:r>
            <a:r>
              <a:rPr lang="en-AU" sz="1200" dirty="0" smtClean="0"/>
              <a:t> some of this code needs to placed within the script.</a:t>
            </a:r>
          </a:p>
          <a:p>
            <a:endParaRPr lang="en-AU" sz="1200" dirty="0" smtClean="0"/>
          </a:p>
          <a:p>
            <a:r>
              <a:rPr lang="en-AU" sz="1200" dirty="0" smtClean="0"/>
              <a:t>Shiny re-runs parts of the </a:t>
            </a:r>
            <a:r>
              <a:rPr lang="en-AU" sz="1200" dirty="0" err="1" smtClean="0"/>
              <a:t>server.R</a:t>
            </a:r>
            <a:r>
              <a:rPr lang="en-AU" sz="1200" dirty="0" smtClean="0"/>
              <a:t> code every time the value for a widget changes.</a:t>
            </a:r>
          </a:p>
          <a:p>
            <a:endParaRPr lang="en-AU" sz="1200" dirty="0" smtClean="0"/>
          </a:p>
          <a:p>
            <a:r>
              <a:rPr lang="en-AU" sz="1200" dirty="0" smtClean="0"/>
              <a:t>Therefore, you don’t want computationally intense code that does not change when a widget changes to be re-run every time because it will slow down your application update time.</a:t>
            </a:r>
          </a:p>
          <a:p>
            <a:endParaRPr lang="en-AU" sz="1200" dirty="0" smtClean="0"/>
          </a:p>
          <a:p>
            <a:r>
              <a:rPr lang="en-AU" sz="1200" dirty="0" smtClean="0"/>
              <a:t>You need to think about which parts of your code are reactive and what is non-reactive.</a:t>
            </a:r>
          </a:p>
        </p:txBody>
      </p:sp>
      <p:sp>
        <p:nvSpPr>
          <p:cNvPr id="4" name="Slide Number Placeholder 3"/>
          <p:cNvSpPr>
            <a:spLocks noGrp="1"/>
          </p:cNvSpPr>
          <p:nvPr>
            <p:ph type="sldNum" sz="quarter" idx="10"/>
          </p:nvPr>
        </p:nvSpPr>
        <p:spPr/>
        <p:txBody>
          <a:bodyPr/>
          <a:lstStyle/>
          <a:p>
            <a:fld id="{6D85A15D-8EE9-4CFD-9B9F-EEE2D336B5D3}" type="slidenum">
              <a:rPr lang="en-AU" smtClean="0"/>
              <a:t>12</a:t>
            </a:fld>
            <a:endParaRPr lang="en-AU"/>
          </a:p>
        </p:txBody>
      </p:sp>
    </p:spTree>
    <p:extLst>
      <p:ext uri="{BB962C8B-B14F-4D97-AF65-F5344CB8AC3E}">
        <p14:creationId xmlns:p14="http://schemas.microsoft.com/office/powerpoint/2010/main" val="407109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“Non-reactive” objects have values that are not dependent on input from widgets.</a:t>
            </a:r>
          </a:p>
          <a:p>
            <a:pPr marL="628650" lvl="1" indent="-171450">
              <a:buFont typeface="Arial" panose="020B0604020202020204" pitchFamily="34" charset="0"/>
              <a:buChar char="•"/>
            </a:pPr>
            <a:r>
              <a:rPr lang="en-AU" sz="1200" dirty="0" smtClean="0"/>
              <a:t>For example; your loaded package libraries, constant expressions such as one creating a time sequence, or if you choose to pre-load a dataset into the application.</a:t>
            </a:r>
          </a:p>
          <a:p>
            <a:pPr marL="171450" indent="-171450">
              <a:buFont typeface="Arial" panose="020B0604020202020204" pitchFamily="34" charset="0"/>
              <a:buChar char="•"/>
            </a:pPr>
            <a:endParaRPr lang="en-AU" sz="1200" dirty="0" smtClean="0"/>
          </a:p>
          <a:p>
            <a:r>
              <a:rPr lang="en-AU" sz="1200" dirty="0" smtClean="0"/>
              <a:t>Therefore, objects that are called “reactive,” are dependent on widget input.</a:t>
            </a:r>
          </a:p>
          <a:p>
            <a:endParaRPr lang="en-AU" sz="1200" dirty="0" smtClean="0"/>
          </a:p>
          <a:p>
            <a:r>
              <a:rPr lang="en-AU" sz="1200" dirty="0" smtClean="0"/>
              <a:t>These reactive objects need to be coded within the function called shinyServer.</a:t>
            </a:r>
          </a:p>
          <a:p>
            <a:endParaRPr lang="en-AU" sz="1200" dirty="0" smtClean="0"/>
          </a:p>
          <a:p>
            <a:r>
              <a:rPr lang="en-AU" sz="1200" dirty="0" smtClean="0"/>
              <a:t>And it is this code in shinyServer that is re-run on every widget change.</a:t>
            </a:r>
          </a:p>
          <a:p>
            <a:endParaRPr lang="en-AU" sz="1200" dirty="0" smtClean="0"/>
          </a:p>
          <a:p>
            <a:r>
              <a:rPr lang="en-AU" sz="1200" dirty="0" smtClean="0"/>
              <a:t>Code outside of shinyServer, but still within </a:t>
            </a:r>
            <a:r>
              <a:rPr lang="en-AU" sz="1200" dirty="0" err="1" smtClean="0"/>
              <a:t>server.R</a:t>
            </a:r>
            <a:r>
              <a:rPr lang="en-AU" sz="1200" dirty="0" smtClean="0"/>
              <a:t>, is run only once when the application is run for the first time.</a:t>
            </a:r>
          </a:p>
          <a:p>
            <a:endParaRPr lang="en-AU" sz="1200" dirty="0" smtClean="0"/>
          </a:p>
          <a:p>
            <a:r>
              <a:rPr lang="en-AU" sz="1200" dirty="0" smtClean="0"/>
              <a:t>The most basic reactive object is the value from the widget itself.  In </a:t>
            </a:r>
            <a:r>
              <a:rPr lang="en-AU" sz="1200" dirty="0" err="1" smtClean="0"/>
              <a:t>server.R</a:t>
            </a:r>
            <a:r>
              <a:rPr lang="en-AU" sz="1200" dirty="0" smtClean="0"/>
              <a:t> this value is represented using the widget’s name that was described in ui.R.</a:t>
            </a:r>
          </a:p>
        </p:txBody>
      </p:sp>
      <p:sp>
        <p:nvSpPr>
          <p:cNvPr id="4" name="Slide Number Placeholder 3"/>
          <p:cNvSpPr>
            <a:spLocks noGrp="1"/>
          </p:cNvSpPr>
          <p:nvPr>
            <p:ph type="sldNum" sz="quarter" idx="10"/>
          </p:nvPr>
        </p:nvSpPr>
        <p:spPr/>
        <p:txBody>
          <a:bodyPr/>
          <a:lstStyle/>
          <a:p>
            <a:fld id="{6D85A15D-8EE9-4CFD-9B9F-EEE2D336B5D3}" type="slidenum">
              <a:rPr lang="en-AU" smtClean="0"/>
              <a:t>13</a:t>
            </a:fld>
            <a:endParaRPr lang="en-AU"/>
          </a:p>
        </p:txBody>
      </p:sp>
    </p:spTree>
    <p:extLst>
      <p:ext uri="{BB962C8B-B14F-4D97-AF65-F5344CB8AC3E}">
        <p14:creationId xmlns:p14="http://schemas.microsoft.com/office/powerpoint/2010/main" val="267352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Therefore, any output object such as a plot, table or text that is in some way dependent on widget input also needs to be placed within shinyServer.</a:t>
            </a:r>
          </a:p>
          <a:p>
            <a:endParaRPr lang="en-AU" sz="1200" dirty="0" smtClean="0"/>
          </a:p>
          <a:p>
            <a:r>
              <a:rPr lang="en-AU" sz="1200" dirty="0" smtClean="0"/>
              <a:t>The code creating that object also needs to be within a render function.</a:t>
            </a:r>
          </a:p>
          <a:p>
            <a:endParaRPr lang="en-AU" sz="1200" dirty="0" smtClean="0"/>
          </a:p>
          <a:p>
            <a:r>
              <a:rPr lang="en-AU" sz="1200" dirty="0" smtClean="0"/>
              <a:t>This object is given the name that is then used in the ui.R script for positioning it in the application.</a:t>
            </a:r>
          </a:p>
          <a:p>
            <a:endParaRPr lang="en-AU" sz="1200" dirty="0" smtClean="0"/>
          </a:p>
          <a:p>
            <a:r>
              <a:rPr lang="en-AU" sz="1200" dirty="0" smtClean="0"/>
              <a:t>Just like how </a:t>
            </a:r>
            <a:r>
              <a:rPr lang="en-AU" sz="1200" dirty="0" err="1" smtClean="0"/>
              <a:t>plotOutput</a:t>
            </a:r>
            <a:r>
              <a:rPr lang="en-AU" sz="1200" dirty="0" smtClean="0"/>
              <a:t> called a plot object from </a:t>
            </a:r>
            <a:r>
              <a:rPr lang="en-AU" sz="1200" dirty="0" err="1" smtClean="0"/>
              <a:t>server.R</a:t>
            </a:r>
            <a:r>
              <a:rPr lang="en-AU" sz="1200" dirty="0" smtClean="0"/>
              <a:t> to the user-interface script in ui.R,</a:t>
            </a:r>
            <a:r>
              <a:rPr lang="en-AU" sz="1200" baseline="0" dirty="0" smtClean="0"/>
              <a:t> </a:t>
            </a:r>
            <a:r>
              <a:rPr lang="en-AU" sz="1200" dirty="0" err="1" smtClean="0"/>
              <a:t>renderPlot</a:t>
            </a:r>
            <a:r>
              <a:rPr lang="en-AU" sz="1200" dirty="0" smtClean="0"/>
              <a:t> creates the reactive plot object in </a:t>
            </a:r>
            <a:r>
              <a:rPr lang="en-AU" sz="1200" dirty="0" err="1" smtClean="0"/>
              <a:t>server.R</a:t>
            </a:r>
            <a:r>
              <a:rPr lang="en-AU" sz="1200" dirty="0" smtClean="0"/>
              <a:t> to be sent to the user-interface.</a:t>
            </a:r>
          </a:p>
          <a:p>
            <a:endParaRPr lang="en-AU" sz="1200" dirty="0" smtClean="0"/>
          </a:p>
          <a:p>
            <a:r>
              <a:rPr lang="en-AU" sz="1200" b="1" dirty="0" smtClean="0"/>
              <a:t>So let’s have a look at what the code for </a:t>
            </a:r>
            <a:r>
              <a:rPr lang="en-AU" sz="1200" b="1" dirty="0" err="1" smtClean="0"/>
              <a:t>server.R</a:t>
            </a:r>
            <a:r>
              <a:rPr lang="en-AU" sz="1200" b="1" dirty="0" smtClean="0"/>
              <a:t> looks like.</a:t>
            </a:r>
          </a:p>
        </p:txBody>
      </p:sp>
      <p:sp>
        <p:nvSpPr>
          <p:cNvPr id="4" name="Slide Number Placeholder 3"/>
          <p:cNvSpPr>
            <a:spLocks noGrp="1"/>
          </p:cNvSpPr>
          <p:nvPr>
            <p:ph type="sldNum" sz="quarter" idx="10"/>
          </p:nvPr>
        </p:nvSpPr>
        <p:spPr/>
        <p:txBody>
          <a:bodyPr/>
          <a:lstStyle/>
          <a:p>
            <a:fld id="{6D85A15D-8EE9-4CFD-9B9F-EEE2D336B5D3}" type="slidenum">
              <a:rPr lang="en-AU" smtClean="0"/>
              <a:t>14</a:t>
            </a:fld>
            <a:endParaRPr lang="en-AU"/>
          </a:p>
        </p:txBody>
      </p:sp>
    </p:spTree>
    <p:extLst>
      <p:ext uri="{BB962C8B-B14F-4D97-AF65-F5344CB8AC3E}">
        <p14:creationId xmlns:p14="http://schemas.microsoft.com/office/powerpoint/2010/main" val="879334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Starting</a:t>
            </a:r>
            <a:r>
              <a:rPr lang="en-AU" sz="1200" baseline="0" dirty="0" smtClean="0"/>
              <a:t> from the top again:</a:t>
            </a:r>
          </a:p>
          <a:p>
            <a:pPr marL="171450" indent="-171450">
              <a:buFont typeface="Arial" panose="020B0604020202020204" pitchFamily="34" charset="0"/>
              <a:buChar char="•"/>
            </a:pPr>
            <a:r>
              <a:rPr lang="en-AU" sz="1200" baseline="0" dirty="0" smtClean="0"/>
              <a:t>We have our “non-reactive” section for code that is not dependent on widget-input such as the package libraries, code amending the ggplot2 theme, and a TIME sequence from 0 to 24 hours at variable increments.</a:t>
            </a:r>
          </a:p>
          <a:p>
            <a:pPr marL="0" indent="0">
              <a:buFont typeface="Arial" panose="020B0604020202020204" pitchFamily="34" charset="0"/>
              <a:buNone/>
            </a:pPr>
            <a:endParaRPr lang="en-AU" sz="1200" baseline="0" dirty="0" smtClean="0"/>
          </a:p>
          <a:p>
            <a:pPr marL="0" indent="0">
              <a:buFont typeface="Arial" panose="020B0604020202020204" pitchFamily="34" charset="0"/>
              <a:buNone/>
            </a:pPr>
            <a:r>
              <a:rPr lang="en-AU" sz="1200" baseline="0" dirty="0" smtClean="0"/>
              <a:t>Then underneath:</a:t>
            </a:r>
          </a:p>
          <a:p>
            <a:pPr marL="171450" indent="-171450">
              <a:buFont typeface="Arial" panose="020B0604020202020204" pitchFamily="34" charset="0"/>
              <a:buChar char="•"/>
            </a:pPr>
            <a:r>
              <a:rPr lang="en-AU" sz="1200" baseline="0" dirty="0" smtClean="0"/>
              <a:t>Is our “reactive” section beginning with the opening curly parentheses for the shinyServer function.</a:t>
            </a:r>
          </a:p>
          <a:p>
            <a:pPr marL="171450" indent="-171450">
              <a:buFont typeface="Arial" panose="020B0604020202020204" pitchFamily="34" charset="0"/>
              <a:buChar char="•"/>
            </a:pPr>
            <a:endParaRPr lang="en-AU" sz="1200" baseline="0" dirty="0" smtClean="0"/>
          </a:p>
          <a:p>
            <a:pPr marL="0" indent="0">
              <a:buFont typeface="Arial" panose="020B0604020202020204" pitchFamily="34" charset="0"/>
              <a:buNone/>
            </a:pPr>
            <a:r>
              <a:rPr lang="en-AU" sz="1200" baseline="0" dirty="0" err="1" smtClean="0"/>
              <a:t>concPlot</a:t>
            </a:r>
            <a:r>
              <a:rPr lang="en-AU" sz="1200" baseline="0" dirty="0" smtClean="0"/>
              <a:t> is defined as an “output” object and then code defining </a:t>
            </a:r>
            <a:r>
              <a:rPr lang="en-AU" sz="1200" baseline="0" dirty="0" err="1" smtClean="0"/>
              <a:t>concPlot</a:t>
            </a:r>
            <a:r>
              <a:rPr lang="en-AU" sz="1200" baseline="0" dirty="0" smtClean="0"/>
              <a:t> is within the </a:t>
            </a:r>
            <a:r>
              <a:rPr lang="en-AU" sz="1200" baseline="0" dirty="0" err="1" smtClean="0"/>
              <a:t>renderPlot</a:t>
            </a:r>
            <a:r>
              <a:rPr lang="en-AU" sz="1200" baseline="0" dirty="0" smtClean="0"/>
              <a:t> function for creating a reactive plot.</a:t>
            </a:r>
          </a:p>
          <a:p>
            <a:pPr marL="0" indent="0">
              <a:buFont typeface="Arial" panose="020B0604020202020204" pitchFamily="34" charset="0"/>
              <a:buNone/>
            </a:pPr>
            <a:endParaRPr lang="en-AU" sz="1200" baseline="0" dirty="0" smtClean="0"/>
          </a:p>
          <a:p>
            <a:pPr marL="0" indent="0">
              <a:buFont typeface="Arial" panose="020B0604020202020204" pitchFamily="34" charset="0"/>
              <a:buNone/>
            </a:pPr>
            <a:r>
              <a:rPr lang="en-AU" sz="1200" baseline="0" dirty="0" smtClean="0"/>
              <a:t>Each of the widget values are then called in as input – in this case the only input is DOSE</a:t>
            </a:r>
            <a:r>
              <a:rPr lang="en-AU" sz="1200" dirty="0" smtClean="0"/>
              <a:t>.</a:t>
            </a:r>
            <a:endParaRPr lang="en-AU" sz="1200" baseline="0" dirty="0" smtClean="0"/>
          </a:p>
          <a:p>
            <a:pPr marL="0" indent="0">
              <a:buFont typeface="Arial" panose="020B0604020202020204" pitchFamily="34" charset="0"/>
              <a:buNone/>
            </a:pPr>
            <a:endParaRPr lang="en-AU" sz="1200" dirty="0" smtClean="0"/>
          </a:p>
          <a:p>
            <a:pPr marL="0" indent="0">
              <a:buFont typeface="Arial" panose="020B0604020202020204" pitchFamily="34" charset="0"/>
              <a:buNone/>
            </a:pPr>
            <a:r>
              <a:rPr lang="en-AU" sz="1200" baseline="0" dirty="0" smtClean="0"/>
              <a:t>And then their values are used to calculate the concentration-time profile over</a:t>
            </a:r>
            <a:r>
              <a:rPr lang="en-AU" sz="1200" dirty="0" smtClean="0"/>
              <a:t> a 24 hour period.</a:t>
            </a:r>
          </a:p>
          <a:p>
            <a:pPr marL="0" indent="0">
              <a:buFont typeface="Arial" panose="020B0604020202020204" pitchFamily="34" charset="0"/>
              <a:buNone/>
            </a:pPr>
            <a:endParaRPr lang="en-AU" sz="1200" baseline="0" dirty="0" smtClean="0"/>
          </a:p>
          <a:p>
            <a:pPr marL="0" indent="0">
              <a:buFont typeface="Arial" panose="020B0604020202020204" pitchFamily="34" charset="0"/>
              <a:buNone/>
            </a:pPr>
            <a:r>
              <a:rPr lang="en-AU" sz="1200" dirty="0" smtClean="0"/>
              <a:t>A ggplot2 object is created using time and concentration.</a:t>
            </a:r>
            <a:endParaRPr lang="en-AU" sz="1200" baseline="0" dirty="0" smtClean="0"/>
          </a:p>
          <a:p>
            <a:pPr marL="0" indent="0">
              <a:buFont typeface="Arial" panose="020B0604020202020204" pitchFamily="34" charset="0"/>
              <a:buNone/>
            </a:pPr>
            <a:endParaRPr lang="en-AU" sz="1200" baseline="0" dirty="0" smtClean="0"/>
          </a:p>
          <a:p>
            <a:pPr marL="0" indent="0">
              <a:buFont typeface="Arial" panose="020B0604020202020204" pitchFamily="34" charset="0"/>
              <a:buNone/>
            </a:pPr>
            <a:r>
              <a:rPr lang="en-AU" sz="1200" b="1" dirty="0" smtClean="0"/>
              <a:t>What if we don’t want a slider for dose and only wanted 2 options for dose? How do we do this?</a:t>
            </a:r>
          </a:p>
          <a:p>
            <a:pPr marL="0" indent="0">
              <a:buFont typeface="Arial" panose="020B0604020202020204" pitchFamily="34" charset="0"/>
              <a:buNone/>
            </a:pPr>
            <a:r>
              <a:rPr lang="en-AU" sz="1200" b="0" dirty="0" err="1" smtClean="0"/>
              <a:t>selectInput</a:t>
            </a:r>
            <a:r>
              <a:rPr lang="en-AU" sz="1200" b="0" dirty="0" smtClean="0"/>
              <a:t>(“</a:t>
            </a:r>
            <a:r>
              <a:rPr lang="en-AU" sz="1200" b="0" dirty="0" err="1" smtClean="0"/>
              <a:t>DOSE”,”Dose</a:t>
            </a:r>
            <a:r>
              <a:rPr lang="en-AU" sz="1200" b="0" dirty="0" smtClean="0"/>
              <a:t> (mg):”,choices = list(“50 mg” =</a:t>
            </a:r>
            <a:r>
              <a:rPr lang="en-AU" sz="1200" b="0" baseline="0" dirty="0" smtClean="0"/>
              <a:t> 1, “100 mg” = 2),selected = 1)</a:t>
            </a:r>
            <a:endParaRPr lang="en-AU" sz="1200" b="0" dirty="0" smtClean="0"/>
          </a:p>
          <a:p>
            <a:pPr marL="0" indent="0">
              <a:buFont typeface="Arial" panose="020B0604020202020204" pitchFamily="34" charset="0"/>
              <a:buNone/>
            </a:pPr>
            <a:endParaRPr lang="en-AU" sz="1200" b="1" dirty="0" smtClean="0"/>
          </a:p>
          <a:p>
            <a:pPr marL="0" indent="0">
              <a:buFont typeface="Arial" panose="020B0604020202020204" pitchFamily="34" charset="0"/>
              <a:buNone/>
            </a:pPr>
            <a:r>
              <a:rPr lang="en-AU" sz="1200" b="1" dirty="0" smtClean="0"/>
              <a:t>What if we wanted</a:t>
            </a:r>
            <a:r>
              <a:rPr lang="en-AU" sz="1200" b="1" baseline="0" dirty="0" smtClean="0"/>
              <a:t> to allometrically scale clearance and volume? How do we add input for weight?</a:t>
            </a:r>
          </a:p>
          <a:p>
            <a:pPr marL="0" indent="0">
              <a:buFont typeface="Arial" panose="020B0604020202020204" pitchFamily="34" charset="0"/>
              <a:buNone/>
            </a:pPr>
            <a:r>
              <a:rPr lang="en-AU" sz="1200" b="0" baseline="0" dirty="0" err="1" smtClean="0"/>
              <a:t>sliderInput</a:t>
            </a:r>
            <a:r>
              <a:rPr lang="en-AU" sz="1200" b="0" baseline="0" dirty="0" smtClean="0"/>
              <a:t>(“</a:t>
            </a:r>
            <a:r>
              <a:rPr lang="en-AU" sz="1200" b="0" baseline="0" dirty="0" err="1" smtClean="0"/>
              <a:t>WT”,”Weight</a:t>
            </a:r>
            <a:r>
              <a:rPr lang="en-AU" sz="1200" b="0" baseline="0" dirty="0" smtClean="0"/>
              <a:t> (kg):”,min = 40,max = 100,value = 70)</a:t>
            </a:r>
          </a:p>
          <a:p>
            <a:pPr marL="0" indent="0">
              <a:buFont typeface="Arial" panose="020B0604020202020204" pitchFamily="34" charset="0"/>
              <a:buNone/>
            </a:pPr>
            <a:endParaRPr lang="en-AU" sz="1200" b="1" baseline="0" dirty="0" smtClean="0"/>
          </a:p>
          <a:p>
            <a:pPr marL="0" indent="0">
              <a:buFont typeface="Arial" panose="020B0604020202020204" pitchFamily="34" charset="0"/>
              <a:buNone/>
            </a:pPr>
            <a:endParaRPr lang="en-AU" sz="1200" b="1" baseline="0" dirty="0" smtClean="0"/>
          </a:p>
        </p:txBody>
      </p:sp>
      <p:sp>
        <p:nvSpPr>
          <p:cNvPr id="4" name="Slide Number Placeholder 3"/>
          <p:cNvSpPr>
            <a:spLocks noGrp="1"/>
          </p:cNvSpPr>
          <p:nvPr>
            <p:ph type="sldNum" sz="quarter" idx="10"/>
          </p:nvPr>
        </p:nvSpPr>
        <p:spPr/>
        <p:txBody>
          <a:bodyPr/>
          <a:lstStyle/>
          <a:p>
            <a:fld id="{6D85A15D-8EE9-4CFD-9B9F-EEE2D336B5D3}" type="slidenum">
              <a:rPr lang="en-AU" smtClean="0"/>
              <a:t>15</a:t>
            </a:fld>
            <a:endParaRPr lang="en-AU"/>
          </a:p>
        </p:txBody>
      </p:sp>
    </p:spTree>
    <p:extLst>
      <p:ext uri="{BB962C8B-B14F-4D97-AF65-F5344CB8AC3E}">
        <p14:creationId xmlns:p14="http://schemas.microsoft.com/office/powerpoint/2010/main" val="1797994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
            </a:r>
            <a:r>
              <a:rPr lang="en-US" baseline="0" dirty="0" smtClean="0"/>
              <a:t>o why would a pharmacometrician want to use Shiny?</a:t>
            </a:r>
            <a:endParaRPr lang="en-US" dirty="0"/>
          </a:p>
        </p:txBody>
      </p:sp>
      <p:sp>
        <p:nvSpPr>
          <p:cNvPr id="4" name="Slide Number Placeholder 3"/>
          <p:cNvSpPr>
            <a:spLocks noGrp="1"/>
          </p:cNvSpPr>
          <p:nvPr>
            <p:ph type="sldNum" sz="quarter" idx="10"/>
          </p:nvPr>
        </p:nvSpPr>
        <p:spPr/>
        <p:txBody>
          <a:bodyPr/>
          <a:lstStyle/>
          <a:p>
            <a:fld id="{6D85A15D-8EE9-4CFD-9B9F-EEE2D336B5D3}" type="slidenum">
              <a:rPr lang="en-AU" smtClean="0"/>
              <a:t>16</a:t>
            </a:fld>
            <a:endParaRPr lang="en-AU"/>
          </a:p>
        </p:txBody>
      </p:sp>
    </p:spTree>
    <p:extLst>
      <p:ext uri="{BB962C8B-B14F-4D97-AF65-F5344CB8AC3E}">
        <p14:creationId xmlns:p14="http://schemas.microsoft.com/office/powerpoint/2010/main" val="1147280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There are some useful Shiny resources for those who are keen to develop their own applications…</a:t>
            </a:r>
          </a:p>
          <a:p>
            <a:endParaRPr lang="en-AU" sz="1200" dirty="0" smtClean="0"/>
          </a:p>
          <a:p>
            <a:r>
              <a:rPr lang="en-AU" sz="1200" dirty="0" smtClean="0"/>
              <a:t>I would recommend</a:t>
            </a:r>
            <a:r>
              <a:rPr lang="en-AU" sz="1200" baseline="0" dirty="0" smtClean="0"/>
              <a:t> beginning with the RStudio tutorials! They have done a really great job!</a:t>
            </a:r>
            <a:endParaRPr lang="en-AU" sz="1200" dirty="0" smtClean="0"/>
          </a:p>
        </p:txBody>
      </p:sp>
      <p:sp>
        <p:nvSpPr>
          <p:cNvPr id="4" name="Slide Number Placeholder 3"/>
          <p:cNvSpPr>
            <a:spLocks noGrp="1"/>
          </p:cNvSpPr>
          <p:nvPr>
            <p:ph type="sldNum" sz="quarter" idx="10"/>
          </p:nvPr>
        </p:nvSpPr>
        <p:spPr/>
        <p:txBody>
          <a:bodyPr/>
          <a:lstStyle/>
          <a:p>
            <a:fld id="{6D85A15D-8EE9-4CFD-9B9F-EEE2D336B5D3}" type="slidenum">
              <a:rPr lang="en-AU" smtClean="0"/>
              <a:t>17</a:t>
            </a:fld>
            <a:endParaRPr lang="en-AU"/>
          </a:p>
        </p:txBody>
      </p:sp>
    </p:spTree>
    <p:extLst>
      <p:ext uri="{BB962C8B-B14F-4D97-AF65-F5344CB8AC3E}">
        <p14:creationId xmlns:p14="http://schemas.microsoft.com/office/powerpoint/2010/main" val="1799975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For more pharmacometrics</a:t>
            </a:r>
            <a:r>
              <a:rPr lang="en-AU" sz="1200" baseline="0" dirty="0" smtClean="0"/>
              <a:t> and Shiny there is a </a:t>
            </a:r>
            <a:r>
              <a:rPr lang="en-AU" sz="1200" dirty="0" smtClean="0"/>
              <a:t>tutorial paper</a:t>
            </a:r>
            <a:r>
              <a:rPr lang="en-AU" sz="1200" baseline="0" dirty="0" smtClean="0"/>
              <a:t> </a:t>
            </a:r>
            <a:r>
              <a:rPr lang="en-AU" sz="1200" dirty="0" smtClean="0"/>
              <a:t>in CPT: Pharmacometrics and Systems Pharmacology</a:t>
            </a:r>
            <a:r>
              <a:rPr lang="en-AU" sz="1200" baseline="0" dirty="0" smtClean="0"/>
              <a:t> with supplementary code, and there was also the Shiny tutorial from </a:t>
            </a:r>
            <a:r>
              <a:rPr lang="en-AU" sz="1200" baseline="0" dirty="0" err="1" smtClean="0"/>
              <a:t>ACoP</a:t>
            </a:r>
            <a:r>
              <a:rPr lang="en-AU" sz="1200" baseline="0" dirty="0" smtClean="0"/>
              <a:t> last year in which it’s materials are posted on the discuss-</a:t>
            </a:r>
            <a:r>
              <a:rPr lang="en-AU" sz="1200" baseline="0" dirty="0" err="1" smtClean="0"/>
              <a:t>isop</a:t>
            </a:r>
            <a:r>
              <a:rPr lang="en-AU" sz="1200" baseline="0" dirty="0" smtClean="0"/>
              <a:t> website.</a:t>
            </a:r>
          </a:p>
          <a:p>
            <a:endParaRPr lang="en-AU" sz="1200" baseline="0" dirty="0" smtClean="0"/>
          </a:p>
          <a:p>
            <a:r>
              <a:rPr lang="en-AU" sz="1200" baseline="0" dirty="0" smtClean="0"/>
              <a:t>I also know that there are a lot of people in pharmacometrics who have been exploring Shiny who also have material posted online or you may know them personally!</a:t>
            </a:r>
            <a:endParaRPr lang="en-AU" sz="1200" dirty="0" smtClean="0"/>
          </a:p>
        </p:txBody>
      </p:sp>
      <p:sp>
        <p:nvSpPr>
          <p:cNvPr id="4" name="Slide Number Placeholder 3"/>
          <p:cNvSpPr>
            <a:spLocks noGrp="1"/>
          </p:cNvSpPr>
          <p:nvPr>
            <p:ph type="sldNum" sz="quarter" idx="10"/>
          </p:nvPr>
        </p:nvSpPr>
        <p:spPr/>
        <p:txBody>
          <a:bodyPr/>
          <a:lstStyle/>
          <a:p>
            <a:fld id="{6D85A15D-8EE9-4CFD-9B9F-EEE2D336B5D3}" type="slidenum">
              <a:rPr lang="en-AU" smtClean="0"/>
              <a:t>18</a:t>
            </a:fld>
            <a:endParaRPr lang="en-AU"/>
          </a:p>
        </p:txBody>
      </p:sp>
    </p:spTree>
    <p:extLst>
      <p:ext uri="{BB962C8B-B14F-4D97-AF65-F5344CB8AC3E}">
        <p14:creationId xmlns:p14="http://schemas.microsoft.com/office/powerpoint/2010/main" val="85859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US" dirty="0" smtClean="0"/>
              <a:t>As this is an introductory</a:t>
            </a:r>
            <a:r>
              <a:rPr lang="en-US" baseline="0" dirty="0" smtClean="0"/>
              <a:t> session for those who are not familiar with Shiny, today’s topics will consist of:</a:t>
            </a:r>
          </a:p>
          <a:p>
            <a:pPr marL="628650" lvl="1" indent="-171450">
              <a:buFont typeface="Arial" charset="0"/>
              <a:buChar char="•"/>
            </a:pPr>
            <a:r>
              <a:rPr lang="en-US" baseline="0" dirty="0" smtClean="0"/>
              <a:t>Demonstrating some basic examples of applications developed using R and the Shiny package</a:t>
            </a:r>
          </a:p>
          <a:p>
            <a:pPr marL="628650" lvl="1" indent="-171450">
              <a:buFont typeface="Arial" charset="0"/>
              <a:buChar char="•"/>
            </a:pPr>
            <a:r>
              <a:rPr lang="en-US" baseline="0" dirty="0" smtClean="0"/>
              <a:t>Talking about exactly what is Shiny, and why a pharmacometrician would want to use the Shiny package</a:t>
            </a:r>
          </a:p>
          <a:p>
            <a:pPr marL="628650" lvl="1" indent="-171450">
              <a:buFont typeface="Arial" charset="0"/>
              <a:buChar char="•"/>
            </a:pPr>
            <a:r>
              <a:rPr lang="en-US" baseline="0" dirty="0" smtClean="0"/>
              <a:t>And how the Shiny package works in relation with your R scripts</a:t>
            </a:r>
          </a:p>
          <a:p>
            <a:pPr marL="171450" indent="-171450">
              <a:buFont typeface="Arial" charset="0"/>
              <a:buChar char="•"/>
            </a:pPr>
            <a:endParaRPr lang="en-US" baseline="0" dirty="0" smtClean="0"/>
          </a:p>
          <a:p>
            <a:r>
              <a:rPr lang="en-US" baseline="0" dirty="0" smtClean="0"/>
              <a:t>More advanced concepts can be addressed in later </a:t>
            </a:r>
            <a:r>
              <a:rPr lang="en-US" baseline="0" dirty="0" err="1" smtClean="0"/>
              <a:t>ISoP</a:t>
            </a:r>
            <a:r>
              <a:rPr lang="en-US" baseline="0" dirty="0" smtClean="0"/>
              <a:t> Study Group sessions either by myself or anyone else who wishes to share their Shiny experiences and knowledge.</a:t>
            </a:r>
          </a:p>
          <a:p>
            <a:endParaRPr lang="en-US" dirty="0" smtClean="0"/>
          </a:p>
        </p:txBody>
      </p:sp>
      <p:sp>
        <p:nvSpPr>
          <p:cNvPr id="4" name="Slide Number Placeholder 3"/>
          <p:cNvSpPr>
            <a:spLocks noGrp="1"/>
          </p:cNvSpPr>
          <p:nvPr>
            <p:ph type="sldNum" sz="quarter" idx="10"/>
          </p:nvPr>
        </p:nvSpPr>
        <p:spPr/>
        <p:txBody>
          <a:bodyPr/>
          <a:lstStyle/>
          <a:p>
            <a:fld id="{6D85A15D-8EE9-4CFD-9B9F-EEE2D336B5D3}" type="slidenum">
              <a:rPr lang="en-AU" smtClean="0"/>
              <a:t>2</a:t>
            </a:fld>
            <a:endParaRPr lang="en-AU"/>
          </a:p>
        </p:txBody>
      </p:sp>
    </p:spTree>
    <p:extLst>
      <p:ext uri="{BB962C8B-B14F-4D97-AF65-F5344CB8AC3E}">
        <p14:creationId xmlns:p14="http://schemas.microsoft.com/office/powerpoint/2010/main" val="45089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AU" sz="1200" dirty="0" smtClean="0"/>
              <a:t>I thought I would start with a really simple example application.</a:t>
            </a:r>
          </a:p>
          <a:p>
            <a:endParaRPr lang="en-AU" sz="1200" dirty="0" smtClean="0"/>
          </a:p>
          <a:p>
            <a:r>
              <a:rPr lang="en-AU" sz="1200" dirty="0" smtClean="0"/>
              <a:t>This is an application that explores </a:t>
            </a:r>
            <a:r>
              <a:rPr lang="en-AU" sz="1200" baseline="0" dirty="0" smtClean="0"/>
              <a:t>a few different distributions and allows the user to visualise distribution densities and shapes when parameter values are changed.</a:t>
            </a:r>
          </a:p>
          <a:p>
            <a:endParaRPr lang="en-AU" sz="1200" baseline="0" dirty="0" smtClean="0"/>
          </a:p>
          <a:p>
            <a:r>
              <a:rPr lang="en-AU" sz="1200" baseline="0" dirty="0" smtClean="0"/>
              <a:t>The application opens up with a normal distribution with a mean of zero and standard deviation of 1.  The sliders on the left-hand side allow the user to manipulate the distribution.  As I change these sliders values, the plot updates automatically. For example, when changing the mean value, the distribution automatically makes a shift along the x-axis.</a:t>
            </a:r>
          </a:p>
          <a:p>
            <a:endParaRPr lang="en-AU" sz="1200" baseline="0" dirty="0" smtClean="0"/>
          </a:p>
          <a:p>
            <a:r>
              <a:rPr lang="en-AU" sz="1200" baseline="0" dirty="0" smtClean="0"/>
              <a:t>Using this drop down box, I can also look at other distributions such as a:</a:t>
            </a:r>
          </a:p>
          <a:p>
            <a:pPr marL="628650" lvl="1" indent="-171450">
              <a:buFont typeface="Arial" charset="0"/>
              <a:buChar char="•"/>
            </a:pPr>
            <a:r>
              <a:rPr lang="en-AU" sz="1200" baseline="0" dirty="0" smtClean="0"/>
              <a:t>Log-normal distribution</a:t>
            </a:r>
          </a:p>
          <a:p>
            <a:pPr marL="628650" lvl="1" indent="-171450">
              <a:buFont typeface="Arial" charset="0"/>
              <a:buChar char="•"/>
            </a:pPr>
            <a:r>
              <a:rPr lang="en-AU" sz="1200" baseline="0" dirty="0" smtClean="0"/>
              <a:t>Or Inverse-gamma, etc.</a:t>
            </a:r>
          </a:p>
          <a:p>
            <a:pPr marL="628650" lvl="1" indent="-171450">
              <a:buFont typeface="Arial" charset="0"/>
              <a:buChar char="•"/>
            </a:pPr>
            <a:endParaRPr lang="en-AU" sz="1200" baseline="0" dirty="0" smtClean="0"/>
          </a:p>
          <a:p>
            <a:pPr marL="0" lvl="0" indent="0">
              <a:buFont typeface="Arial" charset="0"/>
              <a:buNone/>
            </a:pPr>
            <a:r>
              <a:rPr lang="en-AU" sz="1200" baseline="0" dirty="0" smtClean="0"/>
              <a:t>You can see, as I selected the inverse-gamma distribution, the sliders on the left-hand slide updated to reflect the parameters in an inverse-gamma distribution as it is not parameterised in terms of mean and standard deviation like a normal distribution.</a:t>
            </a:r>
          </a:p>
          <a:p>
            <a:pPr marL="0" lvl="0" indent="0">
              <a:buFont typeface="Arial" charset="0"/>
              <a:buNone/>
            </a:pPr>
            <a:endParaRPr lang="en-AU" sz="1200" baseline="0" dirty="0" smtClean="0"/>
          </a:p>
          <a:p>
            <a:pPr marL="0" lvl="0" indent="0">
              <a:buFont typeface="Arial" charset="0"/>
              <a:buNone/>
            </a:pPr>
            <a:r>
              <a:rPr lang="en-AU" sz="1200" baseline="0" dirty="0" smtClean="0"/>
              <a:t>You can see here with using a Shiny application I am able to explore different values for parameters and instantaneously see the updated plot.  If I was doing this with a standard R script I would have to either re-run it multiple times with different values for each parameter and save each static plot and compare them later, or plot all of the different scenarios based on different parameter values on the same plot which could get messy.</a:t>
            </a:r>
          </a:p>
          <a:p>
            <a:pPr marL="0" lvl="0" indent="0">
              <a:buFont typeface="Arial" charset="0"/>
              <a:buNone/>
            </a:pPr>
            <a:endParaRPr lang="en-AU" sz="1200" baseline="0" dirty="0" smtClean="0"/>
          </a:p>
          <a:p>
            <a:pPr marL="0" lvl="0" indent="0">
              <a:buFont typeface="Arial" charset="0"/>
              <a:buNone/>
            </a:pPr>
            <a:r>
              <a:rPr lang="en-AU" sz="1200" baseline="0" dirty="0" smtClean="0"/>
              <a:t>It is the automatic updating of output when input changes which is the key feature of the Shiny application compared to standard R scripts.</a:t>
            </a:r>
          </a:p>
          <a:p>
            <a:pPr marL="0" lvl="0" indent="0">
              <a:buFont typeface="Arial" charset="0"/>
              <a:buNone/>
            </a:pPr>
            <a:endParaRPr lang="en-AU" sz="1200" baseline="0" dirty="0" smtClean="0"/>
          </a:p>
          <a:p>
            <a:pPr marL="0" lvl="0" indent="0">
              <a:buFont typeface="Arial" charset="0"/>
              <a:buNone/>
            </a:pPr>
            <a:endParaRPr lang="en-AU" sz="1200" baseline="0" dirty="0" smtClean="0"/>
          </a:p>
          <a:p>
            <a:pPr marL="0" lvl="0" indent="0">
              <a:buFont typeface="Arial" charset="0"/>
              <a:buNone/>
            </a:pPr>
            <a:endParaRPr lang="en-AU" sz="1200" baseline="0" dirty="0" smtClean="0"/>
          </a:p>
          <a:p>
            <a:pPr marL="0" lvl="0" indent="0">
              <a:buFont typeface="Arial" charset="0"/>
              <a:buNone/>
            </a:pPr>
            <a:endParaRPr lang="en-AU" sz="1200" baseline="0" dirty="0" smtClean="0"/>
          </a:p>
          <a:p>
            <a:pPr marL="0" lvl="0" indent="0">
              <a:buFont typeface="Arial" charset="0"/>
              <a:buNone/>
            </a:pPr>
            <a:endParaRPr lang="en-AU" sz="1200" baseline="0" dirty="0" smtClean="0"/>
          </a:p>
        </p:txBody>
      </p:sp>
      <p:sp>
        <p:nvSpPr>
          <p:cNvPr id="4" name="Slide Number Placeholder 3"/>
          <p:cNvSpPr>
            <a:spLocks noGrp="1"/>
          </p:cNvSpPr>
          <p:nvPr>
            <p:ph type="sldNum" sz="quarter" idx="10"/>
          </p:nvPr>
        </p:nvSpPr>
        <p:spPr/>
        <p:txBody>
          <a:bodyPr/>
          <a:lstStyle/>
          <a:p>
            <a:fld id="{86473A99-7306-4352-AD94-E81E29349191}" type="slidenum">
              <a:rPr lang="en-US" smtClean="0"/>
              <a:pPr/>
              <a:t>4</a:t>
            </a:fld>
            <a:endParaRPr lang="en-US"/>
          </a:p>
        </p:txBody>
      </p:sp>
    </p:spTree>
    <p:extLst>
      <p:ext uri="{BB962C8B-B14F-4D97-AF65-F5344CB8AC3E}">
        <p14:creationId xmlns:p14="http://schemas.microsoft.com/office/powerpoint/2010/main" val="152701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So what</a:t>
            </a:r>
            <a:r>
              <a:rPr lang="en-AU" sz="1200" baseline="0" dirty="0" smtClean="0"/>
              <a:t> is Shiny? </a:t>
            </a:r>
            <a:r>
              <a:rPr lang="en-AU" sz="1200" dirty="0" smtClean="0"/>
              <a:t>Shiny is an open-source package by RStudio for R that allows…</a:t>
            </a:r>
          </a:p>
          <a:p>
            <a:endParaRPr lang="en-AU" sz="1200" dirty="0" smtClean="0"/>
          </a:p>
          <a:p>
            <a:r>
              <a:rPr lang="en-AU" sz="1200" dirty="0" smtClean="0"/>
              <a:t>R programmers to interactively show the output for their</a:t>
            </a:r>
            <a:r>
              <a:rPr lang="en-AU" sz="1200" baseline="0" dirty="0" smtClean="0"/>
              <a:t> R programs.</a:t>
            </a:r>
          </a:p>
          <a:p>
            <a:pPr marL="165638" indent="-165638">
              <a:buFont typeface="Arial" panose="020B0604020202020204" pitchFamily="34" charset="0"/>
              <a:buChar char="•"/>
            </a:pPr>
            <a:endParaRPr lang="en-AU" sz="1200" baseline="0" dirty="0" smtClean="0"/>
          </a:p>
          <a:p>
            <a:r>
              <a:rPr lang="en-AU" sz="1200" baseline="0" dirty="0" smtClean="0"/>
              <a:t>You are able to have control in coding the elements of the application’s user-interface and their position without knowing HTML, </a:t>
            </a:r>
            <a:r>
              <a:rPr lang="en-AU" sz="1200" baseline="0" dirty="0" err="1" smtClean="0"/>
              <a:t>Css</a:t>
            </a:r>
            <a:r>
              <a:rPr lang="en-AU" sz="1200" baseline="0" dirty="0" smtClean="0"/>
              <a:t> or </a:t>
            </a:r>
            <a:r>
              <a:rPr lang="en-AU" sz="1200" baseline="0" dirty="0" err="1" smtClean="0"/>
              <a:t>Javascript</a:t>
            </a:r>
            <a:r>
              <a:rPr lang="en-AU" sz="1200" baseline="0" dirty="0" smtClean="0"/>
              <a:t>.</a:t>
            </a:r>
          </a:p>
          <a:p>
            <a:endParaRPr lang="en-AU" sz="1200" baseline="0" dirty="0" smtClean="0"/>
          </a:p>
          <a:p>
            <a:r>
              <a:rPr lang="en-AU" sz="1200" baseline="0" dirty="0" smtClean="0"/>
              <a:t>Just like when you write an R script, with Shiny you still have control in generating your output:</a:t>
            </a:r>
          </a:p>
          <a:p>
            <a:pPr marL="622838" lvl="1" indent="-165638">
              <a:buFont typeface="Arial" panose="020B0604020202020204" pitchFamily="34" charset="0"/>
              <a:buChar char="•"/>
            </a:pPr>
            <a:r>
              <a:rPr lang="en-AU" sz="1200" dirty="0" smtClean="0"/>
              <a:t>Such as control in the appearance of plots using the ggplot2 package</a:t>
            </a:r>
          </a:p>
          <a:p>
            <a:pPr marL="622838" lvl="1" indent="-165638">
              <a:buFont typeface="Arial" panose="020B0604020202020204" pitchFamily="34" charset="0"/>
              <a:buChar char="•"/>
            </a:pPr>
            <a:r>
              <a:rPr lang="en-AU" sz="1200" dirty="0" smtClean="0"/>
              <a:t>As well the structure of tables and text</a:t>
            </a:r>
          </a:p>
          <a:p>
            <a:pPr marL="622838" lvl="1" indent="-165638">
              <a:buFont typeface="Arial" panose="020B0604020202020204" pitchFamily="34" charset="0"/>
              <a:buChar char="•"/>
            </a:pPr>
            <a:endParaRPr lang="en-AU" sz="1200" baseline="0" dirty="0" smtClean="0"/>
          </a:p>
          <a:p>
            <a:pPr marL="0" lvl="0" indent="0">
              <a:buFont typeface="Arial" panose="020B0604020202020204" pitchFamily="34" charset="0"/>
              <a:buNone/>
            </a:pPr>
            <a:r>
              <a:rPr lang="en-AU" sz="1200" baseline="0" dirty="0" smtClean="0"/>
              <a:t>Whilst I won’t go into too much detail about this today, Shiny applications can be shared and viewed in web-browsers via the Internet and accessed by a URL.  This is particularly useful when you want to share your application with someone who is not familiar with R </a:t>
            </a:r>
            <a:r>
              <a:rPr lang="en-AU" sz="1200" baseline="0" smtClean="0"/>
              <a:t>and probably </a:t>
            </a:r>
            <a:r>
              <a:rPr lang="en-AU" sz="1200" baseline="0" dirty="0" smtClean="0"/>
              <a:t>does not have an existing installation of R on their computer.</a:t>
            </a:r>
          </a:p>
        </p:txBody>
      </p:sp>
      <p:sp>
        <p:nvSpPr>
          <p:cNvPr id="4" name="Slide Number Placeholder 3"/>
          <p:cNvSpPr>
            <a:spLocks noGrp="1"/>
          </p:cNvSpPr>
          <p:nvPr>
            <p:ph type="sldNum" sz="quarter" idx="10"/>
          </p:nvPr>
        </p:nvSpPr>
        <p:spPr/>
        <p:txBody>
          <a:bodyPr/>
          <a:lstStyle/>
          <a:p>
            <a:fld id="{6D85A15D-8EE9-4CFD-9B9F-EEE2D336B5D3}" type="slidenum">
              <a:rPr lang="en-AU" smtClean="0"/>
              <a:t>5</a:t>
            </a:fld>
            <a:endParaRPr lang="en-AU"/>
          </a:p>
        </p:txBody>
      </p:sp>
    </p:spTree>
    <p:extLst>
      <p:ext uri="{BB962C8B-B14F-4D97-AF65-F5344CB8AC3E}">
        <p14:creationId xmlns:p14="http://schemas.microsoft.com/office/powerpoint/2010/main" val="57890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The example</a:t>
            </a:r>
            <a:r>
              <a:rPr lang="en-AU" sz="1200" baseline="0" dirty="0" smtClean="0"/>
              <a:t> that I want to work through today is an application that simulates a 1-compartment, first-order oral absorption concentration-time profile that updates when we change the dose slider.</a:t>
            </a:r>
          </a:p>
          <a:p>
            <a:endParaRPr lang="en-AU" sz="1200" baseline="0" dirty="0" smtClean="0"/>
          </a:p>
          <a:p>
            <a:r>
              <a:rPr lang="en-AU" sz="1200" baseline="0" dirty="0" smtClean="0"/>
              <a:t>Here, I have fixed parameter values of the model such as clearance, volume and </a:t>
            </a:r>
            <a:r>
              <a:rPr lang="en-AU" sz="1200" baseline="0" dirty="0" err="1" smtClean="0"/>
              <a:t>ka</a:t>
            </a:r>
            <a:r>
              <a:rPr lang="en-AU" sz="1200" baseline="0" dirty="0" smtClean="0"/>
              <a:t> and the application has a pre-defined time sequence for which it will calculate concentrations.</a:t>
            </a:r>
          </a:p>
          <a:p>
            <a:endParaRPr lang="en-AU" sz="1200" baseline="0" dirty="0" smtClean="0"/>
          </a:p>
          <a:p>
            <a:r>
              <a:rPr lang="en-AU" sz="1200" baseline="0" dirty="0" smtClean="0"/>
              <a:t>Therefore, the only input from the user-interface that can be changed by the user is dose and this is done so by this slider.  On application initiation, the dose is set to 50 mg. If I move the slider to 100 mg we can see the concentrations have doubled.</a:t>
            </a:r>
          </a:p>
        </p:txBody>
      </p:sp>
      <p:sp>
        <p:nvSpPr>
          <p:cNvPr id="4" name="Slide Number Placeholder 3"/>
          <p:cNvSpPr>
            <a:spLocks noGrp="1"/>
          </p:cNvSpPr>
          <p:nvPr>
            <p:ph type="sldNum" sz="quarter" idx="10"/>
          </p:nvPr>
        </p:nvSpPr>
        <p:spPr/>
        <p:txBody>
          <a:bodyPr/>
          <a:lstStyle/>
          <a:p>
            <a:fld id="{6D85A15D-8EE9-4CFD-9B9F-EEE2D336B5D3}" type="slidenum">
              <a:rPr lang="en-AU" smtClean="0"/>
              <a:t>6</a:t>
            </a:fld>
            <a:endParaRPr lang="en-AU"/>
          </a:p>
        </p:txBody>
      </p:sp>
    </p:spTree>
    <p:extLst>
      <p:ext uri="{BB962C8B-B14F-4D97-AF65-F5344CB8AC3E}">
        <p14:creationId xmlns:p14="http://schemas.microsoft.com/office/powerpoint/2010/main" val="144963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So what is required to make such an application?</a:t>
            </a:r>
          </a:p>
          <a:p>
            <a:endParaRPr lang="en-AU" sz="1200" dirty="0" smtClean="0"/>
          </a:p>
          <a:p>
            <a:r>
              <a:rPr lang="en-AU" sz="1200" dirty="0" smtClean="0"/>
              <a:t>Shiny applications are built using two R scripts that communicate with each other.</a:t>
            </a:r>
          </a:p>
          <a:p>
            <a:endParaRPr lang="en-AU" sz="1200" dirty="0" smtClean="0"/>
          </a:p>
          <a:p>
            <a:r>
              <a:rPr lang="en-AU" sz="1200" dirty="0" smtClean="0"/>
              <a:t>A user-interface script, named ui.R, which controls layout and the application’s appearance.</a:t>
            </a:r>
          </a:p>
          <a:p>
            <a:endParaRPr lang="en-AU" sz="1200" dirty="0" smtClean="0"/>
          </a:p>
          <a:p>
            <a:r>
              <a:rPr lang="en-AU" sz="1200" dirty="0" smtClean="0"/>
              <a:t>And a server script, named </a:t>
            </a:r>
            <a:r>
              <a:rPr lang="en-AU" sz="1200" dirty="0" err="1" smtClean="0"/>
              <a:t>server.R</a:t>
            </a:r>
            <a:r>
              <a:rPr lang="en-AU" sz="1200" dirty="0" smtClean="0"/>
              <a:t>, incorporating instructions for user-input, processing data and output by utilising the R language and functions from user-installed packages.</a:t>
            </a:r>
          </a:p>
          <a:p>
            <a:endParaRPr lang="en-AU" sz="1200" dirty="0" smtClean="0"/>
          </a:p>
          <a:p>
            <a:r>
              <a:rPr lang="en-AU" sz="1200" dirty="0" smtClean="0"/>
              <a:t>These two scripts need to be named as so and saved in the same folder so that R knows that the two combined form one application.</a:t>
            </a:r>
            <a:endParaRPr lang="en-AU" sz="1200" dirty="0"/>
          </a:p>
        </p:txBody>
      </p:sp>
      <p:sp>
        <p:nvSpPr>
          <p:cNvPr id="4" name="Slide Number Placeholder 3"/>
          <p:cNvSpPr>
            <a:spLocks noGrp="1"/>
          </p:cNvSpPr>
          <p:nvPr>
            <p:ph type="sldNum" sz="quarter" idx="10"/>
          </p:nvPr>
        </p:nvSpPr>
        <p:spPr/>
        <p:txBody>
          <a:bodyPr/>
          <a:lstStyle/>
          <a:p>
            <a:fld id="{6D85A15D-8EE9-4CFD-9B9F-EEE2D336B5D3}" type="slidenum">
              <a:rPr lang="en-AU" smtClean="0"/>
              <a:t>7</a:t>
            </a:fld>
            <a:endParaRPr lang="en-AU"/>
          </a:p>
        </p:txBody>
      </p:sp>
    </p:spTree>
    <p:extLst>
      <p:ext uri="{BB962C8B-B14F-4D97-AF65-F5344CB8AC3E}">
        <p14:creationId xmlns:p14="http://schemas.microsoft.com/office/powerpoint/2010/main" val="68528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Creating a user-interface for your application is easy when you understand the general structure for the code.</a:t>
            </a:r>
          </a:p>
          <a:p>
            <a:endParaRPr lang="en-AU" sz="1200" dirty="0" smtClean="0"/>
          </a:p>
          <a:p>
            <a:r>
              <a:rPr lang="en-AU" sz="1200" dirty="0" smtClean="0"/>
              <a:t>For the next couple of slides I’ll describe some of the functions that are used for creating a user-interface and then we’ll work through the code for the example application.</a:t>
            </a:r>
          </a:p>
          <a:p>
            <a:endParaRPr lang="en-AU" sz="1200" dirty="0" smtClean="0"/>
          </a:p>
          <a:p>
            <a:r>
              <a:rPr lang="en-AU" sz="1200" dirty="0" smtClean="0"/>
              <a:t>The Shiny</a:t>
            </a:r>
            <a:r>
              <a:rPr lang="en-AU" sz="1200" baseline="0" dirty="0" smtClean="0"/>
              <a:t> package comes with a suite of customisable layouts and pre-built widget functions that are highly intuitive that you can use.</a:t>
            </a:r>
          </a:p>
          <a:p>
            <a:endParaRPr lang="en-AU" sz="1200" dirty="0" smtClean="0"/>
          </a:p>
          <a:p>
            <a:r>
              <a:rPr lang="en-AU" sz="1200" dirty="0" smtClean="0"/>
              <a:t>Layout function:</a:t>
            </a:r>
          </a:p>
          <a:p>
            <a:pPr marL="622838" lvl="1" indent="-165638">
              <a:buFont typeface="Arial" panose="020B0604020202020204" pitchFamily="34" charset="0"/>
              <a:buChar char="•"/>
            </a:pPr>
            <a:r>
              <a:rPr lang="en-AU" sz="1200" dirty="0" smtClean="0"/>
              <a:t>Creates a layout for the entire page.</a:t>
            </a:r>
          </a:p>
          <a:p>
            <a:pPr marL="622838" lvl="1" indent="-165638">
              <a:buFont typeface="Arial" panose="020B0604020202020204" pitchFamily="34" charset="0"/>
              <a:buChar char="•"/>
            </a:pPr>
            <a:r>
              <a:rPr lang="en-AU" sz="1200" dirty="0" smtClean="0"/>
              <a:t>All other functions need to be within the brackets of the layout function.</a:t>
            </a:r>
          </a:p>
          <a:p>
            <a:r>
              <a:rPr lang="en-AU" sz="1200" dirty="0" smtClean="0"/>
              <a:t>Positioning function:</a:t>
            </a:r>
          </a:p>
          <a:p>
            <a:pPr marL="622838" lvl="1" indent="-165638">
              <a:buFont typeface="Arial" panose="020B0604020202020204" pitchFamily="34" charset="0"/>
              <a:buChar char="•"/>
            </a:pPr>
            <a:r>
              <a:rPr lang="en-AU" sz="1200" dirty="0" smtClean="0"/>
              <a:t>Places the elements for the UI into specific areas of the page.</a:t>
            </a:r>
          </a:p>
          <a:p>
            <a:pPr marL="622838" lvl="1" indent="-165638">
              <a:buFont typeface="Arial" panose="020B0604020202020204" pitchFamily="34" charset="0"/>
              <a:buChar char="•"/>
            </a:pPr>
            <a:r>
              <a:rPr lang="en-AU" sz="1200" dirty="0" smtClean="0"/>
              <a:t>Each of these functions take their</a:t>
            </a:r>
            <a:r>
              <a:rPr lang="en-AU" sz="1200" baseline="0" dirty="0" smtClean="0"/>
              <a:t> own specific arguments.</a:t>
            </a:r>
            <a:endParaRPr lang="en-AU" sz="1200" dirty="0" smtClean="0"/>
          </a:p>
          <a:p>
            <a:r>
              <a:rPr lang="en-AU" sz="1200" dirty="0" smtClean="0"/>
              <a:t>Element:</a:t>
            </a:r>
          </a:p>
          <a:p>
            <a:pPr marL="622838" lvl="1" indent="-165638">
              <a:buFont typeface="Arial" panose="020B0604020202020204" pitchFamily="34" charset="0"/>
              <a:buChar char="•"/>
            </a:pPr>
            <a:r>
              <a:rPr lang="en-AU" sz="1200" dirty="0" smtClean="0"/>
              <a:t>These are functions</a:t>
            </a:r>
            <a:r>
              <a:rPr lang="en-AU" sz="1200" baseline="0" dirty="0" smtClean="0"/>
              <a:t> </a:t>
            </a:r>
            <a:r>
              <a:rPr lang="en-AU" sz="1200" dirty="0" smtClean="0"/>
              <a:t>for coding widgets, output such as plots that change with widget input, headings, line breaks and images.</a:t>
            </a:r>
          </a:p>
          <a:p>
            <a:pPr marL="622838" lvl="1" indent="-165638">
              <a:buFont typeface="Arial" panose="020B0604020202020204" pitchFamily="34" charset="0"/>
              <a:buChar char="•"/>
            </a:pPr>
            <a:r>
              <a:rPr lang="en-AU" sz="1200" dirty="0" smtClean="0"/>
              <a:t>They are placed within the brackets of a positioning function.</a:t>
            </a:r>
          </a:p>
          <a:p>
            <a:pPr marL="622838" lvl="1" indent="-165638">
              <a:buFont typeface="Arial" panose="020B0604020202020204" pitchFamily="34" charset="0"/>
              <a:buChar char="•"/>
            </a:pPr>
            <a:endParaRPr lang="en-AU" sz="120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aseline="0" dirty="0" smtClean="0"/>
              <a:t>As you can see, it follows a hierarchical structure where element functions such as input widgets and output are placed within positioning functions which are within layout function.</a:t>
            </a:r>
            <a:endParaRPr lang="en-AU" sz="1200" dirty="0" smtClean="0"/>
          </a:p>
          <a:p>
            <a:pPr marL="165638" indent="-165638">
              <a:buFont typeface="Arial" panose="020B0604020202020204" pitchFamily="34" charset="0"/>
              <a:buChar char="•"/>
            </a:pPr>
            <a:endParaRPr lang="en-AU" sz="1200" dirty="0" smtClean="0"/>
          </a:p>
          <a:p>
            <a:r>
              <a:rPr lang="en-AU" sz="1200" dirty="0" smtClean="0"/>
              <a:t>Multiple elements can be written in the same positioning function or layout function, and they are simply separated by a comma.</a:t>
            </a:r>
          </a:p>
        </p:txBody>
      </p:sp>
      <p:sp>
        <p:nvSpPr>
          <p:cNvPr id="4" name="Slide Number Placeholder 3"/>
          <p:cNvSpPr>
            <a:spLocks noGrp="1"/>
          </p:cNvSpPr>
          <p:nvPr>
            <p:ph type="sldNum" sz="quarter" idx="10"/>
          </p:nvPr>
        </p:nvSpPr>
        <p:spPr/>
        <p:txBody>
          <a:bodyPr/>
          <a:lstStyle/>
          <a:p>
            <a:fld id="{6D85A15D-8EE9-4CFD-9B9F-EEE2D336B5D3}" type="slidenum">
              <a:rPr lang="en-AU" smtClean="0"/>
              <a:t>8</a:t>
            </a:fld>
            <a:endParaRPr lang="en-AU"/>
          </a:p>
        </p:txBody>
      </p:sp>
    </p:spTree>
    <p:extLst>
      <p:ext uri="{BB962C8B-B14F-4D97-AF65-F5344CB8AC3E}">
        <p14:creationId xmlns:p14="http://schemas.microsoft.com/office/powerpoint/2010/main" val="890667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The widgets are what makes the application interactive and need to be written into the user-interface code.</a:t>
            </a:r>
          </a:p>
          <a:p>
            <a:endParaRPr lang="en-AU" sz="1200" dirty="0" smtClean="0"/>
          </a:p>
          <a:p>
            <a:r>
              <a:rPr lang="en-AU" sz="1200" dirty="0" smtClean="0"/>
              <a:t>They allow the user to explore different values or categories for variables.</a:t>
            </a:r>
          </a:p>
          <a:p>
            <a:endParaRPr lang="en-AU" sz="1200" dirty="0" smtClean="0"/>
          </a:p>
          <a:p>
            <a:r>
              <a:rPr lang="en-AU" sz="1200" dirty="0" smtClean="0"/>
              <a:t>They then store that value chosen by the user which is then involved in a cascade of functions in the </a:t>
            </a:r>
            <a:r>
              <a:rPr lang="en-AU" sz="1200" dirty="0" err="1" smtClean="0"/>
              <a:t>server.R</a:t>
            </a:r>
            <a:r>
              <a:rPr lang="en-AU" sz="1200" dirty="0" smtClean="0"/>
              <a:t> script leading to an output object which is dependent on the widget’s value.</a:t>
            </a:r>
          </a:p>
          <a:p>
            <a:endParaRPr lang="en-AU" sz="1200" dirty="0" smtClean="0"/>
          </a:p>
          <a:p>
            <a:r>
              <a:rPr lang="en-AU" sz="1200" dirty="0" smtClean="0"/>
              <a:t>So changing a widget will then change the resulting output object.</a:t>
            </a:r>
          </a:p>
          <a:p>
            <a:endParaRPr lang="en-AU" sz="1200" dirty="0" smtClean="0"/>
          </a:p>
          <a:p>
            <a:r>
              <a:rPr lang="en-AU" sz="1200" dirty="0" smtClean="0"/>
              <a:t>Examples of these widgets, which we’ve already seen in the examples shown earlier are…</a:t>
            </a:r>
          </a:p>
        </p:txBody>
      </p:sp>
      <p:sp>
        <p:nvSpPr>
          <p:cNvPr id="4" name="Slide Number Placeholder 3"/>
          <p:cNvSpPr>
            <a:spLocks noGrp="1"/>
          </p:cNvSpPr>
          <p:nvPr>
            <p:ph type="sldNum" sz="quarter" idx="10"/>
          </p:nvPr>
        </p:nvSpPr>
        <p:spPr/>
        <p:txBody>
          <a:bodyPr/>
          <a:lstStyle/>
          <a:p>
            <a:fld id="{6D85A15D-8EE9-4CFD-9B9F-EEE2D336B5D3}" type="slidenum">
              <a:rPr lang="en-AU" smtClean="0"/>
              <a:t>9</a:t>
            </a:fld>
            <a:endParaRPr lang="en-AU"/>
          </a:p>
        </p:txBody>
      </p:sp>
    </p:spTree>
    <p:extLst>
      <p:ext uri="{BB962C8B-B14F-4D97-AF65-F5344CB8AC3E}">
        <p14:creationId xmlns:p14="http://schemas.microsoft.com/office/powerpoint/2010/main" val="187139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smtClean="0"/>
              <a:t>The output that changes with widget input also needs to be placed somewhere in the user-interface.</a:t>
            </a:r>
          </a:p>
          <a:p>
            <a:endParaRPr lang="en-AU" sz="1200" dirty="0" smtClean="0"/>
          </a:p>
          <a:p>
            <a:r>
              <a:rPr lang="en-AU" sz="1200" dirty="0" smtClean="0"/>
              <a:t>There are a series of functions that call R objects from </a:t>
            </a:r>
            <a:r>
              <a:rPr lang="en-AU" sz="1200" dirty="0" err="1" smtClean="0"/>
              <a:t>server.R</a:t>
            </a:r>
            <a:r>
              <a:rPr lang="en-AU" sz="1200" dirty="0" smtClean="0"/>
              <a:t> (remember this is our script containing application instructions) into the user-interface.</a:t>
            </a:r>
          </a:p>
          <a:p>
            <a:endParaRPr lang="en-AU" sz="1200" dirty="0" smtClean="0"/>
          </a:p>
          <a:p>
            <a:r>
              <a:rPr lang="en-AU" sz="1200" dirty="0" smtClean="0"/>
              <a:t>These functions are specific for that type of object.</a:t>
            </a:r>
          </a:p>
          <a:p>
            <a:endParaRPr lang="en-AU" sz="1200" dirty="0" smtClean="0"/>
          </a:p>
          <a:p>
            <a:r>
              <a:rPr lang="en-AU" sz="1200" dirty="0" smtClean="0"/>
              <a:t>For example, a ggplot2 object written in </a:t>
            </a:r>
            <a:r>
              <a:rPr lang="en-AU" sz="1200" dirty="0" err="1" smtClean="0"/>
              <a:t>server.R</a:t>
            </a:r>
            <a:r>
              <a:rPr lang="en-AU" sz="1200" dirty="0" smtClean="0"/>
              <a:t> needs to be called into the user-interface using the </a:t>
            </a:r>
            <a:r>
              <a:rPr lang="en-AU" sz="1200" dirty="0" err="1" smtClean="0"/>
              <a:t>plotOutput</a:t>
            </a:r>
            <a:r>
              <a:rPr lang="en-AU" sz="1200" dirty="0" smtClean="0"/>
              <a:t> function.</a:t>
            </a:r>
          </a:p>
          <a:p>
            <a:endParaRPr lang="en-AU" sz="1200" dirty="0" smtClean="0"/>
          </a:p>
          <a:p>
            <a:r>
              <a:rPr lang="en-AU" sz="1200" b="1" dirty="0" smtClean="0"/>
              <a:t>So let’s look at how this code for a user-interface looks!</a:t>
            </a:r>
          </a:p>
        </p:txBody>
      </p:sp>
      <p:sp>
        <p:nvSpPr>
          <p:cNvPr id="4" name="Slide Number Placeholder 3"/>
          <p:cNvSpPr>
            <a:spLocks noGrp="1"/>
          </p:cNvSpPr>
          <p:nvPr>
            <p:ph type="sldNum" sz="quarter" idx="10"/>
          </p:nvPr>
        </p:nvSpPr>
        <p:spPr/>
        <p:txBody>
          <a:bodyPr/>
          <a:lstStyle/>
          <a:p>
            <a:fld id="{6D85A15D-8EE9-4CFD-9B9F-EEE2D336B5D3}" type="slidenum">
              <a:rPr lang="en-AU" smtClean="0"/>
              <a:t>10</a:t>
            </a:fld>
            <a:endParaRPr lang="en-AU"/>
          </a:p>
        </p:txBody>
      </p:sp>
    </p:spTree>
    <p:extLst>
      <p:ext uri="{BB962C8B-B14F-4D97-AF65-F5344CB8AC3E}">
        <p14:creationId xmlns:p14="http://schemas.microsoft.com/office/powerpoint/2010/main" val="609922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AU"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7103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charset="0"/>
                <a:ea typeface="Arial" charset="0"/>
                <a:cs typeface="Arial" charset="0"/>
              </a:defRPr>
            </a:lvl1pPr>
          </a:lstStyle>
          <a:p>
            <a:r>
              <a:rPr lang="en-AU" dirty="0" smtClean="0"/>
              <a:t>Click to edit Master title style</a:t>
            </a:r>
            <a:endParaRPr lang="en-AU" dirty="0"/>
          </a:p>
        </p:txBody>
      </p:sp>
      <p:sp>
        <p:nvSpPr>
          <p:cNvPr id="3" name="Vertical Text Placeholder 2"/>
          <p:cNvSpPr>
            <a:spLocks noGrp="1"/>
          </p:cNvSpPr>
          <p:nvPr>
            <p:ph type="body" orient="vert" idx="1"/>
          </p:nvPr>
        </p:nvSpPr>
        <p:spPr/>
        <p:txBody>
          <a:bodyPr vert="eaVert"/>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AU" dirty="0"/>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3388515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AU" dirty="0" smtClean="0"/>
              <a:t>Click to edit Master title style</a:t>
            </a:r>
            <a:endParaRPr lang="en-AU"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3357976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9576" y="428625"/>
            <a:ext cx="8258175" cy="480095"/>
          </a:xfrm>
          <a:prstGeom prst="rect">
            <a:avLst/>
          </a:prstGeom>
        </p:spPr>
        <p:txBody>
          <a:bodyPr/>
          <a:lstStyle>
            <a:lvl1pPr marL="0" indent="0">
              <a:spcBef>
                <a:spcPts val="0"/>
              </a:spcBef>
              <a:buNone/>
              <a:defRPr sz="2800" b="1">
                <a:solidFill>
                  <a:srgbClr val="0000C8"/>
                </a:solidFill>
                <a:latin typeface="Arial" charset="0"/>
                <a:ea typeface="Arial" charset="0"/>
                <a:cs typeface="Arial" charset="0"/>
              </a:defRPr>
            </a:lvl1pPr>
          </a:lstStyle>
          <a:p>
            <a:pPr lvl="0"/>
            <a:r>
              <a:rPr lang="en-US" dirty="0" smtClean="0"/>
              <a:t>Title</a:t>
            </a:r>
            <a:endParaRPr lang="en-AU" dirty="0"/>
          </a:p>
        </p:txBody>
      </p:sp>
      <p:sp>
        <p:nvSpPr>
          <p:cNvPr id="6" name="Text Placeholder 3"/>
          <p:cNvSpPr>
            <a:spLocks noGrp="1"/>
          </p:cNvSpPr>
          <p:nvPr>
            <p:ph type="body" sz="quarter" idx="11" hasCustomPrompt="1"/>
          </p:nvPr>
        </p:nvSpPr>
        <p:spPr>
          <a:xfrm>
            <a:off x="414338" y="1052736"/>
            <a:ext cx="8258175" cy="4320480"/>
          </a:xfrm>
          <a:prstGeom prst="rect">
            <a:avLst/>
          </a:prstGeom>
        </p:spPr>
        <p:txBody>
          <a:bodyPr/>
          <a:lstStyle>
            <a:lvl1pPr marL="342900" indent="-342900">
              <a:lnSpc>
                <a:spcPct val="150000"/>
              </a:lnSpc>
              <a:buFont typeface="Arial" charset="0"/>
              <a:buChar char="•"/>
              <a:defRPr sz="2400" b="0">
                <a:solidFill>
                  <a:schemeClr val="tx1"/>
                </a:solidFill>
                <a:latin typeface="Arial" charset="0"/>
                <a:ea typeface="Arial" charset="0"/>
                <a:cs typeface="Arial" charset="0"/>
              </a:defRPr>
            </a:lvl1pPr>
            <a:lvl2pPr marL="742950" indent="-285750">
              <a:lnSpc>
                <a:spcPct val="150000"/>
              </a:lnSpc>
              <a:buFont typeface="Arial" charset="0"/>
              <a:buChar char="•"/>
              <a:defRPr sz="2000">
                <a:latin typeface="Arial" charset="0"/>
                <a:ea typeface="Arial" charset="0"/>
                <a:cs typeface="Arial" charset="0"/>
              </a:defRPr>
            </a:lvl2pPr>
            <a:lvl3pPr>
              <a:defRPr sz="1800">
                <a:latin typeface="Arial" charset="0"/>
                <a:ea typeface="Arial" charset="0"/>
                <a:cs typeface="Arial" charset="0"/>
              </a:defRPr>
            </a:lvl3pPr>
          </a:lstStyle>
          <a:p>
            <a:pPr lvl="0"/>
            <a:r>
              <a:rPr lang="en-US" dirty="0" smtClean="0"/>
              <a:t>Text</a:t>
            </a:r>
          </a:p>
          <a:p>
            <a:pPr lvl="0"/>
            <a:endParaRPr lang="en-US" dirty="0" smtClean="0"/>
          </a:p>
          <a:p>
            <a:pPr lvl="1"/>
            <a:endParaRPr lang="en-US" dirty="0" smtClean="0"/>
          </a:p>
          <a:p>
            <a:pPr lvl="0"/>
            <a:endParaRPr lang="en-AU"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648736"/>
            <a:ext cx="9144000" cy="12092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userDrawn="1"/>
        </p:nvGrpSpPr>
        <p:grpSpPr>
          <a:xfrm>
            <a:off x="107505" y="5637116"/>
            <a:ext cx="3312368" cy="1248268"/>
            <a:chOff x="179512" y="5517232"/>
            <a:chExt cx="3312368" cy="1248268"/>
          </a:xfrm>
        </p:grpSpPr>
        <p:pic>
          <p:nvPicPr>
            <p:cNvPr id="8" name="Picture 7"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400096156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8153400" y="6492875"/>
            <a:ext cx="914400" cy="365125"/>
          </a:xfrm>
          <a:prstGeom prst="rect">
            <a:avLst/>
          </a:prstGeom>
        </p:spPr>
        <p:txBody>
          <a:bodyPr vert="horz" lIns="91440" tIns="45720" rIns="91440" bIns="45720" rtlCol="0" anchor="ctr"/>
          <a:lstStyle>
            <a:lvl1pPr algn="r">
              <a:defRPr sz="1400">
                <a:solidFill>
                  <a:schemeClr val="tx1"/>
                </a:solidFill>
              </a:defRPr>
            </a:lvl1pPr>
          </a:lstStyle>
          <a:p>
            <a:fld id="{E27FBE10-27AA-C040-B951-736A536B7E01}" type="slidenum">
              <a:rPr lang="en-US" smtClean="0"/>
              <a:pPr/>
              <a:t>‹#›</a:t>
            </a:fld>
            <a:endParaRPr lang="en-US" dirty="0"/>
          </a:p>
        </p:txBody>
      </p:sp>
    </p:spTree>
    <p:extLst>
      <p:ext uri="{BB962C8B-B14F-4D97-AF65-F5344CB8AC3E}">
        <p14:creationId xmlns:p14="http://schemas.microsoft.com/office/powerpoint/2010/main" val="1839192449"/>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9" y="2590"/>
            <a:ext cx="9140546" cy="6855410"/>
          </a:xfrm>
          <a:prstGeom prst="rect">
            <a:avLst/>
          </a:prstGeom>
        </p:spPr>
      </p:pic>
      <p:sp>
        <p:nvSpPr>
          <p:cNvPr id="8200" name="Rectangle 8"/>
          <p:cNvSpPr>
            <a:spLocks noGrp="1" noChangeArrowheads="1"/>
          </p:cNvSpPr>
          <p:nvPr>
            <p:ph type="ctrTitle" sz="quarter"/>
          </p:nvPr>
        </p:nvSpPr>
        <p:spPr bwMode="auto">
          <a:xfrm>
            <a:off x="1440000" y="3384552"/>
            <a:ext cx="5791200"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3868737"/>
            <a:ext cx="6019800" cy="3857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grpSp>
        <p:nvGrpSpPr>
          <p:cNvPr id="4" name="Group 3"/>
          <p:cNvGrpSpPr/>
          <p:nvPr userDrawn="1"/>
        </p:nvGrpSpPr>
        <p:grpSpPr>
          <a:xfrm>
            <a:off x="179512" y="5517232"/>
            <a:ext cx="3312368" cy="1248268"/>
            <a:chOff x="179512" y="5517232"/>
            <a:chExt cx="3312368" cy="1248268"/>
          </a:xfrm>
        </p:grpSpPr>
        <p:pic>
          <p:nvPicPr>
            <p:cNvPr id="7" name="Picture 6"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284023681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409576" y="428625"/>
            <a:ext cx="8258175" cy="647700"/>
          </a:xfrm>
          <a:prstGeom prst="rect">
            <a:avLst/>
          </a:prstGeom>
        </p:spPr>
        <p:txBody>
          <a:bodyPr/>
          <a:lstStyle>
            <a:lvl1pPr marL="0" indent="0">
              <a:buNone/>
              <a:defRPr b="1">
                <a:solidFill>
                  <a:srgbClr val="0000C8"/>
                </a:solidFill>
                <a:latin typeface="+mn-lt"/>
              </a:defRPr>
            </a:lvl1pPr>
          </a:lstStyle>
          <a:p>
            <a:pPr lvl="0"/>
            <a:r>
              <a:rPr lang="en-US" dirty="0" smtClean="0"/>
              <a:t>Title</a:t>
            </a:r>
            <a:endParaRPr lang="en-AU" dirty="0"/>
          </a:p>
        </p:txBody>
      </p:sp>
      <p:sp>
        <p:nvSpPr>
          <p:cNvPr id="6" name="Text Placeholder 3"/>
          <p:cNvSpPr>
            <a:spLocks noGrp="1"/>
          </p:cNvSpPr>
          <p:nvPr>
            <p:ph type="body" sz="quarter" idx="11" hasCustomPrompt="1"/>
          </p:nvPr>
        </p:nvSpPr>
        <p:spPr>
          <a:xfrm>
            <a:off x="414338" y="1295400"/>
            <a:ext cx="8258175" cy="647700"/>
          </a:xfrm>
          <a:prstGeom prst="rect">
            <a:avLst/>
          </a:prstGeom>
        </p:spPr>
        <p:txBody>
          <a:bodyPr/>
          <a:lstStyle>
            <a:lvl1pPr marL="0" indent="0">
              <a:buNone/>
              <a:defRPr sz="2000" b="1">
                <a:solidFill>
                  <a:schemeClr val="tx1"/>
                </a:solidFill>
              </a:defRPr>
            </a:lvl1pPr>
          </a:lstStyle>
          <a:p>
            <a:pPr lvl="0"/>
            <a:r>
              <a:rPr lang="en-US" dirty="0" smtClean="0"/>
              <a:t>Text</a:t>
            </a:r>
          </a:p>
          <a:p>
            <a:pPr lvl="0"/>
            <a:endParaRPr lang="en-AU" dirty="0"/>
          </a:p>
        </p:txBody>
      </p:sp>
      <p:grpSp>
        <p:nvGrpSpPr>
          <p:cNvPr id="7" name="Group 6"/>
          <p:cNvGrpSpPr/>
          <p:nvPr userDrawn="1"/>
        </p:nvGrpSpPr>
        <p:grpSpPr>
          <a:xfrm>
            <a:off x="107505" y="5586122"/>
            <a:ext cx="3312368" cy="1248268"/>
            <a:chOff x="179512" y="5517232"/>
            <a:chExt cx="3312368" cy="1248268"/>
          </a:xfrm>
        </p:grpSpPr>
        <p:pic>
          <p:nvPicPr>
            <p:cNvPr id="8" name="Picture 7"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1387365551"/>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14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5"/>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409576" y="428625"/>
            <a:ext cx="8258175" cy="647700"/>
          </a:xfrm>
          <a:prstGeom prst="rect">
            <a:avLst/>
          </a:prstGeom>
        </p:spPr>
        <p:txBody>
          <a:bodyPr/>
          <a:lstStyle>
            <a:lvl1pPr marL="0" indent="0">
              <a:buNone/>
              <a:defRPr b="1">
                <a:solidFill>
                  <a:srgbClr val="0000C8"/>
                </a:solidFill>
              </a:defRPr>
            </a:lvl1pPr>
          </a:lstStyle>
          <a:p>
            <a:pPr lvl="0"/>
            <a:r>
              <a:rPr lang="en-US" dirty="0" smtClean="0"/>
              <a:t>Title</a:t>
            </a:r>
            <a:endParaRPr lang="en-AU" dirty="0"/>
          </a:p>
        </p:txBody>
      </p:sp>
      <p:sp>
        <p:nvSpPr>
          <p:cNvPr id="6" name="Text Placeholder 3"/>
          <p:cNvSpPr>
            <a:spLocks noGrp="1"/>
          </p:cNvSpPr>
          <p:nvPr>
            <p:ph type="body" sz="quarter" idx="11" hasCustomPrompt="1"/>
          </p:nvPr>
        </p:nvSpPr>
        <p:spPr>
          <a:xfrm>
            <a:off x="414338" y="1295400"/>
            <a:ext cx="8258175" cy="647700"/>
          </a:xfrm>
          <a:prstGeom prst="rect">
            <a:avLst/>
          </a:prstGeom>
        </p:spPr>
        <p:txBody>
          <a:bodyPr/>
          <a:lstStyle>
            <a:lvl1pPr marL="0" indent="0">
              <a:buNone/>
              <a:defRPr sz="2000" b="1">
                <a:solidFill>
                  <a:schemeClr val="tx1"/>
                </a:solidFill>
              </a:defRPr>
            </a:lvl1pPr>
          </a:lstStyle>
          <a:p>
            <a:pPr lvl="0"/>
            <a:r>
              <a:rPr lang="en-US" dirty="0" smtClean="0"/>
              <a:t>Text</a:t>
            </a:r>
          </a:p>
          <a:p>
            <a:pPr lvl="0"/>
            <a:endParaRPr lang="en-AU" dirty="0"/>
          </a:p>
        </p:txBody>
      </p:sp>
      <p:grpSp>
        <p:nvGrpSpPr>
          <p:cNvPr id="8" name="Group 7"/>
          <p:cNvGrpSpPr/>
          <p:nvPr userDrawn="1"/>
        </p:nvGrpSpPr>
        <p:grpSpPr>
          <a:xfrm>
            <a:off x="107505" y="5586122"/>
            <a:ext cx="3312368" cy="1248268"/>
            <a:chOff x="179512" y="5517232"/>
            <a:chExt cx="3312368" cy="1248268"/>
          </a:xfrm>
        </p:grpSpPr>
        <p:pic>
          <p:nvPicPr>
            <p:cNvPr id="9" name="Picture 8"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4199451857"/>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4476750" cy="5562556"/>
          </a:xfrm>
          <a:prstGeom prst="rect">
            <a:avLst/>
          </a:prstGeom>
        </p:spPr>
        <p:txBody>
          <a:bodyPr/>
          <a:lstStyle/>
          <a:p>
            <a:endParaRPr lang="en-AU"/>
          </a:p>
        </p:txBody>
      </p:sp>
      <p:sp>
        <p:nvSpPr>
          <p:cNvPr id="7" name="Text Placeholder 6"/>
          <p:cNvSpPr>
            <a:spLocks noGrp="1"/>
          </p:cNvSpPr>
          <p:nvPr>
            <p:ph type="body" sz="quarter" idx="11" hasCustomPrompt="1"/>
          </p:nvPr>
        </p:nvSpPr>
        <p:spPr>
          <a:xfrm>
            <a:off x="4819650" y="266700"/>
            <a:ext cx="4114800" cy="666750"/>
          </a:xfrm>
          <a:prstGeom prst="rect">
            <a:avLst/>
          </a:prstGeom>
        </p:spPr>
        <p:txBody>
          <a:bodyPr/>
          <a:lstStyle>
            <a:lvl1pPr marL="0" indent="0">
              <a:buNone/>
              <a:defRPr sz="2800" b="1">
                <a:solidFill>
                  <a:srgbClr val="0000C8"/>
                </a:solidFill>
              </a:defRPr>
            </a:lvl1pPr>
          </a:lstStyle>
          <a:p>
            <a:pPr lvl="0"/>
            <a:r>
              <a:rPr lang="en-US" dirty="0" smtClean="0"/>
              <a:t>Title</a:t>
            </a:r>
          </a:p>
          <a:p>
            <a:pPr lvl="0"/>
            <a:endParaRPr lang="en-US" dirty="0" smtClean="0"/>
          </a:p>
          <a:p>
            <a:pPr lvl="0"/>
            <a:endParaRPr lang="en-US" dirty="0" smtClean="0"/>
          </a:p>
          <a:p>
            <a:pPr lvl="0"/>
            <a:endParaRPr lang="en-AU" dirty="0"/>
          </a:p>
        </p:txBody>
      </p:sp>
      <p:sp>
        <p:nvSpPr>
          <p:cNvPr id="9" name="Text Placeholder 8"/>
          <p:cNvSpPr>
            <a:spLocks noGrp="1"/>
          </p:cNvSpPr>
          <p:nvPr>
            <p:ph type="body" sz="quarter" idx="12" hasCustomPrompt="1"/>
          </p:nvPr>
        </p:nvSpPr>
        <p:spPr>
          <a:xfrm>
            <a:off x="4819650" y="981077"/>
            <a:ext cx="4114800" cy="3952875"/>
          </a:xfrm>
          <a:prstGeom prst="rect">
            <a:avLst/>
          </a:prstGeom>
        </p:spPr>
        <p:txBody>
          <a:bodyPr/>
          <a:lstStyle>
            <a:lvl1pPr marL="0" indent="0">
              <a:buNone/>
              <a:defRPr sz="2000" b="1"/>
            </a:lvl1pPr>
          </a:lstStyle>
          <a:p>
            <a:pPr lvl="0"/>
            <a:r>
              <a:rPr lang="en-US" dirty="0" smtClean="0"/>
              <a:t>Text</a:t>
            </a:r>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userDrawn="1"/>
        </p:nvGrpSpPr>
        <p:grpSpPr>
          <a:xfrm>
            <a:off x="107505" y="5586122"/>
            <a:ext cx="3312368" cy="1248268"/>
            <a:chOff x="179512" y="5517232"/>
            <a:chExt cx="3312368" cy="1248268"/>
          </a:xfrm>
        </p:grpSpPr>
        <p:pic>
          <p:nvPicPr>
            <p:cNvPr id="12" name="Picture 11"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163397813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5"/>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p:cNvSpPr>
            <a:spLocks noGrp="1"/>
          </p:cNvSpPr>
          <p:nvPr>
            <p:ph type="pic" sz="quarter" idx="10"/>
          </p:nvPr>
        </p:nvSpPr>
        <p:spPr>
          <a:xfrm>
            <a:off x="0" y="0"/>
            <a:ext cx="4476750" cy="5410200"/>
          </a:xfrm>
          <a:custGeom>
            <a:avLst/>
            <a:gdLst>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6858000 h 6858000"/>
              <a:gd name="connsiteX4" fmla="*/ 0 w 4476750"/>
              <a:gd name="connsiteY4" fmla="*/ 0 h 6858000"/>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4914900 h 6858000"/>
              <a:gd name="connsiteX4" fmla="*/ 0 w 4476750"/>
              <a:gd name="connsiteY4" fmla="*/ 0 h 685800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14900 h 5429250"/>
              <a:gd name="connsiteX4" fmla="*/ 0 w 4476750"/>
              <a:gd name="connsiteY4" fmla="*/ 0 h 542925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24425 h 5429250"/>
              <a:gd name="connsiteX4" fmla="*/ 0 w 4476750"/>
              <a:gd name="connsiteY4" fmla="*/ 0 h 542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750" h="5429250">
                <a:moveTo>
                  <a:pt x="0" y="0"/>
                </a:moveTo>
                <a:lnTo>
                  <a:pt x="4476750" y="0"/>
                </a:lnTo>
                <a:lnTo>
                  <a:pt x="4476750" y="5429250"/>
                </a:lnTo>
                <a:lnTo>
                  <a:pt x="0" y="4924425"/>
                </a:lnTo>
                <a:lnTo>
                  <a:pt x="0" y="0"/>
                </a:lnTo>
                <a:close/>
              </a:path>
            </a:pathLst>
          </a:custGeom>
        </p:spPr>
        <p:txBody>
          <a:bodyPr/>
          <a:lstStyle/>
          <a:p>
            <a:endParaRPr lang="en-AU"/>
          </a:p>
        </p:txBody>
      </p:sp>
      <p:sp>
        <p:nvSpPr>
          <p:cNvPr id="7" name="Text Placeholder 6"/>
          <p:cNvSpPr>
            <a:spLocks noGrp="1"/>
          </p:cNvSpPr>
          <p:nvPr>
            <p:ph type="body" sz="quarter" idx="11" hasCustomPrompt="1"/>
          </p:nvPr>
        </p:nvSpPr>
        <p:spPr>
          <a:xfrm>
            <a:off x="4819650" y="266700"/>
            <a:ext cx="4114800" cy="666750"/>
          </a:xfrm>
          <a:prstGeom prst="rect">
            <a:avLst/>
          </a:prstGeom>
        </p:spPr>
        <p:txBody>
          <a:bodyPr/>
          <a:lstStyle>
            <a:lvl1pPr marL="0" indent="0">
              <a:buNone/>
              <a:defRPr sz="2800" b="1">
                <a:solidFill>
                  <a:srgbClr val="0000C8"/>
                </a:solidFill>
              </a:defRPr>
            </a:lvl1pPr>
          </a:lstStyle>
          <a:p>
            <a:pPr lvl="0"/>
            <a:r>
              <a:rPr lang="en-US" dirty="0" smtClean="0"/>
              <a:t>Title</a:t>
            </a:r>
          </a:p>
          <a:p>
            <a:pPr lvl="0"/>
            <a:endParaRPr lang="en-US" dirty="0" smtClean="0"/>
          </a:p>
          <a:p>
            <a:pPr lvl="0"/>
            <a:endParaRPr lang="en-US" dirty="0" smtClean="0"/>
          </a:p>
          <a:p>
            <a:pPr lvl="0"/>
            <a:endParaRPr lang="en-AU" dirty="0"/>
          </a:p>
        </p:txBody>
      </p:sp>
      <p:sp>
        <p:nvSpPr>
          <p:cNvPr id="9" name="Text Placeholder 8"/>
          <p:cNvSpPr>
            <a:spLocks noGrp="1"/>
          </p:cNvSpPr>
          <p:nvPr>
            <p:ph type="body" sz="quarter" idx="12" hasCustomPrompt="1"/>
          </p:nvPr>
        </p:nvSpPr>
        <p:spPr>
          <a:xfrm>
            <a:off x="4819650" y="981077"/>
            <a:ext cx="4114800" cy="3952875"/>
          </a:xfrm>
          <a:prstGeom prst="rect">
            <a:avLst/>
          </a:prstGeom>
        </p:spPr>
        <p:txBody>
          <a:bodyPr/>
          <a:lstStyle>
            <a:lvl1pPr marL="0" indent="0">
              <a:buNone/>
              <a:defRPr sz="2000" b="1"/>
            </a:lvl1pPr>
          </a:lstStyle>
          <a:p>
            <a:pPr lvl="0"/>
            <a:r>
              <a:rPr lang="en-US" dirty="0" smtClean="0"/>
              <a:t>Text</a:t>
            </a:r>
            <a:endParaRPr lang="en-AU" dirty="0"/>
          </a:p>
        </p:txBody>
      </p:sp>
      <p:grpSp>
        <p:nvGrpSpPr>
          <p:cNvPr id="11" name="Group 10"/>
          <p:cNvGrpSpPr/>
          <p:nvPr userDrawn="1"/>
        </p:nvGrpSpPr>
        <p:grpSpPr>
          <a:xfrm>
            <a:off x="107505" y="5586122"/>
            <a:ext cx="3312368" cy="1248268"/>
            <a:chOff x="179512" y="5517232"/>
            <a:chExt cx="3312368" cy="1248268"/>
          </a:xfrm>
        </p:grpSpPr>
        <p:pic>
          <p:nvPicPr>
            <p:cNvPr id="12" name="Picture 11"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452114884"/>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810126" y="0"/>
            <a:ext cx="4333875" cy="5562556"/>
          </a:xfrm>
          <a:prstGeom prst="rect">
            <a:avLst/>
          </a:prstGeom>
        </p:spPr>
        <p:txBody>
          <a:bodyPr/>
          <a:lstStyle/>
          <a:p>
            <a:endParaRPr lang="en-AU"/>
          </a:p>
        </p:txBody>
      </p:sp>
      <p:sp>
        <p:nvSpPr>
          <p:cNvPr id="3" name="Text Placeholder 6"/>
          <p:cNvSpPr>
            <a:spLocks noGrp="1"/>
          </p:cNvSpPr>
          <p:nvPr>
            <p:ph type="body" sz="quarter" idx="11" hasCustomPrompt="1"/>
          </p:nvPr>
        </p:nvSpPr>
        <p:spPr>
          <a:xfrm>
            <a:off x="333375" y="266700"/>
            <a:ext cx="4114800" cy="666750"/>
          </a:xfrm>
          <a:prstGeom prst="rect">
            <a:avLst/>
          </a:prstGeom>
        </p:spPr>
        <p:txBody>
          <a:bodyPr/>
          <a:lstStyle>
            <a:lvl1pPr marL="0" indent="0">
              <a:buNone/>
              <a:defRPr sz="2800" b="1">
                <a:solidFill>
                  <a:srgbClr val="0000C8"/>
                </a:solidFill>
              </a:defRPr>
            </a:lvl1pPr>
          </a:lstStyle>
          <a:p>
            <a:pPr lvl="0"/>
            <a:r>
              <a:rPr lang="en-US" dirty="0" smtClean="0"/>
              <a:t>Title</a:t>
            </a:r>
          </a:p>
          <a:p>
            <a:pPr lvl="0"/>
            <a:endParaRPr lang="en-US" dirty="0" smtClean="0"/>
          </a:p>
          <a:p>
            <a:pPr lvl="0"/>
            <a:endParaRPr lang="en-US" dirty="0" smtClean="0"/>
          </a:p>
          <a:p>
            <a:pPr lvl="0"/>
            <a:endParaRPr lang="en-AU" dirty="0"/>
          </a:p>
        </p:txBody>
      </p:sp>
      <p:sp>
        <p:nvSpPr>
          <p:cNvPr id="4" name="Text Placeholder 8"/>
          <p:cNvSpPr>
            <a:spLocks noGrp="1"/>
          </p:cNvSpPr>
          <p:nvPr>
            <p:ph type="body" sz="quarter" idx="12" hasCustomPrompt="1"/>
          </p:nvPr>
        </p:nvSpPr>
        <p:spPr>
          <a:xfrm>
            <a:off x="323850" y="1028702"/>
            <a:ext cx="4114800" cy="3952875"/>
          </a:xfrm>
          <a:prstGeom prst="rect">
            <a:avLst/>
          </a:prstGeom>
        </p:spPr>
        <p:txBody>
          <a:bodyPr/>
          <a:lstStyle>
            <a:lvl1pPr marL="0" indent="0">
              <a:buNone/>
              <a:defRPr sz="2000" b="1"/>
            </a:lvl1pPr>
          </a:lstStyle>
          <a:p>
            <a:pPr lvl="0"/>
            <a:r>
              <a:rPr lang="en-US" dirty="0" smtClean="0"/>
              <a:t>Text</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userDrawn="1"/>
        </p:nvGrpSpPr>
        <p:grpSpPr>
          <a:xfrm>
            <a:off x="107505" y="5586122"/>
            <a:ext cx="3312368" cy="1248268"/>
            <a:chOff x="179512" y="5517232"/>
            <a:chExt cx="3312368" cy="1248268"/>
          </a:xfrm>
        </p:grpSpPr>
        <p:pic>
          <p:nvPicPr>
            <p:cNvPr id="10" name="Picture 9"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1973004969"/>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404383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5"/>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4"/>
          <p:cNvSpPr>
            <a:spLocks noGrp="1"/>
          </p:cNvSpPr>
          <p:nvPr>
            <p:ph type="pic" sz="quarter" idx="10"/>
          </p:nvPr>
        </p:nvSpPr>
        <p:spPr>
          <a:xfrm>
            <a:off x="4810126" y="-9526"/>
            <a:ext cx="4333875" cy="5953125"/>
          </a:xfrm>
          <a:custGeom>
            <a:avLst/>
            <a:gdLst>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6858000 h 6858000"/>
              <a:gd name="connsiteX4" fmla="*/ 0 w 4333875"/>
              <a:gd name="connsiteY4" fmla="*/ 0 h 6858000"/>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5476875 h 6858000"/>
              <a:gd name="connsiteX4" fmla="*/ 0 w 4333875"/>
              <a:gd name="connsiteY4" fmla="*/ 0 h 6858000"/>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76875 h 5953125"/>
              <a:gd name="connsiteX4" fmla="*/ 0 w 4333875"/>
              <a:gd name="connsiteY4" fmla="*/ 0 h 5953125"/>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67350 h 5953125"/>
              <a:gd name="connsiteX4" fmla="*/ 0 w 4333875"/>
              <a:gd name="connsiteY4" fmla="*/ 0 h 595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3875" h="5953125">
                <a:moveTo>
                  <a:pt x="0" y="0"/>
                </a:moveTo>
                <a:lnTo>
                  <a:pt x="4333875" y="0"/>
                </a:lnTo>
                <a:lnTo>
                  <a:pt x="4333875" y="5953125"/>
                </a:lnTo>
                <a:lnTo>
                  <a:pt x="0" y="5467350"/>
                </a:lnTo>
                <a:lnTo>
                  <a:pt x="0" y="0"/>
                </a:lnTo>
                <a:close/>
              </a:path>
            </a:pathLst>
          </a:custGeom>
        </p:spPr>
        <p:txBody>
          <a:bodyPr/>
          <a:lstStyle/>
          <a:p>
            <a:endParaRPr lang="en-AU"/>
          </a:p>
        </p:txBody>
      </p:sp>
      <p:sp>
        <p:nvSpPr>
          <p:cNvPr id="3" name="Text Placeholder 6"/>
          <p:cNvSpPr>
            <a:spLocks noGrp="1"/>
          </p:cNvSpPr>
          <p:nvPr>
            <p:ph type="body" sz="quarter" idx="11" hasCustomPrompt="1"/>
          </p:nvPr>
        </p:nvSpPr>
        <p:spPr>
          <a:xfrm>
            <a:off x="333375" y="266700"/>
            <a:ext cx="4114800" cy="666750"/>
          </a:xfrm>
          <a:prstGeom prst="rect">
            <a:avLst/>
          </a:prstGeom>
        </p:spPr>
        <p:txBody>
          <a:bodyPr/>
          <a:lstStyle>
            <a:lvl1pPr marL="0" indent="0">
              <a:buNone/>
              <a:defRPr sz="2800" b="1">
                <a:solidFill>
                  <a:srgbClr val="0000C8"/>
                </a:solidFill>
              </a:defRPr>
            </a:lvl1pPr>
          </a:lstStyle>
          <a:p>
            <a:pPr lvl="0"/>
            <a:r>
              <a:rPr lang="en-US" dirty="0" smtClean="0"/>
              <a:t>Title</a:t>
            </a:r>
          </a:p>
          <a:p>
            <a:pPr lvl="0"/>
            <a:endParaRPr lang="en-US" dirty="0" smtClean="0"/>
          </a:p>
          <a:p>
            <a:pPr lvl="0"/>
            <a:endParaRPr lang="en-US" dirty="0" smtClean="0"/>
          </a:p>
          <a:p>
            <a:pPr lvl="0"/>
            <a:endParaRPr lang="en-AU" dirty="0"/>
          </a:p>
        </p:txBody>
      </p:sp>
      <p:sp>
        <p:nvSpPr>
          <p:cNvPr id="4" name="Text Placeholder 8"/>
          <p:cNvSpPr>
            <a:spLocks noGrp="1"/>
          </p:cNvSpPr>
          <p:nvPr>
            <p:ph type="body" sz="quarter" idx="12" hasCustomPrompt="1"/>
          </p:nvPr>
        </p:nvSpPr>
        <p:spPr>
          <a:xfrm>
            <a:off x="323850" y="1028702"/>
            <a:ext cx="4114800" cy="3952875"/>
          </a:xfrm>
          <a:prstGeom prst="rect">
            <a:avLst/>
          </a:prstGeom>
        </p:spPr>
        <p:txBody>
          <a:bodyPr/>
          <a:lstStyle>
            <a:lvl1pPr marL="0" indent="0">
              <a:buNone/>
              <a:defRPr sz="2000" b="1"/>
            </a:lvl1pPr>
          </a:lstStyle>
          <a:p>
            <a:pPr lvl="0"/>
            <a:r>
              <a:rPr lang="en-US" dirty="0" smtClean="0"/>
              <a:t>Text</a:t>
            </a:r>
            <a:endParaRPr lang="en-AU" dirty="0"/>
          </a:p>
        </p:txBody>
      </p:sp>
      <p:grpSp>
        <p:nvGrpSpPr>
          <p:cNvPr id="9" name="Group 8"/>
          <p:cNvGrpSpPr/>
          <p:nvPr userDrawn="1"/>
        </p:nvGrpSpPr>
        <p:grpSpPr>
          <a:xfrm>
            <a:off x="107505" y="5586122"/>
            <a:ext cx="3312368" cy="1248268"/>
            <a:chOff x="179512" y="5517232"/>
            <a:chExt cx="3312368" cy="1248268"/>
          </a:xfrm>
        </p:grpSpPr>
        <p:pic>
          <p:nvPicPr>
            <p:cNvPr id="10" name="Picture 9"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361866942"/>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6858000"/>
          </a:xfrm>
          <a:prstGeom prst="rect">
            <a:avLst/>
          </a:prstGeom>
        </p:spPr>
        <p:txBody>
          <a:bodyPr/>
          <a:lstStyle>
            <a:lvl1pPr marL="0" indent="0">
              <a:buNone/>
              <a:defRPr/>
            </a:lvl1pPr>
          </a:lstStyle>
          <a:p>
            <a:r>
              <a:rPr lang="en-AU" dirty="0" smtClean="0"/>
              <a:t>INSERT PICTURE</a:t>
            </a:r>
            <a:endParaRPr lang="en-AU" dirty="0"/>
          </a:p>
        </p:txBody>
      </p:sp>
    </p:spTree>
    <p:extLst>
      <p:ext uri="{BB962C8B-B14F-4D97-AF65-F5344CB8AC3E}">
        <p14:creationId xmlns:p14="http://schemas.microsoft.com/office/powerpoint/2010/main" val="198275770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AU"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5080382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61526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7" name="Date Placeholder 6"/>
          <p:cNvSpPr>
            <a:spLocks noGrp="1"/>
          </p:cNvSpPr>
          <p:nvPr>
            <p:ph type="dt" sz="half" idx="10"/>
          </p:nvPr>
        </p:nvSpPr>
        <p:spPr/>
        <p:txBody>
          <a:bodyPr/>
          <a:lstStyle/>
          <a:p>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59727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Date Placeholder 2"/>
          <p:cNvSpPr>
            <a:spLocks noGrp="1"/>
          </p:cNvSpPr>
          <p:nvPr>
            <p:ph type="dt" sz="half" idx="10"/>
          </p:nvPr>
        </p:nvSpPr>
        <p:spPr/>
        <p:txBody>
          <a:bodyPr/>
          <a:lstStyle/>
          <a:p>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17383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0515975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AU" smtClean="0"/>
              <a:t>Click to edit Master title style</a:t>
            </a:r>
            <a:endParaRPr lang="en-AU"/>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45222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315067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AU"/>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91BBE-78B0-4AFC-B9E3-4D59A5681B1B}" type="slidenum">
              <a:rPr lang="en-AU" smtClean="0"/>
              <a:t>‹#›</a:t>
            </a:fld>
            <a:endParaRPr lang="en-AU" dirty="0"/>
          </a:p>
        </p:txBody>
      </p:sp>
    </p:spTree>
    <p:extLst>
      <p:ext uri="{BB962C8B-B14F-4D97-AF65-F5344CB8AC3E}">
        <p14:creationId xmlns:p14="http://schemas.microsoft.com/office/powerpoint/2010/main" val="395909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0"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387354"/>
            <a:ext cx="3200400" cy="461665"/>
          </a:xfrm>
          <a:prstGeom prst="rect">
            <a:avLst/>
          </a:prstGeom>
          <a:noFill/>
          <a:ln w="9525">
            <a:noFill/>
            <a:miter lim="800000"/>
            <a:headEnd/>
            <a:tailEnd/>
          </a:ln>
        </p:spPr>
        <p:txBody>
          <a:bodyPr>
            <a:spAutoFit/>
          </a:bodyPr>
          <a:lstStyle/>
          <a:p>
            <a:pPr algn="ctr" eaLnBrk="0" fontAlgn="base" hangingPunct="0">
              <a:spcBef>
                <a:spcPct val="50000"/>
              </a:spcBef>
              <a:spcAft>
                <a:spcPct val="0"/>
              </a:spcAft>
              <a:defRPr/>
            </a:pPr>
            <a:endParaRPr lang="en-US" sz="2400">
              <a:solidFill>
                <a:srgbClr val="FFFFFF"/>
              </a:solidFill>
            </a:endParaRPr>
          </a:p>
        </p:txBody>
      </p:sp>
    </p:spTree>
    <p:extLst>
      <p:ext uri="{BB962C8B-B14F-4D97-AF65-F5344CB8AC3E}">
        <p14:creationId xmlns:p14="http://schemas.microsoft.com/office/powerpoint/2010/main" val="330491599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Arial" pitchFamily="-65" charset="0"/>
          <a:cs typeface="+mj-cs"/>
        </a:defRPr>
      </a:lvl1pPr>
      <a:lvl2pPr algn="ctr" rtl="0" eaLnBrk="0" fontAlgn="base" hangingPunct="0">
        <a:spcBef>
          <a:spcPct val="0"/>
        </a:spcBef>
        <a:spcAft>
          <a:spcPct val="0"/>
        </a:spcAft>
        <a:defRPr sz="4400">
          <a:solidFill>
            <a:schemeClr val="tx2"/>
          </a:solidFill>
          <a:latin typeface="Arial" charset="0"/>
          <a:ea typeface="Arial" pitchFamily="-65"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65"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65"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6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pitchFamily="-65"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pitchFamily="-65"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pitchFamily="-65"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hiny.rstudio.com/"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hyperlink" Target="https://groups.google.com/d/forum/shiny-discuss" TargetMode="External"/><Relationship Id="rId5" Type="http://schemas.openxmlformats.org/officeDocument/2006/relationships/hyperlink" Target="https://github.com/rstudio/shiny" TargetMode="External"/><Relationship Id="rId4" Type="http://schemas.openxmlformats.org/officeDocument/2006/relationships/hyperlink" Target="http://stackoverflow.com/questions/tagged/shin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discuss.go-isop.org/t/building-pharmacometric-applications-using-r-an-online-r-shiny-tutorial/57"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sop-phmx/studyGroup/issues/19"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1411426" y="2465587"/>
            <a:ext cx="7027725" cy="387351"/>
          </a:xfrm>
          <a:prstGeom prst="rect">
            <a:avLst/>
          </a:prstGeom>
          <a:noFill/>
        </p:spPr>
        <p:txBody>
          <a:bodyPr/>
          <a:lstStyle/>
          <a:p>
            <a:pPr eaLnBrk="1" hangingPunct="1"/>
            <a:r>
              <a:rPr lang="en-US" sz="3200" b="1" dirty="0" smtClean="0"/>
              <a:t>Introduction to the Shiny Framework for Pharmacometrics</a:t>
            </a:r>
            <a:r>
              <a:rPr lang="en-US" sz="3200" b="1" dirty="0"/>
              <a:t/>
            </a:r>
            <a:br>
              <a:rPr lang="en-US" sz="3200" b="1" dirty="0"/>
            </a:br>
            <a:endParaRPr lang="en-US" sz="3200" b="1" dirty="0"/>
          </a:p>
        </p:txBody>
      </p:sp>
      <p:sp>
        <p:nvSpPr>
          <p:cNvPr id="13315" name="Rectangle 3"/>
          <p:cNvSpPr>
            <a:spLocks noGrp="1" noChangeArrowheads="1"/>
          </p:cNvSpPr>
          <p:nvPr>
            <p:ph type="subTitle" sz="quarter" idx="1"/>
          </p:nvPr>
        </p:nvSpPr>
        <p:spPr>
          <a:xfrm>
            <a:off x="1403648" y="3115245"/>
            <a:ext cx="7170600" cy="385763"/>
          </a:xfrm>
          <a:prstGeom prst="rect">
            <a:avLst/>
          </a:prstGeom>
          <a:noFill/>
        </p:spPr>
        <p:txBody>
          <a:bodyPr>
            <a:noAutofit/>
          </a:bodyPr>
          <a:lstStyle/>
          <a:p>
            <a:r>
              <a:rPr lang="en-AU" sz="2400" dirty="0"/>
              <a:t>Jessica </a:t>
            </a:r>
            <a:r>
              <a:rPr lang="en-AU" sz="2400" dirty="0" smtClean="0"/>
              <a:t>Wojciechowski</a:t>
            </a:r>
          </a:p>
          <a:p>
            <a:endParaRPr lang="en-AU" sz="2000" dirty="0" smtClean="0"/>
          </a:p>
          <a:p>
            <a:r>
              <a:rPr lang="en-AU" sz="1600" dirty="0" smtClean="0"/>
              <a:t>Email: jessica.wojciechowski@mymail.unisa.edu.au</a:t>
            </a:r>
          </a:p>
          <a:p>
            <a:r>
              <a:rPr lang="en-AU" sz="1600" dirty="0" smtClean="0"/>
              <a:t>20</a:t>
            </a:r>
            <a:r>
              <a:rPr lang="en-AU" sz="1600" baseline="30000" dirty="0" smtClean="0"/>
              <a:t>th</a:t>
            </a:r>
            <a:r>
              <a:rPr lang="en-AU" sz="1600" dirty="0" smtClean="0"/>
              <a:t> May 2016</a:t>
            </a:r>
          </a:p>
          <a:p>
            <a:endParaRPr lang="en-AU" sz="1600" dirty="0"/>
          </a:p>
        </p:txBody>
      </p:sp>
      <p:pic>
        <p:nvPicPr>
          <p:cNvPr id="6" name="Picture 5"/>
          <p:cNvPicPr>
            <a:picLocks noChangeAspect="1"/>
          </p:cNvPicPr>
          <p:nvPr/>
        </p:nvPicPr>
        <p:blipFill>
          <a:blip r:embed="rId3"/>
          <a:stretch>
            <a:fillRect/>
          </a:stretch>
        </p:blipFill>
        <p:spPr>
          <a:xfrm>
            <a:off x="47155580" y="736083"/>
            <a:ext cx="4032743" cy="4032743"/>
          </a:xfrm>
          <a:prstGeom prst="rect">
            <a:avLst/>
          </a:prstGeom>
        </p:spPr>
      </p:pic>
      <p:pic>
        <p:nvPicPr>
          <p:cNvPr id="7" name="Picture 6"/>
          <p:cNvPicPr>
            <a:picLocks noChangeAspect="1"/>
          </p:cNvPicPr>
          <p:nvPr/>
        </p:nvPicPr>
        <p:blipFill>
          <a:blip r:embed="rId3"/>
          <a:stretch>
            <a:fillRect/>
          </a:stretch>
        </p:blipFill>
        <p:spPr>
          <a:xfrm>
            <a:off x="47307980" y="888483"/>
            <a:ext cx="4032743" cy="4032743"/>
          </a:xfrm>
          <a:prstGeom prst="rect">
            <a:avLst/>
          </a:prstGeom>
        </p:spPr>
      </p:pic>
      <p:pic>
        <p:nvPicPr>
          <p:cNvPr id="8" name="Picture 7"/>
          <p:cNvPicPr>
            <a:picLocks noChangeAspect="1"/>
          </p:cNvPicPr>
          <p:nvPr/>
        </p:nvPicPr>
        <p:blipFill>
          <a:blip r:embed="rId3"/>
          <a:stretch>
            <a:fillRect/>
          </a:stretch>
        </p:blipFill>
        <p:spPr>
          <a:xfrm>
            <a:off x="47460380" y="1040883"/>
            <a:ext cx="4032743" cy="4032743"/>
          </a:xfrm>
          <a:prstGeom prst="rect">
            <a:avLst/>
          </a:prstGeom>
        </p:spPr>
      </p:pic>
      <p:pic>
        <p:nvPicPr>
          <p:cNvPr id="9" name="Picture 8"/>
          <p:cNvPicPr>
            <a:picLocks noChangeAspect="1"/>
          </p:cNvPicPr>
          <p:nvPr/>
        </p:nvPicPr>
        <p:blipFill>
          <a:blip r:embed="rId3"/>
          <a:stretch>
            <a:fillRect/>
          </a:stretch>
        </p:blipFill>
        <p:spPr>
          <a:xfrm>
            <a:off x="47612780" y="1193283"/>
            <a:ext cx="4032743" cy="4032743"/>
          </a:xfrm>
          <a:prstGeom prst="rect">
            <a:avLst/>
          </a:prstGeom>
        </p:spPr>
      </p:pic>
      <p:pic>
        <p:nvPicPr>
          <p:cNvPr id="10" name="Picture 9"/>
          <p:cNvPicPr>
            <a:picLocks noChangeAspect="1"/>
          </p:cNvPicPr>
          <p:nvPr/>
        </p:nvPicPr>
        <p:blipFill>
          <a:blip r:embed="rId3"/>
          <a:stretch>
            <a:fillRect/>
          </a:stretch>
        </p:blipFill>
        <p:spPr>
          <a:xfrm>
            <a:off x="47765180" y="1345683"/>
            <a:ext cx="4032743" cy="4032743"/>
          </a:xfrm>
          <a:prstGeom prst="rect">
            <a:avLst/>
          </a:prstGeom>
        </p:spPr>
      </p:pic>
      <p:pic>
        <p:nvPicPr>
          <p:cNvPr id="11" name="Picture 10"/>
          <p:cNvPicPr>
            <a:picLocks noChangeAspect="1"/>
          </p:cNvPicPr>
          <p:nvPr/>
        </p:nvPicPr>
        <p:blipFill>
          <a:blip r:embed="rId3"/>
          <a:stretch>
            <a:fillRect/>
          </a:stretch>
        </p:blipFill>
        <p:spPr>
          <a:xfrm>
            <a:off x="47917580" y="1498083"/>
            <a:ext cx="4032743" cy="4032743"/>
          </a:xfrm>
          <a:prstGeom prst="rect">
            <a:avLst/>
          </a:prstGeom>
        </p:spPr>
      </p:pic>
      <p:pic>
        <p:nvPicPr>
          <p:cNvPr id="12" name="Picture 11"/>
          <p:cNvPicPr>
            <a:picLocks noChangeAspect="1"/>
          </p:cNvPicPr>
          <p:nvPr/>
        </p:nvPicPr>
        <p:blipFill>
          <a:blip r:embed="rId3"/>
          <a:stretch>
            <a:fillRect/>
          </a:stretch>
        </p:blipFill>
        <p:spPr>
          <a:xfrm>
            <a:off x="48069980" y="1650483"/>
            <a:ext cx="4032743" cy="4032743"/>
          </a:xfrm>
          <a:prstGeom prst="rect">
            <a:avLst/>
          </a:prstGeom>
        </p:spPr>
      </p:pic>
      <p:pic>
        <p:nvPicPr>
          <p:cNvPr id="13" name="Picture 12"/>
          <p:cNvPicPr>
            <a:picLocks noChangeAspect="1"/>
          </p:cNvPicPr>
          <p:nvPr/>
        </p:nvPicPr>
        <p:blipFill>
          <a:blip r:embed="rId3"/>
          <a:stretch>
            <a:fillRect/>
          </a:stretch>
        </p:blipFill>
        <p:spPr>
          <a:xfrm>
            <a:off x="48222380" y="1802883"/>
            <a:ext cx="4032743" cy="4032743"/>
          </a:xfrm>
          <a:prstGeom prst="rect">
            <a:avLst/>
          </a:prstGeom>
        </p:spPr>
      </p:pic>
      <p:pic>
        <p:nvPicPr>
          <p:cNvPr id="14" name="Picture 13"/>
          <p:cNvPicPr>
            <a:picLocks noChangeAspect="1"/>
          </p:cNvPicPr>
          <p:nvPr/>
        </p:nvPicPr>
        <p:blipFill>
          <a:blip r:embed="rId3"/>
          <a:stretch>
            <a:fillRect/>
          </a:stretch>
        </p:blipFill>
        <p:spPr>
          <a:xfrm>
            <a:off x="48374780" y="1955283"/>
            <a:ext cx="4032743" cy="4032743"/>
          </a:xfrm>
          <a:prstGeom prst="rect">
            <a:avLst/>
          </a:prstGeom>
        </p:spPr>
      </p:pic>
      <p:pic>
        <p:nvPicPr>
          <p:cNvPr id="15" name="Picture 14"/>
          <p:cNvPicPr>
            <a:picLocks noChangeAspect="1"/>
          </p:cNvPicPr>
          <p:nvPr/>
        </p:nvPicPr>
        <p:blipFill>
          <a:blip r:embed="rId3"/>
          <a:stretch>
            <a:fillRect/>
          </a:stretch>
        </p:blipFill>
        <p:spPr>
          <a:xfrm>
            <a:off x="48527180" y="2107683"/>
            <a:ext cx="4032743" cy="4032743"/>
          </a:xfrm>
          <a:prstGeom prst="rect">
            <a:avLst/>
          </a:prstGeom>
        </p:spPr>
      </p:pic>
    </p:spTree>
    <p:extLst>
      <p:ext uri="{BB962C8B-B14F-4D97-AF65-F5344CB8AC3E}">
        <p14:creationId xmlns:p14="http://schemas.microsoft.com/office/powerpoint/2010/main" val="32084078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ui.R: Displaying Reactive Output</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10</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Output functions call R objects in </a:t>
            </a:r>
            <a:r>
              <a:rPr lang="en-AU" sz="2000" dirty="0" err="1"/>
              <a:t>server.R</a:t>
            </a:r>
            <a:r>
              <a:rPr lang="en-AU" sz="2000" dirty="0"/>
              <a:t> to the UI</a:t>
            </a:r>
          </a:p>
          <a:p>
            <a:pPr>
              <a:lnSpc>
                <a:spcPct val="100000"/>
              </a:lnSpc>
            </a:pPr>
            <a:r>
              <a:rPr lang="en-AU" sz="2000" dirty="0"/>
              <a:t>Examples:</a:t>
            </a:r>
          </a:p>
          <a:p>
            <a:pPr lvl="1">
              <a:lnSpc>
                <a:spcPct val="100000"/>
              </a:lnSpc>
            </a:pPr>
            <a:r>
              <a:rPr lang="en-AU" sz="1800" dirty="0" err="1">
                <a:latin typeface="Monaco" charset="0"/>
                <a:ea typeface="Monaco" charset="0"/>
                <a:cs typeface="Monaco" charset="0"/>
              </a:rPr>
              <a:t>plotOutput</a:t>
            </a:r>
            <a:endParaRPr lang="en-AU" sz="1800" dirty="0">
              <a:latin typeface="Monaco" charset="0"/>
              <a:ea typeface="Monaco" charset="0"/>
              <a:cs typeface="Monaco" charset="0"/>
            </a:endParaRPr>
          </a:p>
          <a:p>
            <a:pPr lvl="1">
              <a:lnSpc>
                <a:spcPct val="100000"/>
              </a:lnSpc>
            </a:pPr>
            <a:r>
              <a:rPr lang="en-AU" sz="1800" dirty="0" err="1">
                <a:latin typeface="Monaco" charset="0"/>
                <a:ea typeface="Monaco" charset="0"/>
                <a:cs typeface="Monaco" charset="0"/>
              </a:rPr>
              <a:t>tableOutput</a:t>
            </a:r>
            <a:endParaRPr lang="en-AU" sz="1800" dirty="0">
              <a:latin typeface="Monaco" charset="0"/>
              <a:ea typeface="Monaco" charset="0"/>
              <a:cs typeface="Monaco" charset="0"/>
            </a:endParaRPr>
          </a:p>
          <a:p>
            <a:pPr lvl="1">
              <a:lnSpc>
                <a:spcPct val="100000"/>
              </a:lnSpc>
            </a:pPr>
            <a:r>
              <a:rPr lang="en-AU" sz="1800" dirty="0" err="1">
                <a:latin typeface="Monaco" charset="0"/>
                <a:ea typeface="Monaco" charset="0"/>
                <a:cs typeface="Monaco" charset="0"/>
              </a:rPr>
              <a:t>textOutput</a:t>
            </a:r>
            <a:endParaRPr lang="en-AU" sz="1800" dirty="0">
              <a:latin typeface="Monaco" charset="0"/>
              <a:ea typeface="Monaco" charset="0"/>
              <a:cs typeface="Monaco" charset="0"/>
            </a:endParaRPr>
          </a:p>
          <a:p>
            <a:pPr>
              <a:lnSpc>
                <a:spcPct val="100000"/>
              </a:lnSpc>
            </a:pPr>
            <a:r>
              <a:rPr lang="en-AU" sz="2000" dirty="0">
                <a:cs typeface="Courier New" panose="02070309020205020404" pitchFamily="49" charset="0"/>
              </a:rPr>
              <a:t>Specific for the object in </a:t>
            </a:r>
            <a:r>
              <a:rPr lang="en-AU" sz="2000" dirty="0" err="1">
                <a:cs typeface="Courier New" panose="02070309020205020404" pitchFamily="49" charset="0"/>
              </a:rPr>
              <a:t>server.R</a:t>
            </a:r>
            <a:endParaRPr lang="en-AU" sz="2000" dirty="0">
              <a:cs typeface="Courier New" panose="02070309020205020404" pitchFamily="49" charset="0"/>
            </a:endParaRPr>
          </a:p>
          <a:p>
            <a:pPr lvl="1">
              <a:lnSpc>
                <a:spcPct val="100000"/>
              </a:lnSpc>
            </a:pPr>
            <a:r>
              <a:rPr lang="en-AU" sz="1800" dirty="0">
                <a:cs typeface="Courier New" panose="02070309020205020404" pitchFamily="49" charset="0"/>
              </a:rPr>
              <a:t>i.e. ggplot2 object called by </a:t>
            </a:r>
            <a:r>
              <a:rPr lang="en-AU" sz="1800" dirty="0" err="1" smtClean="0">
                <a:latin typeface="Monaco" charset="0"/>
                <a:ea typeface="Monaco" charset="0"/>
                <a:cs typeface="Monaco" charset="0"/>
              </a:rPr>
              <a:t>plotOutput</a:t>
            </a:r>
            <a:endParaRPr lang="en-AU" sz="1800" dirty="0">
              <a:latin typeface="Monaco" charset="0"/>
              <a:ea typeface="Monaco" charset="0"/>
              <a:cs typeface="Monaco" charset="0"/>
            </a:endParaRPr>
          </a:p>
        </p:txBody>
      </p:sp>
    </p:spTree>
    <p:extLst>
      <p:ext uri="{BB962C8B-B14F-4D97-AF65-F5344CB8AC3E}">
        <p14:creationId xmlns:p14="http://schemas.microsoft.com/office/powerpoint/2010/main" val="3303299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8025" r="45316" b="39722"/>
          <a:stretch/>
        </p:blipFill>
        <p:spPr>
          <a:xfrm>
            <a:off x="138896" y="578727"/>
            <a:ext cx="8876437" cy="5301205"/>
          </a:xfrm>
          <a:prstGeom prst="rect">
            <a:avLst/>
          </a:prstGeom>
          <a:ln>
            <a:solidFill>
              <a:schemeClr val="bg1">
                <a:lumMod val="50000"/>
              </a:schemeClr>
            </a:solidFill>
          </a:ln>
        </p:spPr>
      </p:pic>
      <p:sp>
        <p:nvSpPr>
          <p:cNvPr id="5" name="TextBox 4"/>
          <p:cNvSpPr txBox="1"/>
          <p:nvPr/>
        </p:nvSpPr>
        <p:spPr>
          <a:xfrm>
            <a:off x="8532440" y="6309320"/>
            <a:ext cx="517710" cy="369332"/>
          </a:xfrm>
          <a:prstGeom prst="rect">
            <a:avLst/>
          </a:prstGeom>
          <a:noFill/>
        </p:spPr>
        <p:txBody>
          <a:bodyPr wrap="square" rtlCol="0">
            <a:spAutoFit/>
          </a:bodyPr>
          <a:lstStyle/>
          <a:p>
            <a:pPr algn="ctr"/>
            <a:fld id="{8FB87772-90CD-D740-8CAB-EE987C0E6DC5}" type="slidenum">
              <a:rPr lang="en-US" smtClean="0">
                <a:latin typeface="Arial" charset="0"/>
                <a:ea typeface="Arial" charset="0"/>
                <a:cs typeface="Arial" charset="0"/>
              </a:rPr>
              <a:t>11</a:t>
            </a:fld>
            <a:endParaRPr lang="en-US" dirty="0">
              <a:latin typeface="Arial" charset="0"/>
              <a:ea typeface="Arial" charset="0"/>
              <a:cs typeface="Arial" charset="0"/>
            </a:endParaRPr>
          </a:p>
        </p:txBody>
      </p:sp>
      <p:sp>
        <p:nvSpPr>
          <p:cNvPr id="6" name="Rectangle 5"/>
          <p:cNvSpPr/>
          <p:nvPr/>
        </p:nvSpPr>
        <p:spPr>
          <a:xfrm>
            <a:off x="1259631" y="673434"/>
            <a:ext cx="789087" cy="2525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18105"/>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smtClean="0"/>
              <a:t>server.R</a:t>
            </a:r>
            <a:r>
              <a:rPr lang="en-AU" dirty="0" smtClean="0"/>
              <a:t>: Application Instructions</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12</a:t>
            </a:fld>
            <a:endParaRPr lang="en-US" dirty="0">
              <a:solidFill>
                <a:schemeClr val="bg1"/>
              </a:solidFill>
              <a:latin typeface="Arial" charset="0"/>
              <a:ea typeface="Arial" charset="0"/>
              <a:cs typeface="Arial" charset="0"/>
            </a:endParaRPr>
          </a:p>
        </p:txBody>
      </p:sp>
      <p:sp>
        <p:nvSpPr>
          <p:cNvPr id="7" name="Text Placeholder 2"/>
          <p:cNvSpPr>
            <a:spLocks noGrp="1"/>
          </p:cNvSpPr>
          <p:nvPr>
            <p:ph type="body" sz="quarter" idx="11"/>
          </p:nvPr>
        </p:nvSpPr>
        <p:spPr>
          <a:xfrm>
            <a:off x="414338" y="1295400"/>
            <a:ext cx="8258175" cy="3429744"/>
          </a:xfrm>
        </p:spPr>
        <p:txBody>
          <a:bodyPr/>
          <a:lstStyle/>
          <a:p>
            <a:pPr>
              <a:lnSpc>
                <a:spcPct val="100000"/>
              </a:lnSpc>
            </a:pPr>
            <a:r>
              <a:rPr lang="en-AU" sz="2000" dirty="0"/>
              <a:t>Controls the processing of widget input to display output to the UI</a:t>
            </a:r>
          </a:p>
          <a:p>
            <a:pPr>
              <a:lnSpc>
                <a:spcPct val="100000"/>
              </a:lnSpc>
            </a:pPr>
            <a:r>
              <a:rPr lang="en-AU" sz="2000" dirty="0"/>
              <a:t>Can use your favourite R packages and their functions</a:t>
            </a:r>
          </a:p>
          <a:p>
            <a:pPr>
              <a:lnSpc>
                <a:spcPct val="100000"/>
              </a:lnSpc>
            </a:pPr>
            <a:r>
              <a:rPr lang="en-AU" sz="2000" dirty="0" smtClean="0"/>
              <a:t>Structure </a:t>
            </a:r>
            <a:r>
              <a:rPr lang="en-AU" sz="2000" dirty="0"/>
              <a:t>of </a:t>
            </a:r>
            <a:r>
              <a:rPr lang="en-AU" sz="2000" dirty="0" err="1"/>
              <a:t>server.R</a:t>
            </a:r>
            <a:r>
              <a:rPr lang="en-AU" sz="2000" dirty="0"/>
              <a:t> code plays an important role:</a:t>
            </a:r>
          </a:p>
          <a:p>
            <a:pPr lvl="1">
              <a:lnSpc>
                <a:spcPct val="100000"/>
              </a:lnSpc>
            </a:pPr>
            <a:r>
              <a:rPr lang="en-AU" dirty="0"/>
              <a:t>Minimising redundant computation</a:t>
            </a:r>
          </a:p>
          <a:p>
            <a:pPr lvl="1">
              <a:lnSpc>
                <a:spcPct val="100000"/>
              </a:lnSpc>
            </a:pPr>
            <a:r>
              <a:rPr lang="en-AU" dirty="0"/>
              <a:t>Maximising application speed</a:t>
            </a:r>
          </a:p>
        </p:txBody>
      </p:sp>
    </p:spTree>
    <p:extLst>
      <p:ext uri="{BB962C8B-B14F-4D97-AF65-F5344CB8AC3E}">
        <p14:creationId xmlns:p14="http://schemas.microsoft.com/office/powerpoint/2010/main" val="2910915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smtClean="0"/>
              <a:t>server.R</a:t>
            </a:r>
            <a:r>
              <a:rPr lang="en-AU" dirty="0" smtClean="0"/>
              <a:t>: Non-Reactive versus Reactive</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13</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“Non-reactive” objects include:</a:t>
            </a:r>
          </a:p>
          <a:p>
            <a:pPr lvl="1">
              <a:lnSpc>
                <a:spcPct val="100000"/>
              </a:lnSpc>
            </a:pPr>
            <a:r>
              <a:rPr lang="en-AU" sz="1800" dirty="0"/>
              <a:t>Package libraries</a:t>
            </a:r>
          </a:p>
          <a:p>
            <a:pPr lvl="1">
              <a:lnSpc>
                <a:spcPct val="100000"/>
              </a:lnSpc>
            </a:pPr>
            <a:r>
              <a:rPr lang="en-AU" sz="1800" dirty="0"/>
              <a:t>Constant expressions, i.e., time</a:t>
            </a:r>
          </a:p>
          <a:p>
            <a:pPr lvl="1">
              <a:lnSpc>
                <a:spcPct val="100000"/>
              </a:lnSpc>
            </a:pPr>
            <a:r>
              <a:rPr lang="en-AU" sz="1800" dirty="0"/>
              <a:t>Loaded datasets</a:t>
            </a:r>
          </a:p>
          <a:p>
            <a:pPr>
              <a:lnSpc>
                <a:spcPct val="100000"/>
              </a:lnSpc>
            </a:pPr>
            <a:r>
              <a:rPr lang="en-AU" sz="2000" dirty="0"/>
              <a:t>Objects dependent on widget input are “reactive”</a:t>
            </a:r>
          </a:p>
          <a:p>
            <a:pPr>
              <a:lnSpc>
                <a:spcPct val="100000"/>
              </a:lnSpc>
            </a:pPr>
            <a:r>
              <a:rPr lang="en-AU" sz="2000" dirty="0"/>
              <a:t>Reactive objects need to be within the </a:t>
            </a:r>
            <a:r>
              <a:rPr lang="en-AU" sz="2000" dirty="0">
                <a:latin typeface="Monaco" charset="0"/>
                <a:ea typeface="Monaco" charset="0"/>
                <a:cs typeface="Monaco" charset="0"/>
              </a:rPr>
              <a:t>shinyServer</a:t>
            </a:r>
            <a:r>
              <a:rPr lang="en-AU" sz="2000" dirty="0"/>
              <a:t> function in </a:t>
            </a:r>
            <a:r>
              <a:rPr lang="en-AU" sz="2000" dirty="0" err="1"/>
              <a:t>server.R</a:t>
            </a:r>
            <a:endParaRPr lang="en-AU" sz="2000" dirty="0"/>
          </a:p>
          <a:p>
            <a:pPr lvl="1">
              <a:lnSpc>
                <a:spcPct val="100000"/>
              </a:lnSpc>
            </a:pPr>
            <a:r>
              <a:rPr lang="en-AU" sz="1800" dirty="0"/>
              <a:t>They are called from ui.R to </a:t>
            </a:r>
            <a:r>
              <a:rPr lang="en-AU" sz="1800" dirty="0" err="1"/>
              <a:t>server.R</a:t>
            </a:r>
            <a:r>
              <a:rPr lang="en-AU" sz="1800" dirty="0"/>
              <a:t> by the widget’s name:</a:t>
            </a:r>
          </a:p>
          <a:p>
            <a:pPr lvl="2"/>
            <a:r>
              <a:rPr lang="en-AU" sz="1600" dirty="0" smtClean="0">
                <a:latin typeface="Monaco" charset="0"/>
                <a:ea typeface="Monaco" charset="0"/>
                <a:cs typeface="Monaco" charset="0"/>
              </a:rPr>
              <a:t>DOSE </a:t>
            </a:r>
            <a:r>
              <a:rPr lang="en-AU" sz="1600" dirty="0" smtClean="0"/>
              <a:t>in </a:t>
            </a:r>
            <a:r>
              <a:rPr lang="en-AU" sz="1600" dirty="0"/>
              <a:t>ui.R = </a:t>
            </a:r>
            <a:r>
              <a:rPr lang="en-AU" sz="1600" dirty="0" err="1" smtClean="0">
                <a:latin typeface="Monaco" charset="0"/>
                <a:ea typeface="Monaco" charset="0"/>
                <a:cs typeface="Monaco" charset="0"/>
              </a:rPr>
              <a:t>input$DOSE</a:t>
            </a:r>
            <a:r>
              <a:rPr lang="en-AU" sz="1600" dirty="0" smtClean="0">
                <a:latin typeface="Monaco" charset="0"/>
                <a:ea typeface="Monaco" charset="0"/>
                <a:cs typeface="Monaco" charset="0"/>
              </a:rPr>
              <a:t> </a:t>
            </a:r>
            <a:r>
              <a:rPr lang="en-AU" sz="1600" dirty="0" smtClean="0"/>
              <a:t>in </a:t>
            </a:r>
            <a:r>
              <a:rPr lang="en-AU" sz="1600" dirty="0" err="1"/>
              <a:t>server.R</a:t>
            </a:r>
            <a:endParaRPr lang="en-AU" sz="1600" dirty="0"/>
          </a:p>
          <a:p>
            <a:pPr lvl="1">
              <a:lnSpc>
                <a:spcPct val="100000"/>
              </a:lnSpc>
            </a:pPr>
            <a:r>
              <a:rPr lang="en-AU" sz="1800" dirty="0"/>
              <a:t>The value for the reactive object updates every time input from a widget changes</a:t>
            </a:r>
          </a:p>
          <a:p>
            <a:pPr lvl="1">
              <a:lnSpc>
                <a:spcPct val="100000"/>
              </a:lnSpc>
            </a:pPr>
            <a:r>
              <a:rPr lang="en-AU" sz="1800" dirty="0"/>
              <a:t>Code in </a:t>
            </a:r>
            <a:r>
              <a:rPr lang="en-AU" sz="1800" dirty="0">
                <a:latin typeface="Monaco" charset="0"/>
                <a:ea typeface="Monaco" charset="0"/>
                <a:cs typeface="Monaco" charset="0"/>
              </a:rPr>
              <a:t>shinyServer</a:t>
            </a:r>
            <a:r>
              <a:rPr lang="en-AU" sz="1800" dirty="0"/>
              <a:t> re-executes with every widget change</a:t>
            </a:r>
          </a:p>
          <a:p>
            <a:pPr lvl="1">
              <a:lnSpc>
                <a:spcPct val="100000"/>
              </a:lnSpc>
            </a:pPr>
            <a:r>
              <a:rPr lang="en-AU" sz="1800" dirty="0"/>
              <a:t>Code outside </a:t>
            </a:r>
            <a:r>
              <a:rPr lang="en-AU" sz="1800" dirty="0">
                <a:latin typeface="Monaco" charset="0"/>
                <a:ea typeface="Monaco" charset="0"/>
                <a:cs typeface="Monaco" charset="0"/>
              </a:rPr>
              <a:t>shinyServer</a:t>
            </a:r>
            <a:r>
              <a:rPr lang="en-AU" sz="1800" dirty="0"/>
              <a:t> is run once on application initiation</a:t>
            </a:r>
          </a:p>
          <a:p>
            <a:endParaRPr lang="en-US" dirty="0"/>
          </a:p>
        </p:txBody>
      </p:sp>
    </p:spTree>
    <p:extLst>
      <p:ext uri="{BB962C8B-B14F-4D97-AF65-F5344CB8AC3E}">
        <p14:creationId xmlns:p14="http://schemas.microsoft.com/office/powerpoint/2010/main" val="12091334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smtClean="0"/>
              <a:t>server.R</a:t>
            </a:r>
            <a:r>
              <a:rPr lang="en-AU" dirty="0" smtClean="0"/>
              <a:t>: Sending Reactive Output to the UI</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14</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Functions that create reactive objects to be sent to ui.R</a:t>
            </a:r>
          </a:p>
          <a:p>
            <a:pPr lvl="1">
              <a:lnSpc>
                <a:spcPct val="100000"/>
              </a:lnSpc>
            </a:pPr>
            <a:r>
              <a:rPr lang="en-AU" sz="1800" dirty="0" err="1">
                <a:latin typeface="Monaco" charset="0"/>
                <a:ea typeface="Monaco" charset="0"/>
                <a:cs typeface="Monaco" charset="0"/>
              </a:rPr>
              <a:t>renderPlot</a:t>
            </a:r>
            <a:endParaRPr lang="en-AU" sz="1800" dirty="0">
              <a:latin typeface="Monaco" charset="0"/>
              <a:ea typeface="Monaco" charset="0"/>
              <a:cs typeface="Monaco" charset="0"/>
            </a:endParaRPr>
          </a:p>
          <a:p>
            <a:pPr lvl="1">
              <a:lnSpc>
                <a:spcPct val="100000"/>
              </a:lnSpc>
            </a:pPr>
            <a:r>
              <a:rPr lang="en-AU" sz="1800" dirty="0" err="1">
                <a:latin typeface="Monaco" charset="0"/>
                <a:ea typeface="Monaco" charset="0"/>
                <a:cs typeface="Monaco" charset="0"/>
              </a:rPr>
              <a:t>renderTable</a:t>
            </a:r>
            <a:endParaRPr lang="en-AU" sz="1800" dirty="0">
              <a:latin typeface="Monaco" charset="0"/>
              <a:ea typeface="Monaco" charset="0"/>
              <a:cs typeface="Monaco" charset="0"/>
            </a:endParaRPr>
          </a:p>
          <a:p>
            <a:pPr lvl="1">
              <a:lnSpc>
                <a:spcPct val="100000"/>
              </a:lnSpc>
            </a:pPr>
            <a:r>
              <a:rPr lang="en-AU" sz="1800" dirty="0" err="1">
                <a:latin typeface="Monaco" charset="0"/>
                <a:ea typeface="Monaco" charset="0"/>
                <a:cs typeface="Monaco" charset="0"/>
              </a:rPr>
              <a:t>renderText</a:t>
            </a:r>
            <a:endParaRPr lang="en-AU" sz="1800" dirty="0">
              <a:latin typeface="Monaco" charset="0"/>
              <a:ea typeface="Monaco" charset="0"/>
              <a:cs typeface="Monaco" charset="0"/>
            </a:endParaRPr>
          </a:p>
          <a:p>
            <a:pPr>
              <a:lnSpc>
                <a:spcPct val="100000"/>
              </a:lnSpc>
            </a:pPr>
            <a:r>
              <a:rPr lang="en-AU" sz="2000" dirty="0">
                <a:cs typeface="Courier New" panose="02070309020205020404" pitchFamily="49" charset="0"/>
              </a:rPr>
              <a:t>Can contain code for the reactive object and code processing widget input</a:t>
            </a:r>
          </a:p>
          <a:p>
            <a:pPr>
              <a:lnSpc>
                <a:spcPct val="100000"/>
              </a:lnSpc>
            </a:pPr>
            <a:r>
              <a:rPr lang="en-AU" sz="2000" dirty="0"/>
              <a:t>Code within </a:t>
            </a:r>
            <a:r>
              <a:rPr lang="en-AU" sz="2000" dirty="0">
                <a:latin typeface="Monaco" charset="0"/>
                <a:ea typeface="Monaco" charset="0"/>
                <a:cs typeface="Monaco" charset="0"/>
              </a:rPr>
              <a:t>shinyServer</a:t>
            </a:r>
          </a:p>
          <a:p>
            <a:pPr>
              <a:lnSpc>
                <a:spcPct val="100000"/>
              </a:lnSpc>
            </a:pPr>
            <a:r>
              <a:rPr lang="en-AU" sz="2000" dirty="0">
                <a:cs typeface="Courier New" panose="02070309020205020404" pitchFamily="49" charset="0"/>
              </a:rPr>
              <a:t>Specific for the object </a:t>
            </a:r>
            <a:r>
              <a:rPr lang="en-AU" sz="2000" dirty="0" smtClean="0">
                <a:cs typeface="Courier New" panose="02070309020205020404" pitchFamily="49" charset="0"/>
              </a:rPr>
              <a:t>type</a:t>
            </a:r>
          </a:p>
          <a:p>
            <a:pPr lvl="1">
              <a:lnSpc>
                <a:spcPct val="100000"/>
              </a:lnSpc>
            </a:pPr>
            <a:r>
              <a:rPr lang="en-AU" sz="1800" dirty="0" smtClean="0">
                <a:cs typeface="Courier New" panose="02070309020205020404" pitchFamily="49" charset="0"/>
              </a:rPr>
              <a:t>If </a:t>
            </a:r>
            <a:r>
              <a:rPr lang="en-AU" sz="1800" dirty="0"/>
              <a:t>ggplot2 object </a:t>
            </a:r>
            <a:r>
              <a:rPr lang="en-AU" sz="1800" dirty="0" smtClean="0"/>
              <a:t>is defined </a:t>
            </a:r>
            <a:r>
              <a:rPr lang="en-AU" sz="1800" dirty="0"/>
              <a:t>within </a:t>
            </a:r>
            <a:r>
              <a:rPr lang="en-AU" sz="1800" dirty="0" err="1">
                <a:latin typeface="Monaco" charset="0"/>
                <a:ea typeface="Monaco" charset="0"/>
                <a:cs typeface="Monaco" charset="0"/>
              </a:rPr>
              <a:t>plotOutput</a:t>
            </a:r>
            <a:r>
              <a:rPr lang="en-AU" sz="1800" dirty="0"/>
              <a:t> in </a:t>
            </a:r>
            <a:r>
              <a:rPr lang="en-AU" sz="1800" dirty="0" smtClean="0"/>
              <a:t>ui.R</a:t>
            </a:r>
            <a:endParaRPr lang="en-AU" sz="1800" dirty="0">
              <a:cs typeface="Courier New" panose="02070309020205020404" pitchFamily="49" charset="0"/>
            </a:endParaRPr>
          </a:p>
          <a:p>
            <a:pPr lvl="1">
              <a:lnSpc>
                <a:spcPct val="100000"/>
              </a:lnSpc>
            </a:pPr>
            <a:r>
              <a:rPr lang="en-AU" sz="1800" dirty="0" smtClean="0">
                <a:cs typeface="Courier New" panose="02070309020205020404" pitchFamily="49" charset="0"/>
              </a:rPr>
              <a:t>Then defined </a:t>
            </a:r>
            <a:r>
              <a:rPr lang="en-AU" sz="1800" dirty="0">
                <a:cs typeface="Courier New" panose="02070309020205020404" pitchFamily="49" charset="0"/>
              </a:rPr>
              <a:t>within </a:t>
            </a:r>
            <a:r>
              <a:rPr lang="en-AU" sz="1800" dirty="0" err="1" smtClean="0">
                <a:latin typeface="Monaco" charset="0"/>
                <a:ea typeface="Monaco" charset="0"/>
                <a:cs typeface="Monaco" charset="0"/>
              </a:rPr>
              <a:t>renderPlot</a:t>
            </a:r>
            <a:r>
              <a:rPr lang="en-AU" sz="1800" dirty="0">
                <a:latin typeface="Monaco" charset="0"/>
                <a:ea typeface="Monaco" charset="0"/>
                <a:cs typeface="Monaco" charset="0"/>
              </a:rPr>
              <a:t> </a:t>
            </a:r>
            <a:r>
              <a:rPr lang="en-AU" sz="1800" dirty="0" smtClean="0"/>
              <a:t>in </a:t>
            </a:r>
            <a:r>
              <a:rPr lang="en-AU" sz="1800" dirty="0" err="1" smtClean="0"/>
              <a:t>server.R</a:t>
            </a:r>
            <a:endParaRPr lang="en-AU" sz="1800" dirty="0"/>
          </a:p>
        </p:txBody>
      </p:sp>
    </p:spTree>
    <p:extLst>
      <p:ext uri="{BB962C8B-B14F-4D97-AF65-F5344CB8AC3E}">
        <p14:creationId xmlns:p14="http://schemas.microsoft.com/office/powerpoint/2010/main" val="9105639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8080" r="45300" b="17443"/>
          <a:stretch/>
        </p:blipFill>
        <p:spPr>
          <a:xfrm>
            <a:off x="172516" y="315380"/>
            <a:ext cx="7314370" cy="6224316"/>
          </a:xfrm>
          <a:prstGeom prst="rect">
            <a:avLst/>
          </a:prstGeom>
          <a:ln>
            <a:solidFill>
              <a:schemeClr val="bg1">
                <a:lumMod val="50000"/>
              </a:schemeClr>
            </a:solidFill>
          </a:ln>
        </p:spPr>
      </p:pic>
      <p:sp>
        <p:nvSpPr>
          <p:cNvPr id="9" name="TextBox 8"/>
          <p:cNvSpPr txBox="1"/>
          <p:nvPr/>
        </p:nvSpPr>
        <p:spPr>
          <a:xfrm>
            <a:off x="8532440" y="6309320"/>
            <a:ext cx="517710" cy="369332"/>
          </a:xfrm>
          <a:prstGeom prst="rect">
            <a:avLst/>
          </a:prstGeom>
          <a:noFill/>
        </p:spPr>
        <p:txBody>
          <a:bodyPr wrap="square" rtlCol="0">
            <a:spAutoFit/>
          </a:bodyPr>
          <a:lstStyle/>
          <a:p>
            <a:pPr algn="ctr"/>
            <a:fld id="{CCA1F50E-6A45-D14F-9AD6-8D04A59D0867}" type="slidenum">
              <a:rPr lang="en-US" smtClean="0">
                <a:latin typeface="Arial" charset="0"/>
                <a:ea typeface="Arial" charset="0"/>
                <a:cs typeface="Arial" charset="0"/>
              </a:rPr>
              <a:t>15</a:t>
            </a:fld>
            <a:endParaRPr lang="en-US" dirty="0">
              <a:latin typeface="Arial" charset="0"/>
              <a:ea typeface="Arial" charset="0"/>
              <a:cs typeface="Arial" charset="0"/>
            </a:endParaRPr>
          </a:p>
        </p:txBody>
      </p:sp>
      <p:sp>
        <p:nvSpPr>
          <p:cNvPr id="8" name="Right Brace 7"/>
          <p:cNvSpPr/>
          <p:nvPr/>
        </p:nvSpPr>
        <p:spPr>
          <a:xfrm>
            <a:off x="7252008" y="721650"/>
            <a:ext cx="360040" cy="1990318"/>
          </a:xfrm>
          <a:prstGeom prst="rightBrace">
            <a:avLst>
              <a:gd name="adj1" fmla="val 53412"/>
              <a:gd name="adj2" fmla="val 50847"/>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7252008" y="2747062"/>
            <a:ext cx="360040" cy="3665313"/>
          </a:xfrm>
          <a:prstGeom prst="rightBrace">
            <a:avLst>
              <a:gd name="adj1" fmla="val 53412"/>
              <a:gd name="adj2" fmla="val 50847"/>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555253" y="1549690"/>
            <a:ext cx="1646605" cy="369332"/>
          </a:xfrm>
          <a:prstGeom prst="rect">
            <a:avLst/>
          </a:prstGeom>
          <a:noFill/>
        </p:spPr>
        <p:txBody>
          <a:bodyPr wrap="none" rtlCol="0">
            <a:spAutoFit/>
          </a:bodyPr>
          <a:lstStyle/>
          <a:p>
            <a:r>
              <a:rPr lang="en-US" dirty="0" smtClean="0">
                <a:latin typeface="Arial" charset="0"/>
                <a:ea typeface="Arial" charset="0"/>
                <a:cs typeface="Arial" charset="0"/>
              </a:rPr>
              <a:t>“Non-reactive”</a:t>
            </a:r>
            <a:endParaRPr lang="en-US" dirty="0">
              <a:latin typeface="Arial" charset="0"/>
              <a:ea typeface="Arial" charset="0"/>
              <a:cs typeface="Arial" charset="0"/>
            </a:endParaRPr>
          </a:p>
        </p:txBody>
      </p:sp>
      <p:sp>
        <p:nvSpPr>
          <p:cNvPr id="13" name="TextBox 12"/>
          <p:cNvSpPr txBox="1"/>
          <p:nvPr/>
        </p:nvSpPr>
        <p:spPr>
          <a:xfrm>
            <a:off x="7629667" y="4433373"/>
            <a:ext cx="1236236" cy="369332"/>
          </a:xfrm>
          <a:prstGeom prst="rect">
            <a:avLst/>
          </a:prstGeom>
          <a:noFill/>
        </p:spPr>
        <p:txBody>
          <a:bodyPr wrap="none" rtlCol="0">
            <a:spAutoFit/>
          </a:bodyPr>
          <a:lstStyle/>
          <a:p>
            <a:r>
              <a:rPr lang="en-US" dirty="0" smtClean="0">
                <a:latin typeface="Arial" charset="0"/>
                <a:ea typeface="Arial" charset="0"/>
                <a:cs typeface="Arial" charset="0"/>
              </a:rPr>
              <a:t>“Reactive”</a:t>
            </a:r>
            <a:endParaRPr lang="en-US" dirty="0">
              <a:latin typeface="Arial" charset="0"/>
              <a:ea typeface="Arial" charset="0"/>
              <a:cs typeface="Arial" charset="0"/>
            </a:endParaRPr>
          </a:p>
        </p:txBody>
      </p:sp>
      <p:sp>
        <p:nvSpPr>
          <p:cNvPr id="14" name="Rectangle 13"/>
          <p:cNvSpPr/>
          <p:nvPr/>
        </p:nvSpPr>
        <p:spPr>
          <a:xfrm>
            <a:off x="792957" y="315380"/>
            <a:ext cx="723327" cy="1766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44328"/>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Shiny for Pharmacometricians</a:t>
            </a:r>
            <a:endParaRPr lang="en-US" dirty="0"/>
          </a:p>
        </p:txBody>
      </p:sp>
      <p:sp>
        <p:nvSpPr>
          <p:cNvPr id="3" name="Text Placeholder 2"/>
          <p:cNvSpPr>
            <a:spLocks noGrp="1"/>
          </p:cNvSpPr>
          <p:nvPr>
            <p:ph type="body" sz="quarter" idx="11"/>
          </p:nvPr>
        </p:nvSpPr>
        <p:spPr/>
        <p:txBody>
          <a:bodyPr>
            <a:normAutofit/>
          </a:bodyPr>
          <a:lstStyle/>
          <a:p>
            <a:pPr marL="342900" lvl="1" indent="-342900">
              <a:lnSpc>
                <a:spcPct val="100000"/>
              </a:lnSpc>
            </a:pPr>
            <a:r>
              <a:rPr lang="en-AU" dirty="0" smtClean="0"/>
              <a:t>R is a programming and statistical language common to many pharmacometricians</a:t>
            </a:r>
          </a:p>
          <a:p>
            <a:pPr marL="342900" lvl="1" indent="-342900">
              <a:lnSpc>
                <a:spcPct val="100000"/>
              </a:lnSpc>
            </a:pPr>
            <a:r>
              <a:rPr lang="en-AU" dirty="0" smtClean="0"/>
              <a:t>Flexible </a:t>
            </a:r>
            <a:r>
              <a:rPr lang="en-AU" dirty="0"/>
              <a:t>R language allows </a:t>
            </a:r>
            <a:r>
              <a:rPr lang="en-AU" dirty="0" smtClean="0"/>
              <a:t>any of our models </a:t>
            </a:r>
            <a:r>
              <a:rPr lang="en-AU" dirty="0"/>
              <a:t>to be </a:t>
            </a:r>
            <a:r>
              <a:rPr lang="en-AU" dirty="0" smtClean="0"/>
              <a:t>coded</a:t>
            </a:r>
          </a:p>
          <a:p>
            <a:pPr marL="342900" lvl="1" indent="-342900">
              <a:lnSpc>
                <a:spcPct val="100000"/>
              </a:lnSpc>
            </a:pPr>
            <a:r>
              <a:rPr lang="en-AU" sz="2000" dirty="0" smtClean="0"/>
              <a:t>With the addition of Shiny:</a:t>
            </a:r>
            <a:endParaRPr lang="en-US" sz="2000" dirty="0" smtClean="0"/>
          </a:p>
          <a:p>
            <a:pPr lvl="1">
              <a:lnSpc>
                <a:spcPct val="100000"/>
              </a:lnSpc>
            </a:pPr>
            <a:r>
              <a:rPr lang="en-US" sz="1800" dirty="0" smtClean="0"/>
              <a:t>Rapidly </a:t>
            </a:r>
            <a:r>
              <a:rPr lang="en-US" sz="1800" dirty="0"/>
              <a:t>test dosing scenarios through simulation</a:t>
            </a:r>
          </a:p>
          <a:p>
            <a:pPr lvl="1">
              <a:lnSpc>
                <a:spcPct val="100000"/>
              </a:lnSpc>
            </a:pPr>
            <a:r>
              <a:rPr lang="en-US" sz="1800" dirty="0"/>
              <a:t>Exploring the impact of a model’s covariate </a:t>
            </a:r>
            <a:r>
              <a:rPr lang="en-US" sz="1800" dirty="0" smtClean="0"/>
              <a:t>effects</a:t>
            </a:r>
          </a:p>
          <a:p>
            <a:pPr lvl="1">
              <a:lnSpc>
                <a:spcPct val="100000"/>
              </a:lnSpc>
            </a:pPr>
            <a:r>
              <a:rPr lang="en-US" sz="1800" dirty="0" smtClean="0"/>
              <a:t>Identify initial parameter estimates prior to population modelling</a:t>
            </a:r>
            <a:endParaRPr lang="en-US" sz="1800" dirty="0"/>
          </a:p>
          <a:p>
            <a:pPr lvl="1">
              <a:lnSpc>
                <a:spcPct val="100000"/>
              </a:lnSpc>
            </a:pPr>
            <a:r>
              <a:rPr lang="en-US" sz="1800" dirty="0"/>
              <a:t>Demonstrate properties of the model itself to a collaborating clinician</a:t>
            </a:r>
          </a:p>
          <a:p>
            <a:pPr lvl="1">
              <a:lnSpc>
                <a:spcPct val="100000"/>
              </a:lnSpc>
            </a:pPr>
            <a:r>
              <a:rPr lang="en-US" sz="1800" dirty="0"/>
              <a:t>Teaching pharmacokinetic </a:t>
            </a:r>
            <a:r>
              <a:rPr lang="en-US" sz="1800" dirty="0" smtClean="0"/>
              <a:t>and pharmacodynamic principles </a:t>
            </a:r>
            <a:r>
              <a:rPr lang="en-US" sz="1800" dirty="0"/>
              <a:t>to </a:t>
            </a:r>
            <a:r>
              <a:rPr lang="en-US" sz="1800" dirty="0" smtClean="0"/>
              <a:t>students</a:t>
            </a:r>
          </a:p>
          <a:p>
            <a:pPr lvl="1">
              <a:lnSpc>
                <a:spcPct val="100000"/>
              </a:lnSpc>
            </a:pPr>
            <a:r>
              <a:rPr lang="en-US" sz="1800" dirty="0" smtClean="0"/>
              <a:t>Share your work with others not familiar with or do not have an installation of R on their computer</a:t>
            </a:r>
            <a:endParaRPr lang="en-US" sz="1800" dirty="0"/>
          </a:p>
          <a:p>
            <a:pPr lvl="1">
              <a:lnSpc>
                <a:spcPct val="100000"/>
              </a:lnSpc>
            </a:pPr>
            <a:r>
              <a:rPr lang="en-US" sz="1800" dirty="0"/>
              <a:t>Develop a prototype prior to formal web-app </a:t>
            </a:r>
            <a:r>
              <a:rPr lang="en-US" sz="1800" dirty="0" smtClean="0"/>
              <a:t>development</a:t>
            </a:r>
            <a:endParaRPr lang="en-US" sz="1800"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E267A965-4A9A-8844-A009-E4F0A9AA2A8B}" type="slidenum">
              <a:rPr lang="en-US" smtClean="0">
                <a:solidFill>
                  <a:schemeClr val="bg1"/>
                </a:solidFill>
                <a:latin typeface="Arial" charset="0"/>
                <a:ea typeface="Arial" charset="0"/>
                <a:cs typeface="Arial" charset="0"/>
              </a:rPr>
              <a:t>16</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60257932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Useful Shiny Resources</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17</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Shiny by RStudio</a:t>
            </a:r>
          </a:p>
          <a:p>
            <a:pPr lvl="1">
              <a:lnSpc>
                <a:spcPct val="100000"/>
              </a:lnSpc>
            </a:pPr>
            <a:r>
              <a:rPr lang="en-AU" sz="1800" dirty="0"/>
              <a:t>Shiny developers provide a tutorial series built with </a:t>
            </a:r>
            <a:r>
              <a:rPr lang="en-AU" sz="1800" dirty="0" smtClean="0"/>
              <a:t>exercises, videos </a:t>
            </a:r>
            <a:r>
              <a:rPr lang="en-AU" sz="1800" dirty="0"/>
              <a:t>and discussion boards</a:t>
            </a:r>
          </a:p>
          <a:p>
            <a:pPr lvl="1">
              <a:lnSpc>
                <a:spcPct val="100000"/>
              </a:lnSpc>
            </a:pPr>
            <a:r>
              <a:rPr lang="en-AU" sz="1800" dirty="0">
                <a:hlinkClick r:id="rId3"/>
              </a:rPr>
              <a:t>http://shiny.rstudio.com/</a:t>
            </a:r>
            <a:endParaRPr lang="en-AU" sz="1800" dirty="0"/>
          </a:p>
          <a:p>
            <a:pPr>
              <a:lnSpc>
                <a:spcPct val="100000"/>
              </a:lnSpc>
            </a:pPr>
            <a:r>
              <a:rPr lang="en-AU" sz="2000" dirty="0"/>
              <a:t>Stack Overflow</a:t>
            </a:r>
          </a:p>
          <a:p>
            <a:pPr lvl="1">
              <a:lnSpc>
                <a:spcPct val="100000"/>
              </a:lnSpc>
            </a:pPr>
            <a:r>
              <a:rPr lang="en-AU" sz="1800" dirty="0">
                <a:hlinkClick r:id="rId4"/>
              </a:rPr>
              <a:t>http://stackoverflow.com/questions/tagged/shiny</a:t>
            </a:r>
            <a:endParaRPr lang="en-AU" sz="1800" dirty="0"/>
          </a:p>
          <a:p>
            <a:pPr lvl="0">
              <a:lnSpc>
                <a:spcPct val="100000"/>
              </a:lnSpc>
            </a:pPr>
            <a:r>
              <a:rPr lang="en-AU" sz="2000" dirty="0"/>
              <a:t>GitHub</a:t>
            </a:r>
          </a:p>
          <a:p>
            <a:pPr lvl="1">
              <a:lnSpc>
                <a:spcPct val="100000"/>
              </a:lnSpc>
            </a:pPr>
            <a:r>
              <a:rPr lang="en-AU" sz="1800" dirty="0">
                <a:hlinkClick r:id="rId5"/>
              </a:rPr>
              <a:t>https://github.com/rstudio/shiny</a:t>
            </a:r>
            <a:endParaRPr lang="en-AU" sz="1800" dirty="0"/>
          </a:p>
          <a:p>
            <a:pPr lvl="0">
              <a:lnSpc>
                <a:spcPct val="100000"/>
              </a:lnSpc>
            </a:pPr>
            <a:r>
              <a:rPr lang="en-AU" sz="2000" dirty="0"/>
              <a:t>Shiny Google mailing list</a:t>
            </a:r>
          </a:p>
          <a:p>
            <a:pPr lvl="1">
              <a:lnSpc>
                <a:spcPct val="100000"/>
              </a:lnSpc>
            </a:pPr>
            <a:r>
              <a:rPr lang="en-AU" sz="1800" dirty="0">
                <a:hlinkClick r:id="rId6"/>
              </a:rPr>
              <a:t>https://groups.google.com/d/forum/shiny-discuss</a:t>
            </a:r>
            <a:endParaRPr lang="en-AU" sz="1800" dirty="0"/>
          </a:p>
          <a:p>
            <a:pPr lvl="0">
              <a:lnSpc>
                <a:spcPct val="100000"/>
              </a:lnSpc>
            </a:pPr>
            <a:r>
              <a:rPr lang="en-AU" sz="2000" dirty="0"/>
              <a:t>Commercially available book, </a:t>
            </a:r>
            <a:r>
              <a:rPr lang="en-AU" sz="2000" i="1" dirty="0"/>
              <a:t>“Web Application Development with R using Shiny”</a:t>
            </a:r>
            <a:r>
              <a:rPr lang="en-AU" sz="2000" dirty="0"/>
              <a:t> by Chris </a:t>
            </a:r>
            <a:r>
              <a:rPr lang="en-AU" sz="2000" dirty="0" err="1" smtClean="0"/>
              <a:t>Beeley</a:t>
            </a:r>
            <a:endParaRPr lang="en-AU" sz="2000" dirty="0"/>
          </a:p>
        </p:txBody>
      </p:sp>
    </p:spTree>
    <p:extLst>
      <p:ext uri="{BB962C8B-B14F-4D97-AF65-F5344CB8AC3E}">
        <p14:creationId xmlns:p14="http://schemas.microsoft.com/office/powerpoint/2010/main" val="206901024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More Shiny Resources</a:t>
            </a:r>
            <a:endParaRPr lang="en-AU" dirty="0"/>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18</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smtClean="0"/>
              <a:t>Shiny Tutorial paper in CPT:PSP</a:t>
            </a:r>
            <a:endParaRPr lang="en-AU" sz="2000" dirty="0"/>
          </a:p>
          <a:p>
            <a:pPr lvl="1">
              <a:lnSpc>
                <a:spcPct val="100000"/>
              </a:lnSpc>
            </a:pPr>
            <a:r>
              <a:rPr lang="en-US" sz="1800" dirty="0"/>
              <a:t>Wojciechowski J, Hopkins AM, Upton RN. Interactive Pharmacometric Applications Using R and the Shiny Package. CPT: pharmacometrics &amp; systems pharmacology. 2015;4(3):1-14. </a:t>
            </a:r>
            <a:endParaRPr lang="en-US" sz="1800" dirty="0" smtClean="0"/>
          </a:p>
          <a:p>
            <a:pPr>
              <a:lnSpc>
                <a:spcPct val="100000"/>
              </a:lnSpc>
            </a:pPr>
            <a:r>
              <a:rPr lang="en-AU" sz="2000" dirty="0" smtClean="0"/>
              <a:t>Shiny Tutorial from ACoP6</a:t>
            </a:r>
          </a:p>
          <a:p>
            <a:pPr lvl="1">
              <a:lnSpc>
                <a:spcPct val="100000"/>
              </a:lnSpc>
            </a:pPr>
            <a:r>
              <a:rPr lang="en-AU" sz="1800" dirty="0" smtClean="0"/>
              <a:t>Building Pharmacometric Applications using R: R Shiny Tutorial. </a:t>
            </a:r>
            <a:r>
              <a:rPr lang="en-US" sz="1800" dirty="0" smtClean="0"/>
              <a:t>American </a:t>
            </a:r>
            <a:r>
              <a:rPr lang="en-US" sz="1800" dirty="0"/>
              <a:t>Conference of Pharmacometrics (ACoP6) Annual Conference, October 2015: Arlington, VA, USA</a:t>
            </a:r>
            <a:r>
              <a:rPr lang="en-US" sz="1800" dirty="0" smtClean="0"/>
              <a:t>.</a:t>
            </a:r>
          </a:p>
          <a:p>
            <a:pPr lvl="1">
              <a:lnSpc>
                <a:spcPct val="100000"/>
              </a:lnSpc>
            </a:pPr>
            <a:r>
              <a:rPr lang="en-US" sz="1800" dirty="0"/>
              <a:t>Available online: </a:t>
            </a:r>
            <a:r>
              <a:rPr lang="en-US" sz="1800" dirty="0">
                <a:hlinkClick r:id="rId3"/>
              </a:rPr>
              <a:t>http://</a:t>
            </a:r>
            <a:r>
              <a:rPr lang="en-US" sz="1800" dirty="0" smtClean="0">
                <a:hlinkClick r:id="rId3"/>
              </a:rPr>
              <a:t>discuss.go-isop.org/t/building-pharmacometric-applications-using-r-an-online-r-shiny-tutorial/57</a:t>
            </a:r>
            <a:endParaRPr lang="en-US" sz="1800" dirty="0" smtClean="0"/>
          </a:p>
        </p:txBody>
      </p:sp>
    </p:spTree>
    <p:extLst>
      <p:ext uri="{BB962C8B-B14F-4D97-AF65-F5344CB8AC3E}">
        <p14:creationId xmlns:p14="http://schemas.microsoft.com/office/powerpoint/2010/main" val="814425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Overview</a:t>
            </a:r>
            <a:endParaRPr lang="en-AU" dirty="0"/>
          </a:p>
        </p:txBody>
      </p:sp>
      <p:sp>
        <p:nvSpPr>
          <p:cNvPr id="5" name="TextBox 4"/>
          <p:cNvSpPr txBox="1"/>
          <p:nvPr/>
        </p:nvSpPr>
        <p:spPr>
          <a:xfrm>
            <a:off x="8532440" y="6309320"/>
            <a:ext cx="517710" cy="369332"/>
          </a:xfrm>
          <a:prstGeom prst="rect">
            <a:avLst/>
          </a:prstGeom>
          <a:noFill/>
        </p:spPr>
        <p:txBody>
          <a:bodyPr wrap="square" rtlCol="0">
            <a:spAutoFit/>
          </a:bodyPr>
          <a:lstStyle/>
          <a:p>
            <a:pPr algn="ctr"/>
            <a:fld id="{8B8C2497-75BE-4E49-BBE4-2FE2E275A0E6}" type="slidenum">
              <a:rPr lang="en-US">
                <a:solidFill>
                  <a:schemeClr val="bg1"/>
                </a:solidFill>
                <a:latin typeface="Arial" charset="0"/>
                <a:ea typeface="Arial" charset="0"/>
                <a:cs typeface="Arial" charset="0"/>
              </a:rPr>
              <a:t>2</a:t>
            </a:fld>
            <a:endParaRPr lang="en-US" dirty="0">
              <a:solidFill>
                <a:schemeClr val="bg1"/>
              </a:solidFill>
              <a:latin typeface="Arial" charset="0"/>
              <a:ea typeface="Arial" charset="0"/>
              <a:cs typeface="Arial" charset="0"/>
            </a:endParaRPr>
          </a:p>
        </p:txBody>
      </p:sp>
      <p:sp>
        <p:nvSpPr>
          <p:cNvPr id="6" name="Text Placeholder 5"/>
          <p:cNvSpPr>
            <a:spLocks noGrp="1"/>
          </p:cNvSpPr>
          <p:nvPr>
            <p:ph type="body" sz="quarter" idx="11"/>
          </p:nvPr>
        </p:nvSpPr>
        <p:spPr/>
        <p:txBody>
          <a:bodyPr>
            <a:normAutofit/>
          </a:bodyPr>
          <a:lstStyle/>
          <a:p>
            <a:pPr marL="342900" lvl="1" indent="-342900">
              <a:lnSpc>
                <a:spcPct val="100000"/>
              </a:lnSpc>
            </a:pPr>
            <a:r>
              <a:rPr lang="en-AU" dirty="0" smtClean="0"/>
              <a:t>Demonstration of example Shiny applications</a:t>
            </a:r>
          </a:p>
          <a:p>
            <a:pPr marL="742950" lvl="2" indent="-342900"/>
            <a:r>
              <a:rPr lang="en-AU" dirty="0" smtClean="0"/>
              <a:t>Example scripts for the second application are posted on GitHub</a:t>
            </a:r>
          </a:p>
          <a:p>
            <a:pPr marL="742950" lvl="2" indent="-342900"/>
            <a:r>
              <a:rPr lang="en-AU" dirty="0">
                <a:hlinkClick r:id="rId3"/>
              </a:rPr>
              <a:t>https://</a:t>
            </a:r>
            <a:r>
              <a:rPr lang="en-AU" dirty="0" smtClean="0">
                <a:hlinkClick r:id="rId3"/>
              </a:rPr>
              <a:t>github.com/isop-phmx/studyGroup/issues/19</a:t>
            </a:r>
            <a:endParaRPr lang="en-AU" dirty="0" smtClean="0"/>
          </a:p>
          <a:p>
            <a:pPr marL="742950" lvl="2" indent="-342900"/>
            <a:r>
              <a:rPr lang="en-AU" dirty="0" smtClean="0"/>
              <a:t>It is a pre-built Shiny application that we will make amendments to throughout this session</a:t>
            </a:r>
            <a:endParaRPr lang="en-US" dirty="0"/>
          </a:p>
          <a:p>
            <a:pPr>
              <a:lnSpc>
                <a:spcPct val="100000"/>
              </a:lnSpc>
            </a:pPr>
            <a:r>
              <a:rPr lang="en-US" sz="2000" dirty="0" smtClean="0"/>
              <a:t>What is Shiny?</a:t>
            </a:r>
            <a:endParaRPr lang="en-US" sz="2000" dirty="0"/>
          </a:p>
          <a:p>
            <a:pPr>
              <a:lnSpc>
                <a:spcPct val="100000"/>
              </a:lnSpc>
            </a:pPr>
            <a:r>
              <a:rPr lang="en-US" sz="2000" dirty="0" smtClean="0"/>
              <a:t>Why would a pharmacometrician want to use Shiny?</a:t>
            </a:r>
            <a:endParaRPr lang="en-US" sz="2000" dirty="0"/>
          </a:p>
          <a:p>
            <a:pPr>
              <a:lnSpc>
                <a:spcPct val="100000"/>
              </a:lnSpc>
            </a:pPr>
            <a:r>
              <a:rPr lang="en-US" sz="2000" dirty="0" smtClean="0"/>
              <a:t>Introduction to the Shiny framework</a:t>
            </a:r>
            <a:endParaRPr lang="en-US" sz="2000" dirty="0"/>
          </a:p>
          <a:p>
            <a:pPr lvl="1">
              <a:lnSpc>
                <a:spcPct val="100000"/>
              </a:lnSpc>
            </a:pPr>
            <a:r>
              <a:rPr lang="en-US" sz="1800" dirty="0" smtClean="0"/>
              <a:t>More advanced concepts can be addressed in later study group </a:t>
            </a:r>
            <a:r>
              <a:rPr lang="en-US" sz="1800" dirty="0" smtClean="0"/>
              <a:t>sessions</a:t>
            </a:r>
            <a:endParaRPr lang="en-US" sz="1800" dirty="0" smtClean="0"/>
          </a:p>
        </p:txBody>
      </p:sp>
    </p:spTree>
    <p:extLst>
      <p:ext uri="{BB962C8B-B14F-4D97-AF65-F5344CB8AC3E}">
        <p14:creationId xmlns:p14="http://schemas.microsoft.com/office/powerpoint/2010/main" val="18932233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smtClean="0"/>
              <a:t>Overview</a:t>
            </a:r>
            <a:endParaRPr lang="en-AU" dirty="0"/>
          </a:p>
        </p:txBody>
      </p:sp>
      <p:sp>
        <p:nvSpPr>
          <p:cNvPr id="3" name="Text Placeholder 2"/>
          <p:cNvSpPr>
            <a:spLocks noGrp="1"/>
          </p:cNvSpPr>
          <p:nvPr>
            <p:ph type="body" sz="quarter" idx="11"/>
          </p:nvPr>
        </p:nvSpPr>
        <p:spPr/>
        <p:txBody>
          <a:bodyPr/>
          <a:lstStyle/>
          <a:p>
            <a:r>
              <a:rPr lang="en-AU" dirty="0" smtClean="0"/>
              <a:t>Jim</a:t>
            </a:r>
            <a:endParaRPr lang="en-AU" dirty="0"/>
          </a:p>
        </p:txBody>
      </p:sp>
    </p:spTree>
    <p:extLst>
      <p:ext uri="{BB962C8B-B14F-4D97-AF65-F5344CB8AC3E}">
        <p14:creationId xmlns:p14="http://schemas.microsoft.com/office/powerpoint/2010/main" val="26678693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32440" y="6309320"/>
            <a:ext cx="517710" cy="369332"/>
          </a:xfrm>
          <a:prstGeom prst="rect">
            <a:avLst/>
          </a:prstGeom>
          <a:noFill/>
        </p:spPr>
        <p:txBody>
          <a:bodyPr wrap="square" rtlCol="0">
            <a:spAutoFit/>
          </a:bodyPr>
          <a:lstStyle/>
          <a:p>
            <a:pPr algn="ctr"/>
            <a:fld id="{A3F0084B-E393-494C-AE02-63FC04F8FEF4}" type="slidenum">
              <a:rPr lang="en-US" smtClean="0">
                <a:latin typeface="Arial" charset="0"/>
                <a:ea typeface="Arial" charset="0"/>
                <a:cs typeface="Arial" charset="0"/>
              </a:rPr>
              <a:t>4</a:t>
            </a:fld>
            <a:endParaRPr lang="en-US" dirty="0">
              <a:latin typeface="Arial" charset="0"/>
              <a:ea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4" y="1253924"/>
            <a:ext cx="8889357" cy="4274457"/>
          </a:xfrm>
          <a:prstGeom prst="rect">
            <a:avLst/>
          </a:prstGeom>
        </p:spPr>
      </p:pic>
    </p:spTree>
    <p:extLst>
      <p:ext uri="{BB962C8B-B14F-4D97-AF65-F5344CB8AC3E}">
        <p14:creationId xmlns:p14="http://schemas.microsoft.com/office/powerpoint/2010/main" val="427875425"/>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Shiny for R</a:t>
            </a:r>
            <a:endParaRPr lang="en-US" dirty="0"/>
          </a:p>
        </p:txBody>
      </p:sp>
      <p:sp>
        <p:nvSpPr>
          <p:cNvPr id="3" name="Text Placeholder 2"/>
          <p:cNvSpPr>
            <a:spLocks noGrp="1"/>
          </p:cNvSpPr>
          <p:nvPr>
            <p:ph type="body" sz="quarter" idx="11"/>
          </p:nvPr>
        </p:nvSpPr>
        <p:spPr/>
        <p:txBody>
          <a:bodyPr>
            <a:noAutofit/>
          </a:bodyPr>
          <a:lstStyle/>
          <a:p>
            <a:pPr>
              <a:lnSpc>
                <a:spcPct val="100000"/>
              </a:lnSpc>
            </a:pPr>
            <a:r>
              <a:rPr lang="en-AU" sz="2000" dirty="0"/>
              <a:t>Interactively show output for R programs</a:t>
            </a:r>
          </a:p>
          <a:p>
            <a:pPr>
              <a:lnSpc>
                <a:spcPct val="100000"/>
              </a:lnSpc>
            </a:pPr>
            <a:r>
              <a:rPr lang="en-AU" sz="2000" dirty="0" smtClean="0"/>
              <a:t>Control </a:t>
            </a:r>
            <a:r>
              <a:rPr lang="en-AU" sz="2000" dirty="0"/>
              <a:t>in coding:</a:t>
            </a:r>
          </a:p>
          <a:p>
            <a:pPr lvl="1">
              <a:lnSpc>
                <a:spcPct val="100000"/>
              </a:lnSpc>
            </a:pPr>
            <a:r>
              <a:rPr lang="en-AU" sz="1800" dirty="0" smtClean="0"/>
              <a:t>Appearance </a:t>
            </a:r>
            <a:r>
              <a:rPr lang="en-AU" sz="1800" dirty="0"/>
              <a:t>of application’s user-interface</a:t>
            </a:r>
          </a:p>
          <a:p>
            <a:pPr lvl="1">
              <a:lnSpc>
                <a:spcPct val="100000"/>
              </a:lnSpc>
            </a:pPr>
            <a:r>
              <a:rPr lang="en-AU" sz="1800" dirty="0"/>
              <a:t>Generated output</a:t>
            </a:r>
          </a:p>
          <a:p>
            <a:pPr>
              <a:lnSpc>
                <a:spcPct val="100000"/>
              </a:lnSpc>
            </a:pPr>
            <a:r>
              <a:rPr lang="en-AU" sz="2000" dirty="0"/>
              <a:t>Share and view applications without an R installation or files containing R code</a:t>
            </a:r>
          </a:p>
          <a:p>
            <a:pPr lvl="1">
              <a:lnSpc>
                <a:spcPct val="100000"/>
              </a:lnSpc>
            </a:pPr>
            <a:r>
              <a:rPr lang="en-AU" sz="1800" dirty="0" smtClean="0"/>
              <a:t>On another </a:t>
            </a:r>
            <a:r>
              <a:rPr lang="en-AU" sz="1800" dirty="0"/>
              <a:t>computer in a web-browser via the Internet</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DD3B25F1-C0BA-4247-BD32-6590F555B9A8}" type="slidenum">
              <a:rPr lang="en-US">
                <a:solidFill>
                  <a:schemeClr val="bg1"/>
                </a:solidFill>
                <a:latin typeface="Arial" charset="0"/>
                <a:ea typeface="Arial" charset="0"/>
                <a:cs typeface="Arial" charset="0"/>
              </a:rPr>
              <a:t>5</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1956052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532440" y="6309320"/>
            <a:ext cx="517710" cy="369332"/>
          </a:xfrm>
          <a:prstGeom prst="rect">
            <a:avLst/>
          </a:prstGeom>
          <a:noFill/>
        </p:spPr>
        <p:txBody>
          <a:bodyPr wrap="square" rtlCol="0">
            <a:spAutoFit/>
          </a:bodyPr>
          <a:lstStyle/>
          <a:p>
            <a:pPr algn="ctr"/>
            <a:fld id="{81C2BCEA-7E37-9242-9BDE-45D4C5E70AC6}" type="slidenum">
              <a:rPr lang="en-US" smtClean="0">
                <a:latin typeface="Arial" charset="0"/>
                <a:ea typeface="Arial" charset="0"/>
                <a:cs typeface="Arial" charset="0"/>
              </a:rPr>
              <a:t>6</a:t>
            </a:fld>
            <a:endParaRPr lang="en-US" dirty="0">
              <a:latin typeface="Arial" charset="0"/>
              <a:ea typeface="Arial" charset="0"/>
              <a:cs typeface="Arial" charset="0"/>
            </a:endParaRPr>
          </a:p>
        </p:txBody>
      </p:sp>
      <p:sp>
        <p:nvSpPr>
          <p:cNvPr id="28" name="Text Placeholder 1"/>
          <p:cNvSpPr txBox="1">
            <a:spLocks/>
          </p:cNvSpPr>
          <p:nvPr/>
        </p:nvSpPr>
        <p:spPr>
          <a:xfrm>
            <a:off x="409576" y="428625"/>
            <a:ext cx="8258175" cy="4800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2C25C8"/>
                </a:solidFill>
                <a:latin typeface="Arial" charset="0"/>
                <a:ea typeface="Arial" charset="0"/>
                <a:cs typeface="Arial" charset="0"/>
              </a:rPr>
              <a:t>Example Application</a:t>
            </a:r>
            <a:endParaRPr lang="en-US" sz="2800" b="1" dirty="0">
              <a:solidFill>
                <a:srgbClr val="2C25C8"/>
              </a:solidFill>
              <a:latin typeface="Arial" charset="0"/>
              <a:ea typeface="Arial" charset="0"/>
              <a:cs typeface="Arial"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179" r="6932" b="26724"/>
          <a:stretch/>
        </p:blipFill>
        <p:spPr>
          <a:xfrm>
            <a:off x="1726763" y="1125104"/>
            <a:ext cx="5912527" cy="5553548"/>
          </a:xfrm>
          <a:prstGeom prst="rect">
            <a:avLst/>
          </a:prstGeom>
        </p:spPr>
      </p:pic>
    </p:spTree>
    <p:extLst>
      <p:ext uri="{BB962C8B-B14F-4D97-AF65-F5344CB8AC3E}">
        <p14:creationId xmlns:p14="http://schemas.microsoft.com/office/powerpoint/2010/main" val="1170105158"/>
      </p:ext>
    </p:extLst>
  </p:cSld>
  <p:clrMapOvr>
    <a:masterClrMapping/>
  </p:clrMapOvr>
  <mc:AlternateContent xmlns:mc="http://schemas.openxmlformats.org/markup-compatibility/2006" xmlns:p14="http://schemas.microsoft.com/office/powerpoint/2010/main">
    <mc:Choice Requires="p14">
      <p:transition p14:dur="10">
        <p:sndAc>
          <p:endSnd/>
        </p:sndAc>
      </p:transition>
    </mc:Choice>
    <mc:Fallback xmlns="">
      <p:transition>
        <p:sndAc>
          <p:end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solidFill>
                  <a:srgbClr val="2C25C8"/>
                </a:solidFill>
              </a:rPr>
              <a:t>Structure</a:t>
            </a:r>
            <a:r>
              <a:rPr lang="en-US" dirty="0" smtClean="0"/>
              <a:t> of a Shiny Application</a:t>
            </a:r>
            <a:endParaRPr lang="en-US" dirty="0"/>
          </a:p>
        </p:txBody>
      </p:sp>
      <p:sp>
        <p:nvSpPr>
          <p:cNvPr id="3" name="Text Placeholder 2"/>
          <p:cNvSpPr>
            <a:spLocks noGrp="1"/>
          </p:cNvSpPr>
          <p:nvPr>
            <p:ph type="body" sz="quarter" idx="11"/>
          </p:nvPr>
        </p:nvSpPr>
        <p:spPr/>
        <p:txBody>
          <a:bodyPr>
            <a:normAutofit/>
          </a:bodyPr>
          <a:lstStyle/>
          <a:p>
            <a:pPr>
              <a:lnSpc>
                <a:spcPct val="100000"/>
              </a:lnSpc>
            </a:pPr>
            <a:r>
              <a:rPr lang="en-AU" sz="2000" dirty="0"/>
              <a:t>ui.R</a:t>
            </a:r>
          </a:p>
          <a:p>
            <a:pPr lvl="1">
              <a:lnSpc>
                <a:spcPct val="100000"/>
              </a:lnSpc>
            </a:pPr>
            <a:r>
              <a:rPr lang="en-AU" sz="1800" dirty="0"/>
              <a:t>Application’s graphical user-interface</a:t>
            </a:r>
          </a:p>
          <a:p>
            <a:pPr>
              <a:lnSpc>
                <a:spcPct val="100000"/>
              </a:lnSpc>
            </a:pPr>
            <a:r>
              <a:rPr lang="en-AU" sz="2000" dirty="0" err="1"/>
              <a:t>server.R</a:t>
            </a:r>
            <a:endParaRPr lang="en-AU" sz="2000" dirty="0"/>
          </a:p>
          <a:p>
            <a:pPr lvl="1">
              <a:lnSpc>
                <a:spcPct val="100000"/>
              </a:lnSpc>
            </a:pPr>
            <a:r>
              <a:rPr lang="en-AU" sz="1800" dirty="0"/>
              <a:t>Instructions for turning input into output to be displayed in the user-interface</a:t>
            </a:r>
          </a:p>
          <a:p>
            <a:pPr>
              <a:lnSpc>
                <a:spcPct val="100000"/>
              </a:lnSpc>
            </a:pPr>
            <a:r>
              <a:rPr lang="en-AU" sz="2000" dirty="0"/>
              <a:t>Need to be saved in the same folder</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926FF40F-FDB6-CC42-B6ED-28CED6D0B73A}" type="slidenum">
              <a:rPr lang="en-US">
                <a:solidFill>
                  <a:schemeClr val="bg1"/>
                </a:solidFill>
                <a:latin typeface="Arial" charset="0"/>
                <a:ea typeface="Arial" charset="0"/>
                <a:cs typeface="Arial" charset="0"/>
              </a:rPr>
              <a:t>7</a:t>
            </a:fld>
            <a:endParaRPr lang="en-US" dirty="0">
              <a:solidFill>
                <a:schemeClr val="bg1"/>
              </a:solidFill>
              <a:latin typeface="Arial" charset="0"/>
              <a:ea typeface="Arial" charset="0"/>
              <a:cs typeface="Arial"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055249" y="2629285"/>
            <a:ext cx="3915133" cy="2574930"/>
          </a:xfrm>
          <a:prstGeom prst="rect">
            <a:avLst/>
          </a:prstGeom>
          <a:ln>
            <a:solidFill>
              <a:schemeClr val="bg1">
                <a:lumMod val="50000"/>
              </a:schemeClr>
            </a:solidFill>
          </a:ln>
        </p:spPr>
      </p:pic>
    </p:spTree>
    <p:extLst>
      <p:ext uri="{BB962C8B-B14F-4D97-AF65-F5344CB8AC3E}">
        <p14:creationId xmlns:p14="http://schemas.microsoft.com/office/powerpoint/2010/main" val="197404455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ui.R: Creating a user-interface</a:t>
            </a:r>
            <a:endParaRPr lang="en-US" dirty="0"/>
          </a:p>
        </p:txBody>
      </p:sp>
      <p:sp>
        <p:nvSpPr>
          <p:cNvPr id="3" name="Text Placeholder 2"/>
          <p:cNvSpPr>
            <a:spLocks noGrp="1"/>
          </p:cNvSpPr>
          <p:nvPr>
            <p:ph type="body" sz="quarter" idx="11"/>
          </p:nvPr>
        </p:nvSpPr>
        <p:spPr/>
        <p:txBody>
          <a:bodyPr>
            <a:noAutofit/>
          </a:bodyPr>
          <a:lstStyle/>
          <a:p>
            <a:pPr>
              <a:lnSpc>
                <a:spcPct val="100000"/>
              </a:lnSpc>
            </a:pPr>
            <a:r>
              <a:rPr lang="en-AU" sz="2000" dirty="0"/>
              <a:t>Variety of customisable layouts and pre-built widgets</a:t>
            </a:r>
          </a:p>
          <a:p>
            <a:pPr>
              <a:lnSpc>
                <a:spcPct val="100000"/>
              </a:lnSpc>
            </a:pPr>
            <a:r>
              <a:rPr lang="en-AU" sz="2000" dirty="0"/>
              <a:t>Hierarchical structure</a:t>
            </a:r>
          </a:p>
          <a:p>
            <a:pPr>
              <a:lnSpc>
                <a:spcPct val="100000"/>
              </a:lnSpc>
            </a:pPr>
            <a:r>
              <a:rPr lang="en-AU" sz="2000" dirty="0"/>
              <a:t>Three levels for creating an interface:</a:t>
            </a:r>
          </a:p>
          <a:p>
            <a:pPr marL="914400" lvl="1" indent="-457200">
              <a:lnSpc>
                <a:spcPct val="100000"/>
              </a:lnSpc>
              <a:buFont typeface="+mj-lt"/>
              <a:buAutoNum type="arabicPeriod"/>
            </a:pPr>
            <a:r>
              <a:rPr lang="en-AU" sz="1800" dirty="0"/>
              <a:t>Layout function</a:t>
            </a:r>
          </a:p>
          <a:p>
            <a:pPr marL="1771650" lvl="3" indent="-457200"/>
            <a:r>
              <a:rPr lang="en-AU" sz="1800" dirty="0" err="1">
                <a:latin typeface="Monaco" charset="0"/>
                <a:ea typeface="Monaco" charset="0"/>
                <a:cs typeface="Monaco" charset="0"/>
              </a:rPr>
              <a:t>fluidPage</a:t>
            </a:r>
            <a:r>
              <a:rPr lang="en-AU" sz="1800" dirty="0">
                <a:latin typeface="Monaco" charset="0"/>
                <a:ea typeface="Monaco" charset="0"/>
                <a:cs typeface="Monaco" charset="0"/>
              </a:rPr>
              <a:t>, </a:t>
            </a:r>
            <a:r>
              <a:rPr lang="en-AU" sz="1800" dirty="0" err="1" smtClean="0">
                <a:latin typeface="Monaco" charset="0"/>
                <a:ea typeface="Monaco" charset="0"/>
                <a:cs typeface="Monaco" charset="0"/>
              </a:rPr>
              <a:t>fixedPage</a:t>
            </a:r>
            <a:endParaRPr lang="en-AU" sz="1800" dirty="0">
              <a:latin typeface="Monaco" charset="0"/>
              <a:ea typeface="Monaco" charset="0"/>
              <a:cs typeface="Monaco" charset="0"/>
            </a:endParaRPr>
          </a:p>
          <a:p>
            <a:pPr marL="914400" lvl="1" indent="-457200">
              <a:lnSpc>
                <a:spcPct val="100000"/>
              </a:lnSpc>
              <a:buFont typeface="+mj-lt"/>
              <a:buAutoNum type="arabicPeriod"/>
            </a:pPr>
            <a:r>
              <a:rPr lang="en-AU" sz="1800" dirty="0"/>
              <a:t>Positioning function</a:t>
            </a:r>
          </a:p>
          <a:p>
            <a:pPr marL="1771650" lvl="3" indent="-457200"/>
            <a:r>
              <a:rPr lang="en-AU" sz="1800" dirty="0" err="1">
                <a:latin typeface="Monaco" charset="0"/>
                <a:ea typeface="Monaco" charset="0"/>
                <a:cs typeface="Monaco" charset="0"/>
              </a:rPr>
              <a:t>fluidRow</a:t>
            </a:r>
            <a:r>
              <a:rPr lang="en-AU" sz="1800" dirty="0">
                <a:latin typeface="Monaco" charset="0"/>
                <a:ea typeface="Monaco" charset="0"/>
                <a:cs typeface="Monaco" charset="0"/>
              </a:rPr>
              <a:t>, </a:t>
            </a:r>
            <a:r>
              <a:rPr lang="en-AU" sz="1800" dirty="0" err="1">
                <a:latin typeface="Monaco" charset="0"/>
                <a:ea typeface="Monaco" charset="0"/>
                <a:cs typeface="Monaco" charset="0"/>
              </a:rPr>
              <a:t>fixedRow</a:t>
            </a:r>
            <a:r>
              <a:rPr lang="en-AU" sz="1800" dirty="0">
                <a:latin typeface="Monaco" charset="0"/>
                <a:ea typeface="Monaco" charset="0"/>
                <a:cs typeface="Monaco" charset="0"/>
              </a:rPr>
              <a:t>, </a:t>
            </a:r>
            <a:r>
              <a:rPr lang="en-AU" sz="1800" dirty="0" err="1" smtClean="0">
                <a:latin typeface="Monaco" charset="0"/>
                <a:ea typeface="Monaco" charset="0"/>
                <a:cs typeface="Monaco" charset="0"/>
              </a:rPr>
              <a:t>sidebarLayout</a:t>
            </a:r>
            <a:endParaRPr lang="en-AU" sz="1800" dirty="0" smtClean="0">
              <a:latin typeface="Monaco" charset="0"/>
              <a:ea typeface="Monaco" charset="0"/>
              <a:cs typeface="Monaco" charset="0"/>
            </a:endParaRPr>
          </a:p>
          <a:p>
            <a:pPr marL="914400" lvl="1" indent="-457200">
              <a:lnSpc>
                <a:spcPct val="100000"/>
              </a:lnSpc>
              <a:buFont typeface="+mj-lt"/>
              <a:buAutoNum type="arabicPeriod"/>
            </a:pPr>
            <a:r>
              <a:rPr lang="en-AU" sz="1800" dirty="0" smtClean="0"/>
              <a:t>Element</a:t>
            </a:r>
          </a:p>
          <a:p>
            <a:pPr marL="1771650" lvl="3" indent="-457200"/>
            <a:r>
              <a:rPr lang="en-AU" sz="1800" dirty="0" smtClean="0">
                <a:latin typeface="Arial" charset="0"/>
                <a:ea typeface="Arial" charset="0"/>
                <a:cs typeface="Arial" charset="0"/>
              </a:rPr>
              <a:t>Widget </a:t>
            </a:r>
            <a:r>
              <a:rPr lang="en-AU" sz="1800" dirty="0">
                <a:latin typeface="Arial" charset="0"/>
                <a:ea typeface="Arial" charset="0"/>
                <a:cs typeface="Arial" charset="0"/>
              </a:rPr>
              <a:t>functions</a:t>
            </a:r>
          </a:p>
          <a:p>
            <a:pPr marL="1771650" lvl="3" indent="-457200"/>
            <a:r>
              <a:rPr lang="en-AU" sz="1800" dirty="0">
                <a:latin typeface="Arial" charset="0"/>
                <a:ea typeface="Arial" charset="0"/>
                <a:cs typeface="Arial" charset="0"/>
              </a:rPr>
              <a:t>Reactive output functions</a:t>
            </a:r>
          </a:p>
          <a:p>
            <a:pPr marL="1771650" lvl="3" indent="-457200"/>
            <a:r>
              <a:rPr lang="en-AU" sz="1800" dirty="0" smtClean="0">
                <a:latin typeface="Arial" charset="0"/>
                <a:ea typeface="Arial" charset="0"/>
                <a:cs typeface="Arial" charset="0"/>
              </a:rPr>
              <a:t>Headings, line breaks, images</a:t>
            </a:r>
            <a:endParaRPr lang="en-AU" sz="1800" dirty="0">
              <a:latin typeface="Arial" charset="0"/>
              <a:ea typeface="Arial" charset="0"/>
              <a:cs typeface="Arial" charset="0"/>
            </a:endParaRPr>
          </a:p>
          <a:p>
            <a:pPr marL="514350" indent="-457200">
              <a:lnSpc>
                <a:spcPct val="100000"/>
              </a:lnSpc>
            </a:pPr>
            <a:r>
              <a:rPr lang="en-AU" sz="2000" dirty="0"/>
              <a:t>Functions of the same level are written as a string within their superior function, separated by “,”</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EB74E232-56C2-5245-A9FE-F251D8AD8F4F}" type="slidenum">
              <a:rPr lang="en-US">
                <a:solidFill>
                  <a:schemeClr val="bg1"/>
                </a:solidFill>
                <a:latin typeface="Arial" charset="0"/>
                <a:ea typeface="Arial" charset="0"/>
                <a:cs typeface="Arial" charset="0"/>
              </a:rPr>
              <a:t>8</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06883803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ui.R: Shiny Widgets</a:t>
            </a:r>
            <a:endParaRPr lang="en-US" dirty="0"/>
          </a:p>
        </p:txBody>
      </p:sp>
      <p:sp>
        <p:nvSpPr>
          <p:cNvPr id="3" name="Text Placeholder 2"/>
          <p:cNvSpPr>
            <a:spLocks noGrp="1"/>
          </p:cNvSpPr>
          <p:nvPr>
            <p:ph type="body" sz="quarter" idx="11"/>
          </p:nvPr>
        </p:nvSpPr>
        <p:spPr/>
        <p:txBody>
          <a:bodyPr>
            <a:noAutofit/>
          </a:bodyPr>
          <a:lstStyle/>
          <a:p>
            <a:pPr>
              <a:lnSpc>
                <a:spcPct val="100000"/>
              </a:lnSpc>
            </a:pPr>
            <a:r>
              <a:rPr lang="en-AU" sz="2000" dirty="0"/>
              <a:t>Interactive elements</a:t>
            </a:r>
          </a:p>
          <a:p>
            <a:pPr>
              <a:lnSpc>
                <a:spcPct val="100000"/>
              </a:lnSpc>
            </a:pPr>
            <a:r>
              <a:rPr lang="en-AU" sz="2000" dirty="0"/>
              <a:t>Allow users to explore different values or categories of parameters or variables</a:t>
            </a:r>
          </a:p>
          <a:p>
            <a:pPr>
              <a:lnSpc>
                <a:spcPct val="100000"/>
              </a:lnSpc>
            </a:pPr>
            <a:r>
              <a:rPr lang="en-AU" sz="2000" dirty="0"/>
              <a:t>Store values chosen by the user</a:t>
            </a:r>
          </a:p>
          <a:p>
            <a:pPr lvl="1">
              <a:lnSpc>
                <a:spcPct val="100000"/>
              </a:lnSpc>
            </a:pPr>
            <a:r>
              <a:rPr lang="en-AU" sz="1800" dirty="0"/>
              <a:t>That are involved in a cascade of functions in </a:t>
            </a:r>
            <a:r>
              <a:rPr lang="en-AU" sz="1800" dirty="0" err="1"/>
              <a:t>server.R</a:t>
            </a:r>
            <a:r>
              <a:rPr lang="en-AU" sz="1800" dirty="0"/>
              <a:t> to produce the displayed output</a:t>
            </a:r>
          </a:p>
          <a:p>
            <a:pPr>
              <a:lnSpc>
                <a:spcPct val="100000"/>
              </a:lnSpc>
            </a:pPr>
            <a:r>
              <a:rPr lang="en-AU" sz="2000" dirty="0"/>
              <a:t>Changing a widget, changes the resulting output object</a:t>
            </a:r>
          </a:p>
          <a:p>
            <a:pPr>
              <a:lnSpc>
                <a:spcPct val="100000"/>
              </a:lnSpc>
            </a:pPr>
            <a:r>
              <a:rPr lang="en-AU" sz="2000" dirty="0"/>
              <a:t>Examples:</a:t>
            </a:r>
          </a:p>
          <a:p>
            <a:pPr lvl="1">
              <a:lnSpc>
                <a:spcPct val="100000"/>
              </a:lnSpc>
            </a:pPr>
            <a:r>
              <a:rPr lang="en-AU" sz="1800" dirty="0"/>
              <a:t>Sliders</a:t>
            </a:r>
          </a:p>
          <a:p>
            <a:pPr lvl="1">
              <a:lnSpc>
                <a:spcPct val="100000"/>
              </a:lnSpc>
            </a:pPr>
            <a:r>
              <a:rPr lang="en-AU" sz="1800" dirty="0" smtClean="0"/>
              <a:t>Selection boxes</a:t>
            </a:r>
            <a:endParaRPr lang="en-AU" sz="1800" dirty="0"/>
          </a:p>
          <a:p>
            <a:pPr lvl="1">
              <a:lnSpc>
                <a:spcPct val="100000"/>
              </a:lnSpc>
            </a:pPr>
            <a:r>
              <a:rPr lang="en-AU" sz="1800" dirty="0"/>
              <a:t>Checkboxes</a:t>
            </a:r>
          </a:p>
          <a:p>
            <a:pPr lvl="1">
              <a:lnSpc>
                <a:spcPct val="100000"/>
              </a:lnSpc>
            </a:pPr>
            <a:r>
              <a:rPr lang="en-AU" sz="1800" dirty="0" smtClean="0"/>
              <a:t>Radio buttons</a:t>
            </a:r>
            <a:endParaRPr lang="en-AU" sz="1800" dirty="0"/>
          </a:p>
          <a:p>
            <a:pPr lvl="1">
              <a:lnSpc>
                <a:spcPct val="100000"/>
              </a:lnSpc>
            </a:pPr>
            <a:r>
              <a:rPr lang="en-AU" sz="1800" dirty="0"/>
              <a:t>Download button</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D8C7998C-D651-9840-B59D-E6ADC2A5D0B2}" type="slidenum">
              <a:rPr lang="en-US" smtClean="0">
                <a:solidFill>
                  <a:schemeClr val="bg1"/>
                </a:solidFill>
                <a:latin typeface="Arial" charset="0"/>
                <a:ea typeface="Arial" charset="0"/>
                <a:cs typeface="Arial" charset="0"/>
              </a:rPr>
              <a:t>9</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36847506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C2CE7B32-7165-EE43-8AAF-BC173DC65F32}" vid="{DBD660F7-0751-4944-8047-CA161BFB1EA8}"/>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C2CE7B32-7165-EE43-8AAF-BC173DC65F32}" vid="{BCA52883-783B-444B-ADB0-4758671F9D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UniSA-ACP</Template>
  <TotalTime>4896</TotalTime>
  <Words>2872</Words>
  <Application>Microsoft Office PowerPoint</Application>
  <PresentationFormat>On-screen Show (4:3)</PresentationFormat>
  <Paragraphs>315</Paragraphs>
  <Slides>18</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Courier New</vt:lpstr>
      <vt:lpstr>Monaco</vt:lpstr>
      <vt:lpstr>Office Theme</vt:lpstr>
      <vt:lpstr>Blank Presentation</vt:lpstr>
      <vt:lpstr>Introduction to the Shiny Framework for Pharmacometrics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Wojciechowski</dc:creator>
  <cp:lastModifiedBy>Hughes, Jim Henry - hugjh001</cp:lastModifiedBy>
  <cp:revision>555</cp:revision>
  <cp:lastPrinted>2016-05-20T14:59:17Z</cp:lastPrinted>
  <dcterms:created xsi:type="dcterms:W3CDTF">2015-08-26T23:25:56Z</dcterms:created>
  <dcterms:modified xsi:type="dcterms:W3CDTF">2017-01-04T06:23:27Z</dcterms:modified>
</cp:coreProperties>
</file>