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16.jpeg" ContentType="image/jpeg"/>
  <Override PartName="/ppt/media/image12.png" ContentType="image/png"/>
  <Override PartName="/ppt/media/image9.gif" ContentType="image/gif"/>
  <Override PartName="/ppt/media/image14.jpeg" ContentType="image/jpeg"/>
  <Override PartName="/ppt/media/image8.png" ContentType="image/png"/>
  <Override PartName="/ppt/media/image5.gif" ContentType="image/gif"/>
  <Override PartName="/ppt/media/image13.jpeg" ContentType="image/jpeg"/>
  <Override PartName="/ppt/media/image17.png" ContentType="image/png"/>
  <Override PartName="/ppt/media/image10.gif" ContentType="image/gif"/>
  <Override PartName="/ppt/media/image11.jpeg" ContentType="image/jpeg"/>
  <Override PartName="/ppt/media/image1.png" ContentType="image/png"/>
  <Override PartName="/ppt/media/image18.png" ContentType="image/png"/>
  <Override PartName="/ppt/media/image6.jpeg" ContentType="image/jpeg"/>
  <Override PartName="/ppt/media/image7.gif" ContentType="image/gif"/>
  <Override PartName="/ppt/media/image2.png" ContentType="image/png"/>
  <Override PartName="/ppt/media/image4.jpeg" ContentType="image/jpeg"/>
  <Override PartName="/ppt/media/image1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A1D141-A181-4181-A181-D121E181E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A111F1-21C1-4171-B1A1-71D15111C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F1A131-B111-4121-8101-716101514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339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439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339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852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339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439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852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92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439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339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2976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76480"/>
            <a:ext cx="8228520" cy="161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20" y="3624480"/>
            <a:ext cx="1162440" cy="176220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0" y="5070960"/>
            <a:ext cx="9142920" cy="154440"/>
          </a:xfrm>
          <a:prstGeom prst="rect">
            <a:avLst/>
          </a:prstGeom>
          <a:solidFill>
            <a:srgbClr val="254383"/>
          </a:solidFill>
        </p:spPr>
      </p:sp>
      <p:sp>
        <p:nvSpPr>
          <p:cNvPr id="2" name="CustomShape 2"/>
          <p:cNvSpPr/>
          <p:nvPr/>
        </p:nvSpPr>
        <p:spPr>
          <a:xfrm>
            <a:off x="360" y="0"/>
            <a:ext cx="9143280" cy="456480"/>
          </a:xfrm>
          <a:prstGeom prst="rect">
            <a:avLst/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3" name="CustomShape 3"/>
          <p:cNvSpPr/>
          <p:nvPr/>
        </p:nvSpPr>
        <p:spPr>
          <a:xfrm>
            <a:off x="1285920" y="95400"/>
            <a:ext cx="7131600" cy="311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2200">
                <a:solidFill>
                  <a:srgbClr val="0000ff"/>
                </a:solidFill>
                <a:latin typeface="Junction"/>
              </a:rPr>
              <a:t>@gailmroper + @jhibbets | #cfasummit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20" y="3624480"/>
            <a:ext cx="1162440" cy="1762200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>
            <a:off x="0" y="5070960"/>
            <a:ext cx="9142920" cy="154440"/>
          </a:xfrm>
          <a:prstGeom prst="rect">
            <a:avLst/>
          </a:prstGeom>
          <a:solidFill>
            <a:srgbClr val="254383"/>
          </a:solidFill>
        </p:spPr>
      </p:sp>
      <p:sp>
        <p:nvSpPr>
          <p:cNvPr id="40" name="CustomShape 2"/>
          <p:cNvSpPr/>
          <p:nvPr/>
        </p:nvSpPr>
        <p:spPr>
          <a:xfrm>
            <a:off x="360" y="0"/>
            <a:ext cx="9143280" cy="456480"/>
          </a:xfrm>
          <a:prstGeom prst="rect">
            <a:avLst/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41" name="CustomShape 3"/>
          <p:cNvSpPr/>
          <p:nvPr/>
        </p:nvSpPr>
        <p:spPr>
          <a:xfrm>
            <a:off x="1285920" y="95400"/>
            <a:ext cx="7131600" cy="311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2200">
                <a:solidFill>
                  <a:srgbClr val="0000ff"/>
                </a:solidFill>
                <a:latin typeface="Junction"/>
              </a:rPr>
              <a:t>@gailmroper + @jhibbets | #cfasummit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20" y="3624480"/>
            <a:ext cx="1162440" cy="1762200"/>
          </a:xfrm>
          <a:prstGeom prst="rect">
            <a:avLst/>
          </a:prstGeom>
        </p:spPr>
      </p:pic>
      <p:sp>
        <p:nvSpPr>
          <p:cNvPr id="77" name="CustomShape 1"/>
          <p:cNvSpPr/>
          <p:nvPr/>
        </p:nvSpPr>
        <p:spPr>
          <a:xfrm>
            <a:off x="0" y="5070960"/>
            <a:ext cx="9142920" cy="154440"/>
          </a:xfrm>
          <a:prstGeom prst="rect">
            <a:avLst/>
          </a:prstGeom>
          <a:solidFill>
            <a:srgbClr val="254383"/>
          </a:solidFill>
        </p:spPr>
      </p:sp>
      <p:sp>
        <p:nvSpPr>
          <p:cNvPr id="78" name="CustomShape 2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79" name="CustomShape 3"/>
          <p:cNvSpPr/>
          <p:nvPr/>
        </p:nvSpPr>
        <p:spPr>
          <a:xfrm>
            <a:off x="1285920" y="95400"/>
            <a:ext cx="7131600" cy="311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2200">
                <a:solidFill>
                  <a:srgbClr val="0000ff"/>
                </a:solidFill>
                <a:latin typeface="Junction"/>
              </a:rPr>
              <a:t>@gailmroper + @jhibbets | #cfasummit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gif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citycampnc.org/" TargetMode="External"/><Relationship Id="rId2" Type="http://schemas.openxmlformats.org/officeDocument/2006/relationships/hyperlink" Target="http://codeforamerica.org/" TargetMode="External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0080" y="559800"/>
            <a:ext cx="4407120" cy="4368600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5425920" y="561960"/>
            <a:ext cx="3374640" cy="2619360"/>
          </a:xfrm>
          <a:prstGeom prst="rect">
            <a:avLst/>
          </a:prstGeom>
          <a:solidFill>
            <a:srgbClr val="3599d0"/>
          </a:solidFill>
        </p:spPr>
        <p:txBody>
          <a:bodyPr bIns="137160" lIns="182880" rIns="182880" tIns="137160"/>
          <a:p>
            <a:pPr algn="ctr"/>
            <a:r>
              <a:rPr lang="en-US" sz="3400">
                <a:solidFill>
                  <a:srgbClr val="000000"/>
                </a:solidFill>
                <a:latin typeface="Avenir Heavy"/>
              </a:rPr>
              <a:t>Open Source Government</a:t>
            </a:r>
            <a:endParaRPr/>
          </a:p>
          <a:p>
            <a:pPr algn="ctr"/>
            <a:r>
              <a:rPr lang="en-US" sz="2400">
                <a:solidFill>
                  <a:srgbClr val="ac0920"/>
                </a:solidFill>
                <a:latin typeface="Avenir Heavy"/>
              </a:rPr>
              <a:t>Resolution 524</a:t>
            </a:r>
            <a:endParaRPr/>
          </a:p>
          <a:p>
            <a:pPr algn="ctr"/>
            <a:r>
              <a:rPr lang="en-US" sz="1600">
                <a:solidFill>
                  <a:srgbClr val="000000"/>
                </a:solidFill>
                <a:latin typeface="Avenir Light"/>
              </a:rPr>
              <a:t>Unanimously Adopted Feb. 2012</a:t>
            </a:r>
            <a:endParaRPr/>
          </a:p>
        </p:txBody>
      </p:sp>
      <p:pic>
        <p:nvPicPr>
          <p:cNvPr descr="" id="12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25840" y="4072680"/>
            <a:ext cx="831240" cy="831240"/>
          </a:xfrm>
          <a:prstGeom prst="rect">
            <a:avLst/>
          </a:prstGeom>
        </p:spPr>
      </p:pic>
      <p:sp>
        <p:nvSpPr>
          <p:cNvPr id="122" name="CustomShape 2"/>
          <p:cNvSpPr/>
          <p:nvPr/>
        </p:nvSpPr>
        <p:spPr>
          <a:xfrm>
            <a:off x="4828320" y="3272040"/>
            <a:ext cx="3187440" cy="13082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solidFill>
                  <a:srgbClr val="000000"/>
                </a:solidFill>
                <a:latin typeface="Avenir Book"/>
              </a:rPr>
              <a:t>Gail M. Roper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venir Roman"/>
              </a:rPr>
              <a:t>Chief Information &amp;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venir Roman"/>
              </a:rPr>
              <a:t>Community Relations Officer</a:t>
            </a:r>
            <a:endParaRPr/>
          </a:p>
          <a:p>
            <a:r>
              <a:rPr b="1" lang="en-US" sz="1600">
                <a:solidFill>
                  <a:srgbClr val="000000"/>
                </a:solidFill>
                <a:latin typeface="Avenir Book"/>
              </a:rPr>
              <a:t>City of Raleigh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98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sp>
        <p:nvSpPr>
          <p:cNvPr id="199" name="CustomShape 3"/>
          <p:cNvSpPr/>
          <p:nvPr/>
        </p:nvSpPr>
        <p:spPr>
          <a:xfrm>
            <a:off x="183240" y="4677480"/>
            <a:ext cx="465588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Credit: http://www.flickr.com/photos/47691521@N07/4371000486/</a:t>
            </a:r>
            <a:endParaRPr/>
          </a:p>
        </p:txBody>
      </p:sp>
      <p:pic>
        <p:nvPicPr>
          <p:cNvPr descr="" id="2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6840" y="817200"/>
            <a:ext cx="6249600" cy="35085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-147240" y="-561960"/>
            <a:ext cx="9511200" cy="5793120"/>
          </a:xfrm>
          <a:prstGeom prst="rect">
            <a:avLst/>
          </a:prstGeom>
        </p:spPr>
      </p:pic>
      <p:sp>
        <p:nvSpPr>
          <p:cNvPr id="124" name="CustomShape 1"/>
          <p:cNvSpPr/>
          <p:nvPr/>
        </p:nvSpPr>
        <p:spPr>
          <a:xfrm>
            <a:off x="871200" y="349560"/>
            <a:ext cx="3966480" cy="3776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200">
                <a:solidFill>
                  <a:srgbClr val="000000"/>
                </a:solidFill>
                <a:latin typeface="Avenir Light"/>
              </a:rPr>
              <a:t>JBoss Portal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JBoss SOA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WordPress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Alfresco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GitHub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Maven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Subversion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JBoss Application Server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Apache Tomcat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Red Hat Enterprise Linux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468400" y="354600"/>
            <a:ext cx="3211560" cy="3441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200">
                <a:solidFill>
                  <a:srgbClr val="000000"/>
                </a:solidFill>
                <a:latin typeface="Avenir Light"/>
              </a:rPr>
              <a:t>Ruby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MediaWiki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PostgreSQL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MySQL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DokuWiki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Eclipse and Sublime IDE's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GIMP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Android Mobile OS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venir Light"/>
              </a:rPr>
              <a:t>Jenkins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0" y="4091040"/>
            <a:ext cx="9141840" cy="90468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27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710480" y="4127760"/>
            <a:ext cx="831240" cy="831240"/>
          </a:xfrm>
          <a:prstGeom prst="rect">
            <a:avLst/>
          </a:prstGeom>
        </p:spPr>
      </p:pic>
      <p:sp>
        <p:nvSpPr>
          <p:cNvPr id="128" name="CustomShape 4"/>
          <p:cNvSpPr/>
          <p:nvPr/>
        </p:nvSpPr>
        <p:spPr>
          <a:xfrm>
            <a:off x="822960" y="4282200"/>
            <a:ext cx="6766560" cy="94320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2800">
                <a:solidFill>
                  <a:srgbClr val="000000"/>
                </a:solidFill>
                <a:latin typeface="Avenir Book"/>
              </a:rPr>
              <a:t>City of Raleigh </a:t>
            </a:r>
            <a:r>
              <a:rPr lang="en-US" sz="2800">
                <a:solidFill>
                  <a:srgbClr val="000000"/>
                </a:solidFill>
                <a:latin typeface="Avenir Heavy"/>
              </a:rPr>
              <a:t>Open Source Toolkit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9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25680" y="470880"/>
            <a:ext cx="6092640" cy="400968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0" y="4091040"/>
            <a:ext cx="9141840" cy="904680"/>
          </a:xfrm>
          <a:prstGeom prst="rect">
            <a:avLst/>
          </a:prstGeom>
          <a:solidFill>
            <a:srgbClr val="3599d0"/>
          </a:solidFill>
        </p:spPr>
      </p:sp>
      <p:pic>
        <p:nvPicPr>
          <p:cNvPr descr="" id="131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710480" y="4127760"/>
            <a:ext cx="831240" cy="831240"/>
          </a:xfrm>
          <a:prstGeom prst="rect">
            <a:avLst/>
          </a:prstGeom>
        </p:spPr>
      </p:pic>
      <p:sp>
        <p:nvSpPr>
          <p:cNvPr id="132" name="CustomShape 2"/>
          <p:cNvSpPr/>
          <p:nvPr/>
        </p:nvSpPr>
        <p:spPr>
          <a:xfrm>
            <a:off x="1508040" y="4282200"/>
            <a:ext cx="6081480" cy="51660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2800">
                <a:solidFill>
                  <a:srgbClr val="000000"/>
                </a:solidFill>
                <a:latin typeface="Avenir Book"/>
              </a:rPr>
              <a:t>City of Raleigh </a:t>
            </a:r>
            <a:r>
              <a:rPr lang="en-US" sz="2800">
                <a:solidFill>
                  <a:srgbClr val="000000"/>
                </a:solidFill>
                <a:latin typeface="Avenir Heavy"/>
              </a:rPr>
              <a:t>Open Data Policy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01080" y="511200"/>
            <a:ext cx="2619720" cy="1263600"/>
          </a:xfrm>
          <a:prstGeom prst="wedgeRectCallout">
            <a:avLst>
              <a:gd fmla="val -5" name="adj1"/>
              <a:gd fmla="val 54765" name="adj2"/>
            </a:avLst>
          </a:prstGeom>
          <a:solidFill>
            <a:srgbClr val="ac0920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FEBRUARY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Adopted Open Source Resolution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520800" y="497160"/>
            <a:ext cx="2572200" cy="1263600"/>
          </a:xfrm>
          <a:prstGeom prst="wedgeRectCallout">
            <a:avLst>
              <a:gd fmla="val -10488" name="adj1"/>
              <a:gd fmla="val 54464" name="adj2"/>
            </a:avLst>
          </a:prstGeom>
          <a:solidFill>
            <a:srgbClr val="3599d0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JULY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Drafted Open Data &amp; Open Source Policies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1335240" y="1655280"/>
            <a:ext cx="1532160" cy="1537920"/>
          </a:xfrm>
          <a:prstGeom prst="wedgeRectCallout">
            <a:avLst>
              <a:gd fmla="val -3622" name="adj1"/>
              <a:gd fmla="val 28343" name="adj2"/>
            </a:avLst>
          </a:prstGeom>
          <a:solidFill>
            <a:srgbClr val="87b41f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APRIL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Published Open Resources Page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5995800" y="545040"/>
            <a:ext cx="2507760" cy="989280"/>
          </a:xfrm>
          <a:prstGeom prst="wedgeRectCallout">
            <a:avLst>
              <a:gd fmla="val -8367" name="adj1"/>
              <a:gd fmla="val 69208" name="adj2"/>
            </a:avLst>
          </a:prstGeom>
          <a:solidFill>
            <a:srgbClr val="1a9183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MARCH 2013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Released Open Data Portal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6769800" y="1678680"/>
            <a:ext cx="2099520" cy="989280"/>
          </a:xfrm>
          <a:prstGeom prst="wedgeRectCallout">
            <a:avLst>
              <a:gd fmla="val -11712" name="adj1"/>
              <a:gd fmla="val 43773" name="adj2"/>
            </a:avLst>
          </a:prstGeom>
          <a:solidFill>
            <a:srgbClr val="bd8c56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MAY 2013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Formed Steering Committee</a:t>
            </a:r>
            <a:endParaRPr/>
          </a:p>
        </p:txBody>
      </p:sp>
      <p:sp>
        <p:nvSpPr>
          <p:cNvPr id="138" name="Line 6"/>
          <p:cNvSpPr/>
          <p:nvPr/>
        </p:nvSpPr>
        <p:spPr>
          <a:xfrm>
            <a:off x="892800" y="3719880"/>
            <a:ext cx="7962480" cy="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139" name="CustomShape 7"/>
          <p:cNvSpPr/>
          <p:nvPr/>
        </p:nvSpPr>
        <p:spPr>
          <a:xfrm>
            <a:off x="100908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0" name="CustomShape 8"/>
          <p:cNvSpPr/>
          <p:nvPr/>
        </p:nvSpPr>
        <p:spPr>
          <a:xfrm>
            <a:off x="131472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1" name="CustomShape 9"/>
          <p:cNvSpPr/>
          <p:nvPr/>
        </p:nvSpPr>
        <p:spPr>
          <a:xfrm>
            <a:off x="1926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2" name="CustomShape 10"/>
          <p:cNvSpPr/>
          <p:nvPr/>
        </p:nvSpPr>
        <p:spPr>
          <a:xfrm>
            <a:off x="1620360" y="3687480"/>
            <a:ext cx="5544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3" name="CustomShape 11"/>
          <p:cNvSpPr/>
          <p:nvPr/>
        </p:nvSpPr>
        <p:spPr>
          <a:xfrm>
            <a:off x="2232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4" name="CustomShape 12"/>
          <p:cNvSpPr/>
          <p:nvPr/>
        </p:nvSpPr>
        <p:spPr>
          <a:xfrm>
            <a:off x="2538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5" name="CustomShape 13"/>
          <p:cNvSpPr/>
          <p:nvPr/>
        </p:nvSpPr>
        <p:spPr>
          <a:xfrm>
            <a:off x="3150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6" name="CustomShape 14"/>
          <p:cNvSpPr/>
          <p:nvPr/>
        </p:nvSpPr>
        <p:spPr>
          <a:xfrm>
            <a:off x="2844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7" name="CustomShape 15"/>
          <p:cNvSpPr/>
          <p:nvPr/>
        </p:nvSpPr>
        <p:spPr>
          <a:xfrm>
            <a:off x="3456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8" name="CustomShape 16"/>
          <p:cNvSpPr/>
          <p:nvPr/>
        </p:nvSpPr>
        <p:spPr>
          <a:xfrm>
            <a:off x="376236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9" name="CustomShape 17"/>
          <p:cNvSpPr/>
          <p:nvPr/>
        </p:nvSpPr>
        <p:spPr>
          <a:xfrm>
            <a:off x="4068000" y="3687480"/>
            <a:ext cx="5544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0" name="CustomShape 18"/>
          <p:cNvSpPr/>
          <p:nvPr/>
        </p:nvSpPr>
        <p:spPr>
          <a:xfrm>
            <a:off x="4374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1" name="CustomShape 19"/>
          <p:cNvSpPr/>
          <p:nvPr/>
        </p:nvSpPr>
        <p:spPr>
          <a:xfrm>
            <a:off x="4680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2" name="CustomShape 20"/>
          <p:cNvSpPr/>
          <p:nvPr/>
        </p:nvSpPr>
        <p:spPr>
          <a:xfrm>
            <a:off x="5292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3" name="CustomShape 21"/>
          <p:cNvSpPr/>
          <p:nvPr/>
        </p:nvSpPr>
        <p:spPr>
          <a:xfrm>
            <a:off x="4986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4" name="CustomShape 22"/>
          <p:cNvSpPr/>
          <p:nvPr/>
        </p:nvSpPr>
        <p:spPr>
          <a:xfrm>
            <a:off x="5598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5" name="CustomShape 23"/>
          <p:cNvSpPr/>
          <p:nvPr/>
        </p:nvSpPr>
        <p:spPr>
          <a:xfrm>
            <a:off x="6821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6" name="CustomShape 24"/>
          <p:cNvSpPr/>
          <p:nvPr/>
        </p:nvSpPr>
        <p:spPr>
          <a:xfrm>
            <a:off x="6210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7" name="CustomShape 25"/>
          <p:cNvSpPr/>
          <p:nvPr/>
        </p:nvSpPr>
        <p:spPr>
          <a:xfrm>
            <a:off x="7127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8" name="CustomShape 26"/>
          <p:cNvSpPr/>
          <p:nvPr/>
        </p:nvSpPr>
        <p:spPr>
          <a:xfrm>
            <a:off x="7433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59" name="CustomShape 27"/>
          <p:cNvSpPr/>
          <p:nvPr/>
        </p:nvSpPr>
        <p:spPr>
          <a:xfrm>
            <a:off x="7739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0" name="CustomShape 28"/>
          <p:cNvSpPr/>
          <p:nvPr/>
        </p:nvSpPr>
        <p:spPr>
          <a:xfrm>
            <a:off x="8045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1" name="CustomShape 29"/>
          <p:cNvSpPr/>
          <p:nvPr/>
        </p:nvSpPr>
        <p:spPr>
          <a:xfrm>
            <a:off x="6515640" y="3687480"/>
            <a:ext cx="5544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2" name="CustomShape 30"/>
          <p:cNvSpPr/>
          <p:nvPr/>
        </p:nvSpPr>
        <p:spPr>
          <a:xfrm>
            <a:off x="590400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3" name="CustomShape 31"/>
          <p:cNvSpPr/>
          <p:nvPr/>
        </p:nvSpPr>
        <p:spPr>
          <a:xfrm>
            <a:off x="8351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4" name="CustomShape 32"/>
          <p:cNvSpPr/>
          <p:nvPr/>
        </p:nvSpPr>
        <p:spPr>
          <a:xfrm>
            <a:off x="8657640" y="3687480"/>
            <a:ext cx="55080" cy="5508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65" name="CustomShape 33"/>
          <p:cNvSpPr/>
          <p:nvPr/>
        </p:nvSpPr>
        <p:spPr>
          <a:xfrm>
            <a:off x="4608000" y="1469520"/>
            <a:ext cx="1726200" cy="1032120"/>
          </a:xfrm>
          <a:prstGeom prst="wedgeRectCallout">
            <a:avLst>
              <a:gd fmla="val -17834" name="adj1"/>
              <a:gd fmla="val 46340" name="adj2"/>
            </a:avLst>
          </a:prstGeom>
          <a:solidFill>
            <a:srgbClr val="8c0947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SEPTEMBER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Publish First Data Sets</a:t>
            </a:r>
            <a:endParaRPr/>
          </a:p>
        </p:txBody>
      </p:sp>
      <p:sp>
        <p:nvSpPr>
          <p:cNvPr id="166" name="CustomShape 34"/>
          <p:cNvSpPr/>
          <p:nvPr/>
        </p:nvSpPr>
        <p:spPr>
          <a:xfrm>
            <a:off x="836640" y="4154760"/>
            <a:ext cx="540000" cy="257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100">
                <a:solidFill>
                  <a:srgbClr val="000000"/>
                </a:solidFill>
                <a:latin typeface="Avenir Book"/>
              </a:rPr>
              <a:t>2012</a:t>
            </a:r>
            <a:endParaRPr/>
          </a:p>
        </p:txBody>
      </p:sp>
      <p:sp>
        <p:nvSpPr>
          <p:cNvPr id="167" name="CustomShape 35"/>
          <p:cNvSpPr/>
          <p:nvPr/>
        </p:nvSpPr>
        <p:spPr>
          <a:xfrm>
            <a:off x="4494240" y="4155480"/>
            <a:ext cx="540000" cy="257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100">
                <a:solidFill>
                  <a:srgbClr val="000000"/>
                </a:solidFill>
                <a:latin typeface="Avenir Book"/>
              </a:rPr>
              <a:t>2013</a:t>
            </a:r>
            <a:endParaRPr/>
          </a:p>
        </p:txBody>
      </p:sp>
      <p:sp>
        <p:nvSpPr>
          <p:cNvPr id="168" name="CustomShape 36"/>
          <p:cNvSpPr/>
          <p:nvPr/>
        </p:nvSpPr>
        <p:spPr>
          <a:xfrm>
            <a:off x="8164440" y="4155480"/>
            <a:ext cx="540000" cy="257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100">
                <a:solidFill>
                  <a:srgbClr val="000000"/>
                </a:solidFill>
                <a:latin typeface="Avenir Book"/>
              </a:rPr>
              <a:t>2014</a:t>
            </a:r>
            <a:endParaRPr/>
          </a:p>
        </p:txBody>
      </p:sp>
      <p:sp>
        <p:nvSpPr>
          <p:cNvPr id="169" name="CustomShape 37"/>
          <p:cNvSpPr/>
          <p:nvPr/>
        </p:nvSpPr>
        <p:spPr>
          <a:xfrm>
            <a:off x="7439040" y="2654640"/>
            <a:ext cx="1521720" cy="1132920"/>
          </a:xfrm>
          <a:prstGeom prst="wedgeRectCallout">
            <a:avLst>
              <a:gd fmla="val -12281" name="adj1"/>
              <a:gd fmla="val 19630" name="adj2"/>
            </a:avLst>
          </a:prstGeom>
          <a:solidFill>
            <a:srgbClr val="f2a433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AUGUST 2013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PTI Awards Web 2.0</a:t>
            </a:r>
            <a:endParaRPr/>
          </a:p>
        </p:txBody>
      </p:sp>
      <p:sp>
        <p:nvSpPr>
          <p:cNvPr id="170" name="CustomShape 38"/>
          <p:cNvSpPr/>
          <p:nvPr/>
        </p:nvSpPr>
        <p:spPr>
          <a:xfrm>
            <a:off x="4425840" y="2579760"/>
            <a:ext cx="2614680" cy="1056600"/>
          </a:xfrm>
          <a:prstGeom prst="wedgeRectCallout">
            <a:avLst>
              <a:gd fmla="val -10184" name="adj1"/>
              <a:gd fmla="val 22799" name="adj2"/>
            </a:avLst>
          </a:prstGeom>
          <a:solidFill>
            <a:srgbClr val="165fa4"/>
          </a:solidFill>
        </p:spPr>
        <p:txBody>
          <a:bodyPr anchor="ctr" bIns="91440" lIns="90000" rIns="90000" tIns="9144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SEPTEMBER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Created Future Open Initiatives Roadmap</a:t>
            </a:r>
            <a:endParaRPr/>
          </a:p>
        </p:txBody>
      </p:sp>
      <p:sp>
        <p:nvSpPr>
          <p:cNvPr id="171" name="CustomShape 39"/>
          <p:cNvSpPr/>
          <p:nvPr/>
        </p:nvSpPr>
        <p:spPr>
          <a:xfrm>
            <a:off x="2867760" y="1978560"/>
            <a:ext cx="1441800" cy="1353240"/>
          </a:xfrm>
          <a:prstGeom prst="wedgeRectCallout">
            <a:avLst>
              <a:gd fmla="val -18019" name="adj1"/>
              <a:gd fmla="val 27224" name="adj2"/>
            </a:avLst>
          </a:prstGeom>
          <a:solidFill>
            <a:srgbClr val="f2a433"/>
          </a:solidFill>
        </p:spPr>
        <p:txBody>
          <a:bodyPr anchor="ctr" bIns="45000" lIns="90000" rIns="90000" tIns="45000"/>
          <a:p>
            <a:r>
              <a:rPr lang="en-US" sz="1200">
                <a:solidFill>
                  <a:srgbClr val="000000"/>
                </a:solidFill>
                <a:latin typeface="Avenir Book"/>
              </a:rPr>
              <a:t>APRIL-JUNE 2012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venir Heavy"/>
              </a:rPr>
              <a:t>Prioritized Data Sets</a:t>
            </a:r>
            <a:endParaRPr/>
          </a:p>
        </p:txBody>
      </p:sp>
      <p:sp>
        <p:nvSpPr>
          <p:cNvPr id="172" name="CustomShape 40"/>
          <p:cNvSpPr/>
          <p:nvPr/>
        </p:nvSpPr>
        <p:spPr>
          <a:xfrm>
            <a:off x="0" y="4091040"/>
            <a:ext cx="9141840" cy="904680"/>
          </a:xfrm>
          <a:prstGeom prst="rect">
            <a:avLst/>
          </a:prstGeom>
          <a:solidFill>
            <a:srgbClr val="3599d0"/>
          </a:solidFill>
        </p:spPr>
      </p:sp>
      <p:pic>
        <p:nvPicPr>
          <p:cNvPr descr="" id="173" name="Picture 58"/>
          <p:cNvPicPr/>
          <p:nvPr/>
        </p:nvPicPr>
        <p:blipFill>
          <a:blip r:embed="rId1"/>
          <a:stretch>
            <a:fillRect/>
          </a:stretch>
        </p:blipFill>
        <p:spPr>
          <a:xfrm>
            <a:off x="7710480" y="4127760"/>
            <a:ext cx="831240" cy="831240"/>
          </a:xfrm>
          <a:prstGeom prst="rect">
            <a:avLst/>
          </a:prstGeom>
        </p:spPr>
      </p:pic>
      <p:sp>
        <p:nvSpPr>
          <p:cNvPr id="174" name="CustomShape 41"/>
          <p:cNvSpPr/>
          <p:nvPr/>
        </p:nvSpPr>
        <p:spPr>
          <a:xfrm>
            <a:off x="365760" y="4282200"/>
            <a:ext cx="7223760" cy="94320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2800">
                <a:solidFill>
                  <a:srgbClr val="000000"/>
                </a:solidFill>
                <a:latin typeface="Avenir Book"/>
              </a:rPr>
              <a:t>City of Raleigh </a:t>
            </a:r>
            <a:r>
              <a:rPr lang="en-US" sz="2800">
                <a:solidFill>
                  <a:srgbClr val="000000"/>
                </a:solidFill>
                <a:latin typeface="Avenir Heavy"/>
              </a:rPr>
              <a:t>Open Raleigh Timeline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76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7520" y="993240"/>
            <a:ext cx="5628600" cy="3156840"/>
          </a:xfrm>
          <a:prstGeom prst="rect">
            <a:avLst/>
          </a:prstGeom>
        </p:spPr>
      </p:pic>
      <p:sp>
        <p:nvSpPr>
          <p:cNvPr id="178" name="CustomShape 3"/>
          <p:cNvSpPr/>
          <p:nvPr/>
        </p:nvSpPr>
        <p:spPr>
          <a:xfrm>
            <a:off x="182880" y="4676760"/>
            <a:ext cx="562068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Credit: http://www.flickr.com/photos/opensourceway/8516817076/in/photostream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80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sp>
        <p:nvSpPr>
          <p:cNvPr id="181" name="CustomShape 3"/>
          <p:cNvSpPr/>
          <p:nvPr/>
        </p:nvSpPr>
        <p:spPr>
          <a:xfrm>
            <a:off x="183240" y="4677480"/>
            <a:ext cx="218700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Credit: http://opensource.com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560" y="566640"/>
            <a:ext cx="6284520" cy="40100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sp>
        <p:nvSpPr>
          <p:cNvPr id="185" name="CustomShape 3"/>
          <p:cNvSpPr/>
          <p:nvPr/>
        </p:nvSpPr>
        <p:spPr>
          <a:xfrm>
            <a:off x="182880" y="4677120"/>
            <a:ext cx="402804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Credits: </a:t>
            </a:r>
            <a:r>
              <a:rPr lang="en-US" sz="1200" u="sng">
                <a:solidFill>
                  <a:srgbClr val="0000ff"/>
                </a:solidFill>
                <a:hlinkClick r:id="rId1"/>
              </a:rPr>
              <a:t>http://citycampnc.org</a:t>
            </a:r>
            <a:r>
              <a:rPr lang="en-US" sz="1200">
                <a:solidFill>
                  <a:srgbClr val="0000ff"/>
                </a:solidFill>
              </a:rPr>
              <a:t> | </a:t>
            </a:r>
            <a:r>
              <a:rPr lang="en-US" sz="1200" u="sng">
                <a:solidFill>
                  <a:srgbClr val="0000ff"/>
                </a:solidFill>
                <a:hlinkClick r:id="rId2"/>
              </a:rPr>
              <a:t>http://codeforamerica.org</a:t>
            </a:r>
            <a:r>
              <a:rPr lang="en-US" sz="1200">
                <a:solidFill>
                  <a:srgbClr val="0000ff"/>
                </a:solidFill>
              </a:rPr>
              <a:t> </a:t>
            </a:r>
            <a:endParaRPr/>
          </a:p>
        </p:txBody>
      </p:sp>
      <p:pic>
        <p:nvPicPr>
          <p:cNvPr descr="" id="1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3800" y="996840"/>
            <a:ext cx="2422800" cy="2422800"/>
          </a:xfrm>
          <a:prstGeom prst="rect">
            <a:avLst/>
          </a:prstGeom>
        </p:spPr>
      </p:pic>
      <p:pic>
        <p:nvPicPr>
          <p:cNvPr descr="" id="18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76560" y="774720"/>
            <a:ext cx="4050000" cy="2963160"/>
          </a:xfrm>
          <a:prstGeom prst="rect">
            <a:avLst/>
          </a:prstGeom>
        </p:spPr>
      </p:pic>
      <p:pic>
        <p:nvPicPr>
          <p:cNvPr descr="" id="188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3108960"/>
            <a:ext cx="1774080" cy="17740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sp>
        <p:nvSpPr>
          <p:cNvPr id="191" name="CustomShape 3"/>
          <p:cNvSpPr/>
          <p:nvPr/>
        </p:nvSpPr>
        <p:spPr>
          <a:xfrm>
            <a:off x="183240" y="4677480"/>
            <a:ext cx="460872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Credit: http://www.flickr.com/photos/opensourceway/5537457791/</a:t>
            </a:r>
            <a:endParaRPr/>
          </a:p>
        </p:txBody>
      </p:sp>
      <p:pic>
        <p:nvPicPr>
          <p:cNvPr descr="" id="1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1680" y="831240"/>
            <a:ext cx="6199920" cy="34808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05920"/>
            <a:ext cx="8228520" cy="856080"/>
          </a:xfrm>
          <a:prstGeom prst="rect">
            <a:avLst/>
          </a:prstGeom>
        </p:spPr>
      </p:sp>
      <p:sp>
        <p:nvSpPr>
          <p:cNvPr id="194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</p:sp>
      <p:sp>
        <p:nvSpPr>
          <p:cNvPr id="195" name="CustomShape 3"/>
          <p:cNvSpPr/>
          <p:nvPr/>
        </p:nvSpPr>
        <p:spPr>
          <a:xfrm>
            <a:off x="183240" y="4677480"/>
            <a:ext cx="4099680" cy="26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Credit: http://opensource.com/government/13/8/citizen-cio</a:t>
            </a:r>
            <a:endParaRPr/>
          </a:p>
        </p:txBody>
      </p:sp>
      <p:pic>
        <p:nvPicPr>
          <p:cNvPr descr="" id="1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5840" y="721080"/>
            <a:ext cx="6591960" cy="37011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