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49"/>
  </p:notesMasterIdLst>
  <p:sldIdLst>
    <p:sldId id="256" r:id="rId3"/>
    <p:sldId id="332" r:id="rId4"/>
    <p:sldId id="335" r:id="rId5"/>
    <p:sldId id="354" r:id="rId6"/>
    <p:sldId id="353" r:id="rId7"/>
    <p:sldId id="355" r:id="rId8"/>
    <p:sldId id="333" r:id="rId9"/>
    <p:sldId id="334" r:id="rId10"/>
    <p:sldId id="336" r:id="rId11"/>
    <p:sldId id="337" r:id="rId12"/>
    <p:sldId id="339" r:id="rId13"/>
    <p:sldId id="338" r:id="rId14"/>
    <p:sldId id="357" r:id="rId15"/>
    <p:sldId id="356" r:id="rId16"/>
    <p:sldId id="343" r:id="rId17"/>
    <p:sldId id="341" r:id="rId18"/>
    <p:sldId id="344" r:id="rId19"/>
    <p:sldId id="257" r:id="rId20"/>
    <p:sldId id="349" r:id="rId21"/>
    <p:sldId id="350" r:id="rId22"/>
    <p:sldId id="291" r:id="rId23"/>
    <p:sldId id="340" r:id="rId24"/>
    <p:sldId id="345" r:id="rId25"/>
    <p:sldId id="342" r:id="rId26"/>
    <p:sldId id="347" r:id="rId27"/>
    <p:sldId id="348" r:id="rId28"/>
    <p:sldId id="358" r:id="rId29"/>
    <p:sldId id="307" r:id="rId30"/>
    <p:sldId id="288" r:id="rId31"/>
    <p:sldId id="289" r:id="rId32"/>
    <p:sldId id="351" r:id="rId33"/>
    <p:sldId id="352" r:id="rId34"/>
    <p:sldId id="269" r:id="rId35"/>
    <p:sldId id="286" r:id="rId36"/>
    <p:sldId id="274" r:id="rId37"/>
    <p:sldId id="330" r:id="rId38"/>
    <p:sldId id="331" r:id="rId39"/>
    <p:sldId id="294" r:id="rId40"/>
    <p:sldId id="262" r:id="rId41"/>
    <p:sldId id="259" r:id="rId42"/>
    <p:sldId id="273" r:id="rId43"/>
    <p:sldId id="276" r:id="rId44"/>
    <p:sldId id="292" r:id="rId45"/>
    <p:sldId id="293" r:id="rId46"/>
    <p:sldId id="295" r:id="rId47"/>
    <p:sldId id="258"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5139" autoAdjust="0"/>
  </p:normalViewPr>
  <p:slideViewPr>
    <p:cSldViewPr snapToGrid="0">
      <p:cViewPr varScale="1">
        <p:scale>
          <a:sx n="72" d="100"/>
          <a:sy n="72" d="100"/>
        </p:scale>
        <p:origin x="122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6:20.594"/>
    </inkml:context>
    <inkml:brush xml:id="br0">
      <inkml:brushProperty name="width" value="0.05" units="cm"/>
      <inkml:brushProperty name="height" value="0.05" units="cm"/>
      <inkml:brushProperty name="ignorePressure" value="1"/>
    </inkml:brush>
  </inkml:definitions>
  <inkml:trace contextRef="#ctx0" brushRef="#br0">2307 771,'-1'-30,"-1"12,-1 0,0 0,-2 0,0 0,-1 1,-4-7,-15-30,-11-16,14 31,-1 1,-2 1,-2 1,-1 1,-1 2,-2 1,-2 1,-25-18,32 29,-1 2,-1 1,0 1,-1 2,-1 1,0 1,0 1,-2 2,1 1,-1 2,0 0,-12 2,9 2,-1 3,1 1,-1 1,1 2,0 2,1 1,0 2,0 1,1 1,-20 11,24-8,0 0,1 2,0 1,2 1,0 1,1 2,1 0,2 1,0 2,1 0,-10 17,19-22,1 1,0 0,2 1,0 0,2 1,0-1,1 2,3-7,0 1,0-1,2 1,0 0,2 0,-1-1,2 1,1-1,3 14,-9-27,1-1,-1-1,0 1,0 0,0-1,0 1,0-1,0 0,-1 0,-2 1,-1 1,-12 9,-177 118,150-97,2 2,1 3,-4 7,10-6,2 1,1 2,2 2,3 0,1 3,3 0,1 1,2 5,11-23,1 0,2 1,1 0,1 1,2-1,1 17,2-24,2 0,1 0,1 0,1-1,1 1,2-1,0 0,10 22,-9-28,2 0,0-1,1 0,0-1,1 0,1 0,1-2,0 1,1-2,0 0,1-1,1 0,0-2,0 1,1-2,6 2,0-2,0 0,0-1,0-2,1 0,0-2,0-1,0-1,0-1,1-1,-1-1,0-1,22-5,-23 39,-4-10,1 0,1-1,1-2,1 0,13 7,7 2,2-2,36 15,-68-35,0-1,0 0,1 0,0-1,0-1,0-1,0 0,0-1,0-1,1 0,12-2,-9-1,0-1,-1-1,0 0,0-2,-1 0,0-1,0 0,0-2,5-4,10-8,-1-1,-1-1,-1-1,-2-2,0-1,-2-2,17-25,-21 73,31 18,3-3,0-2,2-2,1-3,1-3,1-2,1-2,31 3,-54-15,1-1,-1-2,1-2,0-1,0-2,0-2,-1-1,1-2,-1-2,-1-2,1-1,-2-1,0-3,15-8,-35 15,0-1,-1-1,0 0,0-1,-1-1,-1 0,0-1,-1-1,0 0,2-4,-6 7,-1-2,0 1,-1-1,0 0,-1 0,-1-1,0 1,-1-1,0 0,-1 0,-1 0,0-1,-1-4,-1-3,-1 0,-1 0,-1 1,-1-1,-1 1,-1 0,0 0,-2 1,-1 0,0 1,-1 0,-6-7,9 15,0 1,-1 0,0 1,0-1,-1 2,0 0,-1 0,0 1,0 0,-1 0,3 3,0 0,1 1,-1 0,-1 1,1 0,0 0,-1 1,1 0,0 1,-1 0,1 0,-1 1,1 0,-6 2,35-20,0 0,-1-1,13-17,-6 7,-2-2,0 0,-3-2,0 0,-2-2,-2 0,3-10,-12 26,-2-1,0 0,-2 0,0 0,0 0,-2-1,-1 0,0 1,-2-1,0 0,-1 1,-1-1,0 1,-2 0,-1-2,0 0,-2 1,0 0,-2 1,0 0,0 0,-2 1,-1 0,0 1,-1 1,0 0,-2 1,0 0,0 1,-2 1,1 1,-2 0,1 2,-2 0,1 1,-1 1,-1 0,1 2,-18-3,5 4,1 1,-1 2,0 2,1 0,-21 5,-18 5,1 3,-4 4,72-13,1-2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8:25.877"/>
    </inkml:context>
    <inkml:brush xml:id="br0">
      <inkml:brushProperty name="width" value="0.05" units="cm"/>
      <inkml:brushProperty name="height" value="0.05" units="cm"/>
      <inkml:brushProperty name="ignorePressure" value="1"/>
    </inkml:brush>
  </inkml:definitions>
  <inkml:trace contextRef="#ctx0" brushRef="#br0">947 771,'0'0,"0"0,0 0,0 0,0 0,-8-8,-7-4,0 1,-1 0,-1 2,0-1,0 2,-1 1,-5-2,-5 0,-1 0,0 2,0 2,-12-1,15 4,1 1,-1 2,0 0,0 2,0 0,1 2,0 1,0 1,0 1,1 1,0 2,1 0,0 1,1 1,1 2,-6 4,8-4,0 0,1 2,1 0,1 1,0 1,1 0,2 2,-1-1,2 1,1 1,1 0,1 1,0 0,2 0,1 1,1-1,-1 10,5-22,0-1,0 1,1 0,0-1,1 1,0 0,1 0,0-1,0 1,1-1,1 0,0 0,0 0,1 0,0-1,1 0,0 0,0 0,1-1,0 0,0 0,1-1,0 0,1 0,-1-1,1 0,0 0,1-1,0 0,-1-1,1 0,1 0,-1-1,7 0,40 4,-58-4,1 0,-1-1,0 1,0 0,0 0,0 0,0-1,-2 3,2-3,-32 70,3 1,3 2,-16 76,34-111,1 0,3 1,1 0,2 0,2 1,1-1,2 0,6 23,-5-44,1 0,0-1,2 0,0 0,1-1,1 0,0 0,2-1,0 0,1 0,0-2,1 0,1 0,1-1,0-1,0 0,2-1,-1-1,1 0,1-1,0-1,0-1,1-1,0 0,0-1,15 2,4-2,0-1,0-2,0-1,0-2,1-2,-1-2,0-1,-1-1,0-3,0-1,0-1,-1-3,-1 0,0-3,-2 0,0-3,20-14,-53 33,0 1,1 0,-1-1,0 1,0 0,1-1,-1 1,1 0,-1-1,0 1,1 0,-1 0,1 0,-1-1,0 1,1 0,-1 0,1 0,-1 0,1 0,-1 0,1-1,-1 1,0 0,1 0,-1 1,1-1,-1 0,1 0,-1 0,1 0,-2 14,-1-1,0 11,1 1,0-1,2 0,1 1,1-1,1 0,3 6,-4-18,1 0,1-1,0 1,0-1,1-1,1 1,0-1,0 0,1 0,0-1,0 0,1-1,1 1,-1-2,6 4,8 3,1-1,1-1,0-1,0-1,1-1,1-1,-1-1,1-2,18 2,-2-3,0-2,0-1,1-2,-1-3,34-6,-44 3,0-2,0-1,-1-2,-1-1,0-1,-1-2,0-1,-1-1,-1-1,-1-2,-1-1,-1-1,0-1,3-7,3-5,-2-1,-2-1,-1-2,-2 0,-2-2,-2 0,-1-2,-3 0,-1-1,-2-3,-10 38,9-49,-11 54,-1 1,1-1,-1 0,0 0,-1 0,1 1,-1-1,0 0,0 1,-1-4,-3 8,14-2,16-12,-1 0,0-2,-1-1,-1 0,-1-2,0-1,-2 0,0-1,-1-1,-2-1,0 0,-1-2,-1 1,3-11,-7 10,0 0,-2 0,0-1,-2 0,-1 0,-1-1,-2 1,0-1,-2 0,0 0,-2 1,-1-1,-2 1,0 0,-3-5,-2 1,-1 0,-1 1,-2 1,-1 0,-1 1,-1 1,-2 0,0 1,-2 1,0 2,-18-15,23 23,-1 1,0 1,0 1,-1 1,-1 0,0 1,0 1,-11-3,16 7,-1 1,1 0,-1 1,0 0,0 1,0 1,0 0,0 2,0-1,1 2,-1 0,-3 1,-27 12,43-15,-1 0,1 0,0 0,-1 0,1 1,0-1,0 1,0 0,0-1,0 1,0 0,0 0,1 0,-1 1,-1 1,4-4,-1 0,0 1,0-1,1 0,-1 0,0 0,1 0,-1 0,0 1,0-1,1 0,-1 0,0 0,1 0,-1 0,0 0,1 0,-1 0,0 0,1 0,-1 0,0 0,1-1,-1 1,0 0,1 0,-1 0,0 0,0 0,1-1,-1 1,0 0,0 0,1 0,-1-1,0 1,0 0,0 0,1-1,-1 1,17-11,-6 0,0-2,-1 1,0-2,-1 1,0-1,-1-1,0 1,-2-1,1-1,2-10,0-1,-1 0,-2 0,3-27,-7 33,-1-1,0 0,-2 1,0-1,-2 1,0-1,-1 1,-1 0,-3-4,5 16,0-1,-1 1,0 0,-1 0,0 1,0 0,-1 0,0 0,-1 0,1 1,-2 0,1 0,0 1,-1 0,-1 0,1 1,-1 0,1 1,-1 0,-1 0,1 1,-6-1,1 0,-1 2,0 0,0 1,0 0,-8 1,-92 12,78-7,35-6,0 1,0 0,1-1,-1 1,0-1,0 0,0 0,0 1,1-1,-1 0,1 0,-1-1,0 1,1 0,0 0,-1-1,1 1,0-1,0 1,0-1,0 0,0 1,0-1,0 0,0 0,0-1,-7-11,-7-7,-1 1,-1 0,-1 1,-1 1,0 1,-2 0,1 2,-2 0,-16-7,20 12,0 1,0 1,-1 1,-1 0,1 1,-1 2,0 0,0 1,0 0,-1 2,1 1,-15 1,4 4,0 1,0 2,1 1,0 1,1 1,0 2,1 1,0 1,-19 15,2 1,1 2,2 3,1 1,2 1,-6 11,24-24,0 1,2 1,1 1,1 1,2 0,1 1,1 0,-1 8,3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7-11T17:19:47.552"/>
    </inkml:context>
    <inkml:brush xml:id="br0">
      <inkml:brushProperty name="width" value="0.05" units="cm"/>
      <inkml:brushProperty name="height" value="0.05" units="cm"/>
      <inkml:brushProperty name="color" value="#F36A25"/>
      <inkml:brushProperty name="ignorePressure" value="1"/>
    </inkml:brush>
  </inkml:definitions>
  <inkml:trace contextRef="#ctx0" brushRef="#br0">467 202,'82'74,"3"-4,3-4,16 5,145 112,-214-158,-35-25</inkml:trace>
  <inkml:trace contextRef="#ctx0" brushRef="#br0" timeOffset="1383.86">1249 1,'0'0,"0"0,0 0,0 0,-17 8,-38 30,2 2,1 3,3 2,-4 7,-73 66,-18-4,48-41,86-65,4-4,1 0,0 0,0 0,0 1,1 0,0 0,-4 4,8-8,1 0,-1 0,0 0,0 0,0 0,0 0,-1 0,1 0,0 0,0 0,-1 0,1 0,0 0,-1 0,1 0,-1 0,1 0,-1-1,1 1,-1 0,0 0,1-1,-1 1,0 0,0 0,-12 10,13-11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5/24/2021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71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44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454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56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13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62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00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23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807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00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9356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49378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073817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53254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29143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626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3652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60799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700258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33142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372874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76889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54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96113728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hackerrank.com/"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codesignal.com/" TargetMode="External"/><Relationship Id="rId5" Type="http://schemas.openxmlformats.org/officeDocument/2006/relationships/hyperlink" Target="https://leetcode.com/" TargetMode="External"/><Relationship Id="rId4" Type="http://schemas.openxmlformats.org/officeDocument/2006/relationships/hyperlink" Target="https://www.codingame.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customXml" Target="../ink/ink2.xml"/><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Encapsulation, Algorithms and Complexity</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393511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int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target,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if (target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Tree>
    <p:extLst>
      <p:ext uri="{BB962C8B-B14F-4D97-AF65-F5344CB8AC3E}">
        <p14:creationId xmlns:p14="http://schemas.microsoft.com/office/powerpoint/2010/main" val="267407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31365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bubbleSort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 =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19587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977317" y="1772174"/>
            <a:ext cx="7189365" cy="363033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selectionSort</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 </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 – 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minIndex+1; j &lt; </a:t>
            </a:r>
            <a:r>
              <a:rPr lang="en-US" sz="1400" dirty="0" err="1">
                <a:latin typeface="Courier New" panose="02070309020205020404" pitchFamily="49" charset="0"/>
                <a:cs typeface="Courier New" panose="02070309020205020404" pitchFamily="49" charset="0"/>
              </a:rPr>
              <a:t>arr.length</a:t>
            </a:r>
            <a:r>
              <a:rPr lang="en-US" sz="1400" dirty="0">
                <a:latin typeface="Courier New" panose="02070309020205020404" pitchFamily="49" charset="0"/>
                <a:cs typeface="Courier New" panose="02070309020205020404" pitchFamily="49" charset="0"/>
              </a:rPr>
              <a:t> - 1;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temp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minIndex</a:t>
            </a:r>
            <a:r>
              <a:rPr lang="en-US" sz="14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3513220"/>
            <a:ext cx="8383980" cy="293791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A recursive function is a function that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pic>
        <p:nvPicPr>
          <p:cNvPr id="220" name="Google Shape;220;p16"/>
          <p:cNvPicPr preferRelativeResize="0"/>
          <p:nvPr/>
        </p:nvPicPr>
        <p:blipFill rotWithShape="1">
          <a:blip r:embed="rId3">
            <a:alphaModFix/>
          </a:blip>
          <a:srcRect/>
          <a:stretch/>
        </p:blipFill>
        <p:spPr>
          <a:xfrm>
            <a:off x="1395412" y="1458829"/>
            <a:ext cx="6353175" cy="1885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1B9-9E67-45EB-8B51-ABFFF6EF6C18}"/>
              </a:ext>
            </a:extLst>
          </p:cNvPr>
          <p:cNvSpPr>
            <a:spLocks noGrp="1"/>
          </p:cNvSpPr>
          <p:nvPr>
            <p:ph type="title"/>
          </p:nvPr>
        </p:nvSpPr>
        <p:spPr/>
        <p:txBody>
          <a:bodyPr/>
          <a:lstStyle/>
          <a:p>
            <a:r>
              <a:rPr lang="en-US" dirty="0"/>
              <a:t>Simple Recursion – </a:t>
            </a:r>
            <a:r>
              <a:rPr lang="en-US" dirty="0" err="1"/>
              <a:t>Peano</a:t>
            </a:r>
            <a:r>
              <a:rPr lang="en-US" dirty="0"/>
              <a:t> Addition</a:t>
            </a:r>
          </a:p>
        </p:txBody>
      </p:sp>
      <p:sp>
        <p:nvSpPr>
          <p:cNvPr id="3" name="Text Placeholder 2">
            <a:extLst>
              <a:ext uri="{FF2B5EF4-FFF2-40B4-BE49-F238E27FC236}">
                <a16:creationId xmlns:a16="http://schemas.microsoft.com/office/drawing/2014/main" id="{9CF854F7-9EA6-4601-8C18-897F59AEF03B}"/>
              </a:ext>
            </a:extLst>
          </p:cNvPr>
          <p:cNvSpPr>
            <a:spLocks noGrp="1"/>
          </p:cNvSpPr>
          <p:nvPr>
            <p:ph type="body" idx="1"/>
          </p:nvPr>
        </p:nvSpPr>
        <p:spPr>
          <a:xfrm>
            <a:off x="380010" y="1481446"/>
            <a:ext cx="8383980" cy="5041078"/>
          </a:xfrm>
        </p:spPr>
        <p:txBody>
          <a:bodyPr/>
          <a:lstStyle/>
          <a:p>
            <a:pPr marL="50800" indent="0">
              <a:buNone/>
            </a:pPr>
            <a:r>
              <a:rPr lang="en-US" sz="1800" dirty="0">
                <a:latin typeface="Courier New" panose="02070309020205020404" pitchFamily="49" charset="0"/>
                <a:cs typeface="Courier New" panose="02070309020205020404" pitchFamily="49" charset="0"/>
              </a:rPr>
              <a:t>function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 {</a:t>
            </a:r>
          </a:p>
          <a:p>
            <a:pPr marL="0" indent="0">
              <a:buNone/>
            </a:pPr>
            <a:r>
              <a:rPr lang="en-US" sz="1800" dirty="0">
                <a:latin typeface="Courier New" panose="02070309020205020404" pitchFamily="49" charset="0"/>
                <a:cs typeface="Courier New" panose="02070309020205020404" pitchFamily="49" charset="0"/>
              </a:rPr>
              <a:t>    if (x === 0)</a:t>
            </a:r>
          </a:p>
          <a:p>
            <a:pPr marL="0" indent="0">
              <a:buNone/>
            </a:pPr>
            <a:r>
              <a:rPr lang="en-US" sz="1800" dirty="0">
                <a:latin typeface="Courier New" panose="02070309020205020404" pitchFamily="49" charset="0"/>
                <a:cs typeface="Courier New" panose="02070309020205020404" pitchFamily="49" charset="0"/>
              </a:rPr>
              <a:t>      return y;</a:t>
            </a:r>
          </a:p>
          <a:p>
            <a:pPr marL="0" indent="0">
              <a:buNone/>
            </a:pPr>
            <a:r>
              <a:rPr lang="en-US" sz="1800" dirty="0">
                <a:latin typeface="Courier New" panose="02070309020205020404" pitchFamily="49" charset="0"/>
                <a:cs typeface="Courier New" panose="02070309020205020404" pitchFamily="49" charset="0"/>
              </a:rPr>
              <a:t>    else</a:t>
            </a:r>
          </a:p>
          <a:p>
            <a:pPr marL="0" indent="0">
              <a:buNone/>
            </a:pPr>
            <a:r>
              <a:rPr lang="en-US" sz="1800" dirty="0">
                <a:latin typeface="Courier New" panose="02070309020205020404" pitchFamily="49" charset="0"/>
                <a:cs typeface="Courier New" panose="02070309020205020404" pitchFamily="49" charset="0"/>
              </a:rPr>
              <a:t>      return </a:t>
            </a:r>
            <a:r>
              <a:rPr lang="en-US" sz="1800" dirty="0" err="1">
                <a:latin typeface="Courier New" panose="02070309020205020404" pitchFamily="49" charset="0"/>
                <a:cs typeface="Courier New" panose="02070309020205020404" pitchFamily="49" charset="0"/>
              </a:rPr>
              <a:t>peanoAddition</a:t>
            </a:r>
            <a:r>
              <a:rPr lang="en-US" sz="1800" dirty="0">
                <a:latin typeface="Courier New" panose="02070309020205020404" pitchFamily="49" charset="0"/>
                <a:cs typeface="Courier New" panose="02070309020205020404" pitchFamily="49" charset="0"/>
              </a:rPr>
              <a:t>(--x, ++y);</a:t>
            </a:r>
          </a:p>
          <a:p>
            <a:pPr marL="0" indent="0">
              <a:buNone/>
            </a:pPr>
            <a:r>
              <a:rPr lang="en-US" sz="1800" dirty="0">
                <a:latin typeface="Courier New" panose="02070309020205020404" pitchFamily="49" charset="0"/>
                <a:cs typeface="Courier New" panose="02070309020205020404" pitchFamily="49" charset="0"/>
              </a:rPr>
              <a:t>  }</a:t>
            </a:r>
          </a:p>
          <a:p>
            <a:endParaRPr lang="en-US" dirty="0"/>
          </a:p>
        </p:txBody>
      </p:sp>
      <p:sp>
        <p:nvSpPr>
          <p:cNvPr id="4" name="Slide Number Placeholder 3">
            <a:extLst>
              <a:ext uri="{FF2B5EF4-FFF2-40B4-BE49-F238E27FC236}">
                <a16:creationId xmlns:a16="http://schemas.microsoft.com/office/drawing/2014/main" id="{B9AAA6C3-3417-4FB2-AB99-8524B955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24E7F366-B424-4EE8-AA1F-C49C377377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93777" y="3429000"/>
            <a:ext cx="6628980" cy="3093524"/>
          </a:xfrm>
          <a:prstGeom prst="rect">
            <a:avLst/>
          </a:prstGeom>
        </p:spPr>
      </p:pic>
    </p:spTree>
    <p:extLst>
      <p:ext uri="{BB962C8B-B14F-4D97-AF65-F5344CB8AC3E}">
        <p14:creationId xmlns:p14="http://schemas.microsoft.com/office/powerpoint/2010/main" val="145951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An algorithm is just a step-by-step approach to solving a problem.</a:t>
            </a:r>
          </a:p>
          <a:p>
            <a:r>
              <a:rPr lang="en-US" dirty="0"/>
              <a:t>You have an array of numbers, and you want to sort them from lowest to highest. How do you do it?</a:t>
            </a:r>
          </a:p>
          <a:p>
            <a:pPr lvl="1"/>
            <a:r>
              <a:rPr lang="en-US" dirty="0"/>
              <a:t>There is no programming tricks here. Talk it out, like your explaining it to a child.</a:t>
            </a:r>
          </a:p>
          <a:p>
            <a:pPr lvl="1"/>
            <a:r>
              <a:rPr lang="en-US" dirty="0"/>
              <a:t>Do you…</a:t>
            </a:r>
          </a:p>
          <a:p>
            <a:pPr lvl="2"/>
            <a:r>
              <a:rPr lang="en-US" dirty="0"/>
              <a:t>Search for the lowest value first</a:t>
            </a:r>
          </a:p>
          <a:p>
            <a:pPr lvl="2"/>
            <a:r>
              <a:rPr lang="en-US" dirty="0"/>
              <a:t>Move it to the front</a:t>
            </a:r>
          </a:p>
          <a:p>
            <a:pPr lvl="2"/>
            <a:r>
              <a:rPr lang="en-US" dirty="0"/>
              <a:t>Repeat for the remainder?</a:t>
            </a:r>
          </a:p>
          <a:p>
            <a:pPr lvl="1"/>
            <a:r>
              <a:rPr lang="en-US" dirty="0"/>
              <a:t>Or do you…</a:t>
            </a:r>
          </a:p>
          <a:p>
            <a:pPr lvl="2"/>
            <a:r>
              <a:rPr lang="en-US" dirty="0"/>
              <a:t>Check every two adjacent elements</a:t>
            </a:r>
          </a:p>
          <a:p>
            <a:pPr lvl="2"/>
            <a:r>
              <a:rPr lang="en-US" dirty="0"/>
              <a:t>Swap them if the right is smaller than the left</a:t>
            </a:r>
          </a:p>
          <a:p>
            <a:pPr lvl="2"/>
            <a:r>
              <a:rPr lang="en-US" dirty="0"/>
              <a:t>Repeat until done?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140427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927D-1361-46B0-9AC3-60B9D3598BA6}"/>
              </a:ext>
            </a:extLst>
          </p:cNvPr>
          <p:cNvSpPr>
            <a:spLocks noGrp="1"/>
          </p:cNvSpPr>
          <p:nvPr>
            <p:ph type="title"/>
          </p:nvPr>
        </p:nvSpPr>
        <p:spPr/>
        <p:txBody>
          <a:bodyPr/>
          <a:lstStyle/>
          <a:p>
            <a:r>
              <a:rPr lang="en-US" dirty="0"/>
              <a:t>Recursion - Fibonacci Sequence</a:t>
            </a:r>
          </a:p>
        </p:txBody>
      </p:sp>
      <p:sp>
        <p:nvSpPr>
          <p:cNvPr id="3" name="Text Placeholder 2">
            <a:extLst>
              <a:ext uri="{FF2B5EF4-FFF2-40B4-BE49-F238E27FC236}">
                <a16:creationId xmlns:a16="http://schemas.microsoft.com/office/drawing/2014/main" id="{96600CE1-8CA1-4E18-8DCD-E54EAE30B3C2}"/>
              </a:ext>
            </a:extLst>
          </p:cNvPr>
          <p:cNvSpPr>
            <a:spLocks noGrp="1"/>
          </p:cNvSpPr>
          <p:nvPr>
            <p:ph type="body" idx="1"/>
          </p:nvPr>
        </p:nvSpPr>
        <p:spPr>
          <a:xfrm>
            <a:off x="380010" y="1481446"/>
            <a:ext cx="8383980" cy="5020954"/>
          </a:xfrm>
        </p:spPr>
        <p:txBody>
          <a:bodyPr/>
          <a:lstStyle/>
          <a:p>
            <a:pPr marL="342900" lvl="0" indent="-342900">
              <a:spcBef>
                <a:spcPts val="0"/>
              </a:spcBef>
            </a:pPr>
            <a:r>
              <a:rPr lang="en-US" sz="2400" dirty="0"/>
              <a:t>The Fibonacci sequence is a series of numbers that starts “0, 1, …” and every subsequent number is the sum of the prior two.     (</a:t>
            </a:r>
            <a:r>
              <a:rPr lang="en-US" sz="2000" dirty="0"/>
              <a:t>0, 1, 1, 2, 3, 5, 8, 13, 21…)</a:t>
            </a:r>
          </a:p>
          <a:p>
            <a:pPr marL="342900" lvl="0" indent="-342900"/>
            <a:r>
              <a:rPr lang="en-US" sz="2400" dirty="0"/>
              <a:t>Goal: Calculate the nth index of the Fibonacci sequence.</a:t>
            </a:r>
          </a:p>
          <a:p>
            <a:pPr marL="742950" lvl="1" indent="-285750"/>
            <a:r>
              <a:rPr lang="en-US" sz="2000" dirty="0"/>
              <a:t>Base case: n === 0 -&gt; 0</a:t>
            </a:r>
          </a:p>
          <a:p>
            <a:pPr marL="742950" lvl="1" indent="-285750"/>
            <a:r>
              <a:rPr lang="en-US" sz="2000" dirty="0"/>
              <a:t>Base case: n === 1 -&gt; 1</a:t>
            </a:r>
          </a:p>
          <a:p>
            <a:pPr marL="742950" lvl="1" indent="-285750"/>
            <a:r>
              <a:rPr lang="en-US" sz="2000" dirty="0"/>
              <a:t>Otherwise: fib(n-2)+fib(n-1)</a:t>
            </a:r>
            <a:endParaRPr lang="en-US" sz="1200" dirty="0"/>
          </a:p>
          <a:p>
            <a:pPr marL="50800" indent="0">
              <a:buNone/>
            </a:pPr>
            <a:endParaRPr lang="en-US" dirty="0"/>
          </a:p>
        </p:txBody>
      </p:sp>
      <p:sp>
        <p:nvSpPr>
          <p:cNvPr id="4" name="Slide Number Placeholder 3">
            <a:extLst>
              <a:ext uri="{FF2B5EF4-FFF2-40B4-BE49-F238E27FC236}">
                <a16:creationId xmlns:a16="http://schemas.microsoft.com/office/drawing/2014/main" id="{D03F6EF2-BEAA-489A-BCFF-32C471FB18C6}"/>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BCCA46AC-D405-450D-ADEF-27C9CC707A5F}"/>
              </a:ext>
            </a:extLst>
          </p:cNvPr>
          <p:cNvSpPr txBox="1"/>
          <p:nvPr/>
        </p:nvSpPr>
        <p:spPr>
          <a:xfrm>
            <a:off x="1539107" y="4394262"/>
            <a:ext cx="6065786" cy="196945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function fib( n) {</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if (n &lt;= 0)</a:t>
            </a: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 if (n ===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else</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90000"/>
              </a:lnSpc>
              <a:spcBef>
                <a:spcPts val="480"/>
              </a:spcBef>
              <a:spcAft>
                <a:spcPts val="0"/>
              </a:spcAft>
              <a:buClrTx/>
              <a:buSzPts val="2400"/>
              <a:buFontTx/>
              <a:buNone/>
              <a:tabLst/>
              <a:defRPr/>
            </a:pPr>
            <a:r>
              <a:rPr kumimoji="0" lang="en-US" sz="16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(fib(n-2) + fib(n-1));</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5727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C6977-F60B-40FE-B492-9FA2979F846D}"/>
              </a:ext>
            </a:extLst>
          </p:cNvPr>
          <p:cNvSpPr>
            <a:spLocks noGrp="1"/>
          </p:cNvSpPr>
          <p:nvPr>
            <p:ph type="title"/>
          </p:nvPr>
        </p:nvSpPr>
        <p:spPr/>
        <p:txBody>
          <a:bodyPr/>
          <a:lstStyle/>
          <a:p>
            <a:r>
              <a:rPr lang="en-US" dirty="0"/>
              <a:t>Fib(5)</a:t>
            </a:r>
          </a:p>
        </p:txBody>
      </p:sp>
      <p:sp>
        <p:nvSpPr>
          <p:cNvPr id="4" name="Slide Number Placeholder 3">
            <a:extLst>
              <a:ext uri="{FF2B5EF4-FFF2-40B4-BE49-F238E27FC236}">
                <a16:creationId xmlns:a16="http://schemas.microsoft.com/office/drawing/2014/main" id="{88133AD4-565D-42EB-8A62-B6150CFAC64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A0A1A0"/>
              </a:solidFill>
              <a:effectLst/>
              <a:uLnTx/>
              <a:uFillTx/>
              <a:latin typeface="Arial"/>
              <a:cs typeface="Arial"/>
              <a:sym typeface="Arial"/>
            </a:endParaRPr>
          </a:p>
        </p:txBody>
      </p:sp>
      <p:pic>
        <p:nvPicPr>
          <p:cNvPr id="9" name="Picture 8" descr="A close up of a map&#10;&#10;Description automatically generated">
            <a:extLst>
              <a:ext uri="{FF2B5EF4-FFF2-40B4-BE49-F238E27FC236}">
                <a16:creationId xmlns:a16="http://schemas.microsoft.com/office/drawing/2014/main" id="{06766209-D188-4C77-9E95-6B136E4A1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76"/>
            <a:ext cx="9133668" cy="3877594"/>
          </a:xfrm>
          <a:prstGeom prst="rect">
            <a:avLst/>
          </a:prstGeom>
        </p:spPr>
      </p:pic>
    </p:spTree>
    <p:extLst>
      <p:ext uri="{BB962C8B-B14F-4D97-AF65-F5344CB8AC3E}">
        <p14:creationId xmlns:p14="http://schemas.microsoft.com/office/powerpoint/2010/main" val="89205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pic>
        <p:nvPicPr>
          <p:cNvPr id="6" name="Content Placeholder 5" descr="Diagram, schematic&#10;&#10;Description automatically generated">
            <a:extLst>
              <a:ext uri="{FF2B5EF4-FFF2-40B4-BE49-F238E27FC236}">
                <a16:creationId xmlns:a16="http://schemas.microsoft.com/office/drawing/2014/main" id="{1FEFFF60-BA74-4AE4-886A-67EC26EB1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750020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Quick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Similarly, to the Merge Sort, the Quick Sort is a more complex sorting algorithm that organizes elements of a collection by dividing elements into smaller collections.</a:t>
            </a:r>
          </a:p>
          <a:p>
            <a:r>
              <a:rPr lang="en-US" dirty="0"/>
              <a:t>A Quick Sort works by selecting a ‘pivot’ element and then iterating through a collection moving elements lower than the pivot value to the left, and elements higher than the pivot value to the right.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238198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Quick Sort</a:t>
            </a:r>
          </a:p>
        </p:txBody>
      </p:sp>
      <p:pic>
        <p:nvPicPr>
          <p:cNvPr id="6" name="Content Placeholder 5" descr="Diagram&#10;&#10;Description automatically generated">
            <a:extLst>
              <a:ext uri="{FF2B5EF4-FFF2-40B4-BE49-F238E27FC236}">
                <a16:creationId xmlns:a16="http://schemas.microsoft.com/office/drawing/2014/main" id="{1C16F808-7182-4018-BDB0-091FAD23C4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058" y="1652889"/>
            <a:ext cx="8003883" cy="3552221"/>
          </a:xfrm>
        </p:spPr>
      </p:pic>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1582098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Practice Makes Perfect</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The only real way to get more proficient creating algorithms is to practice and work through different problems.</a:t>
            </a:r>
          </a:p>
          <a:p>
            <a:r>
              <a:rPr lang="en-US" dirty="0"/>
              <a:t>The links below are some popular resources that provide algorithm </a:t>
            </a:r>
            <a:r>
              <a:rPr lang="en-US"/>
              <a:t>practice problems.</a:t>
            </a:r>
            <a:endParaRPr lang="en-US" dirty="0"/>
          </a:p>
          <a:p>
            <a:pPr marL="0" indent="0">
              <a:buNone/>
            </a:pPr>
            <a:endParaRPr lang="en-US" dirty="0"/>
          </a:p>
          <a:p>
            <a:r>
              <a:rPr lang="en-US" dirty="0">
                <a:hlinkClick r:id="rId3"/>
              </a:rPr>
              <a:t>https://www.hackerrank.com/</a:t>
            </a:r>
            <a:endParaRPr lang="en-US" dirty="0"/>
          </a:p>
          <a:p>
            <a:r>
              <a:rPr lang="en-US" dirty="0">
                <a:hlinkClick r:id="rId4"/>
              </a:rPr>
              <a:t>https://www.codingame.com/</a:t>
            </a:r>
            <a:endParaRPr lang="en-US" dirty="0"/>
          </a:p>
          <a:p>
            <a:r>
              <a:rPr lang="en-US" dirty="0">
                <a:hlinkClick r:id="rId5"/>
              </a:rPr>
              <a:t>https://leetcode.com/</a:t>
            </a:r>
            <a:endParaRPr lang="en-US" dirty="0"/>
          </a:p>
          <a:p>
            <a:r>
              <a:rPr lang="en-US" dirty="0">
                <a:hlinkClick r:id="rId6"/>
              </a:rPr>
              <a:t>https://codesignal.com/</a:t>
            </a:r>
            <a:endParaRPr lang="en-US" dirty="0"/>
          </a:p>
          <a:p>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Algorithms can be Complex…</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Autofit/>
          </a:bodyPr>
          <a:lstStyle/>
          <a:p>
            <a:r>
              <a:rPr lang="en-US" dirty="0"/>
              <a:t>Previously, we stated that “Flow control statements can balloon the execution time of a program.”, because you are continuously executing lines of code, sometimes multiplicatively (recursively).</a:t>
            </a:r>
          </a:p>
          <a:p>
            <a:r>
              <a:rPr lang="en-US" dirty="0"/>
              <a:t>We measure the rate of increase in number of inputs and call this measurement “complexity”.</a:t>
            </a:r>
          </a:p>
          <a:p>
            <a:pPr lvl="1"/>
            <a:r>
              <a:rPr lang="en-US" dirty="0"/>
              <a:t>More inputs/time = more complex.</a:t>
            </a:r>
          </a:p>
          <a:p>
            <a:r>
              <a:rPr lang="en-US" dirty="0"/>
              <a:t>We can then express this complexity as an equation, referred to as Big-O notation.</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8582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Big O Notation</a:t>
            </a:r>
            <a:endParaRPr dirty="0"/>
          </a:p>
        </p:txBody>
      </p:sp>
      <p:sp>
        <p:nvSpPr>
          <p:cNvPr id="226" name="Google Shape;226;p17"/>
          <p:cNvSpPr txBox="1">
            <a:spLocks noGrp="1"/>
          </p:cNvSpPr>
          <p:nvPr>
            <p:ph type="body" idx="1"/>
          </p:nvPr>
        </p:nvSpPr>
        <p:spPr>
          <a:xfrm>
            <a:off x="380010" y="1481446"/>
            <a:ext cx="8383980" cy="5053578"/>
          </a:xfrm>
          <a:prstGeom prst="rect">
            <a:avLst/>
          </a:prstGeom>
          <a:noFill/>
          <a:ln>
            <a:noFill/>
          </a:ln>
        </p:spPr>
        <p:txBody>
          <a:bodyPr spcFirstLastPara="1" wrap="square" lIns="91425" tIns="45700" rIns="91425" bIns="45700" anchor="t" anchorCtr="0">
            <a:normAutofit fontScale="77500" lnSpcReduction="20000"/>
          </a:bodyPr>
          <a:lstStyle/>
          <a:p>
            <a:pPr indent="-457200">
              <a:lnSpc>
                <a:spcPct val="110000"/>
              </a:lnSpc>
              <a:spcBef>
                <a:spcPts val="0"/>
              </a:spcBef>
              <a:buSzPts val="2590"/>
            </a:pPr>
            <a:r>
              <a:rPr lang="en-US" dirty="0"/>
              <a:t>O(1) – Constant scaling</a:t>
            </a:r>
          </a:p>
          <a:p>
            <a:pPr indent="-457200">
              <a:lnSpc>
                <a:spcPct val="110000"/>
              </a:lnSpc>
              <a:spcBef>
                <a:spcPts val="0"/>
              </a:spcBef>
              <a:buSzPts val="2590"/>
            </a:pPr>
            <a:r>
              <a:rPr lang="en-US" dirty="0"/>
              <a:t>O(n) – Linear scaling</a:t>
            </a:r>
          </a:p>
          <a:p>
            <a:pPr marL="800100" lvl="1" indent="-342900">
              <a:lnSpc>
                <a:spcPct val="110000"/>
              </a:lnSpc>
              <a:spcBef>
                <a:spcPts val="0"/>
              </a:spcBef>
              <a:buSzPts val="2590"/>
            </a:pPr>
            <a:r>
              <a:rPr lang="en-US" dirty="0"/>
              <a:t>1 input = 1ms, 2 input = 2ms, </a:t>
            </a:r>
            <a:r>
              <a:rPr lang="en-US" dirty="0" err="1"/>
              <a:t>etc</a:t>
            </a:r>
            <a:r>
              <a:rPr lang="en-US" dirty="0"/>
              <a:t>…</a:t>
            </a:r>
          </a:p>
          <a:p>
            <a:pPr indent="-457200">
              <a:lnSpc>
                <a:spcPct val="110000"/>
              </a:lnSpc>
              <a:spcBef>
                <a:spcPts val="0"/>
              </a:spcBef>
              <a:buSzPts val="2590"/>
            </a:pPr>
            <a:r>
              <a:rPr lang="en-US" dirty="0"/>
              <a:t>O(log(n)) – Logarithmic scaling</a:t>
            </a:r>
          </a:p>
          <a:p>
            <a:pPr lvl="1" indent="-457200">
              <a:lnSpc>
                <a:spcPct val="110000"/>
              </a:lnSpc>
              <a:spcBef>
                <a:spcPts val="0"/>
              </a:spcBef>
              <a:buSzPts val="2590"/>
            </a:pPr>
            <a:r>
              <a:rPr lang="en-US" dirty="0"/>
              <a:t>Generally base-2</a:t>
            </a:r>
          </a:p>
          <a:p>
            <a:pPr indent="-457200">
              <a:lnSpc>
                <a:spcPct val="110000"/>
              </a:lnSpc>
              <a:spcBef>
                <a:spcPts val="0"/>
              </a:spcBef>
              <a:buSzPts val="2590"/>
            </a:pPr>
            <a:r>
              <a:rPr lang="en-US" dirty="0"/>
              <a:t>O(n * log(n)) – Quasilinear scaling</a:t>
            </a:r>
          </a:p>
          <a:p>
            <a:pPr lvl="1" indent="-457200">
              <a:lnSpc>
                <a:spcPct val="110000"/>
              </a:lnSpc>
              <a:spcBef>
                <a:spcPts val="0"/>
              </a:spcBef>
              <a:buSzPts val="2590"/>
            </a:pPr>
            <a:r>
              <a:rPr lang="en-US" dirty="0"/>
              <a:t>log(n) steps for each input</a:t>
            </a:r>
          </a:p>
          <a:p>
            <a:pPr indent="-457200">
              <a:lnSpc>
                <a:spcPct val="110000"/>
              </a:lnSpc>
              <a:spcBef>
                <a:spcPts val="0"/>
              </a:spcBef>
              <a:buSzPts val="2590"/>
            </a:pPr>
            <a:r>
              <a:rPr lang="en-US" dirty="0"/>
              <a:t>O(</a:t>
            </a:r>
            <a:r>
              <a:rPr lang="en-US" dirty="0" err="1"/>
              <a:t>n^k</a:t>
            </a:r>
            <a:r>
              <a:rPr lang="en-US" dirty="0"/>
              <a:t>) – Polynomial scaling</a:t>
            </a:r>
          </a:p>
          <a:p>
            <a:pPr lvl="1" indent="-457200">
              <a:lnSpc>
                <a:spcPct val="110000"/>
              </a:lnSpc>
              <a:spcBef>
                <a:spcPts val="0"/>
              </a:spcBef>
              <a:buSzPts val="2590"/>
            </a:pPr>
            <a:r>
              <a:rPr lang="en-US" dirty="0"/>
              <a:t>K number of nested loops</a:t>
            </a:r>
          </a:p>
          <a:p>
            <a:pPr indent="-457200">
              <a:lnSpc>
                <a:spcPct val="110000"/>
              </a:lnSpc>
              <a:spcBef>
                <a:spcPts val="0"/>
              </a:spcBef>
              <a:buSzPts val="2590"/>
            </a:pPr>
            <a:r>
              <a:rPr lang="en-US" dirty="0"/>
              <a:t>O(</a:t>
            </a:r>
            <a:r>
              <a:rPr lang="en-US" dirty="0" err="1"/>
              <a:t>k^n</a:t>
            </a:r>
            <a:r>
              <a:rPr lang="en-US" dirty="0"/>
              <a:t>) – Exponential scaling</a:t>
            </a:r>
          </a:p>
          <a:p>
            <a:pPr lvl="1" indent="-457200">
              <a:lnSpc>
                <a:spcPct val="110000"/>
              </a:lnSpc>
              <a:spcBef>
                <a:spcPts val="0"/>
              </a:spcBef>
              <a:buSzPts val="2590"/>
            </a:pPr>
            <a:r>
              <a:rPr lang="en-US" dirty="0" err="1"/>
              <a:t>Recusively</a:t>
            </a:r>
            <a:r>
              <a:rPr lang="en-US" dirty="0"/>
              <a:t> called k times.</a:t>
            </a:r>
          </a:p>
          <a:p>
            <a:pPr indent="-457200">
              <a:lnSpc>
                <a:spcPct val="110000"/>
              </a:lnSpc>
              <a:spcBef>
                <a:spcPts val="0"/>
              </a:spcBef>
              <a:buSzPts val="2590"/>
            </a:pPr>
            <a:r>
              <a:rPr lang="en-US" dirty="0"/>
              <a:t>O(n!) – Factorial scaling</a:t>
            </a:r>
          </a:p>
          <a:p>
            <a:pPr lvl="1" indent="-457200">
              <a:lnSpc>
                <a:spcPct val="110000"/>
              </a:lnSpc>
              <a:spcBef>
                <a:spcPts val="0"/>
              </a:spcBef>
              <a:buSzPts val="2590"/>
            </a:pPr>
            <a:r>
              <a:rPr lang="en-US" dirty="0"/>
              <a:t>Every permutation of every input (might as well guess at this point)</a:t>
            </a:r>
          </a:p>
          <a:p>
            <a:pPr marL="800100" lvl="1" indent="-342900">
              <a:lnSpc>
                <a:spcPct val="110000"/>
              </a:lnSpc>
              <a:spcBef>
                <a:spcPts val="0"/>
              </a:spcBef>
              <a:buSzPts val="2590"/>
            </a:pPr>
            <a:endParaRPr lang="en-US" dirty="0"/>
          </a:p>
          <a:p>
            <a:pPr marL="342900" indent="-342900">
              <a:lnSpc>
                <a:spcPct val="110000"/>
              </a:lnSpc>
              <a:spcBef>
                <a:spcPts val="0"/>
              </a:spcBef>
              <a:buSzPts val="2590"/>
            </a:pPr>
            <a:r>
              <a:rPr lang="en-US" dirty="0"/>
              <a:t>Notice there are no concrete units in these equations…that is because program execution is reliant on hardware and other factors.</a:t>
            </a:r>
          </a:p>
          <a:p>
            <a:pPr marL="800100" lvl="1" indent="-342900">
              <a:lnSpc>
                <a:spcPct val="80000"/>
              </a:lnSpc>
              <a:spcBef>
                <a:spcPts val="0"/>
              </a:spcBef>
              <a:buSzPts val="2590"/>
              <a:buChar char="•"/>
            </a:pPr>
            <a:endParaRPr lang="en-US" dirty="0"/>
          </a:p>
          <a:p>
            <a:pPr marL="342900" indent="-342900">
              <a:lnSpc>
                <a:spcPct val="80000"/>
              </a:lnSpc>
              <a:spcBef>
                <a:spcPts val="0"/>
              </a:spcBef>
              <a:buSzPts val="2590"/>
            </a:pP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667972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Memory Structure</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Variables are stored in memory</a:t>
            </a:r>
            <a:endParaRPr dirty="0"/>
          </a:p>
          <a:p>
            <a:pPr marL="342900" lvl="0" indent="-342900" algn="l" rtl="0">
              <a:lnSpc>
                <a:spcPct val="90000"/>
              </a:lnSpc>
              <a:spcBef>
                <a:spcPts val="560"/>
              </a:spcBef>
              <a:spcAft>
                <a:spcPts val="0"/>
              </a:spcAft>
              <a:buSzPts val="2800"/>
              <a:buChar char="•"/>
            </a:pPr>
            <a:r>
              <a:rPr lang="en-US" dirty="0"/>
              <a:t>A specific location in memory is called an “address”</a:t>
            </a:r>
            <a:endParaRPr dirty="0"/>
          </a:p>
          <a:p>
            <a:pPr marL="742950" lvl="1" indent="-285750" algn="l" rtl="0">
              <a:lnSpc>
                <a:spcPct val="90000"/>
              </a:lnSpc>
              <a:spcBef>
                <a:spcPts val="480"/>
              </a:spcBef>
              <a:spcAft>
                <a:spcPts val="0"/>
              </a:spcAft>
              <a:buSzPts val="2400"/>
              <a:buChar char="–"/>
            </a:pPr>
            <a:r>
              <a:rPr lang="en-US" dirty="0"/>
              <a:t>Each address stores a single byte of data</a:t>
            </a:r>
            <a:endParaRPr dirty="0"/>
          </a:p>
          <a:p>
            <a:pPr marL="742950" lvl="1" indent="-285750" algn="l" rtl="0">
              <a:lnSpc>
                <a:spcPct val="90000"/>
              </a:lnSpc>
              <a:spcBef>
                <a:spcPts val="480"/>
              </a:spcBef>
              <a:spcAft>
                <a:spcPts val="0"/>
              </a:spcAft>
              <a:buSzPts val="2400"/>
              <a:buChar char="–"/>
            </a:pPr>
            <a:r>
              <a:rPr lang="en-US" dirty="0"/>
              <a:t>Most variables then occupy multiple addresses</a:t>
            </a:r>
            <a:endParaRPr dirty="0"/>
          </a:p>
          <a:p>
            <a:pPr marL="342900" lvl="0" indent="-342900" algn="l" rtl="0">
              <a:lnSpc>
                <a:spcPct val="90000"/>
              </a:lnSpc>
              <a:spcBef>
                <a:spcPts val="560"/>
              </a:spcBef>
              <a:spcAft>
                <a:spcPts val="0"/>
              </a:spcAft>
              <a:buSzPts val="2800"/>
              <a:buChar char="•"/>
            </a:pPr>
            <a:r>
              <a:rPr lang="en-US" dirty="0"/>
              <a:t>The number of addresses reserved for a single variable is determined by the variable’s type</a:t>
            </a:r>
            <a:endParaRPr dirty="0"/>
          </a:p>
          <a:p>
            <a:pPr marL="742950" lvl="1" indent="-285750" algn="l" rtl="0">
              <a:lnSpc>
                <a:spcPct val="90000"/>
              </a:lnSpc>
              <a:spcBef>
                <a:spcPts val="480"/>
              </a:spcBef>
              <a:spcAft>
                <a:spcPts val="0"/>
              </a:spcAft>
              <a:buSzPts val="2400"/>
              <a:buChar char="–"/>
            </a:pPr>
            <a:r>
              <a:rPr lang="en-US" dirty="0"/>
              <a:t>An int always reserves 4 bytes</a:t>
            </a:r>
            <a:endParaRPr dirty="0"/>
          </a:p>
          <a:p>
            <a:pPr marL="342900" lvl="0" indent="-342900" algn="l" rtl="0">
              <a:lnSpc>
                <a:spcPct val="90000"/>
              </a:lnSpc>
              <a:spcBef>
                <a:spcPts val="560"/>
              </a:spcBef>
              <a:spcAft>
                <a:spcPts val="0"/>
              </a:spcAft>
              <a:buSzPts val="2800"/>
              <a:buChar char="•"/>
            </a:pPr>
            <a:r>
              <a:rPr lang="en-US" dirty="0"/>
              <a:t>The number of addresses/bytes reserved determines value range (because binary)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10000"/>
          </a:bodyPr>
          <a:lstStyle/>
          <a:p>
            <a:r>
              <a:rPr lang="en-US" dirty="0"/>
              <a:t>Planning and organization are key to creating efficient algorithms. To plan the logic for an algorithm, </a:t>
            </a:r>
            <a:r>
              <a:rPr lang="en-US" b="1" i="1" u="sng" dirty="0">
                <a:latin typeface="Courier New" panose="02070309020205020404" pitchFamily="49" charset="0"/>
                <a:cs typeface="Courier New" panose="02070309020205020404" pitchFamily="49" charset="0"/>
              </a:rPr>
              <a:t>pseudocode</a:t>
            </a:r>
            <a:r>
              <a:rPr lang="en-US" dirty="0"/>
              <a:t> is often used.</a:t>
            </a:r>
          </a:p>
          <a:p>
            <a:r>
              <a:rPr lang="en-US" dirty="0"/>
              <a:t>Pseudocode is an informal, artificial, text-based, and self-descriptive language that is used to describe the steps of an algorithm prior to the actual implementation. </a:t>
            </a:r>
          </a:p>
          <a:p>
            <a:r>
              <a:rPr lang="en-US" dirty="0"/>
              <a:t>In other words, pseudocode is used to explain the steps of an algorithm without worrying about the specific programmatic syntax/grammar (pseudocode cannot be compiled or executed).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494466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Reference Variables…</a:t>
            </a:r>
            <a:endParaRPr dirty="0"/>
          </a:p>
        </p:txBody>
      </p:sp>
      <p:sp>
        <p:nvSpPr>
          <p:cNvPr id="254" name="Google Shape;254;p21"/>
          <p:cNvSpPr txBox="1">
            <a:spLocks noGrp="1"/>
          </p:cNvSpPr>
          <p:nvPr>
            <p:ph type="body" idx="1"/>
          </p:nvPr>
        </p:nvSpPr>
        <p:spPr>
          <a:xfrm>
            <a:off x="380010" y="1470104"/>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18"/>
              </a:spcBef>
              <a:spcAft>
                <a:spcPts val="0"/>
              </a:spcAft>
              <a:buSzPts val="2590"/>
              <a:buChar char="•"/>
            </a:pPr>
            <a:r>
              <a:rPr lang="en-US" sz="2590" dirty="0"/>
              <a:t>Reference variables store the memory address or </a:t>
            </a:r>
            <a:r>
              <a:rPr lang="en-US" sz="2590" i="1" dirty="0"/>
              <a:t>reference</a:t>
            </a:r>
            <a:r>
              <a:rPr lang="en-US" sz="2590" dirty="0"/>
              <a:t> to an object in memory.</a:t>
            </a:r>
            <a:endParaRPr dirty="0"/>
          </a:p>
          <a:p>
            <a:pPr marL="342900" lvl="0" indent="-342900" algn="l" rtl="0">
              <a:spcBef>
                <a:spcPts val="518"/>
              </a:spcBef>
              <a:spcAft>
                <a:spcPts val="0"/>
              </a:spcAft>
              <a:buSzPts val="2590"/>
              <a:buChar char="•"/>
            </a:pPr>
            <a:r>
              <a:rPr lang="en-US" sz="2590" dirty="0"/>
              <a:t>Objects have to reserve enough memory to hold all the variables stored for that single object.</a:t>
            </a:r>
            <a:endParaRPr dirty="0"/>
          </a:p>
          <a:p>
            <a:pPr marL="742950" lvl="1" indent="-285750" algn="l" rtl="0">
              <a:spcBef>
                <a:spcPts val="444"/>
              </a:spcBef>
              <a:spcAft>
                <a:spcPts val="0"/>
              </a:spcAft>
              <a:buSzPts val="2220"/>
              <a:buChar char="–"/>
            </a:pPr>
            <a:r>
              <a:rPr lang="en-US" sz="2220" dirty="0"/>
              <a:t>The memory reserved for an object might contain references to other objects in memory, which contain their own objects…</a:t>
            </a:r>
            <a:endParaRPr dirty="0"/>
          </a:p>
          <a:p>
            <a:pPr marL="342900" lvl="0" indent="-342900" algn="l" rtl="0">
              <a:spcBef>
                <a:spcPts val="518"/>
              </a:spcBef>
              <a:spcAft>
                <a:spcPts val="0"/>
              </a:spcAft>
              <a:buSzPts val="2590"/>
              <a:buChar char="•"/>
            </a:pPr>
            <a:r>
              <a:rPr lang="en-US" sz="2590" dirty="0"/>
              <a:t>This confusion and messiness is why Java lets you ignore memory management.</a:t>
            </a:r>
          </a:p>
          <a:p>
            <a:pPr marL="342900" indent="-342900">
              <a:spcBef>
                <a:spcPts val="518"/>
              </a:spcBef>
              <a:buSzPts val="2590"/>
            </a:pPr>
            <a:r>
              <a:rPr lang="en-US" sz="2400" dirty="0"/>
              <a:t>The reference variable is not the object, it’s the door through which the object is accessed</a:t>
            </a:r>
          </a:p>
          <a:p>
            <a:pPr marL="342900" lvl="0" indent="-342900" algn="l" rtl="0">
              <a:spcBef>
                <a:spcPts val="518"/>
              </a:spcBef>
              <a:spcAft>
                <a:spcPts val="0"/>
              </a:spcAft>
              <a:buSzPts val="2590"/>
              <a:buChar char="•"/>
            </a:pPr>
            <a:endParaRPr lang="en-US" sz="2590"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10472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5" name="Cloud 24">
            <a:extLst>
              <a:ext uri="{FF2B5EF4-FFF2-40B4-BE49-F238E27FC236}">
                <a16:creationId xmlns:a16="http://schemas.microsoft.com/office/drawing/2014/main" id="{A87EC355-369C-4979-8A1B-FC8A6FAE576B}"/>
              </a:ext>
            </a:extLst>
          </p:cNvPr>
          <p:cNvSpPr/>
          <p:nvPr/>
        </p:nvSpPr>
        <p:spPr>
          <a:xfrm>
            <a:off x="5387446" y="3686477"/>
            <a:ext cx="3465720" cy="3042360"/>
          </a:xfrm>
          <a:prstGeom prst="cloud">
            <a:avLst/>
          </a:prstGeom>
          <a:solidFill>
            <a:srgbClr val="F36A25">
              <a:alpha val="5000"/>
            </a:srgbClr>
          </a:solidFill>
          <a:ln w="18000">
            <a:solidFill>
              <a:srgbClr val="F36A2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baseline="-25000" dirty="0">
              <a:solidFill>
                <a:srgbClr val="F36A25"/>
              </a:solidFill>
            </a:endParaRPr>
          </a:p>
        </p:txBody>
      </p:sp>
      <p:sp>
        <p:nvSpPr>
          <p:cNvPr id="218" name="Google Shape;21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Let’s take the following program</a:t>
            </a:r>
            <a:endParaRPr dirty="0"/>
          </a:p>
        </p:txBody>
      </p:sp>
      <p:sp>
        <p:nvSpPr>
          <p:cNvPr id="219" name="Google Shape;219;p16"/>
          <p:cNvSpPr txBox="1">
            <a:spLocks noGrp="1"/>
          </p:cNvSpPr>
          <p:nvPr>
            <p:ph type="body" idx="1"/>
          </p:nvPr>
        </p:nvSpPr>
        <p:spPr>
          <a:xfrm>
            <a:off x="177554" y="1481446"/>
            <a:ext cx="4850374" cy="392011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Dog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//instance variable- state of a Dog object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 = 6.5;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endParaRPr lang="en-US" sz="1400" dirty="0">
              <a:latin typeface="Courier New" panose="02070309020205020404" pitchFamily="49" charset="0"/>
              <a:cs typeface="Courier New" panose="02070309020205020404" pitchFamily="49" charset="0"/>
            </a:endParaRPr>
          </a:p>
          <a:p>
            <a:pPr marL="182880" lvl="1" indent="0" algn="l" defTabSz="457200" rtl="0">
              <a:lnSpc>
                <a:spcPct val="90000"/>
              </a:lnSpc>
              <a:spcBef>
                <a:spcPts val="480"/>
              </a:spcBef>
              <a:spcAft>
                <a:spcPts val="0"/>
              </a:spcAft>
              <a:buSzPts val="2400"/>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 dog2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dog2.size = 40.0;</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	}</a:t>
            </a:r>
          </a:p>
          <a:p>
            <a:pPr marL="182880" lvl="1" indent="0" algn="l" defTabSz="457200" rtl="0">
              <a:lnSpc>
                <a:spcPct val="90000"/>
              </a:lnSpc>
              <a:spcBef>
                <a:spcPts val="480"/>
              </a:spcBef>
              <a:spcAft>
                <a:spcPts val="0"/>
              </a:spcAft>
              <a:buSzPts val="2400"/>
              <a:buNone/>
            </a:pPr>
            <a:r>
              <a:rPr lang="en-US" sz="1400" dirty="0">
                <a:latin typeface="Courier New" panose="02070309020205020404" pitchFamily="49" charset="0"/>
                <a:cs typeface="Courier New" panose="02070309020205020404" pitchFamily="49" charset="0"/>
              </a:rPr>
              <a:t>}</a:t>
            </a:r>
          </a:p>
        </p:txBody>
      </p:sp>
      <p:sp>
        <p:nvSpPr>
          <p:cNvPr id="220" name="Google Shape;220;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7" name="Rectangle 6">
            <a:extLst>
              <a:ext uri="{FF2B5EF4-FFF2-40B4-BE49-F238E27FC236}">
                <a16:creationId xmlns:a16="http://schemas.microsoft.com/office/drawing/2014/main" id="{2406FDC6-310C-4ED5-B6A4-B1918E33C934}"/>
              </a:ext>
            </a:extLst>
          </p:cNvPr>
          <p:cNvSpPr/>
          <p:nvPr/>
        </p:nvSpPr>
        <p:spPr>
          <a:xfrm>
            <a:off x="5212298" y="2031734"/>
            <a:ext cx="1272619" cy="1654743"/>
          </a:xfrm>
          <a:prstGeom prst="rect">
            <a:avLst/>
          </a:prstGeom>
          <a:solidFill>
            <a:srgbClr val="FEF7F4"/>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dog2</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dog</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number = 9</a:t>
            </a:r>
          </a:p>
          <a:p>
            <a:r>
              <a:rPr lang="en-US" sz="130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main</a:t>
            </a:r>
          </a:p>
        </p:txBody>
      </p:sp>
      <p:grpSp>
        <p:nvGrpSpPr>
          <p:cNvPr id="206" name="Group 205">
            <a:extLst>
              <a:ext uri="{FF2B5EF4-FFF2-40B4-BE49-F238E27FC236}">
                <a16:creationId xmlns:a16="http://schemas.microsoft.com/office/drawing/2014/main" id="{C5EE3AD0-901B-4C7F-9A73-D669428D0442}"/>
              </a:ext>
            </a:extLst>
          </p:cNvPr>
          <p:cNvGrpSpPr/>
          <p:nvPr/>
        </p:nvGrpSpPr>
        <p:grpSpPr>
          <a:xfrm>
            <a:off x="5800546" y="4427852"/>
            <a:ext cx="1064880" cy="901080"/>
            <a:chOff x="5800546" y="4427852"/>
            <a:chExt cx="1064880" cy="901080"/>
          </a:xfrm>
        </p:grpSpPr>
        <mc:AlternateContent xmlns:mc="http://schemas.openxmlformats.org/markup-compatibility/2006" xmlns:p14="http://schemas.microsoft.com/office/powerpoint/2010/main">
          <mc:Choice Requires="p14">
            <p:contentPart p14:bwMode="auto" r:id="rId3">
              <p14:nvContentPartPr>
                <p14:cNvPr id="32" name="Ink 31">
                  <a:extLst>
                    <a:ext uri="{FF2B5EF4-FFF2-40B4-BE49-F238E27FC236}">
                      <a16:creationId xmlns:a16="http://schemas.microsoft.com/office/drawing/2014/main" id="{219D0911-127C-4B86-B534-D89F5913B4A5}"/>
                    </a:ext>
                  </a:extLst>
                </p14:cNvPr>
                <p14:cNvContentPartPr/>
                <p14:nvPr/>
              </p14:nvContentPartPr>
              <p14:xfrm>
                <a:off x="5800546" y="4427852"/>
                <a:ext cx="1064880" cy="901080"/>
              </p14:xfrm>
            </p:contentPart>
          </mc:Choice>
          <mc:Fallback xmlns="">
            <p:pic>
              <p:nvPicPr>
                <p:cNvPr id="32" name="Ink 31">
                  <a:extLst>
                    <a:ext uri="{FF2B5EF4-FFF2-40B4-BE49-F238E27FC236}">
                      <a16:creationId xmlns:a16="http://schemas.microsoft.com/office/drawing/2014/main" id="{219D0911-127C-4B86-B534-D89F5913B4A5}"/>
                    </a:ext>
                  </a:extLst>
                </p:cNvPr>
                <p:cNvPicPr/>
                <p:nvPr/>
              </p:nvPicPr>
              <p:blipFill>
                <a:blip r:embed="rId4"/>
                <a:stretch>
                  <a:fillRect/>
                </a:stretch>
              </p:blipFill>
              <p:spPr>
                <a:xfrm>
                  <a:off x="5791546" y="4418852"/>
                  <a:ext cx="1082520" cy="918720"/>
                </a:xfrm>
                <a:prstGeom prst="rect">
                  <a:avLst/>
                </a:prstGeom>
              </p:spPr>
            </p:pic>
          </mc:Fallback>
        </mc:AlternateContent>
        <p:sp>
          <p:nvSpPr>
            <p:cNvPr id="33" name="TextBox 32">
              <a:extLst>
                <a:ext uri="{FF2B5EF4-FFF2-40B4-BE49-F238E27FC236}">
                  <a16:creationId xmlns:a16="http://schemas.microsoft.com/office/drawing/2014/main" id="{D21C5086-75F5-46F3-8650-F70E81AD1908}"/>
                </a:ext>
              </a:extLst>
            </p:cNvPr>
            <p:cNvSpPr txBox="1"/>
            <p:nvPr/>
          </p:nvSpPr>
          <p:spPr>
            <a:xfrm>
              <a:off x="5872377" y="4792911"/>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5" name="Group 204">
            <a:extLst>
              <a:ext uri="{FF2B5EF4-FFF2-40B4-BE49-F238E27FC236}">
                <a16:creationId xmlns:a16="http://schemas.microsoft.com/office/drawing/2014/main" id="{C3D60AEE-B7CA-4C83-A02A-EB71FAF55E6E}"/>
              </a:ext>
            </a:extLst>
          </p:cNvPr>
          <p:cNvGrpSpPr/>
          <p:nvPr/>
        </p:nvGrpSpPr>
        <p:grpSpPr>
          <a:xfrm>
            <a:off x="7120306" y="4017812"/>
            <a:ext cx="1050514" cy="1059840"/>
            <a:chOff x="7120306" y="4017812"/>
            <a:chExt cx="1050514" cy="1059840"/>
          </a:xfrm>
        </p:grpSpPr>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91688215-0828-4746-8680-C4ECAFCF511E}"/>
                    </a:ext>
                  </a:extLst>
                </p14:cNvPr>
                <p14:cNvContentPartPr/>
                <p14:nvPr/>
              </p14:nvContentPartPr>
              <p14:xfrm>
                <a:off x="7120306" y="4017812"/>
                <a:ext cx="1042920" cy="1059840"/>
              </p14:xfrm>
            </p:contentPart>
          </mc:Choice>
          <mc:Fallback xmlns="">
            <p:pic>
              <p:nvPicPr>
                <p:cNvPr id="43" name="Ink 42">
                  <a:extLst>
                    <a:ext uri="{FF2B5EF4-FFF2-40B4-BE49-F238E27FC236}">
                      <a16:creationId xmlns:a16="http://schemas.microsoft.com/office/drawing/2014/main" id="{91688215-0828-4746-8680-C4ECAFCF511E}"/>
                    </a:ext>
                  </a:extLst>
                </p:cNvPr>
                <p:cNvPicPr/>
                <p:nvPr/>
              </p:nvPicPr>
              <p:blipFill>
                <a:blip r:embed="rId6"/>
                <a:stretch>
                  <a:fillRect/>
                </a:stretch>
              </p:blipFill>
              <p:spPr>
                <a:xfrm>
                  <a:off x="7111666" y="4009172"/>
                  <a:ext cx="1060560" cy="1077480"/>
                </a:xfrm>
                <a:prstGeom prst="rect">
                  <a:avLst/>
                </a:prstGeom>
              </p:spPr>
            </p:pic>
          </mc:Fallback>
        </mc:AlternateContent>
        <p:sp>
          <p:nvSpPr>
            <p:cNvPr id="44" name="TextBox 43">
              <a:extLst>
                <a:ext uri="{FF2B5EF4-FFF2-40B4-BE49-F238E27FC236}">
                  <a16:creationId xmlns:a16="http://schemas.microsoft.com/office/drawing/2014/main" id="{4AE4353D-B8C8-4FF1-AE2F-955BAEB1D6FB}"/>
                </a:ext>
              </a:extLst>
            </p:cNvPr>
            <p:cNvSpPr txBox="1"/>
            <p:nvPr/>
          </p:nvSpPr>
          <p:spPr>
            <a:xfrm>
              <a:off x="7183049" y="4395089"/>
              <a:ext cx="987771" cy="307777"/>
            </a:xfrm>
            <a:prstGeom prst="rect">
              <a:avLst/>
            </a:prstGeom>
            <a:noFill/>
          </p:spPr>
          <p:txBody>
            <a:bodyPr wrap="none" rtlCol="0">
              <a:spAutoFit/>
            </a:bodyPr>
            <a:lstStyle/>
            <a:p>
              <a:r>
                <a:rPr lang="en-US" dirty="0">
                  <a:latin typeface="Segoe Print" panose="02000600000000000000" pitchFamily="2" charset="0"/>
                </a:rPr>
                <a:t>size =6.5</a:t>
              </a:r>
            </a:p>
          </p:txBody>
        </p:sp>
      </p:grpSp>
      <p:grpSp>
        <p:nvGrpSpPr>
          <p:cNvPr id="207" name="Group 206">
            <a:extLst>
              <a:ext uri="{FF2B5EF4-FFF2-40B4-BE49-F238E27FC236}">
                <a16:creationId xmlns:a16="http://schemas.microsoft.com/office/drawing/2014/main" id="{31B4D08D-FABE-4E0C-98F4-94753B68FACB}"/>
              </a:ext>
            </a:extLst>
          </p:cNvPr>
          <p:cNvGrpSpPr/>
          <p:nvPr/>
        </p:nvGrpSpPr>
        <p:grpSpPr>
          <a:xfrm>
            <a:off x="7417095" y="4412012"/>
            <a:ext cx="589171" cy="606643"/>
            <a:chOff x="7417095" y="4412012"/>
            <a:chExt cx="589171" cy="606643"/>
          </a:xfrm>
        </p:grpSpPr>
        <mc:AlternateContent xmlns:mc="http://schemas.openxmlformats.org/markup-compatibility/2006" xmlns:p14="http://schemas.microsoft.com/office/powerpoint/2010/main">
          <mc:Choice Requires="p14">
            <p:contentPart p14:bwMode="auto" r:id="rId7">
              <p14:nvContentPartPr>
                <p14:cNvPr id="52" name="Ink 51">
                  <a:extLst>
                    <a:ext uri="{FF2B5EF4-FFF2-40B4-BE49-F238E27FC236}">
                      <a16:creationId xmlns:a16="http://schemas.microsoft.com/office/drawing/2014/main" id="{D8E648CF-714C-485C-ADD8-B4379F2A2DB9}"/>
                    </a:ext>
                  </a:extLst>
                </p14:cNvPr>
                <p14:cNvContentPartPr/>
                <p14:nvPr/>
              </p14:nvContentPartPr>
              <p14:xfrm>
                <a:off x="7724386" y="4412012"/>
                <a:ext cx="281880" cy="249120"/>
              </p14:xfrm>
            </p:contentPart>
          </mc:Choice>
          <mc:Fallback xmlns="">
            <p:pic>
              <p:nvPicPr>
                <p:cNvPr id="52" name="Ink 51">
                  <a:extLst>
                    <a:ext uri="{FF2B5EF4-FFF2-40B4-BE49-F238E27FC236}">
                      <a16:creationId xmlns:a16="http://schemas.microsoft.com/office/drawing/2014/main" id="{D8E648CF-714C-485C-ADD8-B4379F2A2DB9}"/>
                    </a:ext>
                  </a:extLst>
                </p:cNvPr>
                <p:cNvPicPr/>
                <p:nvPr/>
              </p:nvPicPr>
              <p:blipFill>
                <a:blip r:embed="rId8"/>
                <a:stretch>
                  <a:fillRect/>
                </a:stretch>
              </p:blipFill>
              <p:spPr>
                <a:xfrm>
                  <a:off x="7715386" y="4402999"/>
                  <a:ext cx="299520" cy="266786"/>
                </a:xfrm>
                <a:prstGeom prst="rect">
                  <a:avLst/>
                </a:prstGeom>
              </p:spPr>
            </p:pic>
          </mc:Fallback>
        </mc:AlternateContent>
        <p:sp>
          <p:nvSpPr>
            <p:cNvPr id="37" name="TextBox 36">
              <a:extLst>
                <a:ext uri="{FF2B5EF4-FFF2-40B4-BE49-F238E27FC236}">
                  <a16:creationId xmlns:a16="http://schemas.microsoft.com/office/drawing/2014/main" id="{3FE0A5DD-9C90-4C04-A829-93ED66CECB72}"/>
                </a:ext>
              </a:extLst>
            </p:cNvPr>
            <p:cNvSpPr txBox="1"/>
            <p:nvPr/>
          </p:nvSpPr>
          <p:spPr>
            <a:xfrm>
              <a:off x="7417095" y="4618545"/>
              <a:ext cx="559770" cy="400110"/>
            </a:xfrm>
            <a:prstGeom prst="rect">
              <a:avLst/>
            </a:prstGeom>
            <a:noFill/>
          </p:spPr>
          <p:txBody>
            <a:bodyPr wrap="none" rtlCol="0" anchor="ctr" anchorCtr="1">
              <a:spAutoFit/>
            </a:bodyPr>
            <a:lstStyle/>
            <a:p>
              <a:pPr algn="ctr"/>
              <a:r>
                <a:rPr lang="en-US" sz="2000" dirty="0">
                  <a:solidFill>
                    <a:schemeClr val="accent1"/>
                  </a:solidFill>
                  <a:latin typeface="Segoe Print" panose="02000600000000000000" pitchFamily="2" charset="0"/>
                </a:rPr>
                <a:t>40</a:t>
              </a:r>
            </a:p>
          </p:txBody>
        </p:sp>
      </p:grpSp>
      <p:sp>
        <p:nvSpPr>
          <p:cNvPr id="30" name="TextBox 29">
            <a:extLst>
              <a:ext uri="{FF2B5EF4-FFF2-40B4-BE49-F238E27FC236}">
                <a16:creationId xmlns:a16="http://schemas.microsoft.com/office/drawing/2014/main" id="{5E1C9952-1AB9-4404-B283-62C359136717}"/>
              </a:ext>
            </a:extLst>
          </p:cNvPr>
          <p:cNvSpPr txBox="1"/>
          <p:nvPr/>
        </p:nvSpPr>
        <p:spPr>
          <a:xfrm>
            <a:off x="4957982" y="1429856"/>
            <a:ext cx="1718740" cy="738664"/>
          </a:xfrm>
          <a:prstGeom prst="rect">
            <a:avLst/>
          </a:prstGeom>
          <a:noFill/>
        </p:spPr>
        <p:txBody>
          <a:bodyPr wrap="none" rtlCol="0" anchor="ctr" anchorCtr="1">
            <a:spAutoFit/>
          </a:bodyPr>
          <a:lstStyle/>
          <a:p>
            <a:pPr algn="ctr"/>
            <a:r>
              <a:rPr lang="en-US" sz="4200" dirty="0">
                <a:ln w="0"/>
                <a:solidFill>
                  <a:schemeClr val="accent1"/>
                </a:solidFill>
                <a:latin typeface="Segoe Print" panose="02000600000000000000" pitchFamily="2" charset="0"/>
              </a:rPr>
              <a:t>Stack</a:t>
            </a:r>
          </a:p>
        </p:txBody>
      </p:sp>
      <p:sp>
        <p:nvSpPr>
          <p:cNvPr id="35" name="TextBox 34">
            <a:extLst>
              <a:ext uri="{FF2B5EF4-FFF2-40B4-BE49-F238E27FC236}">
                <a16:creationId xmlns:a16="http://schemas.microsoft.com/office/drawing/2014/main" id="{85577769-DA3E-4CBD-A7A0-2F9E02157F75}"/>
              </a:ext>
            </a:extLst>
          </p:cNvPr>
          <p:cNvSpPr txBox="1"/>
          <p:nvPr/>
        </p:nvSpPr>
        <p:spPr>
          <a:xfrm>
            <a:off x="6676722" y="5282708"/>
            <a:ext cx="1563248" cy="738664"/>
          </a:xfrm>
          <a:prstGeom prst="rect">
            <a:avLst/>
          </a:prstGeom>
          <a:noFill/>
        </p:spPr>
        <p:txBody>
          <a:bodyPr wrap="none" rtlCol="0" anchor="ctr" anchorCtr="1">
            <a:spAutoFit/>
          </a:bodyPr>
          <a:lstStyle/>
          <a:p>
            <a:pPr algn="ctr"/>
            <a:r>
              <a:rPr lang="en-US" sz="4200" dirty="0">
                <a:solidFill>
                  <a:srgbClr val="F36A25"/>
                </a:solidFill>
                <a:latin typeface="Segoe Print" panose="02000600000000000000" pitchFamily="2" charset="0"/>
              </a:rPr>
              <a:t>Heap</a:t>
            </a:r>
          </a:p>
        </p:txBody>
      </p:sp>
      <p:sp>
        <p:nvSpPr>
          <p:cNvPr id="198" name="Freeform: Shape 197">
            <a:extLst>
              <a:ext uri="{FF2B5EF4-FFF2-40B4-BE49-F238E27FC236}">
                <a16:creationId xmlns:a16="http://schemas.microsoft.com/office/drawing/2014/main" id="{3511BE75-C00D-45AB-AD8C-CA9F46156CE9}"/>
              </a:ext>
            </a:extLst>
          </p:cNvPr>
          <p:cNvSpPr/>
          <p:nvPr/>
        </p:nvSpPr>
        <p:spPr>
          <a:xfrm>
            <a:off x="5641124" y="3096472"/>
            <a:ext cx="987771" cy="1722128"/>
          </a:xfrm>
          <a:custGeom>
            <a:avLst/>
            <a:gdLst>
              <a:gd name="connsiteX0" fmla="*/ 0 w 934740"/>
              <a:gd name="connsiteY0" fmla="*/ 43021 h 1645578"/>
              <a:gd name="connsiteX1" fmla="*/ 848412 w 934740"/>
              <a:gd name="connsiteY1" fmla="*/ 80729 h 1645578"/>
              <a:gd name="connsiteX2" fmla="*/ 886120 w 934740"/>
              <a:gd name="connsiteY2" fmla="*/ 778312 h 1645578"/>
              <a:gd name="connsiteX3" fmla="*/ 669303 w 934740"/>
              <a:gd name="connsiteY3" fmla="*/ 1494749 h 1645578"/>
              <a:gd name="connsiteX4" fmla="*/ 631596 w 934740"/>
              <a:gd name="connsiteY4" fmla="*/ 1645578 h 1645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40" h="1645578">
                <a:moveTo>
                  <a:pt x="0" y="43021"/>
                </a:moveTo>
                <a:cubicBezTo>
                  <a:pt x="350362" y="601"/>
                  <a:pt x="700725" y="-41819"/>
                  <a:pt x="848412" y="80729"/>
                </a:cubicBezTo>
                <a:cubicBezTo>
                  <a:pt x="996099" y="203277"/>
                  <a:pt x="915971" y="542642"/>
                  <a:pt x="886120" y="778312"/>
                </a:cubicBezTo>
                <a:cubicBezTo>
                  <a:pt x="856269" y="1013982"/>
                  <a:pt x="711724" y="1350205"/>
                  <a:pt x="669303" y="1494749"/>
                </a:cubicBezTo>
                <a:cubicBezTo>
                  <a:pt x="626882" y="1639293"/>
                  <a:pt x="629239" y="1642435"/>
                  <a:pt x="631596" y="164557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1" name="Freeform: Shape 200">
            <a:extLst>
              <a:ext uri="{FF2B5EF4-FFF2-40B4-BE49-F238E27FC236}">
                <a16:creationId xmlns:a16="http://schemas.microsoft.com/office/drawing/2014/main" id="{5AEEE274-6168-4DBA-AE38-0F2D52F29D48}"/>
              </a:ext>
            </a:extLst>
          </p:cNvPr>
          <p:cNvSpPr/>
          <p:nvPr/>
        </p:nvSpPr>
        <p:spPr>
          <a:xfrm>
            <a:off x="6277929" y="4736770"/>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2910588B-147F-4D77-A3E4-10400B680FDC}"/>
              </a:ext>
            </a:extLst>
          </p:cNvPr>
          <p:cNvGrpSpPr/>
          <p:nvPr/>
        </p:nvGrpSpPr>
        <p:grpSpPr>
          <a:xfrm>
            <a:off x="5745480" y="2929853"/>
            <a:ext cx="1931454" cy="1323300"/>
            <a:chOff x="5745480" y="2929853"/>
            <a:chExt cx="1931454" cy="1323300"/>
          </a:xfrm>
        </p:grpSpPr>
        <p:sp>
          <p:nvSpPr>
            <p:cNvPr id="77" name="Freeform: Shape 76">
              <a:extLst>
                <a:ext uri="{FF2B5EF4-FFF2-40B4-BE49-F238E27FC236}">
                  <a16:creationId xmlns:a16="http://schemas.microsoft.com/office/drawing/2014/main" id="{88F566E5-9BA9-4DE9-937E-6028E73AF06F}"/>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Freeform: Shape 202">
              <a:extLst>
                <a:ext uri="{FF2B5EF4-FFF2-40B4-BE49-F238E27FC236}">
                  <a16:creationId xmlns:a16="http://schemas.microsoft.com/office/drawing/2014/main" id="{A9A6015C-720F-4D48-988E-623382767FA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5140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9" grpId="0" uiExpand="1" build="p"/>
      <p:bldP spid="7" grpId="0" animBg="1"/>
      <p:bldP spid="30" grpId="0"/>
      <p:bldP spid="35" grpId="0"/>
      <p:bldP spid="198" grpId="0" animBg="1"/>
      <p:bldP spid="2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Class vs. Object vs. Reference</a:t>
            </a:r>
            <a:endParaRPr/>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sz="2400" dirty="0"/>
              <a:t>A </a:t>
            </a:r>
            <a:r>
              <a:rPr lang="en-US" sz="2400" b="1" dirty="0"/>
              <a:t>class </a:t>
            </a:r>
            <a:r>
              <a:rPr lang="en-US" sz="2400" dirty="0"/>
              <a:t>is a template used to instantiate objects. It's also called a </a:t>
            </a:r>
            <a:r>
              <a:rPr lang="en-US" sz="2400" b="1" dirty="0"/>
              <a:t>type </a:t>
            </a:r>
            <a:r>
              <a:rPr lang="en-US" sz="2400" dirty="0"/>
              <a:t>in some circumstances, such as when used with a reference variable.</a:t>
            </a:r>
            <a:endParaRPr dirty="0"/>
          </a:p>
          <a:p>
            <a:pPr marL="342900" lvl="0" indent="-342900" algn="l" rtl="0">
              <a:lnSpc>
                <a:spcPct val="90000"/>
              </a:lnSpc>
              <a:spcBef>
                <a:spcPts val="480"/>
              </a:spcBef>
              <a:spcAft>
                <a:spcPts val="0"/>
              </a:spcAft>
              <a:buSzPts val="2400"/>
              <a:buChar char="•"/>
            </a:pPr>
            <a:r>
              <a:rPr lang="en-US" sz="2400" dirty="0"/>
              <a:t>An </a:t>
            </a:r>
            <a:r>
              <a:rPr lang="en-US" sz="2400" b="1" dirty="0"/>
              <a:t>object</a:t>
            </a:r>
            <a:r>
              <a:rPr lang="en-US" sz="2400" dirty="0"/>
              <a:t> is an instance of a class in memory. Accessed through a </a:t>
            </a:r>
            <a:r>
              <a:rPr lang="en-US" sz="2400" i="1" dirty="0"/>
              <a:t>reference</a:t>
            </a:r>
            <a:r>
              <a:rPr lang="en-US" sz="2400" dirty="0"/>
              <a:t>, not directly.</a:t>
            </a:r>
            <a:endParaRPr dirty="0"/>
          </a:p>
          <a:p>
            <a:pPr marL="342900" lvl="0" indent="-342900" algn="l" rtl="0">
              <a:lnSpc>
                <a:spcPct val="90000"/>
              </a:lnSpc>
              <a:spcBef>
                <a:spcPts val="480"/>
              </a:spcBef>
              <a:spcAft>
                <a:spcPts val="0"/>
              </a:spcAft>
              <a:buSzPts val="2400"/>
              <a:buChar char="•"/>
            </a:pPr>
            <a:r>
              <a:rPr lang="en-US" sz="2400" dirty="0"/>
              <a:t>A </a:t>
            </a:r>
            <a:r>
              <a:rPr lang="en-US" sz="2400" b="1" dirty="0"/>
              <a:t>reference variable</a:t>
            </a:r>
            <a:r>
              <a:rPr lang="en-US" sz="2400" b="1" i="1" dirty="0"/>
              <a:t> </a:t>
            </a:r>
            <a:r>
              <a:rPr lang="en-US" sz="2400" dirty="0"/>
              <a:t>is a variable that stores the </a:t>
            </a:r>
            <a:r>
              <a:rPr lang="en-US" sz="2400" i="1" dirty="0"/>
              <a:t>reference</a:t>
            </a:r>
            <a:r>
              <a:rPr lang="en-US" sz="2400" dirty="0"/>
              <a:t> to an object in memory.</a:t>
            </a:r>
            <a:endParaRPr dirty="0"/>
          </a:p>
          <a:p>
            <a:pPr marL="0" lvl="0" indent="0">
              <a:lnSpc>
                <a:spcPct val="90000"/>
              </a:lnSpc>
              <a:spcBef>
                <a:spcPts val="360"/>
              </a:spcBef>
              <a:buSzPts val="1800"/>
              <a:buNone/>
            </a:pPr>
            <a:r>
              <a:rPr lang="en-US" sz="1800" dirty="0">
                <a:latin typeface="Courier New"/>
                <a:ea typeface="Courier New"/>
                <a:cs typeface="Courier New"/>
                <a:sym typeface="Courier New"/>
              </a:rPr>
              <a:t>        Dog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new Dog();</a:t>
            </a:r>
            <a:br>
              <a:rPr lang="en-US" sz="1800" dirty="0">
                <a:latin typeface="Courier New"/>
                <a:ea typeface="Courier New"/>
                <a:cs typeface="Courier New"/>
                <a:sym typeface="Courier New"/>
              </a:rPr>
            </a:br>
            <a:r>
              <a:rPr lang="en-US" sz="1800" dirty="0">
                <a:latin typeface="Courier New"/>
                <a:ea typeface="Courier New"/>
                <a:cs typeface="Courier New"/>
                <a:sym typeface="Courier New"/>
              </a:rPr>
              <a:t>         1    2            3</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class/type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name of the reference variable</a:t>
            </a:r>
            <a:endParaRPr dirty="0"/>
          </a:p>
          <a:p>
            <a:pPr marL="342900" lvl="0" indent="-342900" algn="l" rtl="0">
              <a:lnSpc>
                <a:spcPct val="90000"/>
              </a:lnSpc>
              <a:spcBef>
                <a:spcPts val="360"/>
              </a:spcBef>
              <a:spcAft>
                <a:spcPts val="0"/>
              </a:spcAft>
              <a:buSzPts val="1800"/>
              <a:buFont typeface="Arial"/>
              <a:buAutoNum type="arabicPeriod"/>
            </a:pPr>
            <a:r>
              <a:rPr lang="en-US" sz="1800" dirty="0">
                <a:latin typeface="Arial"/>
                <a:ea typeface="Arial"/>
                <a:cs typeface="Arial"/>
                <a:sym typeface="Arial"/>
              </a:rPr>
              <a:t>The instantiation of a new object using the "new" keyword to invoke a constructor. A reference to the new object is stored in “</a:t>
            </a:r>
            <a:r>
              <a:rPr lang="en-US" sz="1800" dirty="0" err="1">
                <a:latin typeface="Arial"/>
                <a:ea typeface="Arial"/>
                <a:cs typeface="Arial"/>
                <a:sym typeface="Arial"/>
              </a:rPr>
              <a:t>someVar</a:t>
            </a:r>
            <a:r>
              <a:rPr lang="en-US" sz="1800" dirty="0">
                <a:latin typeface="Arial"/>
                <a:ea typeface="Arial"/>
                <a:cs typeface="Arial"/>
                <a:sym typeface="Arial"/>
              </a:rPr>
              <a: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Object Class</a:t>
            </a:r>
            <a:endParaRPr/>
          </a:p>
        </p:txBody>
      </p:sp>
      <p:sp>
        <p:nvSpPr>
          <p:cNvPr id="303" name="Google Shape;303;p28"/>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800"/>
              <a:buChar char="•"/>
            </a:pPr>
            <a:r>
              <a:rPr lang="en-US" sz="2400" dirty="0"/>
              <a:t>Provides baseline functionality for all objects and classes.</a:t>
            </a:r>
          </a:p>
          <a:p>
            <a:pPr marL="342900" lvl="0" indent="-342900" algn="l" rtl="0">
              <a:spcBef>
                <a:spcPts val="0"/>
              </a:spcBef>
              <a:spcAft>
                <a:spcPts val="0"/>
              </a:spcAft>
              <a:buSzPts val="2800"/>
              <a:buChar char="•"/>
            </a:pPr>
            <a:r>
              <a:rPr lang="en-US" sz="2400" dirty="0"/>
              <a:t>All classes from Java implicitly inherit from the Object class. (we will cover inheritance in more detail later).</a:t>
            </a:r>
            <a:endParaRPr sz="2400" dirty="0"/>
          </a:p>
          <a:p>
            <a:pPr marL="342900" lvl="0" indent="-342900" algn="l" rtl="0">
              <a:spcBef>
                <a:spcPts val="560"/>
              </a:spcBef>
              <a:spcAft>
                <a:spcPts val="0"/>
              </a:spcAft>
              <a:buSzPts val="2800"/>
              <a:buChar char="•"/>
            </a:pPr>
            <a:r>
              <a:rPr lang="en-US" sz="2400" dirty="0"/>
              <a:t>Through inheritance, every class has access to the Object class’ methods.</a:t>
            </a:r>
            <a:endParaRPr sz="2400" dirty="0"/>
          </a:p>
          <a:p>
            <a:pPr marL="342900" lvl="0" indent="-342900" algn="l" rtl="0">
              <a:spcBef>
                <a:spcPts val="560"/>
              </a:spcBef>
              <a:spcAft>
                <a:spcPts val="0"/>
              </a:spcAft>
              <a:buSzPts val="2800"/>
              <a:buChar char="•"/>
            </a:pPr>
            <a:r>
              <a:rPr lang="en-US" sz="2400" dirty="0"/>
              <a:t>Every class can also override these methods to provide a unique implementation (This is an example of polymorphism, which is another topic will examine in more detail later)</a:t>
            </a:r>
            <a:endParaRPr sz="2400" dirty="0"/>
          </a:p>
          <a:p>
            <a:pPr marL="742950" lvl="1" indent="-285750" algn="l" rtl="0">
              <a:spcBef>
                <a:spcPts val="480"/>
              </a:spcBef>
              <a:spcAft>
                <a:spcPts val="0"/>
              </a:spcAft>
              <a:buSzPts val="2400"/>
              <a:buChar char="–"/>
            </a:pPr>
            <a:r>
              <a:rPr lang="en-US" sz="2000" dirty="0"/>
              <a:t>For some methods, this is expected.</a:t>
            </a:r>
            <a:endParaRPr sz="2000"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256409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Object Class Methods</a:t>
            </a:r>
            <a:endParaRPr/>
          </a:p>
        </p:txBody>
      </p:sp>
      <p:sp>
        <p:nvSpPr>
          <p:cNvPr id="310" name="Google Shape;310;p2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380"/>
              <a:buChar char="•"/>
            </a:pP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 generates an integer that uniquely identifies an object from all other objects of a class. By default, typically uses the memory address of the object (JVM-specific).</a:t>
            </a:r>
            <a:endParaRPr dirty="0"/>
          </a:p>
          <a:p>
            <a:pPr marL="342900" lvl="0" indent="-342900" algn="l" rtl="0">
              <a:lnSpc>
                <a:spcPct val="80000"/>
              </a:lnSpc>
              <a:spcBef>
                <a:spcPts val="476"/>
              </a:spcBef>
              <a:spcAft>
                <a:spcPts val="0"/>
              </a:spcAft>
              <a:buSzPts val="2380"/>
              <a:buChar char="•"/>
            </a:pPr>
            <a:r>
              <a:rPr lang="en-US" sz="2380" dirty="0">
                <a:latin typeface="Courier New"/>
                <a:ea typeface="Courier New"/>
                <a:cs typeface="Courier New"/>
                <a:sym typeface="Courier New"/>
              </a:rPr>
              <a:t>equals() </a:t>
            </a:r>
            <a:r>
              <a:rPr lang="en-US" sz="2380" dirty="0"/>
              <a:t>: determines if two objects are </a:t>
            </a:r>
            <a:r>
              <a:rPr lang="en-US" sz="2380" i="1" dirty="0"/>
              <a:t>equivalent</a:t>
            </a:r>
            <a:r>
              <a:rPr lang="en-US" sz="2380" dirty="0"/>
              <a:t>, i.e. whether or not they have the same values in every variable. Uses the result of </a:t>
            </a:r>
            <a:r>
              <a:rPr lang="en-US" sz="2380" dirty="0" err="1">
                <a:latin typeface="Courier New"/>
                <a:ea typeface="Courier New"/>
                <a:cs typeface="Courier New"/>
                <a:sym typeface="Courier New"/>
              </a:rPr>
              <a:t>hashCode</a:t>
            </a:r>
            <a:r>
              <a:rPr lang="en-US" sz="2380" dirty="0">
                <a:latin typeface="Courier New"/>
                <a:ea typeface="Courier New"/>
                <a:cs typeface="Courier New"/>
                <a:sym typeface="Courier New"/>
              </a:rPr>
              <a:t>() </a:t>
            </a:r>
            <a:r>
              <a:rPr lang="en-US" sz="2380" dirty="0"/>
              <a:t>by default.</a:t>
            </a:r>
            <a:endParaRPr dirty="0"/>
          </a:p>
          <a:p>
            <a:pPr marL="342900" lvl="0" indent="-342900" algn="l" rtl="0">
              <a:lnSpc>
                <a:spcPct val="80000"/>
              </a:lnSpc>
              <a:spcBef>
                <a:spcPts val="476"/>
              </a:spcBef>
              <a:spcAft>
                <a:spcPts val="0"/>
              </a:spcAft>
              <a:buSzPts val="2380"/>
              <a:buChar char="•"/>
            </a:pPr>
            <a:r>
              <a:rPr lang="en-US" sz="2380" dirty="0" err="1">
                <a:latin typeface="Courier New"/>
                <a:ea typeface="Courier New"/>
                <a:cs typeface="Courier New"/>
                <a:sym typeface="Courier New"/>
              </a:rPr>
              <a:t>toString</a:t>
            </a:r>
            <a:r>
              <a:rPr lang="en-US" sz="2380" dirty="0">
                <a:latin typeface="Courier New"/>
                <a:ea typeface="Courier New"/>
                <a:cs typeface="Courier New"/>
                <a:sym typeface="Courier New"/>
              </a:rPr>
              <a:t>() </a:t>
            </a:r>
            <a:r>
              <a:rPr lang="en-US" sz="2380" dirty="0"/>
              <a:t>: returns a String representation of the object. By default, prints the class name and the memory address of the object.</a:t>
            </a:r>
            <a:endParaRPr dirty="0"/>
          </a:p>
          <a:p>
            <a:pPr marL="342900" lvl="0" indent="-342900" algn="l" rtl="0">
              <a:lnSpc>
                <a:spcPct val="80000"/>
              </a:lnSpc>
              <a:spcBef>
                <a:spcPts val="476"/>
              </a:spcBef>
              <a:spcAft>
                <a:spcPts val="0"/>
              </a:spcAft>
              <a:buSzPts val="2380"/>
              <a:buChar char="•"/>
            </a:pPr>
            <a:r>
              <a:rPr lang="en-US" sz="2380" dirty="0">
                <a:solidFill>
                  <a:srgbClr val="474C55"/>
                </a:solidFill>
                <a:latin typeface="Courier New"/>
                <a:ea typeface="Courier New"/>
                <a:cs typeface="Courier New"/>
                <a:sym typeface="Courier New"/>
              </a:rPr>
              <a:t>finalize() </a:t>
            </a:r>
            <a:r>
              <a:rPr lang="en-US" sz="2380" dirty="0">
                <a:solidFill>
                  <a:srgbClr val="474C55"/>
                </a:solidFill>
                <a:latin typeface="Arial"/>
                <a:ea typeface="Arial"/>
                <a:cs typeface="Arial"/>
                <a:sym typeface="Arial"/>
              </a:rPr>
              <a:t>: called by the garbage collector when there are no more references to the object, just before the instance is destroyed.</a:t>
            </a:r>
            <a:endParaRPr dirty="0"/>
          </a:p>
        </p:txBody>
      </p:sp>
      <p:sp>
        <p:nvSpPr>
          <p:cNvPr id="311" name="Google Shape;311;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98157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Wrapper Classes</a:t>
            </a:r>
            <a:endParaRPr dirty="0"/>
          </a:p>
        </p:txBody>
      </p:sp>
      <p:sp>
        <p:nvSpPr>
          <p:cNvPr id="268" name="Google Shape;268;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400"/>
              <a:buChar char="•"/>
            </a:pPr>
            <a:r>
              <a:rPr lang="en-US" dirty="0"/>
              <a:t>Allow you to treat primitives like objects </a:t>
            </a:r>
          </a:p>
          <a:p>
            <a:pPr marL="342900" lvl="0" indent="-342900" algn="l" rtl="0">
              <a:lnSpc>
                <a:spcPct val="90000"/>
              </a:lnSpc>
              <a:spcBef>
                <a:spcPts val="0"/>
              </a:spcBef>
              <a:spcAft>
                <a:spcPts val="0"/>
              </a:spcAft>
              <a:buSzPts val="2400"/>
              <a:buChar char="•"/>
            </a:pPr>
            <a:r>
              <a:rPr lang="en-US" dirty="0"/>
              <a:t>Each object created from the following classes wraps a single primitive value of the corresponding type</a:t>
            </a:r>
          </a:p>
          <a:p>
            <a:pPr marL="800100" lvl="1" indent="-342900">
              <a:lnSpc>
                <a:spcPct val="90000"/>
              </a:lnSpc>
              <a:spcBef>
                <a:spcPts val="0"/>
              </a:spcBef>
              <a:buChar char="•"/>
            </a:pPr>
            <a:r>
              <a:rPr lang="en-US" dirty="0"/>
              <a:t>Byte</a:t>
            </a:r>
          </a:p>
          <a:p>
            <a:pPr marL="800100" lvl="1" indent="-342900">
              <a:lnSpc>
                <a:spcPct val="90000"/>
              </a:lnSpc>
              <a:spcBef>
                <a:spcPts val="0"/>
              </a:spcBef>
              <a:buFont typeface="Arial"/>
              <a:buChar char="•"/>
            </a:pPr>
            <a:r>
              <a:rPr lang="en-US" dirty="0"/>
              <a:t>Short</a:t>
            </a:r>
          </a:p>
          <a:p>
            <a:pPr marL="800100" lvl="1" indent="-342900">
              <a:lnSpc>
                <a:spcPct val="90000"/>
              </a:lnSpc>
              <a:spcBef>
                <a:spcPts val="0"/>
              </a:spcBef>
              <a:buFont typeface="Arial"/>
              <a:buChar char="•"/>
            </a:pPr>
            <a:r>
              <a:rPr lang="en-US" dirty="0"/>
              <a:t>Integer</a:t>
            </a:r>
          </a:p>
          <a:p>
            <a:pPr marL="800100" lvl="1" indent="-342900">
              <a:lnSpc>
                <a:spcPct val="90000"/>
              </a:lnSpc>
              <a:spcBef>
                <a:spcPts val="0"/>
              </a:spcBef>
              <a:buChar char="•"/>
            </a:pPr>
            <a:r>
              <a:rPr lang="en-US" dirty="0"/>
              <a:t>Float</a:t>
            </a:r>
          </a:p>
          <a:p>
            <a:pPr marL="800100" lvl="1" indent="-342900">
              <a:lnSpc>
                <a:spcPct val="90000"/>
              </a:lnSpc>
              <a:spcBef>
                <a:spcPts val="0"/>
              </a:spcBef>
              <a:buChar char="•"/>
            </a:pPr>
            <a:r>
              <a:rPr lang="en-US" dirty="0"/>
              <a:t>Long</a:t>
            </a:r>
          </a:p>
          <a:p>
            <a:pPr marL="800100" lvl="1" indent="-342900">
              <a:lnSpc>
                <a:spcPct val="90000"/>
              </a:lnSpc>
              <a:spcBef>
                <a:spcPts val="0"/>
              </a:spcBef>
              <a:buChar char="•"/>
            </a:pPr>
            <a:r>
              <a:rPr lang="en-US" dirty="0"/>
              <a:t>Double</a:t>
            </a:r>
          </a:p>
          <a:p>
            <a:pPr marL="800100" lvl="1" indent="-342900">
              <a:lnSpc>
                <a:spcPct val="90000"/>
              </a:lnSpc>
              <a:spcBef>
                <a:spcPts val="0"/>
              </a:spcBef>
              <a:buChar char="•"/>
            </a:pPr>
            <a:r>
              <a:rPr lang="en-US" dirty="0"/>
              <a:t>Boolean</a:t>
            </a:r>
          </a:p>
          <a:p>
            <a:pPr marL="800100" lvl="1" indent="-342900">
              <a:lnSpc>
                <a:spcPct val="90000"/>
              </a:lnSpc>
              <a:spcBef>
                <a:spcPts val="0"/>
              </a:spcBef>
              <a:buChar char="•"/>
            </a:pPr>
            <a:r>
              <a:rPr lang="en-US" dirty="0"/>
              <a:t>Character</a:t>
            </a:r>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64906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Autoboxing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number = 9;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//Declare wrapper class variables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num2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Integer(9);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num3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err="1">
                <a:latin typeface="Courier New" panose="02070309020205020404" pitchFamily="49" charset="0"/>
                <a:cs typeface="Courier New" panose="02070309020205020404" pitchFamily="49" charset="0"/>
              </a:rPr>
              <a:t>printMe</a:t>
            </a:r>
            <a:r>
              <a:rPr lang="en-US" sz="1400" dirty="0">
                <a:latin typeface="Courier New" panose="02070309020205020404" pitchFamily="49" charset="0"/>
                <a:cs typeface="Courier New" panose="02070309020205020404" pitchFamily="49" charset="0"/>
              </a:rPr>
              <a:t>(Object 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(o);</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876692"/>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789639"/>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autoboxing.</a:t>
            </a:r>
          </a:p>
        </p:txBody>
      </p:sp>
    </p:spTree>
    <p:extLst>
      <p:ext uri="{BB962C8B-B14F-4D97-AF65-F5344CB8AC3E}">
        <p14:creationId xmlns:p14="http://schemas.microsoft.com/office/powerpoint/2010/main" val="254174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0"/>
                                  </p:iterate>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5" presetClass="emph" presetSubtype="0" nodeType="clickEffect">
                                  <p:stCondLst>
                                    <p:cond delay="0"/>
                                  </p:stCondLst>
                                  <p:iterate type="lt">
                                    <p:tmAbs val="25"/>
                                  </p:iterate>
                                  <p:childTnLst>
                                    <p:set>
                                      <p:cBhvr override="childStyle">
                                        <p:cTn id="52" dur="indefinite"/>
                                        <p:tgtEl>
                                          <p:spTgt spid="7">
                                            <p:txEl>
                                              <p:pRg st="5" end="5"/>
                                            </p:txEl>
                                          </p:spTgt>
                                        </p:tgtEl>
                                        <p:attrNameLst>
                                          <p:attrName>style.fontWeight</p:attrName>
                                        </p:attrNameLst>
                                      </p:cBhvr>
                                      <p:to>
                                        <p:strVal val="bold"/>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7">
                                            <p:txEl>
                                              <p:pRg st="7" end="7"/>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7">
                                            <p:txEl>
                                              <p:pRg st="8" end="8"/>
                                            </p:txEl>
                                          </p:spTgt>
                                        </p:tgtEl>
                                        <p:attrNameLst>
                                          <p:attrName>style.fontWeight</p:attrName>
                                        </p:attrNameLst>
                                      </p:cBhvr>
                                      <p:to>
                                        <p:strVal val="bold"/>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33B0-8B2F-4C6D-BF2F-CAAEA7006947}"/>
              </a:ext>
            </a:extLst>
          </p:cNvPr>
          <p:cNvSpPr>
            <a:spLocks noGrp="1"/>
          </p:cNvSpPr>
          <p:nvPr>
            <p:ph type="title"/>
          </p:nvPr>
        </p:nvSpPr>
        <p:spPr/>
        <p:txBody>
          <a:bodyPr/>
          <a:lstStyle/>
          <a:p>
            <a:r>
              <a:rPr lang="en-US" dirty="0"/>
              <a:t>Unboxing</a:t>
            </a:r>
          </a:p>
        </p:txBody>
      </p:sp>
      <p:sp>
        <p:nvSpPr>
          <p:cNvPr id="4" name="Slide Number Placeholder 3">
            <a:extLst>
              <a:ext uri="{FF2B5EF4-FFF2-40B4-BE49-F238E27FC236}">
                <a16:creationId xmlns:a16="http://schemas.microsoft.com/office/drawing/2014/main" id="{845297BA-1639-446E-BE42-86A0D349C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7" name="Google Shape;219;p16">
            <a:extLst>
              <a:ext uri="{FF2B5EF4-FFF2-40B4-BE49-F238E27FC236}">
                <a16:creationId xmlns:a16="http://schemas.microsoft.com/office/drawing/2014/main" id="{12482C9E-ECDB-4D4D-91C7-DABB0566AC48}"/>
              </a:ext>
            </a:extLst>
          </p:cNvPr>
          <p:cNvSpPr txBox="1">
            <a:spLocks/>
          </p:cNvSpPr>
          <p:nvPr/>
        </p:nvSpPr>
        <p:spPr>
          <a:xfrm>
            <a:off x="610679" y="1750354"/>
            <a:ext cx="5384260" cy="39201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TestWrapperClasses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Integer number = 9;</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 = 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num2 = unbox(number);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(num2);</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int </a:t>
            </a:r>
            <a:r>
              <a:rPr lang="en-US" sz="1400" dirty="0">
                <a:latin typeface="Courier New" panose="02070309020205020404" pitchFamily="49" charset="0"/>
                <a:cs typeface="Courier New" panose="02070309020205020404" pitchFamily="49" charset="0"/>
              </a:rPr>
              <a:t>unbox(</a:t>
            </a:r>
            <a:r>
              <a:rPr lang="en-US" sz="1400" b="1" dirty="0">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43A2EB6-68FB-405E-BA66-7AE03337E91B}"/>
              </a:ext>
            </a:extLst>
          </p:cNvPr>
          <p:cNvGrpSpPr/>
          <p:nvPr/>
        </p:nvGrpSpPr>
        <p:grpSpPr>
          <a:xfrm>
            <a:off x="4088296" y="4994503"/>
            <a:ext cx="4675694" cy="1113334"/>
            <a:chOff x="3877898" y="4351293"/>
            <a:chExt cx="4675694" cy="876692"/>
          </a:xfrm>
        </p:grpSpPr>
        <p:sp>
          <p:nvSpPr>
            <p:cNvPr id="9" name="Rectangle 8">
              <a:extLst>
                <a:ext uri="{FF2B5EF4-FFF2-40B4-BE49-F238E27FC236}">
                  <a16:creationId xmlns:a16="http://schemas.microsoft.com/office/drawing/2014/main" id="{CA4B3138-EE9C-451F-AC10-630EE6EA4F18}"/>
                </a:ext>
              </a:extLst>
            </p:cNvPr>
            <p:cNvSpPr/>
            <p:nvPr/>
          </p:nvSpPr>
          <p:spPr>
            <a:xfrm>
              <a:off x="3877898" y="4351293"/>
              <a:ext cx="4675694" cy="876692"/>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a:ln w="0"/>
                  <a:solidFill>
                    <a:schemeClr val="tx1"/>
                  </a:solidFill>
                  <a:effectLst>
                    <a:outerShdw blurRad="38100" dist="19050" dir="2700000" algn="tl" rotWithShape="0">
                      <a:schemeClr val="dk1">
                        <a:alpha val="40000"/>
                      </a:schemeClr>
                    </a:outerShdw>
                  </a:effectLst>
                </a:rPr>
                <a:t>Console Output: </a:t>
              </a:r>
            </a:p>
            <a:p>
              <a:endParaRPr lang="en-US" sz="1600" dirty="0">
                <a:ln w="0"/>
                <a:solidFill>
                  <a:schemeClr val="tx1"/>
                </a:solidFill>
                <a:effectLst>
                  <a:outerShdw blurRad="38100" dist="19050" dir="2700000" algn="tl" rotWithShape="0">
                    <a:schemeClr val="dk1">
                      <a:alpha val="40000"/>
                    </a:schemeClr>
                  </a:outerShdw>
                </a:effectLst>
              </a:endParaRPr>
            </a:p>
            <a:p>
              <a:r>
                <a:rPr lang="en-US" sz="1600" dirty="0">
                  <a:ln w="0"/>
                  <a:solidFill>
                    <a:schemeClr val="tx1"/>
                  </a:solidFill>
                  <a:effectLst>
                    <a:outerShdw blurRad="38100" dist="19050" dir="2700000" algn="tl" rotWithShape="0">
                      <a:schemeClr val="dk1">
                        <a:alpha val="40000"/>
                      </a:schemeClr>
                    </a:outerShdw>
                  </a:effectLst>
                </a:rPr>
                <a:t>9</a:t>
              </a:r>
            </a:p>
            <a:p>
              <a:r>
                <a:rPr lang="en-US" sz="1600" dirty="0">
                  <a:ln w="0"/>
                  <a:solidFill>
                    <a:schemeClr val="tx1"/>
                  </a:solidFill>
                  <a:effectLst>
                    <a:outerShdw blurRad="38100" dist="19050" dir="2700000" algn="tl" rotWithShape="0">
                      <a:schemeClr val="dk1">
                        <a:alpha val="40000"/>
                      </a:schemeClr>
                    </a:outerShdw>
                  </a:effectLst>
                </a:rPr>
                <a:t>9</a:t>
              </a:r>
            </a:p>
          </p:txBody>
        </p:sp>
        <p:cxnSp>
          <p:nvCxnSpPr>
            <p:cNvPr id="10" name="Straight Connector 9">
              <a:extLst>
                <a:ext uri="{FF2B5EF4-FFF2-40B4-BE49-F238E27FC236}">
                  <a16:creationId xmlns:a16="http://schemas.microsoft.com/office/drawing/2014/main" id="{FB425D83-8087-462E-8F34-A19D604B0350}"/>
                </a:ext>
              </a:extLst>
            </p:cNvPr>
            <p:cNvCxnSpPr/>
            <p:nvPr/>
          </p:nvCxnSpPr>
          <p:spPr>
            <a:xfrm>
              <a:off x="3877898" y="4698760"/>
              <a:ext cx="4675694" cy="0"/>
            </a:xfrm>
            <a:prstGeom prst="line">
              <a:avLst/>
            </a:prstGeom>
            <a:ln/>
          </p:spPr>
          <p:style>
            <a:lnRef idx="1">
              <a:schemeClr val="accent6"/>
            </a:lnRef>
            <a:fillRef idx="0">
              <a:schemeClr val="accent6"/>
            </a:fillRef>
            <a:effectRef idx="0">
              <a:schemeClr val="accent6"/>
            </a:effectRef>
            <a:fontRef idx="minor">
              <a:schemeClr val="tx1"/>
            </a:fontRef>
          </p:style>
        </p:cxnSp>
      </p:grpSp>
      <p:sp>
        <p:nvSpPr>
          <p:cNvPr id="14" name="Rectangle 13">
            <a:extLst>
              <a:ext uri="{FF2B5EF4-FFF2-40B4-BE49-F238E27FC236}">
                <a16:creationId xmlns:a16="http://schemas.microsoft.com/office/drawing/2014/main" id="{BA1D6D53-46C6-4B0C-9371-432FC8AB6632}"/>
              </a:ext>
            </a:extLst>
          </p:cNvPr>
          <p:cNvSpPr/>
          <p:nvPr/>
        </p:nvSpPr>
        <p:spPr>
          <a:xfrm>
            <a:off x="5526853" y="1472284"/>
            <a:ext cx="3457575" cy="1031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NOTE: This is unboxing.</a:t>
            </a:r>
          </a:p>
        </p:txBody>
      </p:sp>
    </p:spTree>
    <p:extLst>
      <p:ext uri="{BB962C8B-B14F-4D97-AF65-F5344CB8AC3E}">
        <p14:creationId xmlns:p14="http://schemas.microsoft.com/office/powerpoint/2010/main" val="35862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0"/>
                                  </p:iterate>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7">
                                            <p:txEl>
                                              <p:pRg st="4" end="4"/>
                                            </p:txEl>
                                          </p:spTgt>
                                        </p:tgtEl>
                                        <p:attrNameLst>
                                          <p:attrName>style.fontWeight</p:attrName>
                                        </p:attrNameLst>
                                      </p:cBhvr>
                                      <p:to>
                                        <p:strVal val="bold"/>
                                      </p:to>
                                    </p:set>
                                  </p:childTnLst>
                                </p:cTn>
                              </p:par>
                              <p:par>
                                <p:cTn id="43" presetID="15" presetClass="emph" presetSubtype="0" nodeType="withEffect">
                                  <p:stCondLst>
                                    <p:cond delay="0"/>
                                  </p:stCondLst>
                                  <p:iterate type="lt">
                                    <p:tmAbs val="25"/>
                                  </p:iterate>
                                  <p:childTnLst>
                                    <p:set>
                                      <p:cBhvr override="childStyle">
                                        <p:cTn id="44" dur="indefinite"/>
                                        <p:tgtEl>
                                          <p:spTgt spid="7">
                                            <p:txEl>
                                              <p:pRg st="5" end="5"/>
                                            </p:txEl>
                                          </p:spTgt>
                                        </p:tgtEl>
                                        <p:attrNameLst>
                                          <p:attrName>style.fontWeight</p:attrName>
                                        </p:attrNameLst>
                                      </p:cBhvr>
                                      <p:to>
                                        <p:strVal val="bold"/>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25453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Encapsulation</a:t>
            </a:r>
            <a:endParaRPr/>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 or are designed specifically to perform mutation or accessing functionality.</a:t>
            </a:r>
          </a:p>
          <a:p>
            <a:pPr lvl="1">
              <a:spcBef>
                <a:spcPts val="480"/>
              </a:spcBef>
              <a:buSzPts val="2400"/>
            </a:pPr>
            <a:r>
              <a:rPr lang="en-US" dirty="0"/>
              <a:t>These methods are commonly referred to as ‘Accessor’ and ‘Mutator’ methods, also known as ‘Getter’ and ‘Setter’ methods, respectively.</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94935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How to…</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a:bodyPr>
          <a:lstStyle/>
          <a:p>
            <a:r>
              <a:rPr lang="en-US" dirty="0"/>
              <a:t>Limit one statement per line</a:t>
            </a:r>
          </a:p>
          <a:p>
            <a:r>
              <a:rPr lang="en-US" dirty="0"/>
              <a:t>All statements showing “dependencies”/”hierarchies” are indented (i.e. flow control statements and their associated blocks of code).</a:t>
            </a:r>
          </a:p>
          <a:p>
            <a:r>
              <a:rPr lang="en-US" dirty="0"/>
              <a:t>Statements are language agnostic (refrain from using keywords specific to a particular programming language)</a:t>
            </a:r>
          </a:p>
          <a:p>
            <a:r>
              <a:rPr lang="en-US" dirty="0"/>
              <a:t>Describe with words rather than programmatic symbols</a:t>
            </a:r>
          </a:p>
          <a:p>
            <a:r>
              <a:rPr lang="en-US" dirty="0"/>
              <a:t>Keep it simple, concise and readable.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385254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dirty="0"/>
              <a:t>Protected:</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20555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7" name="TextBox 6">
            <a:extLst>
              <a:ext uri="{FF2B5EF4-FFF2-40B4-BE49-F238E27FC236}">
                <a16:creationId xmlns:a16="http://schemas.microsoft.com/office/drawing/2014/main" id="{3364DAE7-7EA0-4DC7-9002-051CE41A8C81}"/>
              </a:ext>
            </a:extLst>
          </p:cNvPr>
          <p:cNvSpPr txBox="1"/>
          <p:nvPr/>
        </p:nvSpPr>
        <p:spPr>
          <a:xfrm>
            <a:off x="904974" y="2064471"/>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B3170C8F-1F0E-4690-8A66-DF8ECF126896}"/>
              </a:ext>
            </a:extLst>
          </p:cNvPr>
          <p:cNvSpPr txBox="1"/>
          <p:nvPr/>
        </p:nvSpPr>
        <p:spPr>
          <a:xfrm>
            <a:off x="904973" y="2285774"/>
            <a:ext cx="1013739" cy="290849"/>
          </a:xfrm>
          <a:prstGeom prst="rect">
            <a:avLst/>
          </a:prstGeom>
          <a:noFill/>
        </p:spPr>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public</a:t>
            </a:r>
            <a:endParaRPr kumimoji="0" lang="en-US" sz="1400" b="1"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5">
                                            <p:txEl>
                                              <p:pRg st="2" end="2"/>
                                            </p:txEl>
                                          </p:spTgt>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5" presetClass="emph" presetSubtype="0" nodeType="clickEffect">
                                  <p:stCondLst>
                                    <p:cond delay="0"/>
                                  </p:stCondLst>
                                  <p:iterate type="lt">
                                    <p:tmAbs val="25"/>
                                  </p:iterate>
                                  <p:childTnLst>
                                    <p:set>
                                      <p:cBhvr override="childStyle">
                                        <p:cTn id="30" dur="indefinite"/>
                                        <p:tgtEl>
                                          <p:spTgt spid="7">
                                            <p:txEl>
                                              <p:pRg st="0" end="0"/>
                                            </p:txEl>
                                          </p:spTgt>
                                        </p:tgtEl>
                                        <p:attrNameLst>
                                          <p:attrName>style.fontWeight</p:attrName>
                                        </p:attrNameLst>
                                      </p:cBhvr>
                                      <p:to>
                                        <p:strVal val="bold"/>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45248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stCxn id="3" idx="7"/>
            </p:cNvCxnSpPr>
            <p:nvPr/>
          </p:nvCxnSpPr>
          <p:spPr>
            <a:xfrm flipV="1">
              <a:off x="1253488" y="1696825"/>
              <a:ext cx="3318512"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grpSp>
        <p:nvGrpSpPr>
          <p:cNvPr id="23" name="Group 22">
            <a:extLst>
              <a:ext uri="{FF2B5EF4-FFF2-40B4-BE49-F238E27FC236}">
                <a16:creationId xmlns:a16="http://schemas.microsoft.com/office/drawing/2014/main" id="{5BCE7D65-1CF4-4668-9B9D-57E720FBC490}"/>
              </a:ext>
            </a:extLst>
          </p:cNvPr>
          <p:cNvGrpSpPr/>
          <p:nvPr/>
        </p:nvGrpSpPr>
        <p:grpSpPr>
          <a:xfrm>
            <a:off x="3152488" y="2779008"/>
            <a:ext cx="4630120" cy="1615418"/>
            <a:chOff x="3152488" y="2779008"/>
            <a:chExt cx="4630120" cy="1615418"/>
          </a:xfrm>
        </p:grpSpPr>
        <p:grpSp>
          <p:nvGrpSpPr>
            <p:cNvPr id="13" name="Group 12">
              <a:extLst>
                <a:ext uri="{FF2B5EF4-FFF2-40B4-BE49-F238E27FC236}">
                  <a16:creationId xmlns:a16="http://schemas.microsoft.com/office/drawing/2014/main" id="{655F8D46-9D39-4635-AB6E-8B6CBD43BAB8}"/>
                </a:ext>
              </a:extLst>
            </p:cNvPr>
            <p:cNvGrpSpPr/>
            <p:nvPr/>
          </p:nvGrpSpPr>
          <p:grpSpPr>
            <a:xfrm>
              <a:off x="3152488" y="2779008"/>
              <a:ext cx="4630120" cy="1615418"/>
              <a:chOff x="3000088" y="2626608"/>
              <a:chExt cx="4630120" cy="1615418"/>
            </a:xfrm>
          </p:grpSpPr>
          <p:sp>
            <p:nvSpPr>
              <p:cNvPr id="14" name="Oval 13">
                <a:extLst>
                  <a:ext uri="{FF2B5EF4-FFF2-40B4-BE49-F238E27FC236}">
                    <a16:creationId xmlns:a16="http://schemas.microsoft.com/office/drawing/2014/main" id="{95269390-4D6F-4534-BFF1-FD97FDAC40B7}"/>
                  </a:ext>
                </a:extLst>
              </p:cNvPr>
              <p:cNvSpPr/>
              <p:nvPr/>
            </p:nvSpPr>
            <p:spPr>
              <a:xfrm>
                <a:off x="3000088" y="3591576"/>
                <a:ext cx="2022827"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E2EEC7F8-0DCD-46F2-AB87-069F07E40E50}"/>
                  </a:ext>
                </a:extLst>
              </p:cNvPr>
              <p:cNvCxnSpPr>
                <a:cxnSpLocks/>
                <a:stCxn id="14" idx="7"/>
              </p:cNvCxnSpPr>
              <p:nvPr/>
            </p:nvCxnSpPr>
            <p:spPr>
              <a:xfrm flipV="1">
                <a:off x="4726679" y="2961626"/>
                <a:ext cx="964247" cy="72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7D4DDF8-BF8D-4A9D-A286-FA1DD6DB3B50}"/>
                  </a:ext>
                </a:extLst>
              </p:cNvPr>
              <p:cNvSpPr/>
              <p:nvPr/>
            </p:nvSpPr>
            <p:spPr>
              <a:xfrm>
                <a:off x="5690926" y="2626608"/>
                <a:ext cx="1939282"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package one;</a:t>
                </a:r>
              </a:p>
            </p:txBody>
          </p:sp>
        </p:grpSp>
        <p:cxnSp>
          <p:nvCxnSpPr>
            <p:cNvPr id="19" name="Straight Connector 18">
              <a:extLst>
                <a:ext uri="{FF2B5EF4-FFF2-40B4-BE49-F238E27FC236}">
                  <a16:creationId xmlns:a16="http://schemas.microsoft.com/office/drawing/2014/main" id="{62958DD9-6D0C-4BB3-BD4D-E54DCE43F5E5}"/>
                </a:ext>
              </a:extLst>
            </p:cNvPr>
            <p:cNvCxnSpPr>
              <a:cxnSpLocks/>
            </p:cNvCxnSpPr>
            <p:nvPr/>
          </p:nvCxnSpPr>
          <p:spPr>
            <a:xfrm>
              <a:off x="3300676" y="4069201"/>
              <a:ext cx="1271324" cy="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463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42</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07245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myMethod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(“Running my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015022" y="3934047"/>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10.5;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//Access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myMethod</a:t>
            </a: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dog.myMethod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2" name="Group 11">
            <a:extLst>
              <a:ext uri="{FF2B5EF4-FFF2-40B4-BE49-F238E27FC236}">
                <a16:creationId xmlns:a16="http://schemas.microsoft.com/office/drawing/2014/main" id="{8DA558B9-C086-4B96-9324-027B34FA11E7}"/>
              </a:ext>
            </a:extLst>
          </p:cNvPr>
          <p:cNvGrpSpPr/>
          <p:nvPr/>
        </p:nvGrpSpPr>
        <p:grpSpPr>
          <a:xfrm>
            <a:off x="867266" y="1101304"/>
            <a:ext cx="6721311" cy="1509921"/>
            <a:chOff x="867266" y="1101304"/>
            <a:chExt cx="6721311" cy="1509921"/>
          </a:xfrm>
        </p:grpSpPr>
        <p:sp>
          <p:nvSpPr>
            <p:cNvPr id="3" name="Oval 2">
              <a:extLst>
                <a:ext uri="{FF2B5EF4-FFF2-40B4-BE49-F238E27FC236}">
                  <a16:creationId xmlns:a16="http://schemas.microsoft.com/office/drawing/2014/main" id="{28DE5AB3-96B0-48E6-9579-0205CA58B74B}"/>
                </a:ext>
              </a:extLst>
            </p:cNvPr>
            <p:cNvSpPr/>
            <p:nvPr/>
          </p:nvSpPr>
          <p:spPr>
            <a:xfrm>
              <a:off x="867266" y="1960775"/>
              <a:ext cx="1272619" cy="65045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90E918D6-4735-44EE-9714-9B4F9BAC3E50}"/>
                </a:ext>
              </a:extLst>
            </p:cNvPr>
            <p:cNvCxnSpPr>
              <a:cxnSpLocks/>
              <a:stCxn id="3" idx="7"/>
            </p:cNvCxnSpPr>
            <p:nvPr/>
          </p:nvCxnSpPr>
          <p:spPr>
            <a:xfrm flipV="1">
              <a:off x="1953514" y="1696825"/>
              <a:ext cx="2618486" cy="359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6A1C179-3C61-4D6F-916A-886F10B88884}"/>
                </a:ext>
              </a:extLst>
            </p:cNvPr>
            <p:cNvSpPr/>
            <p:nvPr/>
          </p:nvSpPr>
          <p:spPr>
            <a:xfrm>
              <a:off x="4637988" y="1101304"/>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Private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grpSp>
    </p:spTree>
    <p:extLst>
      <p:ext uri="{BB962C8B-B14F-4D97-AF65-F5344CB8AC3E}">
        <p14:creationId xmlns:p14="http://schemas.microsoft.com/office/powerpoint/2010/main" val="1916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500" fill="hold"/>
                                        <p:tgtEl>
                                          <p:spTgt spid="6">
                                            <p:txEl>
                                              <p:pRg st="8" end="8"/>
                                            </p:txEl>
                                          </p:spTgt>
                                        </p:tgtEl>
                                        <p:attrNameLst>
                                          <p:attrName>style.color</p:attrName>
                                        </p:attrNameLst>
                                      </p:cBhvr>
                                      <p:to>
                                        <a:srgbClr val="F95A49"/>
                                      </p:to>
                                    </p:animClr>
                                  </p:childTnLst>
                                </p:cTn>
                              </p:par>
                              <p:par>
                                <p:cTn id="41" presetID="3" presetClass="emph" presetSubtype="2" fill="hold" nodeType="withEffect">
                                  <p:stCondLst>
                                    <p:cond delay="0"/>
                                  </p:stCondLst>
                                  <p:childTnLst>
                                    <p:animClr clrSpc="rgb" dir="cw">
                                      <p:cBhvr override="childStyle">
                                        <p:cTn id="42" dur="500" fill="hold"/>
                                        <p:tgtEl>
                                          <p:spTgt spid="6">
                                            <p:txEl>
                                              <p:pRg st="6" end="6"/>
                                            </p:txEl>
                                          </p:spTgt>
                                        </p:tgtEl>
                                        <p:attrNameLst>
                                          <p:attrName>style.color</p:attrName>
                                        </p:attrNameLst>
                                      </p:cBhvr>
                                      <p:to>
                                        <a:srgbClr val="F95A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6"/>
            <a:ext cx="5949869" cy="261780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6" name="TextBox 5">
            <a:extLst>
              <a:ext uri="{FF2B5EF4-FFF2-40B4-BE49-F238E27FC236}">
                <a16:creationId xmlns:a16="http://schemas.microsoft.com/office/drawing/2014/main" id="{7A312C36-F4D7-411E-A75D-DD61557F8CC4}"/>
              </a:ext>
            </a:extLst>
          </p:cNvPr>
          <p:cNvSpPr txBox="1"/>
          <p:nvPr/>
        </p:nvSpPr>
        <p:spPr>
          <a:xfrm>
            <a:off x="3709934" y="4286758"/>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21" name="Group 20">
            <a:extLst>
              <a:ext uri="{FF2B5EF4-FFF2-40B4-BE49-F238E27FC236}">
                <a16:creationId xmlns:a16="http://schemas.microsoft.com/office/drawing/2014/main" id="{9DF951B8-5763-45FF-A24A-FF346E8771E8}"/>
              </a:ext>
            </a:extLst>
          </p:cNvPr>
          <p:cNvGrpSpPr/>
          <p:nvPr/>
        </p:nvGrpSpPr>
        <p:grpSpPr>
          <a:xfrm>
            <a:off x="904973" y="1539445"/>
            <a:ext cx="7648619" cy="2363251"/>
            <a:chOff x="904973" y="1539445"/>
            <a:chExt cx="7648619" cy="2363251"/>
          </a:xfrm>
        </p:grpSpPr>
        <p:sp>
          <p:nvSpPr>
            <p:cNvPr id="12" name="Rectangle 11">
              <a:extLst>
                <a:ext uri="{FF2B5EF4-FFF2-40B4-BE49-F238E27FC236}">
                  <a16:creationId xmlns:a16="http://schemas.microsoft.com/office/drawing/2014/main" id="{D1AFAA73-884C-4187-A1D3-BE3E93AEC9D8}"/>
                </a:ext>
              </a:extLst>
            </p:cNvPr>
            <p:cNvSpPr/>
            <p:nvPr/>
          </p:nvSpPr>
          <p:spPr>
            <a:xfrm>
              <a:off x="5603003" y="1539445"/>
              <a:ext cx="2950589" cy="1066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allows us to access the </a:t>
              </a:r>
              <a:r>
                <a:rPr kumimoji="0" lang="en-US" sz="1400" b="0" i="1" u="none" strike="noStrike" kern="0" cap="none" spc="0" normalizeH="0" baseline="0" noProof="0" dirty="0">
                  <a:ln>
                    <a:noFill/>
                  </a:ln>
                  <a:solidFill>
                    <a:srgbClr val="FFFFFF"/>
                  </a:solidFill>
                  <a:effectLst/>
                  <a:uLnTx/>
                  <a:uFillTx/>
                  <a:latin typeface="Arial"/>
                  <a:ea typeface="+mn-ea"/>
                  <a:cs typeface="+mn-cs"/>
                  <a:sym typeface="Arial"/>
                </a:rPr>
                <a:t>private </a:t>
              </a: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field indirectly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t>
              </a:r>
            </a:p>
          </p:txBody>
        </p:sp>
        <p:sp>
          <p:nvSpPr>
            <p:cNvPr id="17" name="Rectangle: Rounded Corners 16">
              <a:extLst>
                <a:ext uri="{FF2B5EF4-FFF2-40B4-BE49-F238E27FC236}">
                  <a16:creationId xmlns:a16="http://schemas.microsoft.com/office/drawing/2014/main" id="{980A164A-F6C1-414D-A59A-72B2B130408D}"/>
                </a:ext>
              </a:extLst>
            </p:cNvPr>
            <p:cNvSpPr/>
            <p:nvPr/>
          </p:nvSpPr>
          <p:spPr>
            <a:xfrm>
              <a:off x="904973" y="2360797"/>
              <a:ext cx="3930978" cy="1541899"/>
            </a:xfrm>
            <a:prstGeom prst="roundRect">
              <a:avLst>
                <a:gd name="adj" fmla="val 26792"/>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11EE1F59-7DE1-41D2-8759-59DD472CC376}"/>
                </a:ext>
              </a:extLst>
            </p:cNvPr>
            <p:cNvCxnSpPr>
              <a:cxnSpLocks/>
              <a:endCxn id="12" idx="1"/>
            </p:cNvCxnSpPr>
            <p:nvPr/>
          </p:nvCxnSpPr>
          <p:spPr>
            <a:xfrm flipV="1">
              <a:off x="4788816" y="2072876"/>
              <a:ext cx="814187" cy="481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11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nodeType="clickEffect">
                                  <p:stCondLst>
                                    <p:cond delay="0"/>
                                  </p:stCondLst>
                                  <p:iterate type="lt">
                                    <p:tmAbs val="25"/>
                                  </p:iterate>
                                  <p:childTnLst>
                                    <p:set>
                                      <p:cBhvr override="childStyle">
                                        <p:cTn id="28" dur="indefinite"/>
                                        <p:tgtEl>
                                          <p:spTgt spid="5">
                                            <p:txEl>
                                              <p:pRg st="2" end="2"/>
                                            </p:txEl>
                                          </p:spTgt>
                                        </p:tgtEl>
                                        <p:attrNameLst>
                                          <p:attrName>style.fontWeight</p:attrName>
                                        </p:attrNameLst>
                                      </p:cBhvr>
                                      <p:to>
                                        <p:strVal val="bol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5" presetClass="emph" presetSubtype="0" nodeType="clickEffect">
                                  <p:stCondLst>
                                    <p:cond delay="0"/>
                                  </p:stCondLst>
                                  <p:iterate type="lt">
                                    <p:tmAbs val="25"/>
                                  </p:iterate>
                                  <p:childTnLst>
                                    <p:set>
                                      <p:cBhvr override="childStyle">
                                        <p:cTn id="56" dur="indefinite"/>
                                        <p:tgtEl>
                                          <p:spTgt spid="6">
                                            <p:txEl>
                                              <p:pRg st="5" end="5"/>
                                            </p:txEl>
                                          </p:spTgt>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6">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Accessor and Mutator Methods</a:t>
            </a:r>
            <a:endParaRPr dirty="0"/>
          </a:p>
        </p:txBody>
      </p:sp>
      <p:sp>
        <p:nvSpPr>
          <p:cNvPr id="226" name="Google Shape;226;p17"/>
          <p:cNvSpPr txBox="1">
            <a:spLocks noGrp="1"/>
          </p:cNvSpPr>
          <p:nvPr>
            <p:ph type="body" idx="1"/>
          </p:nvPr>
        </p:nvSpPr>
        <p:spPr>
          <a:xfrm>
            <a:off x="380010" y="1313003"/>
            <a:ext cx="8383980" cy="2616101"/>
          </a:xfrm>
          <a:prstGeom prst="rect">
            <a:avLst/>
          </a:prstGeom>
          <a:noFill/>
          <a:ln>
            <a:noFill/>
          </a:ln>
        </p:spPr>
        <p:txBody>
          <a:bodyPr spcFirstLastPara="1" wrap="square" lIns="91425" tIns="45700" rIns="91425" bIns="45700" anchor="t" anchorCtr="0">
            <a:normAutofit fontScale="92500" lnSpcReduction="20000"/>
          </a:bodyPr>
          <a:lstStyle/>
          <a:p>
            <a:pPr>
              <a:spcBef>
                <a:spcPts val="400"/>
              </a:spcBef>
              <a:buSzPts val="2000"/>
            </a:pPr>
            <a:r>
              <a:rPr lang="en-US" dirty="0"/>
              <a:t>As previously stated, the proper convention regarding encapsulation is to provide some form of accessor and/or mutator method(s):</a:t>
            </a:r>
          </a:p>
          <a:p>
            <a:pPr lvl="1">
              <a:spcBef>
                <a:spcPts val="400"/>
              </a:spcBef>
              <a:buSzPts val="2000"/>
            </a:pPr>
            <a:r>
              <a:rPr lang="en-US" dirty="0"/>
              <a:t>Getters and Setters / Accessors and Mutators have the following naming conventions:</a:t>
            </a:r>
          </a:p>
          <a:p>
            <a:pPr lvl="1">
              <a:spcBef>
                <a:spcPts val="400"/>
              </a:spcBef>
              <a:buSzPts val="2000"/>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p>
          <a:p>
            <a:pPr lvl="1">
              <a:spcBef>
                <a:spcPts val="400"/>
              </a:spcBef>
              <a:buSzPts val="2000"/>
            </a:pPr>
            <a:r>
              <a:rPr lang="en-US" dirty="0">
                <a:latin typeface="Arial"/>
                <a:ea typeface="Arial"/>
                <a:cs typeface="Arial"/>
                <a:sym typeface="Arial"/>
              </a:rPr>
              <a:t>Capitalization and naming of getters/setters is important</a:t>
            </a: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 name="TextBox 4">
            <a:extLst>
              <a:ext uri="{FF2B5EF4-FFF2-40B4-BE49-F238E27FC236}">
                <a16:creationId xmlns:a16="http://schemas.microsoft.com/office/drawing/2014/main" id="{45636F96-D0D2-4269-81EA-C2A7D4F33CC0}"/>
              </a:ext>
            </a:extLst>
          </p:cNvPr>
          <p:cNvSpPr txBox="1"/>
          <p:nvPr/>
        </p:nvSpPr>
        <p:spPr>
          <a:xfrm flipH="1">
            <a:off x="1608987" y="4112736"/>
            <a:ext cx="5926025" cy="261610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514350" lvl="1" indent="0">
              <a:spcBef>
                <a:spcPts val="360"/>
              </a:spcBef>
              <a:buSzPts val="1800"/>
              <a:buNone/>
            </a:pPr>
            <a:r>
              <a:rPr lang="en-US" b="1" dirty="0">
                <a:latin typeface="Courier New"/>
                <a:ea typeface="Courier New"/>
                <a:cs typeface="Courier New"/>
                <a:sym typeface="Courier New"/>
              </a:rPr>
              <a:t>private</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a:t>
            </a:r>
            <a:endParaRPr lang="en-US" dirty="0"/>
          </a:p>
          <a:p>
            <a:pPr marL="514350" lvl="1" indent="0">
              <a:spcBef>
                <a:spcPts val="360"/>
              </a:spcBef>
              <a:buSzPts val="1800"/>
              <a:buNone/>
            </a:pPr>
            <a:r>
              <a:rPr lang="en-US" dirty="0">
                <a:latin typeface="Courier New"/>
                <a:ea typeface="Courier New"/>
                <a:cs typeface="Courier New"/>
                <a:sym typeface="Courier New"/>
              </a:rPr>
              <a:t>// getter</a:t>
            </a:r>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getSomeVar</a:t>
            </a:r>
            <a:r>
              <a:rPr lang="en-US" dirty="0">
                <a:latin typeface="Courier New"/>
                <a:ea typeface="Courier New"/>
                <a:cs typeface="Courier New"/>
                <a:sym typeface="Courier New"/>
              </a:rPr>
              <a:t>() { </a:t>
            </a:r>
          </a:p>
          <a:p>
            <a:pPr marL="514350" lvl="1" indent="0">
              <a:spcBef>
                <a:spcPts val="360"/>
              </a:spcBef>
              <a:buSzPts val="1800"/>
              <a:buNone/>
            </a:pPr>
            <a:r>
              <a:rPr lang="en-US" dirty="0">
                <a:latin typeface="Courier New"/>
                <a:ea typeface="Courier New"/>
                <a:cs typeface="Courier New"/>
                <a:sym typeface="Courier New"/>
              </a:rPr>
              <a:t>	</a:t>
            </a:r>
            <a:r>
              <a:rPr lang="en-US" b="1" dirty="0">
                <a:latin typeface="Courier New"/>
                <a:ea typeface="Courier New"/>
                <a:cs typeface="Courier New"/>
                <a:sym typeface="Courier New"/>
              </a:rPr>
              <a:t>return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cs typeface="Courier New"/>
                <a:sym typeface="Courier New"/>
              </a:rPr>
              <a:t>// setter</a:t>
            </a:r>
            <a:endParaRPr lang="en-US" dirty="0"/>
          </a:p>
          <a:p>
            <a:pPr marL="514350" lvl="1" indent="0">
              <a:spcBef>
                <a:spcPts val="360"/>
              </a:spcBef>
              <a:buSzPts val="1800"/>
              <a:buNone/>
            </a:pPr>
            <a:r>
              <a:rPr lang="en-US" b="1" dirty="0">
                <a:latin typeface="Courier New"/>
                <a:ea typeface="Courier New"/>
                <a:cs typeface="Courier New"/>
                <a:sym typeface="Courier New"/>
              </a:rPr>
              <a:t>public</a:t>
            </a:r>
            <a:r>
              <a:rPr lang="en-US" dirty="0">
                <a:latin typeface="Courier New"/>
                <a:ea typeface="Courier New"/>
                <a:cs typeface="Courier New"/>
                <a:sym typeface="Courier New"/>
              </a:rPr>
              <a:t> </a:t>
            </a:r>
            <a:r>
              <a:rPr lang="en-US" b="1" dirty="0">
                <a:latin typeface="Courier New"/>
                <a:ea typeface="Courier New"/>
                <a:cs typeface="Courier New"/>
                <a:sym typeface="Courier New"/>
              </a:rPr>
              <a:t>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setSomeVar</a:t>
            </a:r>
            <a:r>
              <a:rPr lang="en-US" dirty="0">
                <a:latin typeface="Courier New"/>
                <a:ea typeface="Courier New"/>
                <a:cs typeface="Courier New"/>
                <a:sym typeface="Courier New"/>
              </a:rPr>
              <a:t>(</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b="1" dirty="0" err="1">
                <a:latin typeface="Courier New"/>
                <a:ea typeface="Courier New"/>
                <a:cs typeface="Courier New"/>
                <a:sym typeface="Courier New"/>
              </a:rPr>
              <a:t>this</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someVar</a:t>
            </a:r>
            <a:r>
              <a:rPr lang="en-US" dirty="0">
                <a:latin typeface="Courier New"/>
                <a:ea typeface="Courier New"/>
                <a:cs typeface="Courier New"/>
                <a:sym typeface="Courier New"/>
              </a:rPr>
              <a:t>; </a:t>
            </a:r>
          </a:p>
          <a:p>
            <a:pPr marL="514350" lvl="1" indent="0">
              <a:spcBef>
                <a:spcPts val="360"/>
              </a:spcBef>
              <a:buSzPts val="1800"/>
              <a:buNone/>
            </a:pPr>
            <a:r>
              <a:rPr lang="en-US" dirty="0">
                <a:latin typeface="Courier New"/>
                <a:ea typeface="Courier New"/>
                <a:cs typeface="Courier New"/>
                <a:sym typeface="Courier New"/>
              </a:rPr>
              <a:t>}</a:t>
            </a:r>
            <a:endParaRPr lang="en-US" dirty="0"/>
          </a:p>
        </p:txBody>
      </p:sp>
    </p:spTree>
    <p:extLst>
      <p:ext uri="{BB962C8B-B14F-4D97-AF65-F5344CB8AC3E}">
        <p14:creationId xmlns:p14="http://schemas.microsoft.com/office/powerpoint/2010/main" val="63442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45</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Examples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2472247" cy="4525963"/>
          </a:xfrm>
        </p:spPr>
        <p:txBody>
          <a:bodyPr>
            <a:normAutofit/>
          </a:bodyPr>
          <a:lstStyle/>
          <a:p>
            <a:r>
              <a:rPr lang="en-US" dirty="0"/>
              <a:t>Bad:</a:t>
            </a:r>
          </a:p>
          <a:p>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5" name="Content Placeholder 2">
            <a:extLst>
              <a:ext uri="{FF2B5EF4-FFF2-40B4-BE49-F238E27FC236}">
                <a16:creationId xmlns:a16="http://schemas.microsoft.com/office/drawing/2014/main" id="{16ACE619-4757-4C76-89ED-E3985D1952A4}"/>
              </a:ext>
            </a:extLst>
          </p:cNvPr>
          <p:cNvSpPr txBox="1">
            <a:spLocks/>
          </p:cNvSpPr>
          <p:nvPr/>
        </p:nvSpPr>
        <p:spPr>
          <a:xfrm>
            <a:off x="4383247" y="1478041"/>
            <a:ext cx="2472247"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Good:</a:t>
            </a:r>
          </a:p>
          <a:p>
            <a:endParaRPr lang="en-US" dirty="0"/>
          </a:p>
        </p:txBody>
      </p:sp>
      <p:sp>
        <p:nvSpPr>
          <p:cNvPr id="6" name="Google Shape;219;p16">
            <a:extLst>
              <a:ext uri="{FF2B5EF4-FFF2-40B4-BE49-F238E27FC236}">
                <a16:creationId xmlns:a16="http://schemas.microsoft.com/office/drawing/2014/main" id="{E507B521-794A-4DDC-B621-EA3315DF8A23}"/>
              </a:ext>
            </a:extLst>
          </p:cNvPr>
          <p:cNvSpPr txBox="1">
            <a:spLocks/>
          </p:cNvSpPr>
          <p:nvPr/>
        </p:nvSpPr>
        <p:spPr>
          <a:xfrm>
            <a:off x="130031" y="2281338"/>
            <a:ext cx="3993159"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arrayNotNull</a:t>
            </a:r>
            <a:r>
              <a:rPr lang="en-US" sz="1400" b="1" dirty="0">
                <a:latin typeface="Courier New" panose="02070309020205020404" pitchFamily="49" charset="0"/>
                <a:cs typeface="Courier New" panose="02070309020205020404" pitchFamily="49" charset="0"/>
              </a:rPr>
              <a:t> = true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y = 0 to arrayLength-1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(array[index] = odd)</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array[index]</a:t>
            </a:r>
            <a:endParaRPr lang="en-US" sz="1400" dirty="0">
              <a:latin typeface="Courier New" panose="02070309020205020404" pitchFamily="49" charset="0"/>
              <a:cs typeface="Courier New" panose="02070309020205020404" pitchFamily="49" charset="0"/>
            </a:endParaRPr>
          </a:p>
        </p:txBody>
      </p:sp>
      <p:sp>
        <p:nvSpPr>
          <p:cNvPr id="7" name="Google Shape;219;p16">
            <a:extLst>
              <a:ext uri="{FF2B5EF4-FFF2-40B4-BE49-F238E27FC236}">
                <a16:creationId xmlns:a16="http://schemas.microsoft.com/office/drawing/2014/main" id="{DF974887-6FDF-4124-8AA8-BB48DD43FEB1}"/>
              </a:ext>
            </a:extLst>
          </p:cNvPr>
          <p:cNvSpPr txBox="1">
            <a:spLocks/>
          </p:cNvSpPr>
          <p:nvPr/>
        </p:nvSpPr>
        <p:spPr>
          <a:xfrm>
            <a:off x="4383247" y="2281338"/>
            <a:ext cx="4630722" cy="146308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is not null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for each element of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array index is odd	</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value of array index</a:t>
            </a:r>
            <a:endParaRPr lang="en-US" sz="1400" dirty="0">
              <a:latin typeface="Courier New" panose="02070309020205020404" pitchFamily="49" charset="0"/>
              <a:cs typeface="Courier New" panose="02070309020205020404" pitchFamily="49" charset="0"/>
            </a:endParaRPr>
          </a:p>
        </p:txBody>
      </p:sp>
      <p:sp>
        <p:nvSpPr>
          <p:cNvPr id="8" name="Google Shape;219;p16">
            <a:extLst>
              <a:ext uri="{FF2B5EF4-FFF2-40B4-BE49-F238E27FC236}">
                <a16:creationId xmlns:a16="http://schemas.microsoft.com/office/drawing/2014/main" id="{781AEE7E-7E82-4502-8E80-592063B67F78}"/>
              </a:ext>
            </a:extLst>
          </p:cNvPr>
          <p:cNvSpPr txBox="1">
            <a:spLocks/>
          </p:cNvSpPr>
          <p:nvPr/>
        </p:nvSpPr>
        <p:spPr>
          <a:xfrm>
            <a:off x="130031" y="4072990"/>
            <a:ext cx="3993159"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double[] scores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double average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total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int count = 0</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t>
            </a:r>
            <a:r>
              <a:rPr lang="en-US" sz="1400" b="1" dirty="0" err="1">
                <a:latin typeface="Courier New" panose="02070309020205020404" pitchFamily="49" charset="0"/>
                <a:cs typeface="Courier New" panose="02070309020205020404" pitchFamily="49" charset="0"/>
              </a:rPr>
              <a:t>scores.length</a:t>
            </a:r>
            <a:r>
              <a:rPr lang="en-US" sz="1400" b="1" dirty="0">
                <a:latin typeface="Courier New" panose="02070309020205020404" pitchFamily="49" charset="0"/>
                <a:cs typeface="Courier New" panose="02070309020205020404" pitchFamily="49" charset="0"/>
              </a:rPr>
              <a:t> &gt;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&lt; scores.length-1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total += scores[index]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total/count;</a:t>
            </a:r>
          </a:p>
        </p:txBody>
      </p:sp>
      <p:sp>
        <p:nvSpPr>
          <p:cNvPr id="9" name="Google Shape;219;p16">
            <a:extLst>
              <a:ext uri="{FF2B5EF4-FFF2-40B4-BE49-F238E27FC236}">
                <a16:creationId xmlns:a16="http://schemas.microsoft.com/office/drawing/2014/main" id="{4D5F6811-2F5F-456F-B718-CDDB7B4E2A81}"/>
              </a:ext>
            </a:extLst>
          </p:cNvPr>
          <p:cNvSpPr txBox="1">
            <a:spLocks/>
          </p:cNvSpPr>
          <p:nvPr/>
        </p:nvSpPr>
        <p:spPr>
          <a:xfrm>
            <a:off x="4383247" y="4075020"/>
            <a:ext cx="4630723" cy="2460004"/>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None/>
            </a:pPr>
            <a:r>
              <a:rPr lang="en-US" sz="1400" b="1" dirty="0">
                <a:latin typeface="Courier New" panose="02070309020205020404" pitchFamily="49" charset="0"/>
                <a:cs typeface="Courier New" panose="02070309020205020404" pitchFamily="49" charset="0"/>
              </a:rPr>
              <a:t>input array of scores as doubles</a:t>
            </a: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output average as double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total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count to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If array length greater than 1</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while count is less than array length</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add array index to total</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increment count</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return total divided by count</a:t>
            </a:r>
          </a:p>
        </p:txBody>
      </p:sp>
    </p:spTree>
    <p:extLst>
      <p:ext uri="{BB962C8B-B14F-4D97-AF65-F5344CB8AC3E}">
        <p14:creationId xmlns:p14="http://schemas.microsoft.com/office/powerpoint/2010/main" val="72062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8" grpId="0" uiExpand="1" build="p"/>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Pseudocode - Considerations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fontScale="92500" lnSpcReduction="20000"/>
          </a:bodyPr>
          <a:lstStyle/>
          <a:p>
            <a:r>
              <a:rPr lang="en-US" dirty="0"/>
              <a:t>Advantages:</a:t>
            </a:r>
          </a:p>
          <a:p>
            <a:pPr lvl="1"/>
            <a:r>
              <a:rPr lang="en-US" dirty="0"/>
              <a:t>Improves readability and organization when problem solving</a:t>
            </a:r>
          </a:p>
          <a:p>
            <a:pPr lvl="1"/>
            <a:r>
              <a:rPr lang="en-US" dirty="0"/>
              <a:t>Pseudocode acts as a bridge between program and algorithm.</a:t>
            </a:r>
          </a:p>
          <a:p>
            <a:pPr lvl="1"/>
            <a:r>
              <a:rPr lang="en-US" dirty="0"/>
              <a:t>Creates easier to understand document for individual developers and groups</a:t>
            </a:r>
          </a:p>
          <a:p>
            <a:pPr lvl="1"/>
            <a:r>
              <a:rPr lang="en-US" dirty="0"/>
              <a:t>Focus on explanation of code allows for easier construction of actual code.</a:t>
            </a:r>
          </a:p>
          <a:p>
            <a:r>
              <a:rPr lang="en-US" dirty="0"/>
              <a:t>Disadvantages:</a:t>
            </a:r>
          </a:p>
          <a:p>
            <a:pPr lvl="1"/>
            <a:r>
              <a:rPr lang="en-US" dirty="0"/>
              <a:t>There are no well-defined formats/standards when writing pseudocode</a:t>
            </a:r>
          </a:p>
          <a:p>
            <a:pPr lvl="1"/>
            <a:r>
              <a:rPr lang="en-US" dirty="0"/>
              <a:t>Use of pseudocode requires additional maintenance of documentation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30448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1706371"/>
          </a:xfrm>
        </p:spPr>
        <p:txBody>
          <a:bodyPr>
            <a:normAutofit/>
          </a:bodyPr>
          <a:lstStyle/>
          <a:p>
            <a:r>
              <a:rPr lang="en-US" dirty="0"/>
              <a:t>Create an Algorithm that will print all even numbers between a minimum and maximum value provided.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Google Shape;219;p16">
            <a:extLst>
              <a:ext uri="{FF2B5EF4-FFF2-40B4-BE49-F238E27FC236}">
                <a16:creationId xmlns:a16="http://schemas.microsoft.com/office/drawing/2014/main" id="{C50BF40B-1100-4A7C-B868-D9741C7077C7}"/>
              </a:ext>
            </a:extLst>
          </p:cNvPr>
          <p:cNvSpPr txBox="1">
            <a:spLocks/>
          </p:cNvSpPr>
          <p:nvPr/>
        </p:nvSpPr>
        <p:spPr>
          <a:xfrm>
            <a:off x="2256639" y="3187817"/>
            <a:ext cx="4630722" cy="241057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min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max value</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initialize index to min</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while index is less than or equal to max</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if index is evenly divisible by two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index</a:t>
            </a:r>
          </a:p>
        </p:txBody>
      </p:sp>
    </p:spTree>
    <p:extLst>
      <p:ext uri="{BB962C8B-B14F-4D97-AF65-F5344CB8AC3E}">
        <p14:creationId xmlns:p14="http://schemas.microsoft.com/office/powerpoint/2010/main" val="42730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display the first, and last letter of every word within an array of String objects.</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53DBD4EA-AB06-4551-806A-28A4DA3ADD54}"/>
              </a:ext>
            </a:extLst>
          </p:cNvPr>
          <p:cNvSpPr txBox="1">
            <a:spLocks/>
          </p:cNvSpPr>
          <p:nvPr/>
        </p:nvSpPr>
        <p:spPr>
          <a:xfrm>
            <a:off x="1661020" y="3263317"/>
            <a:ext cx="5821960" cy="124995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input array of strings</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for each string in array</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index zero</a:t>
            </a:r>
          </a:p>
          <a:p>
            <a:pPr marL="182880" lvl="1" indent="0" defTabSz="457200">
              <a:lnSpc>
                <a:spcPct val="90000"/>
              </a:lnSpc>
              <a:spcBef>
                <a:spcPts val="480"/>
              </a:spcBef>
              <a:buSzPts val="2400"/>
              <a:buFont typeface="Arial" panose="020B0604020202020204" pitchFamily="34" charset="0"/>
              <a:buNone/>
            </a:pPr>
            <a:r>
              <a:rPr lang="en-US" sz="1400" b="1" dirty="0">
                <a:latin typeface="Courier New" panose="02070309020205020404" pitchFamily="49" charset="0"/>
                <a:cs typeface="Courier New" panose="02070309020205020404" pitchFamily="49" charset="0"/>
              </a:rPr>
              <a:t>		print character at one minus index length</a:t>
            </a:r>
          </a:p>
        </p:txBody>
      </p:sp>
    </p:spTree>
    <p:extLst>
      <p:ext uri="{BB962C8B-B14F-4D97-AF65-F5344CB8AC3E}">
        <p14:creationId xmlns:p14="http://schemas.microsoft.com/office/powerpoint/2010/main" val="26951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Simple Algorithms (</a:t>
            </a:r>
            <a:r>
              <a:rPr lang="en-US" dirty="0" err="1"/>
              <a:t>cont</a:t>
            </a:r>
            <a:r>
              <a:rPr lang="en-US" dirty="0"/>
              <a: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Create an Algorithm that will swap the position of the first and last item within an array.</a:t>
            </a:r>
          </a:p>
          <a:p>
            <a:r>
              <a:rPr lang="en-US" dirty="0"/>
              <a:t>Alter the algorithm to take two index positions and swap the values at those locations instead of the first and last.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1665011551"/>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414</TotalTime>
  <Words>3509</Words>
  <Application>Microsoft Office PowerPoint</Application>
  <PresentationFormat>On-screen Show (4:3)</PresentationFormat>
  <Paragraphs>472</Paragraphs>
  <Slides>46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Arial</vt:lpstr>
      <vt:lpstr>Calibri</vt:lpstr>
      <vt:lpstr>Courier New</vt:lpstr>
      <vt:lpstr>Segoe Print</vt:lpstr>
      <vt:lpstr>Revature</vt:lpstr>
      <vt:lpstr>2_Custom Design</vt:lpstr>
      <vt:lpstr>Encapsulation, Algorithms and Complexity</vt:lpstr>
      <vt:lpstr>Algorithms</vt:lpstr>
      <vt:lpstr>Pseudocode</vt:lpstr>
      <vt:lpstr>Pseudocode – How to…</vt:lpstr>
      <vt:lpstr>Pseudocode - Examples</vt:lpstr>
      <vt:lpstr>Pseudocode - Considerations</vt:lpstr>
      <vt:lpstr>Simple Algorithms</vt:lpstr>
      <vt:lpstr>Simple Algorithms (cont…)</vt:lpstr>
      <vt:lpstr>Simple Algorithms (cont…)</vt:lpstr>
      <vt:lpstr>Common Algorithms – Linear Search</vt:lpstr>
      <vt:lpstr>Linear Search</vt:lpstr>
      <vt:lpstr>Common Algorithms – Binary Search</vt:lpstr>
      <vt:lpstr>Binary Search</vt:lpstr>
      <vt:lpstr>Common Algorithms – Bubble Sort</vt:lpstr>
      <vt:lpstr>Bubble Sort</vt:lpstr>
      <vt:lpstr>Common Algorithms – Selection Sort</vt:lpstr>
      <vt:lpstr>Selection Sort</vt:lpstr>
      <vt:lpstr>What is Recursion?</vt:lpstr>
      <vt:lpstr>Simple Recursion – Peano Addition</vt:lpstr>
      <vt:lpstr>Recursion - Fibonacci Sequence</vt:lpstr>
      <vt:lpstr>Fib(5)</vt:lpstr>
      <vt:lpstr>Common Algorithms – Merge Sort</vt:lpstr>
      <vt:lpstr>Merge Sort</vt:lpstr>
      <vt:lpstr>Common Algorithms – Quick Sort</vt:lpstr>
      <vt:lpstr>Quick Sort</vt:lpstr>
      <vt:lpstr>Practice Makes Perfect</vt:lpstr>
      <vt:lpstr>Algorithms can be Complex…</vt:lpstr>
      <vt:lpstr>Big O Notation</vt:lpstr>
      <vt:lpstr>Memory Structure</vt:lpstr>
      <vt:lpstr>Reference Variables…</vt:lpstr>
      <vt:lpstr>Let’s take the following program</vt:lpstr>
      <vt:lpstr>Class vs. Object vs. Reference</vt:lpstr>
      <vt:lpstr>The Object Class</vt:lpstr>
      <vt:lpstr>Object Class Methods</vt:lpstr>
      <vt:lpstr>Wrapper Classes</vt:lpstr>
      <vt:lpstr>Autoboxing</vt:lpstr>
      <vt:lpstr>Unboxing</vt:lpstr>
      <vt:lpstr>4 Pillars of Object-Oriented Programming</vt:lpstr>
      <vt:lpstr>Encapsulation</vt:lpstr>
      <vt:lpstr>Access Modifiers</vt:lpstr>
      <vt:lpstr>Accessing Class Members </vt:lpstr>
      <vt:lpstr>Accessing Class Members </vt:lpstr>
      <vt:lpstr>Accessing Class Members </vt:lpstr>
      <vt:lpstr>Accessing Class Members </vt:lpstr>
      <vt:lpstr>Accessor and Mutator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66</cp:revision>
  <dcterms:created xsi:type="dcterms:W3CDTF">2021-05-10T12:23:39Z</dcterms:created>
  <dcterms:modified xsi:type="dcterms:W3CDTF">2021-05-24T13:34:18Z</dcterms:modified>
</cp:coreProperties>
</file>