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6.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7.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 id="2147483706" r:id="rId2"/>
  </p:sldMasterIdLst>
  <p:notesMasterIdLst>
    <p:notesMasterId r:id="rId50"/>
  </p:notesMasterIdLst>
  <p:sldIdLst>
    <p:sldId id="256" r:id="rId3"/>
    <p:sldId id="294" r:id="rId4"/>
    <p:sldId id="272" r:id="rId5"/>
    <p:sldId id="269" r:id="rId6"/>
    <p:sldId id="341" r:id="rId7"/>
    <p:sldId id="318" r:id="rId8"/>
    <p:sldId id="342" r:id="rId9"/>
    <p:sldId id="319" r:id="rId10"/>
    <p:sldId id="343" r:id="rId11"/>
    <p:sldId id="320" r:id="rId12"/>
    <p:sldId id="321" r:id="rId13"/>
    <p:sldId id="344" r:id="rId14"/>
    <p:sldId id="291" r:id="rId15"/>
    <p:sldId id="257" r:id="rId16"/>
    <p:sldId id="277" r:id="rId17"/>
    <p:sldId id="278" r:id="rId18"/>
    <p:sldId id="260" r:id="rId19"/>
    <p:sldId id="263" r:id="rId20"/>
    <p:sldId id="262" r:id="rId21"/>
    <p:sldId id="259" r:id="rId22"/>
    <p:sldId id="273" r:id="rId23"/>
    <p:sldId id="307" r:id="rId24"/>
    <p:sldId id="295" r:id="rId25"/>
    <p:sldId id="296" r:id="rId26"/>
    <p:sldId id="297" r:id="rId27"/>
    <p:sldId id="275" r:id="rId28"/>
    <p:sldId id="298" r:id="rId29"/>
    <p:sldId id="299" r:id="rId30"/>
    <p:sldId id="261" r:id="rId31"/>
    <p:sldId id="304" r:id="rId32"/>
    <p:sldId id="300" r:id="rId33"/>
    <p:sldId id="301" r:id="rId34"/>
    <p:sldId id="302" r:id="rId35"/>
    <p:sldId id="303" r:id="rId36"/>
    <p:sldId id="265" r:id="rId37"/>
    <p:sldId id="266" r:id="rId38"/>
    <p:sldId id="274" r:id="rId39"/>
    <p:sldId id="268" r:id="rId40"/>
    <p:sldId id="316" r:id="rId41"/>
    <p:sldId id="317" r:id="rId42"/>
    <p:sldId id="328" r:id="rId43"/>
    <p:sldId id="329" r:id="rId44"/>
    <p:sldId id="330" r:id="rId45"/>
    <p:sldId id="305" r:id="rId46"/>
    <p:sldId id="306" r:id="rId47"/>
    <p:sldId id="340" r:id="rId48"/>
    <p:sldId id="258" r:id="rId4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139" autoAdjust="0"/>
  </p:normalViewPr>
  <p:slideViewPr>
    <p:cSldViewPr snapToGrid="0">
      <p:cViewPr varScale="1">
        <p:scale>
          <a:sx n="72" d="100"/>
          <a:sy n="72" d="100"/>
        </p:scale>
        <p:origin x="1350"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4:53.655"/>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5772.02686"/>
      <inkml:brushProperty name="anchorY" value="-10605.84375"/>
      <inkml:brushProperty name="scaleFactor" value="0.5"/>
    </inkml:brush>
  </inkml:definitions>
  <inkml:trace contextRef="#ctx0" brushRef="#br0">0 1,'0'0,"0"0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0.7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0,'0'0,"0"0,3 23,13 18,2 0,11 19,-4-12,5 21,-29-67,-1 0,1 0,0-1,0 1,0-1,0 1,0-1,1 1,-1-1,0 1,2 0,-2-1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1.737"/>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48 207,'-2'0,"0"-1,0 1,0-1,1 0,-1 0,0 0,1 0,-1 0,1 0,-1 0,1-1,0 1,0-1,-1 1,1 0,0-1,0 0,0 1,0-1,1 0,-1 1,0-1,1 0,-1 0,1 0,0 0,-12-49,10 38,1 1,1-1,0 0,0-2,0 12,0 1,0 0,0-1,1 1,-1 0,1-1,-1 1,1 0,0 0,0-1,0 1,0 0,0 0,0 0,1 0,-1 0,1 1,-1-1,1 0,0 1,-1-1,1 1,0-1,0 1,0 0,2-1,-1 2,1-1,-1 1,0 0,1 0,-1 1,0-1,1 1,-1 0,0-1,1 1,-1 1,0-1,0 0,0 1,0 0,0 0,0 0,47 37,-43-31,0-1,-1 2,0-1,0 1,0 0,-1 0,-1 0,0 1,0 0,-1 0,0 0,0 0,-1 0,0 10,-1-12,0 0,-1 0,0 0,0 0,-1 0,0 0,-1 0,0 0,0 0,0 0,-1-1,0 1,-1-1,1 0,-2 0,1 0,-1 0,0-1,-3 3,6-7,0 0,0 0,0 0,0-1,0 1,-1-1,1 1,-1-1,1 0,-1 0,1 0,-4 0,5 0,0-1,-1 0,1 0,-1 0,1 0,-1 0,1-1,0 1,-1 0,1-1,0 1,-1-1,1 1,0-1,-1 0,1 1,0-1,-1 0,0-2,-1 0,1 1,0-1,0 0,0 0,0-1,0 1,1 0,0 0,-1-1,1 1,0-1,1 1,-1-1,0 1,1-1,0-2,0 2,-1-1,1 0,0 1,1-1,-1 1,1-1,0 0,0 1,1-2,-2 4,1 1,0 0,0 0,0-1,0 1,0 0,0 0,0 0,0 1,1-1,-1 0,0 0,0 0,1 1,-1-1,1 1,-1-1,0 1,1 0,-1-1,1 1,-1 0,1 0,-1 0,1 0,-1 0,1 0,-1 1,0-1,2 1,56 10,-45-7,0-1,-1 0,1-1,0-1,1 0,-1-1,0-1,11-1,-20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3.400"/>
    </inkml:context>
    <inkml:brush xml:id="br0">
      <inkml:brushProperty name="width" value="0.05" units="cm"/>
      <inkml:brushProperty name="height" value="0.05" units="cm"/>
      <inkml:brushProperty name="color" value="#F6630D"/>
      <inkml:brushProperty name="ignorePressure" value="1"/>
    </inkml:brush>
  </inkml:definitions>
  <inkml:trace contextRef="#ctx0" brushRef="#br0">57 40,'-35'-26,"14"12,31 23,0 1,0 0,-1 0,6 11,5 4,0-1,0-3,-2 1,-1 1,-1 1,7 13,-20-31,1 1,-2-1,1 1,-1 0,1 0,-2 0,1 0,-1 0,0 0,-1 0,0 1,0-1,0 0,-1 0,0 0,0 1,-1-1,0 0,0-1,-1 2,-28 54,28-56,0 0,-1-1,0 0,1 0,-2 0,1 0,-1-1,0 1,-4 2,10-8,-1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0.203"/>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2:59.199"/>
    </inkml:context>
    <inkml:brush xml:id="br0">
      <inkml:brushProperty name="width" value="0.05" units="cm"/>
      <inkml:brushProperty name="height" value="0.05" units="cm"/>
      <inkml:brushProperty name="color" value="#F6630D"/>
      <inkml:brushProperty name="ignorePressure" value="1"/>
    </inkml:brush>
  </inkml:definitions>
  <inkml:trace contextRef="#ctx0" brushRef="#br0">36 1150,'-26'-1,"17"0,25-14,70-49,3 3,3 5,2 3,97-38,415-137,-367 144,44-14,4 13,4 12,55 3,156-6,4 22,1 23,157 23,301 56,-504 0,36 26,-308-37,-2 8,-2 8,99 46,-136-38,-2 7,-4 6,-3 6,58 49,45 50,71 79,208 219,-291-246,-12 9,-9 9,-12 9,72 138,-146-195,-10 6,-9 4,-9 4,-10 4,51 209,-105-305,-5 1,-6 2,-6 0,-5 0,-5 1,-6 0,-6-1,-5 1,-19 75,-12-8,-7-2,-10-2,-81 174,41-146,-9-5,-10-6,-24 19,75-127,-4-4,-5-3,-3-4,-4-3,-4-4,-3-3,-81 50,-13-9,-5-7,-9-7,-406 178,505-239,103-45,-2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15.25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15,'0'0,"0"0,0 0,20 0,217-8,40 1,-216 9,1 3,-1 2,32 9,-24 0,0 4,-1 3,-1 2,-1 3,15 13,-34-16,-1 3,-2 1,-1 3,-2 1,-1 2,-1 2,13 19,-30-28,-2 0,-2 1,0 1,-2 0,-1 1,-1 1,-2 1,-2 0,0 0,3 27,-2 12,-3 0,-2 0,-4 0,-6 49,-7-7,-5-1,-5 0,-25 69,-2-32,-1 6,48-153,0 0,0 1,1-1,-1 0,1 1,-1-1,1 1,0-1,1 0,-1 1,0-1,1 0,0 1,0-1,0 0,1 2,-1-3,1 0,0 0,0 0,-1 0,1-1,0 1,0-1,1 0,-1 1,0-1,0 0,0 0,1-1,-1 1,1 0,-1-1,1 1,-1-1,1 0,-1 0,0 0,3 0,57-2,-1-2,1-4,-1-2,28-9,-75 16,-7 2,-1-1,1 0,0 1,0 0,0 0,0 1,0 0,0 0,0 1,0 0,-42 20,-26 10,30-16,1 1,0 2,1 1,-3 5,28-21,1 0,0 0,0 1,1 0,-1 0,1-1,-1 1,1 1,1-1,-1 0,0 0,1 1,0-1,0 1,1-1,-1 1,1-1,0 1,0-1,0 1,0 0,1-1,0 1,0-1,1 2,2 8,1 0,0 0,1 0,0-1,1 0,0 0,4 3,43 55,3-2,3-3,3-3,35 27,-64-59,-1 1,-2 2,-1 2,-2 0,-1 2,2 8,-11-13,-1 0,-2 2,-1-1,-2 2,-1-1,-2 2,4 32,-8-30,-2 1,-2-1,-2 0,-1 0,-2 0,-2 0,-1 0,-2-1,-2-1,-1 1,-2-2,-1 0,-8 11,-2-2,-2-2,-1-1,-3-1,-1-1,-2-2,-1-1,-2-2,-2-1,-1-2,-1-2,-36 20,-2-3,-2-3,-2-4,-28 7,-28 4,-3-6,-41 4,88-25,-1-5,0-4,-34-1,118-13,8 0,0-1,0 1,-1-1,1-1,0 1,-1 0,1-1,-4-1,11 2,-3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7.131"/>
    </inkml:context>
    <inkml:brush xml:id="br0">
      <inkml:brushProperty name="width" value="0.05" units="cm"/>
      <inkml:brushProperty name="height" value="0.05" units="cm"/>
      <inkml:brushProperty name="color" value="#F6630D"/>
      <inkml:brushProperty name="ignorePressure" value="1"/>
    </inkml:brush>
  </inkml:definitions>
  <inkml:trace contextRef="#ctx0" brushRef="#br0">130 590,'4'83,"5"0,3-1,10 31,2 17,-21-115,-1-9,-1-1,0 1,-1 0,1 0,-1 1,0 4,0-10</inkml:trace>
  <inkml:trace contextRef="#ctx0" brushRef="#br0" timeOffset="451">0 890,'23'-3,"-3"-1,-1-1,1 0,-1-2,0 0,0-1,-1-1,0-1,-1 0,0-1,-1-1,0-1,0 0,3-5,-16 13,-1 2</inkml:trace>
  <inkml:trace contextRef="#ctx0" brushRef="#br0" timeOffset="1152.08">416 759,'-10'-1,"-1"2,0-1,1 1,-1 1,1 0,-1 0,-1 2,8-3,0 1,0 0,1 0,-1 0,0 1,1-1,0 1,0 0,0 0,0 0,0 0,0 0,1 1,0-1,-1 1,1 0,1 0,-1 0,0 2,-1 2,1 1,0 0,0 0,1 0,1 0,-1 0,1 1,1-1,0 0,0 0,1 0,2 6,-4-12,1 0,0 0,-1-1,2 1,-1-1,0 1,0-1,1 1,-1-1,1 0,0 0,0 0,-1 0,1 0,1 0,-1 0,0-1,0 1,1-1,-1 1,1-1,-1 0,1 0,-1 0,1 0,0-1,0 1,-1-1,1 1,0-1,0 0,-1 0,1-1,0 1,0 0,-1-1,1 0,0 1,-1-1,1 0,0 0,1-2,1 1,0-1,-1 0,1 0,-1-1,1 1,-1-1,-1 0,1 0,0 0,-1 0,0-1,0 0,0 1,-1-1,1 0,-1 0,-1 0,1-1,-1 1,1 0,-1-1,-1 1,1-4,0 0,-1 1,1-1,-2 0,1 1,-1-1,0 0,-1 1,0-1,-1 1,1 0,-2 0,1 0,-1 0,-4-6,-3 2,9 11</inkml:trace>
  <inkml:trace contextRef="#ctx0" brushRef="#br0" timeOffset="1963.52">733 469,'0'0,"-6"1,0-1,0 2,0-1,-1 1,2 0,-1 0,0 0,0 1,1 0,-1 0,1 0,0 1,0 0,0 0,1 0,-3 3,5-5,0 0,1 0,-1-1,1 1,-1 0,1 0,0 0,0 1,0-1,0 0,0 0,0 1,1-1,-1 0,1 1,-1-1,1 1,0-1,0 0,0 1,0-1,1 1,-1-1,1 0,-1 1,1-1,0 0,0 0,0 1,0-1,0 0,0 0,1 0,-1 0,1 0,0-1,-1 1,1 0,0-1,0 1,0-1,0 0,0 1,10 4,-1 0,1 0,0-1,0-1,5 2,-6-3,-1 0,0 1,0 0,0 1,0 0,-1 1,7 5,-14-9,1 0,-1 1,0 0,0 0,0-1,0 1,0 0,-1 1,1-1,-1 0,0 0,0 1,0-1,-1 0,1 1,-1-1,0 1,0-1,0 1,0-1,0 0,-1 1,0-1,1 1,-1-1,-1 0,1 1,0 1,-1-1,0 1,0-1,0 0,0 0,-1 0,1 0,-1 0,0 0,0 0,-1-1,1 0,-1 0,1 0,-1 0,-3 1,5-2,0-1,-1 0,1 0,0-1,-1 1,1 0,-1-1,1 0,0 1,-1-1,1 0,-1 0,1-1,-1 1,1 0,-1-1,1 1,0-1,-1 0,1 0,0 0,-1 0,1 0,0-1,0 1,0-1,0 1,0-1,1 0,-1 1,0-1,1-1,-8-8,2 2</inkml:trace>
  <inkml:trace contextRef="#ctx0" brushRef="#br0" timeOffset="2629.1">951 492,'0'-2,"0"1,0-1,0 1,0 0,0-1,-1 1,1 0,-1-1,1 1,-1 0,1 0,-1-1,0 1,0 0,0 0,1 0,-1 0,0 0,0 0,-1 0,1 0,0 1,0-1,0 0,0 1,-1-1,1 0,0 1,-1 0,1-1,0 1,-1 0,1 0,0-1,-1 1,1 0,0 0,-1 1,1-1,-2 0,-1 1,0-1,1 1,-1-1,0 1,0 0,0 1,1-1,-1 1,0-1,1 1,0 0,-1 0,-2 3,2 1,-1 0,1 0,0 1,1-1,0 1,0 0,0 0,1 0,0 1,0-1,0 1,1-1,1 1,-1-1,1 1,0-1,2 7,-2-9,1 0,0 0,0 1,1-1,0 0,-1 0,2 0,-1-1,1 1,-1 0,4 3,-3-5,-1 0,1-1,-1 1,1-1,0 0,0 0,0 0,0 0,0-1,0 1,1-1,-1 0,0 0,1 0,-1 0,1-1,-1 1,3-1,-3 0,0 1,0-1,0-1,0 1,0 0,1-1,-1 1,0-1,0 0,0 0,-1 0,1-1,0 1,0 0,-1-1,1 0,-1 0,1 0,-1 0,0 0,1 0,0-2,-1 0,1-1,-1 1,1-1,-1 0,-1 1,1-1,-1 0,1 0,-1 0,-1 0,1 0,-1 0,0-2,0-2,0 0,-1 0,0 1,-1-1,0 1,0-1,-1 1,-1-2,2 5,0 0,0 1,-1-1,1 1,-1 0,0 0,0 0,0 0,-1 1,0-1,1 1,-1 0,-1-1,-3 0</inkml:trace>
  <inkml:trace contextRef="#ctx0" brushRef="#br0" timeOffset="3214.06">969 1,'2'26,"1"-1,1 1,1-1,6 17,2 10,11 60,49 194,-73-306</inkml:trace>
  <inkml:trace contextRef="#ctx0" brushRef="#br0" timeOffset="3818.72">1137 356,'3'3,"0"0,0 0,0 1,-1-1,1 1,-1 0,1-1,-1 1,0 3,6 7,14 18,0-1,2-1,2-2,3 3,-27-64,-6-68,1 51,2-1,2-3,1 42,-1 9</inkml:trace>
  <inkml:trace contextRef="#ctx0" brushRef="#br0" timeOffset="4549.29">1385 328,'0'0,"0"0,25 3,-20-3,-1-1,1-1,0 1,-1-1,1 0,-1 0,1 0,-1 0,0-1,0 0,0 1,0-2,-1 1,1 0,-1-1,0 0,1-1,-1 3,-1-1,0 1,0-1,-1 0,1 0,-1 1,1-1,-1 0,0 0,0 0,0-1,-1 1,1 0,-1 0,1 0,-1 0,0-1,0 1,-1 0,1 0,-1 0,1-1,-1 1,0 0,0 0,-2-2,3 4,-1 0,1 0,-1 0,0 0,0 0,0 0,1 0,-1 0,0 1,0-1,0 0,0 1,0-1,0 0,0 1,-1-1,1 1,0 0,0-1,0 1,0 0,-1 0,1 0,0 0,0 0,0 0,-1 0,1 0,0 0,0 1,0-1,0 0,-1 1,1-1,0 1,0-1,0 1,0 0,0-1,0 1,0 0,0 0,1-1,-1 1,0 0,0 0,1 0,-6 5,1-1,1 1,-1-1,1 2,0-1,0 0,0 3,0 0,1 0,0 1,0-1,1 1,0 0,1 0,0 0,1 0,0 0,0 0,1 0,1 0,-1-1,2 1,0 2,-2-8,1 1,-1-1,1 0,0 0,0 1,1-2,-1 1,1 0,0 0,0-1,0 1,1-1,-1 0,1 0,-1-1,1 1,0-1,0 1,0-1,1 0,-1-1,0 1,1-1,-1 0,1 0,-1 0,1-1,-1 1,1-1,0 0,-1-1,1 1,1-1,1 0,0-1,1 1,-1-1,0-1,0 1,0-1,2-2,-3 1</inkml:trace>
  <inkml:trace contextRef="#ctx0" brushRef="#br0" timeOffset="5528.07">660 1043,'0'0,"0"0,5 22,23 85,30 134,-57-238</inkml:trace>
  <inkml:trace contextRef="#ctx0" brushRef="#br0" timeOffset="5864">607 1340,'0'0,"0"0,0 0,0 0,0 0,4-1,3-2,4-2,6-3,3-3,4-3,0-2,1-3,-6 3,-4 4</inkml:trace>
  <inkml:trace contextRef="#ctx0" brushRef="#br0" timeOffset="6954.1">817 1026,'1'15,"1"0,0 0,1 0,5 12,3 19,28 149,-39-215,0 0,1 0,0 0,2 0,1 0,3-10,-6 23,1 0,8-33,-10 38,1-1,0 1,0 0,0-1,1 1,-1 0,0 0,1 0,-1 0,1 0,0 0,0 0,1-1,-2 3,0 0,0-1,0 1,-1 0,1 0,0 0,0 0,0 0,0 1,0-1,-1 0,1 0,0 0,0 1,0-1,-1 0,1 1,0-1,0 1,-1-1,1 1,0-1,-1 1,1 0,-1-1,1 1,-1 0,1-1,0 2,19 25,-14-18,-1-2,1 0,-1 0,1-1,1 0,0 0,-1 0,2-1,6 5,-11-9,-1 0,0 0,1 0,0 0,-1-1,1 1,-1-1,1 1,0-1,-1 0,1 0,0 0,0 0,-1 0,1-1,-1 1,1-1,0 0,-1 0,1 0,-1 0,1 0,-1-1,0 1,0-1,0 1,1-1,-1 0,-1 0,1 0,0 0,4-5,-1 0,0 0,0 0,-1-1,0 0,0 1,-1-1,0-1,-1 1,0 0,0-1,0 1,-1-1,0-2,-1 6,1 0,-1-1,0 1,-1 0,1 0,-1 0,0 0,0 0,-1 0,1 0,-1 0,0 1,-1-1,1 0,-1 1,0 0,0 0,0 0,0 0,-1 0,1 0,-1 1,0 0,-3-2,6 4,0 1,-1-1,1 0,0 1,0-1,-1 1,1 0,0-1,-1 1,1 0,0 0,-1 0,1 0,-1 0,1 0,0 0,-1 0,1 1,0-1,-1 0,1 1,0-1,0 1,-1-1,1 1,0 0,0 0,0 0,0-1,0 1,0 0,0 0,0 0,0 0,1 1,-1-1,0 0,0 0,1 0,-1 1,1-1,-1 0,1 0,0 1,0 0,-3 5,1 0,0 1,0 0,1-1,0 1,1 0,0 3,0-4,1 0,-1 0,2-1,-1 1,1 0,0-1,0 0,1 1,0-1,0 0,0 0,1-1,0 1,0-1,0 0,1 0,0 0,0 0,0-1,3 2,-3-3,0 0,0 0,0-1,1 1,-1-1,0-1,1 1,0-1,-1 0,1 0,0-1,-1 1,1-1,0-1,0 1,-1-1,1 0,0 0,-1 0,1-1,-1 0,0 0,1-1,1-1,-1 1,-3 0</inkml:trace>
  <inkml:trace contextRef="#ctx0" brushRef="#br0" timeOffset="7845.81">997 1728,'2'4,"0"-1,-1 0,1 1,-1-1,1 1,-1-1,-1 1,1 1,4 11,32 69,-20-47,-1 0,-2 1,7 35,-20-72,-1-1</inkml:trace>
  <inkml:trace contextRef="#ctx0" brushRef="#br0" timeOffset="8312.79">984 1756,'1'-5,"0"1,0-1,0 1,1-1,-1 1,1 0,0-1,0 1,1 0,-1 0,1 0,0 1,2-3,44-44,-47 49,0-1,0 0,0 1,0-1,0 1,0 0,0-1,1 1,-1 0,0 0,1 1,-1-1,1 0,-1 1,1-1,-1 1,1 0,-1 0,1 0,2 1,-3-1,-1 1,1 0,0 0,0 0,-1 0,1 0,-1 1,1-1,-1 0,1 1,-1-1,0 1,0 0,1-1,-1 1,0 0,-1 0,1 0,0-1,0 1,-1 0,1 0,-1 0,0 0,0 0,0 2,1 8,0 0,-2-1,1 1,-2 0,0 0,0-1,-1 1,0-1,-1 1,0-1,-1 0,0-1,-1 1,0-1,-1 0,0-1,0 1,-2 0,-2-2,9-7</inkml:trace>
  <inkml:trace contextRef="#ctx0" brushRef="#br0" timeOffset="8963.34">1228 1640,'2'17,"0"-1,1 0,1 0,1 0,0-1,1 1,1-1,0-1,1 1,8 11,-19-33,0 0,0 1,0-1,1-1,0 1,0 0,1-5,-8-56,9 68,-1-3,-2-65,3 63,0 1,1-1,-1 1,1 0,0 0,0-1,0 1,1 0,-1 0,1 0,0 0,0 1,1-1,0-1,-1 4,-1 0,1 0,-1 0,1 0,0 0,-1 0,1 1,0-1,0 1,-1-1,1 1,0 0,0 0,0-1,0 1,-1 1,1-1,0 0,0 0,1 1,4 0</inkml:trace>
  <inkml:trace contextRef="#ctx0" brushRef="#br0" timeOffset="9582">1504 1532,'0'0,"-24"-13,21 12,1 0,0 1,0-1,0 1,-1 0,1 0,0-1,0 1,-1 1,1-1,0 0,0 1,-1-1,1 1,0-1,0 1,0 0,0 0,0 0,0 0,0 1,0-1,1 0,-1 1,0-1,1 1,-1 0,1-1,-1 1,1 0,0 0,0 0,0 0,0 0,0 0,0 0,1 0,-1 1,1-1,-1 0,1 0,0 2,-1 3,0-1,1 1,0 0,1-1,-1 1,1-1,0 1,1-1,-1 0,1 1,1-1,-1 0,1 0,1 2,-2-5,0 0,0 0,0-1,0 0,1 1,-1-1,1 0,-1 0,1 0,0 0,-1 0,1-1,0 1,0-1,0 0,0 0,1 0,-1 0,0-1,0 1,1-1,-1 0,0 0,0 0,1 0,0-1,-1 0,-1 1,0-1,1 0,-1-1,0 1,0 0,0-1,0 1,0-1,0 1,0-1,0 0,-1 0,1 0,0 0,-1 0,0 0,0-1,1 1,-1 0,-1-1,1 1,0-1,-1 1,1-1,-1 1,1-1,-1 1,0-1,0 1,-1-1,1 1,-1-3,0-3,0 1,0 0,-1 0,0-1,0 1,-1 0,1 1,-2-1,1 0,-1 1,0 0,0 0,-1 0,0 0,0 1,0 0,-1-1,-1 1</inkml:trace>
  <inkml:trace contextRef="#ctx0" brushRef="#br0" timeOffset="10391.51">1507 1199,'3'4,"-1"1,1-1,-1 0,0 1,0-1,0 1,0 2,6 14,55 97,-38-74,-1 1,-2 1,8 31,-32-87,0-1,1 0,0 0,1 0,0 0,0 0,2 0,-1 0,3-10,-3 15,1-1,0 1,0-1,0 1,0 0,1 0,0 0,1 0,-1 0,1 1,0 0,0 0,1 0,0 0,-1 0,2 1,-1 0,6-3,-10 6,1 0,-1 0,1 0,0 0,-1 1,1-1,0 1,0-1,-1 1,1 0,0 0,0 0,0 0,-1 0,1 0,0 0,0 0,0 1,-1-1,1 1,0-1,-1 1,1 0,0 0,-1 0,1 0,-1 0,1 0,-1 0,0 0,1 0,-1 1,0-1,0 1,0-1,0 1,0-1,0 1,0-1,-1 1,1 0,-1 0,1 1,1 3,0 0,-1 0,0 0,0 0,-1 0,1 0,-1 0,-1 0,1 0,-1 0,0 0,-1 4,-2-1,1-1,-1 1,-1-1,1 0,-2 0,1-1,-3 3,5-6,0 0,-1 0,0-1,0 1,0-1,0 1,-1-1,0-1,1 1,-1-1,0 1,0-1,-1 0,-9-3,11-1</inkml:trace>
  <inkml:trace contextRef="#ctx0" brushRef="#br0" timeOffset="11193.96">1834 973,'6'31,"5"21,1 3,15 42,-22-82,1-1,0 0,1 0,0 0,1-1,1 0,0 0,8 8,-14-18,0 0,0 0,0 0,0-1,1 1,-1-1,1 0,-1 0,1 0,0 0,0-1,0 1,0-1,0 0,0 0,0-1,0 1,0-1,0 0,0 0,0 0,3-1,-2-1,1 1,0-1,-1-1,1 1,-1-1,1 0,-1 0,0 0,0-1,-1 0,1 0,-1 0,0 0,0-1,1-1,3-5,0-1,0 0,-1-1,-1 1,0-2,0 1,0-7,-4 15,0-1,0 0,-1 0,0 0,0 0,-1 1,1-1,-1-1,-1 1,1 1,-1-1,0 0,0 0,-1 0,0 0,0 1,0-1,-3-5,4 10,0-1,0 0,0 0,0 1,0-1,-1 1,1-1,0 1,-1 0,1-1,-1 1,0 0,1 0,-1 0,0 0,1 0,-1 0,0 1,0-1,0 1,0-1,0 1,0 0,0-1,0 1,0 0,0 0,0 1,0-1,1 0,-1 1,0-1,0 1,-2 0,2 1,-1-1,1 1,0 0,0 0,0 0,0 1,0-1,0 0,0 1,1-1,-1 1,1 0,0-1,0 1,0 0,0 0,0 0,0-1,1 1,0 0,-1 0,1 3,0 4,1 1,0-1,1 1,0-1,0 0,1 0,1 0,0 0,0 0,0-1,1 0,1 0,0 0,0 0,-3-6,-1 1,1-1,-1 0,1-1,0 1,0 0,1-1,-1 1,0-1,1 0,-1 0,1-1,0 1,-1-1,1 0,0 0,0 0,0 0,0 0,0-1,0 0,0 0,0 0,0 0,0-1,0 0,0 1,0-1,0-1,-1 1,1-1,0 1,-1-1,1 0,-1 0,3-3,7-4</inkml:trace>
  <inkml:trace contextRef="#ctx0" brushRef="#br0" timeOffset="12145.76">2204 1031,'0'0,"11"20,81 125,-101-167,2-1,0 0,0-8,5 20,1 1,0-1,0 1,1-1,0 0,1 0,0 1,2-8,-3 17,0 0,0 0,0 0,1 0,-1 0,0 0,1 0,-1 0,0 0,1 0,-1 0,1 0,-1 0,1 1,0-1,-1 0,1 0,0 1,0-1,-1 0,1 1,0-1,0 1,0-1,0 1,0-1,0 1,0 0,0-1,0 1,0 0,0 0,0 0,0 0,0 0,0 0,0 0,0 0,0 0,0 0,0 0,0 1,0-1,0 1,0-1,-1 0,1 1,0-1,0 1,0 0,0-1,-1 1,1 0,0-1,0 1,6 5,-1 0,1 0,-1 0,0 1,4 6,9 18,12 27,-21-41,-18-42,1 1,1-1,1 0,0-15,4 33,0 0,1 0,0 0,0 0,1 0,0 0,0 0,0 0,1 0,0 1,1-1,-1 1,1-1,0 1,1 0,-1 0,1 0,1 1,0-1,-4 4,0 1,0 0,1 0,-1 0,1 0,-1 0,1 0,-1 0,1 0,0 0,-1 1,1-1,0 1,-1-1,1 1,0 0,0 0,0-1,-1 1,1 1,0-1,0 0,1 0,0 2,0-1,0 0,-1 1,1-1,0 1,-1 0,1 0,-1 0,1 0,-1 0,0 1,2 2,5 7,-1 1,0 1,-1-1,-1 1,0 1,2 4,-4-8,1 0,0 0,0 0,1-1,1 1,4 4,-3-7</inkml:trace>
  <inkml:trace contextRef="#ctx0" brushRef="#br0" timeOffset="13245.82">2681 844,'3'-1,"0"0,0 0,0 0,0 0,0-1,0 1,0-1,-1 0,1 0,2-2,-1 1,9-6,0-1,0-1,-1 0,0-1,-1 0,0-1,-7 8</inkml:trace>
  <inkml:trace contextRef="#ctx0" brushRef="#br0" timeOffset="14058.99">3130 550,'-2'-2,"-1"0,0 0,1 1,-1-1,0 1,1 0,-1 0,0 0,0 0,0 0,0 1,0 0,0-1,0 1,0 0,0 0,0 0,0 1,0-1,0 1,0 0,0 0,0 0,0 0,1 0,-3 1,-2 1,0 1,1 0,-1 0,1 0,0 0,0 1,0 0,0 1,1-1,0 1,2 0,0-1,0 1,1 0,0 0,0 0,1 0,-1 0,1 0,0 0,1 0,0 1,0-1,0 0,1 0,0 1,0-1,0 0,1 0,0 0,1 2,-1-4,-1 0,1 0,0 0,1 0,-1 0,1-1,-1 1,1-1,0 0,0 1,1-1,-1-1,3 2,-4-2,1-1,0 1,0-1,0 0,0 0,0 0,0-1,0 1,0-1,0 0,0 1,0-1,0-1,0 1,0 0,0-1,1 1,-1-1,-1 0,2-1,0 0,0 0,0 0,0 0,0-1,0 0,-1 0,1 0,-1 0,0 0,0-1,0 0,-1 1,1-1,-1 0,0 0,0 0,0 0,-1-1,1 1,-1-1,0 1,0-1,-1 1,1-1,-1 1,0-3,0 0,0 0,0 0,0 0,-1 0,0 0,-1 1,1-1,-1 0,-1 1,1 0,-1-1,0 1,0 0,-1 0,0 1,0-1,-2-1,-21-13,21 17</inkml:trace>
  <inkml:trace contextRef="#ctx0" brushRef="#br0" timeOffset="15305.78">3178 507,'0'0,"0"0,9 23,8 11,2-1,18 26,-42-69,1 0,0-1,1 0,0 1,0-1,0-8,0 3,-1-1,2-1,0 0,1 1,0-1,2-8,-1 20,1 1,-1-1,1 1,0 0,0-1,1 1,0 0,0 0,0 0,0 0,1 0,0 0,0 1,0-1,1 1,-1 0,1 0,0 0,3-2,-5 5,0-1,0 1,0 0,0 0,1 0,-1 0,0 0,1 1,-1-1,0 0,1 1,-1 0,1 0,-1 0,1 0,-1 0,0 0,1 0,-1 1,1-1,1 2,0 0,0 0,-1 0,1 0,-1 1,1-1,-1 1,0 0,0 0,0 0,0 0,-1 1,1 0,6 9,-1 1,-1 1,0-1,-1 1,-1 0,1 4,2 14,-5-19,0 0,2 0,2 7,-7-21,1 1,-1-1,0 0,0 1,0-1,1 1,-1-1,0 0,0 1,1-1,-1 0,0 1,0-1,1 0,-1 0,0 1,1-1,-1 0,1 0,-1 0,0 1,1-1,-1 0,0 0,1 0,-1 0,1 0,-1 0,1 0,-1 0,0 0,1 0,-1 0,1 0,-1 0,0 0,1 0,15-13,9-22,-13 14,-1-1,-1 0,-1-1,-1 0,3-14,-9 29,0-1,0 1,-1-1,0 0,0 1,-1-1,0 0,-1 0,0 1,0-1,-1 0,0 1,-1 0,0-1,0 1,0 0,-2-1,4 7,-1 0,1 0,0 0,-1 0,1 0,-1 0,0 1,1-1,-1 1,0-1,0 1,0 0,0-1,0 1,0 0,0 1,-1-1,1 0,0 1,-1-1,1 1,0-1,-1 1,1 0,0 0,-1 0,0 1,1-1,0 1,0 0,0 0,0 0,0 0,0 0,0 1,0-1,1 0,-1 1,1 0,-1-1,1 1,-1 0,1 0,0-1,0 1,0 0,0 0,0 0,1 0,-1 1,0-1,1 0,0 0,-1 0,1 0,0 1,0 0,0 5,1 0,0 0,0 0,0 0,1 0,0 0,1 0,0-1,0 1,0-1,1 0,0 0,1 0,-1 0,1-1,1 0,-1 0,1 0,0-1,0 0,6 4,-6-5,-1 0,1-1,0 1,0-1,0-1,0 1,1-1,-1 0,1 0,-1-1,1 0,-1 0,1-1,0 1,0-2,-1 1,1-1,0 0,-1 0,1 0,-1-1,1 0,-1-1,0 1,0-1,3-2,-1-1,-3 1</inkml:trace>
  <inkml:trace contextRef="#ctx0" brushRef="#br0" timeOffset="16628.06">1902 1806,'-23'-16,"19"13,1 0,0 1,-1 0,1 0,-1-1,1 2,-1-1,0 0,0 1,-2 0,1-1,-1 1,1 1,-1-1,0 1,1 0,-1 0,0 1,1-1,-1 1,1 1,-1-1,1 1,0 0,-1 0,1 0,0 1,0 0,0 0,-3 3,5-3,0-1,0 1,0 0,1 0,-1 1,1-1,0 1,0-1,0 1,0-1,1 1,0 0,-1 0,1 0,1 0,-1 0,0 0,1 0,0 0,0 0,0 0,1 0,-1 0,1 0,0 0,0 0,0 0,1 0,0 0,1 2,0 0,0 0,1 0,0 0,0-1,1 1,-1-1,1 0,1-1,-1 1,0-1,1 0,0 0,0-1,0 0,0 0,6 2,-9-4,0 0,0 0,0 0,0-1,1 1,-1-1,0 0,0 0,0 0,1 0,-1 0,0-1,0 1,0-1,0 0,1 0,-1 0,-1 0,1-1,0 1,0-1,0 0,-1 0,1 0,-1 0,1 0,-1 0,0-1,0 1,0-1,0 1,-1-1,1 0,-1 0,1 0,-1 0,0 0,0-2,1-1,0 0,-1 0,0 0,-1-1,1 1,-1 0,0 0,-1-1,1 1,-1 0,-1 0,1 0,-1 0,0 0,0 0,-1 1,0-1,-2-3,10 14,0 0,0 0,0-1,0 0,1 0,0 0,0 0,2 0,11 8,-7-4</inkml:trace>
  <inkml:trace contextRef="#ctx0" brushRef="#br0" timeOffset="17113.97">2029 1721,'16'18,"-1"2,0 0,-2 0,11 22,8 12,-5-14,-15-24,-1 1,0 0,-2 1,0 0,1 5,-9-22,-1 0</inkml:trace>
  <inkml:trace contextRef="#ctx0" brushRef="#br0" timeOffset="17555.62">2027 1696,'15'-28,"-10"23,0 1,0-1,1 1,-1 0,1 1,0-1,0 1,0 0,0 1,1 0,-1 0,1 0,-1 0,1 1,6 0,-9 1,-1 0,1 0,-1 0,0 0,1 1,-1 0,0-1,0 1,1 0,-1 1,0-1,0 1,0-1,0 1,0 0,-1 0,1 0,-1 0,1 1,-1-1,0 1,0-1,0 1,0 0,0 0,0 0,-1 0,0 0,1 0,-1 0,0 1,0 1,0 2,0 1,0-1,-1 0,0 0,0 0,0 1,-1-1,0 0,-1 0,0 0,0 2,0-4,1-1,-1 1,0-1,0 0,0 1,-1-1,1 0,-1 0,0 0,0-1,-1 1,1-1,-1 0,0 0,1 0,-1 0,-2 0,2-1</inkml:trace>
  <inkml:trace contextRef="#ctx0" brushRef="#br0" timeOffset="18073.76">2303 1603,'11'21,"36"73,-18-31,3-2,29 39,-49-85,-9-13,-6-11,0 4</inkml:trace>
  <inkml:trace contextRef="#ctx0" brushRef="#br0" timeOffset="18526.82">2288 1582,'-8'-27,"8"22,1 1,-1-1,1 1,0-1,1 1,-1-1,1 1,0 0,0 0,0 0,1 0,-1 0,1 0,0 1,0-1,0 1,1 0,-1 0,1 0,-1 0,1 1,0-1,0 1,4-1,-4 0,0 1,0 0,0 0,0 0,1 1,-1-1,0 1,1 0,0 1,-1-1,1 1,-1-1,1 1,0 1,-1-1,1 1,-1 0,1 0,-1 0,1 0,-1 1,0 0,1 0,1 1,-4-1,0 0,0-1,-1 1,1 0,-1 0,0 0,1 0,-1 0,0 0,0 0,0 0,0 1,-1-1,1 0,0 1,-1-1,0 0,0 1,1-1,-1 3,-1 1,1-1,-1 0,0 0,0 0,0 0,-1-1,0 1,-1 2,0 0,0-1,0 0,-1 0,0 0,0 0,0-1,-1 0,0 0,0 0,0 0,-1-1,1 1,-6 1,7-4</inkml:trace>
  <inkml:trace contextRef="#ctx0" brushRef="#br0" timeOffset="19126">2539 1421,'8'20,"1"-1,1-1,1 1,0-2,9 11,3 6,-16-24,-16-21,-15-23,18 22,0 0,1-1,1 1,0-1,1 0,0 0,1 0,0-5,2 12,-1 1,1 0,1 0,-1 0,1 0,0-1,0 1,0 0,1 0,-1 0,1 1,1-1,-1 0,1 1,-1-1,1 1,1 0,-1 0,0 0,1 1,0-1,2-1,1 0</inkml:trace>
  <inkml:trace contextRef="#ctx0" brushRef="#br0" timeOffset="19758.27">2871 1288,'-24'-19,"21"17,0 1,0-1,0 1,0 0,0 1,0-1,0 0,0 1,0 0,0-1,0 1,-1 0,1 1,0-1,0 1,0-1,0 1,0 0,0 0,0 0,0 1,0-1,1 1,-3 0,1 2,-1-1,1 1,0 0,0 1,1-1,-1 0,1 1,0 0,0 0,1 0,-1 0,1 0,-1 4,1-3,0-1,1 1,0 0,0 0,0-1,1 1,0 0,0 0,0 0,1 0,0 0,0-1,1 2,-1-4,0 0,0 0,0 0,1 0,-1-1,1 1,0-1,0 1,0-1,0 0,0 1,0-1,1 0,-1 0,1-1,-1 1,1 0,0-1,-1 0,1 1,0-1,0 0,0-1,2 1,-3 0,1-1,-1 1,1-1,-1 0,1 1,-1-2,1 1,-1 0,1 0,-1-1,1 1,-1-1,1 0,-1 0,0 0,0 0,1 0,-1 0,0 0,0-1,0 1,0-1,0 0,0 0,-1 1,1-1,-1 0,1 0,-1-1,0 1,0 0,0 0,0-1,0 1,0 0,0-1,-1 1,1-2,0-3,0 0,0 0,-1 1,1-1,-2 0,1 0,-1 0,0 0,0 0,-1 0,0 1,0-1,-2-3,2 6,0 0,0 0,0 0,-1 1,0-1,0 0,0 1,0 0,0 0,-1 0,0 0,0 0,-4-2</inkml:trace>
  <inkml:trace contextRef="#ctx0" brushRef="#br0" timeOffset="20558.58">3003 1177,'-2'-1,"-1"0,1 0,0 0,-1 0,1 1,0 0,-1-1,1 1,-1 0,1 0,-1 0,-1 0,2 1,0-1,0 0,-1 1,1-1,0 1,0 0,0 0,0 0,0 0,0 0,0 0,1 0,-1 1,0-1,1 1,-1-1,1 1,-1 0,1-1,0 1,-1 1,0 1,0 0,1 0,-1 1,1-1,0 0,0 0,0 1,1-1,0 0,0 1,0 0,0 2,0 0,1 0,0-1,1 1,-1 0,1-1,0 1,1-1,0 0,0 0,0 0,1 0,-1 0,4 3,-6-8,0 1,0-1,0 0,0 0,0-1,0 1,0 0,0 0,0 0,0-1,0 1,1 0,-1-1,0 1,1-1,-1 0,0 1,1-1,-1 0,0 0,1 0,-1 0,0 0,1 0,-1 0,0 0,1 0,-1-1,0 1,1-1,-1 1,0-1,0 1,1-1,-1 0,0 0,0 1,0-1,0 0,0 0,0 0,0 0,0 0,-1 0,1-1,0 1,-1 0,1 0,0 0,-1-1,3-4,0-1,-1 1,1-1,-2 1,1-1,-1 0,0 0,0 0,0-2,-2-2,0-1,0 1,-1 0,0 0,-1 1,0-1,-1 0,-2-3,11 19,-1 0,1 0,0-1,0 0,1 0,-1 0,1-1,0 0,1 1,1 1,60 29,-62-32</inkml:trace>
  <inkml:trace contextRef="#ctx0" brushRef="#br0" timeOffset="21109.03">3259 1023,'-4'1,"0"-1,0 1,0 0,0 0,1 0,-1 1,0 0,1-1,-1 1,1 0,-1 1,1-1,0 0,0 1,0 0,0 0,1 0,-1 0,1 0,-1 0,1 1,0-1,1 1,-2 1,1 0,-1 0,1 1,0-1,1 0,-1 1,1-1,0 1,0-1,1 1,0 0,0-1,0 1,1 0,-1-1,1 1,1-1,-1 1,0-3,1 0,-1 0,0-1,1 1,-1 0,1-1,0 0,0 1,0-1,0 0,0 0,0 0,1 0,-1 0,1-1,-1 1,1-1,0 0,-1 0,1 1,0-2,0 1,0 0,0-1,0 1,0-1,0 0,0 0,0 0,0 0,0-1,-1 1,1-1,0 1,0-1,2-1,2-1,1 1,-1-2,0 1,0-1,0 0,0-1,-1 1,0-1,0-1,0 1,0-1,-1 0,1-1,0-3</inkml:trace>
  <inkml:trace contextRef="#ctx0" brushRef="#br0" timeOffset="21823.76">3315 834,'1'5,"1"-1,-1 1,1-1,0 1,0-1,1 0,-1 0,1 0,0 0,7 11,5 14,-1-2,0-1,2 0,1-1,1 0,1-2,2 1,-23-65,1 38,0-78,1 75,0 0,1 0,0 0,0 0,1 1,0-1,0 0,0 1,1-1,-1 1,1 0,1-2,-2 6,-1 0,0 0,1-1,-1 1,1 0,0 0,-1 0,1 1,0-1,-1 0,1 1,0-1,0 1,0-1,0 1,0 0,-1 0,1 0,0 0,0 0,0 0,0 0,0 1,0-1,-1 1,1-1,0 1,0 0,-1 0,1 0,0 0,0 0,10 6,-1 0,0 1,0 0,3 4,-4-4,54 43,-58-47</inkml:trace>
  <inkml:trace contextRef="#ctx0" brushRef="#br0" timeOffset="22703.27">2993 1723,'-1'-1,"-1"-1,0 1,1-1,-1 1,0-1,1 1,-1 0,0 0,0 0,0 0,0 0,0 1,0-1,-1 1,1-1,0 1,0-1,0 1,0 0,-1 0,1 0,0 1,0-1,0 0,-1 1,1 0,0-1,0 1,0 0,0 0,0 0,0 0,0 1,-1 0,-1 1,1 0,0-1,1 1,-1 1,0-1,1 0,0 0,0 1,0 0,0-1,0 1,1 0,0 0,-1 0,1 0,1 1,-1 1,0 1,1-1,0 0,1 1,-1-1,1 0,1 1,-1-1,1 0,0 0,0 0,1 0,0 0,0-1,0 1,0-1,1 0,0 0,0 0,1 0,-2-2,0 0,1-1,-1 1,0-1,1 0,-1 0,1 0,0 0,-1-1,1 1,0-1,0 0,0 0,0-1,0 1,0-1,0 0,1 0,-1 0,0-1,0 1,0-1,0 0,0 0,0 0,-1-1,1 0,0 1,-1-1,1 0,1-2,1 0,0-1,0 1,-1-1,1 0,-1-1,0 1,-1-1,4-5,-3 2</inkml:trace>
  <inkml:trace contextRef="#ctx0" brushRef="#br0" timeOffset="23370">3221 1628,'0'0,"-29"5,24-3,1 0,0 1,0 0,0-1,0 1,1 1,-1-1,1 1,0-1,0 1,0 0,0 0,1 0,0 0,-1 1,2-1,-1 1,0-1,1 1,0 0,0-1,0 5,0-5,1 0,-1 1,1-1,0 0,0 1,0-1,1 0,0 1,0-1,0 0,0 0,1 0,-1 0,1 0,0 0,0 0,1 0,-1-1,1 1,0-1,0 0,0 0,0 0,0 0,2 1,-2-3,-1 1,1-1,0 1,0-1,0 0,0 0,0 0,0-1,0 1,0-1,0 0,0 0,1 0,-1 0,0 0,0-1,0 1,0-1,0 0,0 0,0 0,0 0,0 0,-1-1,1 1,0-1,-1 0,1 0,-1 0,0 0,2-2,0 0,-1 1,0-1,0 0,0 0,0-1,-1 1,0 0,0-1,0 1,0-1,-1 0,1 0,-1 1,-1-1,1 0,-1 0,1 0,-2 0,1-4,-2 0,0 1,0 1,-1-1,0 0,0 0,-1 1,-3-5,5 8,-1 0,1 1,-1-1,0 1,0-1,0 1,-1 0,1 0,-1 0,0 1,0-1,1 1,-1 0,-4-1,5 2</inkml:trace>
  <inkml:trace contextRef="#ctx0" brushRef="#br0" timeOffset="24184.72">3333 1542,'2'5,"-1"-1,1 1,1-1,-1 0,1 0,-1 0,1 0,0 0,4 3,2 4,-3-1,1-2,0 1,0-1,1 0,0 0,9 6,-15-13,-1 1,1-1,0 0,0 0,0 0,0-1,0 1,0 0,0-1,0 1,0-1,0 0,0 0,0 0,0 0,0 0,1 0,-1 0,0-1,0 1,0-1,0 1,0-1,0 0,0 0,0 0,-1 0,1 0,0 0,-1-1,1 1,0 0,-1-1,1 0,-1 1,0-1,0 0,0 1,1-2,3-5,-1 1,0-1,-1 0,0 0,0 0,-1 0,1-1,-2 1,1-1,-1 1,-1-8,1 8,-1 1,0-1,-1 1,0 0,0 0,-1-1,1 1,-1 0,-1 0,0 1,0-1,0 0,-1 1,0-1,16 23,0-1,1 0,1-1,0 0,1-1,1-1,0 0,3 1,-17-13,-1 1,0 0,0-1,0 0,0 1,1-1,-1 1,0-1,0 0,1 0,-1 0,0 0,1 0,-1 0,0 0,0 0,1-1,-1 1,0 0,0-1,1 1,2-2</inkml:trace>
  <inkml:trace contextRef="#ctx0" brushRef="#br0" timeOffset="24674.09">3520 1242,'11'24,"7"9,3-1,0 0,2-2,1-1,2 0,19 15,-44-43</inkml:trace>
  <inkml:trace contextRef="#ctx0" brushRef="#br0" timeOffset="25279.97">3860 1275,'-2'-3,"0"1,0-1,-1 1,1 0,-1 0,0-1,0 2,0-1,0 0,0 1,0-1,0 1,0 0,-1 0,1 0,0 0,-1 1,1-1,0 1,-1 0,1 0,-1 0,1 1,0-1,-1 1,1 0,0 0,-1 0,1 0,0 0,0 1,0-1,0 1,0 0,0 0,1 0,-1 0,1 1,-1-1,0 2,1-2,-1 1,1 0,0 0,0 0,0 0,0 0,0 0,1 1,0-1,-1 0,1 1,1-1,-1 1,0 0,1-1,0 1,-1-1,2 1,-1 0,0-1,1 1,-1 0,1-1,0 1,0-1,1 0,-1 1,1-1,-1 0,1 0,0 0,0 0,1 0,-1 0,1 0,-1-1,3 2,-3-2,0 0,0 0,0 0,1-1,-1 1,0-1,1 0,-1 1,1-1,-1 0,1-1,-1 1,1 0,0-1,-1 1,1-1,0 0,0 0,-1 0,1 0,0-1,-1 1,1-1,0 1,-1-1,1 0,-1 0,3-1,-1-1,-1 0,0 1,1-1,-1 0,0-1,0 1,-1 0,1-1,-1 0,0 1,0-1,0 0,0 0,0 0,-1-1,0 1,0-2,3-13,-1 2</inkml:trace>
  <inkml:trace contextRef="#ctx0" brushRef="#br0" timeOffset="25691.18">3716 1099,'19'22,"49"62,65 60,-131-142</inkml:trace>
  <inkml:trace contextRef="#ctx0" brushRef="#br0" timeOffset="26786.92">3373 1887,'15'22,"35"40,-30-39,-1 1,-1 0,13 25,-32-57,1 0,-1 0,2 0,-1-1,1 1,2-6,-3 9,2-5,0 0,0 0,1 0,1 0,-1 1,4-6,-5 12,-1-1,1 1,0 0,0 0,0 0,1 0,-1 0,1 0,-1 1,1-1,0 1,0 0,0 0,1 0,-1 0,0 0,1 1,-1-1,2 1,-3 0,0 1,-1 0,1 0,0-1,-1 1,1 0,0 1,-1-1,1 0,0 0,-1 1,1-1,-1 1,1-1,-1 1,1 0,-1 0,1 0,-1 0,1 0,-1 0,1 1,0 0,0 1,0 0,0-1,0 1,-1 0,1 0,-1 1,0-1,0 0,0 0,0 2,1 4,0 0,-2 1,1-1,-1 0,0 1,-1-1,-1 10,0-13,0 1,-1 0,1-1,-1 1,-1-1,1 0,-1 0,0 0,0 0,-3 1,5-4,0-1,1 0,-1 0,0 0,-1-1,1 1,0 0,0-1,-1 0,1 1,-1-1,1 0,-1 0,1 0,-1-1,0 1,1-1,-1 1,0-1,0 0,1 0,-1 0,0 0,0-1,1 1,-1-1,0 1,0-1,-2-2,2 0</inkml:trace>
  <inkml:trace contextRef="#ctx0" brushRef="#br0" timeOffset="27549.06">3736 1953,'7'-6,"5"-5,1 0,-2-1,1 0,-2-1,5-7,-12 16,0-1,-1 1,0 0,0-1,-1 1,1-1,-1 0,0 1,0-1,0 0,-1 0,0 1,0-1,0 0,0 0,-1 0,0 1,0-1,0 0,-1 1,0-3,1 5,0 0,0 0,1 0,-2 0,1 0,0 0,0 0,0 1,-1-1,1 0,-1 1,0-1,1 1,-1 0,0-1,0 1,0 0,0 0,0 0,1 1,0 0,1 0,-1 0,0 0,0 0,1 0,-1 0,0 0,1 0,-1 0,0 0,1 0,-1 0,0 1,1-1,-1 0,0 1,1-1,-1 0,1 1,-1-1,0 1,0 1,0-1,0 0,0 1,0 0,0-1,0 1,0 0,1-1,-1 1,1 0,-1 0,1-1,0 1,-2 7,2-1,-1 1,1 0,0-1,1 1,0-1,1 1,0-1,0 0,0 0,1 1,0-1,1-1,0 1,0-1,1 1,5 5,-8-9,1-1,0 0,0 0,0 0,0 0,0 0,1-1,0 0,-1 1,1-1,0 0,0-1,0 1,0-1,0 0,0 0,0 0,1 0,-1-1,0 0,0 0,1 0,-1 0,0-1,0 1,1-1,-1 0,0 0,0-1,0 1,0-1,-1 0,1 0,0-1,-1 1,1-1,22-16,-25 18,1 0,-1 0,1 0,-1-1,1 1,-1 0,0-1,0 1,0-1,0 0,0 1,0-1,0 0,-1 1,1-2,-1 3,-1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4:26.19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1 537,'7'18,"159"379,-154-372,18 45,-29-68</inkml:trace>
  <inkml:trace contextRef="#ctx0" brushRef="#br0" timeOffset="439.28">18 881,'3'0,"0"0,0 0,0-1,0 0,-1 0,1 1,0-1,0-1,-1 1,2-1,4-1,18-8,0 0,-1-1,8-7,-21 12,0-1,-1 0,-1 0,1-1,-1-1,-1 0,9-10,-14 13,-2 3</inkml:trace>
  <inkml:trace contextRef="#ctx0" brushRef="#br0" timeOffset="1184.53">232 399,'6'29,"88"324,-47-188,-50-187,1 0,0 1,2-1,2-21,-1 24,-1 12,0-15,0 0,2 0,1 0,0 1,2-1,0 1,4-7,-9 28,0 0,1-1,-1 1,0 0,0-1,0 1,1-1,-1 1,0 0,0 0,1-1,-1 1,0 0,1-1,-1 1,0 0,1 0,-1 0,1-1,-1 1,0 0,1 0,-1 0,1 0,-1 0,0 0,1 0,-1 0,1 0,-1 0,1 0,-1 0,0 0,1 0,-1 0,1 0,-1 0,0 1,1-1,-1 0,0 0,1 0,-1 1,0-1,1 0,-1 1,0-1,1 0,-1 0,0 1,0-1,1 1,-1-1,17 23,-14-20,30 51,15 21,-43-68,1 0,0 0,0-1,1 1,-1-1,2-1,-1 1,3 0,-8-5,0 0,0 0,0 0,0 0,0-1,0 1,0-1,0 1,0-1,1 0,-1 0,0 0,0 0,1 0,4-2</inkml:trace>
  <inkml:trace contextRef="#ctx0" brushRef="#br0" timeOffset="1511.74">657 574,'0'0,"0"0,1 1,1 3,2 4,2 5,2 3,3 3,1 4,1 0,0 0,-1-1,0-3,-3-4,-2-5,-3-4,-1-2</inkml:trace>
  <inkml:trace contextRef="#ctx0" brushRef="#br0" timeOffset="1873.49">596 425,'0'0,"0"0,0 0,0 0</inkml:trace>
  <inkml:trace contextRef="#ctx0" brushRef="#br0" timeOffset="2349.51">875 412,'-24'5,"19"-3,1 1,0-1,0 1,0 0,0 1,1-1,-1 0,1 1,0 0,0 0,0 0,1 0,-1 0,1 1,0-1,0 1,0 0,1-3,1 0,-1-1,1 1,-1 0,1 0,0 0,0 0,0 0,0 0,0 0,0 0,0-1,1 1,-1 0,1 0,-1 0,1 0,0-1,0 1,0 0,0 0,0-1,0 1,0-1,0 1,1-1,-1 0,1 1,-1-1,1 0,-1 0,1 0,0 0,-1 0,1 0,0-1,0 1,-1-1,1 1,0-1,0 1,0-1,1 0,46 4,17 3,-62-6,1 0,-1 0,0 1,1-1,-1 1,0 0,0 0,0 0,-1 1,1 0,0-1,1 3,-4-4,1 1,-1-1,0 1,1-1,-1 1,0 0,0 0,0-1,0 1,-1 0,1 0,0 0,-1 0,1 0,-1 0,0 0,0 0,0 0,0 0,0 0,0 0,0 0,-1 0,1 0,-1 0,1 0,-1 0,0 0,0 0,0-1,0 1,0 0,0 0,0-1,0 1,-1-1,1 1,-2 0,-2 2,1 0,0 0,-1-1,0 0,0 0,0 0,0-1,0 1,-1-1,1-1,-1 1,1-1,-3 1,2-2</inkml:trace>
  <inkml:trace contextRef="#ctx0" brushRef="#br0" timeOffset="3899.43">1293 307,'1'4,"0"0,1 0,0 0,-1-1,1 1,0-1,1 0,1 4,4 4,86 156,-129-201,26 22,1 0,1 0,0-1,0 0,1 0,1-1,0 0,1 0,1 0,-2-13,4 20,1 0,-1-1,1 1,1 0,-1-1,1 1,1 0,-1 0,1 0,2-5,-2 8,0 0,0 0,1 0,0 0,-1 0,1 0,1 1,-1-1,0 1,1 0,0 0,-1 0,1 1,0-1,1 1,3-2,30-5,-30 8</inkml:trace>
  <inkml:trace contextRef="#ctx0" brushRef="#br0" timeOffset="4579.84">1480 334,'0'0,"0"0,25-11,-18 6,0 1,-1-1,0 0,0-1,0 0,-1 0,0 0,0 0,0-1,2-5,-5 9,0-1,0 1,-1-1,1 0,-1 1,0-1,0 0,0 0,-1 0,1 1,-1-1,0 0,0 0,0 0,-1 0,0 0,1 0,-1 1,0-1,-1 0,1 1,-1-1,0 0,2 3,0 0,-1 1,1-1,0 1,-1-1,1 0,-1 1,1-1,-1 1,1-1,-1 1,1-1,-1 1,0-1,1 1,-1 0,0-1,1 1,-1 0,0-1,1 1,-1 0,0 0,1 0,-1 0,0 0,0 0,1 0,-1 0,-1 0,1 1,-1-1,1 1,0 0,0 0,-1-1,1 1,0 0,0 0,0 0,0 0,0 1,0-1,0 0,-3 5,0 0,0 0,1 0,0 1,-2 4,2-1,0 0,1 0,0 0,0 1,1-1,0 0,1 1,1-1,0 10,0-16,0 0,-1 0,1 0,1-1,-1 1,0 0,1-1,0 1,0-1,0 0,0 0,1 1,-1-1,1-1,0 1,-1 0,1-1,1 1,-1-1,0 0,0 0,1 0,-1-1,1 1,0-1,0 0,2 1,4 0,0-1,0 0,1 0,-1-1,0 0,0-1,4-1,-9 2,0-1,-1 0,1 0,0 0,-1-1,0 1,1-1,-1 0,0-1,0 1,0-1,0 0,0 0,-1 0,1 0,2-4,-3 3</inkml:trace>
  <inkml:trace contextRef="#ctx0" brushRef="#br0" timeOffset="4961.92">1721 176,'0'0,"15"-8,21-12,-2-2,0-2,10-10,-41 32</inkml:trace>
  <inkml:trace contextRef="#ctx0" brushRef="#br0" timeOffset="6281.51">304 1324,'1'5,"0"0,0 0,1 0,-1 0,1 0,1 0,-1-1,1 2,5 10,-4-6,8 20,2-1,1-1,-11-21,0 0,0 0,1-1,0 0,0 0,0 0,1-1,0 0,0 0,6 4,-11-8,0-1,0 1,1 0,-1-1,0 1,0-1,0 1,0-1,1 0,-1 0,0 1,0-1,1 0,-1 0,0 0,0 0,1 0,-1-1,0 1,0 0,0 0,1-1,-1 1,0-1,0 1,0-1,1 0,0-1,0 0,0 0,-1 0,1-1,-1 1,0 0,1 0,-1-1,0 1,0-1,-1 1,1-1,0 0,1-8,0-1,-1 0,0 1,-1-1,-1-8,0 6,0 1,-1 0,-1 0,0 0,-1 0,0 0,-1 1,-1-1,-1-2,19 62,-5-33,0-1,1 1,10 11,-15-21,0 0,1 0,-1 0,1 0,0-1,0 1,0-1,0 0,1-1,-1 1,1-1,0 1,3 0,-7-3,0 0,0 1,0-1,0 0,0 0,0 1,0-1,0 0,1 0,-1 0,0 0,0-1,0 1,0 0,0 0,0-1,0 1,0 0,0-1,0 1,0-1,0 0,0 1,0-1,0 0,-1 1,1-1,0 0,0 0,0-1,0-1,0 1,0 0,0-1,-1 1,1-1,-1 1,0-1,0 1,1-1,-2 1,1-1,0 1,-1-9,-1 0,0 0,-1 1,0-1,-3-6,-1 1,-1 1,-1 0,0 1,-4-4,7 11</inkml:trace>
  <inkml:trace contextRef="#ctx0" brushRef="#br0" timeOffset="6997.94">633 1215,'15'16,"-2"0,0 1,0 0,-2 1,0 0,-1 1,6 17,-63-135,44 91,1 1,0-1,0 1,0-1,1 0,1 1,-1-1,1 0,0 0,1 0,0 1,1-4,-1 7,0-1,1 1,0 0,0 0,0 1,0-1,1 0,-1 1,1-1,0 1,0 0,0 0,1 0,-1 0,1 1,-1-1,1 1,0 0,0 0,0 1,0-1,3 0,9-3,-3 2</inkml:trace>
  <inkml:trace contextRef="#ctx0" brushRef="#br0" timeOffset="7414.98">926 1027,'2'2,"0"1,-1 0,1-1,-1 1,1 0,-1 0,0 0,0 0,-1 0,1 0,0 1,1 5,3 6,1 5,0 0,1-1,2 0,0 0,0-1,7 8,-15-25</inkml:trace>
  <inkml:trace contextRef="#ctx0" brushRef="#br0" timeOffset="7966.37">1038 878,'0'0,"0"0,9 19,18 31,-4-8,-3 0,-1 1,1 9,-17-43,-3-7</inkml:trace>
  <inkml:trace contextRef="#ctx0" brushRef="#br0" timeOffset="8293.58">1024 1067,'0'0,"0"0,0 0,1 0,1-1,3 0,4-4,6-2,5-4,5-3,2-2,-2-1,-4 3,-6 3</inkml:trace>
  <inkml:trace contextRef="#ctx0" brushRef="#br0" timeOffset="8656.41">1222 770,'9'21,"128"249,-136-268</inkml:trace>
  <inkml:trace contextRef="#ctx0" brushRef="#br0" timeOffset="9352.34">1208 1003,'16'-14,"18"-10,28-14,-38 24,-1 0,0-1,-1-2,-1 0,12-13,-32 28,1 0,0 0,-1 0,0 0,1-1,-1 1,0 0,0-1,0 1,-1 0,1-1,0 0,-1 1,0-1,0 1,1-1,-2 1,1-1,0 0,0 2,-1-1,1 1,0 0,-1-1,0 1,1-1,-1 1,0 0,0-1,1 1,-1 0,0 0,0 0,0 0,-1 0,1 0,0 0,0 0,-1 0,1 1,0-1,-1 0,1 1,0-1,-1 1,1-1,-1 1,1 0,-1 0,1 0,-1 0,1 0,-2 0,1 0,0 0,0 1,0-1,0 1,-1-1,1 1,0 0,0 0,0 0,0 0,1 0,-1 0,0 1,0-1,1 0,-1 1,1 0,-1-1,1 1,-1 0,1 0,0 0,0 0,0 0,0 0,0 0,1 0,-1 0,1 0,-1 0,1 0,0 1,0 0,-2 5,2 0,-1 0,1 1,0-1,1 0,0 0,0 0,2 5,1-2,0 1,1 0,0-1,1 0,1 0,0-1,7 10,-11-16,1 1,0-1,0 0,0 0,0 0,0-1,1 1,0-1,0 0,-1-1,2 1,-1-1,0 0,0 0,1 0,-1-1,1 0,3 1,-6-3,0 1,0 0,0-1,0 0,0 1,0-1,0 0,0-1,0 1,0 0,-1-1,1 0,1 0,4-5</inkml:trace>
  <inkml:trace contextRef="#ctx0" brushRef="#br0" timeOffset="10142.41">1579 712,'2'3,"0"0,0-1,0 1,0 0,0 0,-1 0,1 0,-1 0,1 2,4 7,-3-6,14 22,-1 1,-2 0,-1 1,-2 0,7 27,-52-102,19 17,2 0,-5-14,14 33,1-1,0 0,1-1,0 1,0 0,1-1,0 1,1-1,0-2,1 9,-1 1,1 0,0-1,0 1,0-1,0 1,0 0,1 0,-1 0,1 0,0 0,0 0,0 0,0 0,1 1,-1-1,1 1,0 0,-1-1,1 1,0 1,0-1,0 0,1 1,-1-1,0 1,0 0,1 0,-1 1,2-1,1 0,-1 1,0-1,1 1,-1 1,1-1,-1 1,0 0,1 0,-1 0,0 1,0 0,0 0,0 0,0 1,0-1,-1 1,1 0,-1 1,2 0,3 6,-1 0,0 1,0 0,-1 0,0 0,-1 1,0 0,2 8,0-1,2 1,7 11,-10-25,-6-6</inkml:trace>
  <inkml:trace contextRef="#ctx0" brushRef="#br0" timeOffset="11045.87">967 1661,'-15'-22,"13"20,0 0,0 0,-1 0,1 0,0 1,-1-1,0 1,1-1,-1 1,0 0,1 0,-1 1,0-1,0 0,0 1,1 0,-1 0,0 0,0 0,0 0,0 0,0 1,0-1,1 1,-1 0,0 0,0 0,1 0,-1 0,1 1,-1-1,1 1,-1 0,1 0,0-1,-1 2,0 1,-1-1,0 1,1 0,0 0,0 0,0 0,1 1,-1-1,1 1,0 0,1-1,-1 1,1 0,0 0,0 0,0 0,0 0,1 0,0 0,1 3,-1-1,2-1,-1 0,0 1,1-1,0 0,1 0,0-1,-1 1,2 0,-1-1,1 0,0 1,0-2,0 1,0 0,1-1,0 0,0 0,0 0,1-1,-1 1,1-1,0-1,-1 1,1-1,1 0,-1 0,0-1,0 0,1 0,-1 0,0-1,1 0,-1 0,1 0,-1-1,0 0,1-1,-1 1,0-1,0 0,0-1,0 1,-1-1,3-2,6-4,-4 1</inkml:trace>
  <inkml:trace contextRef="#ctx0" brushRef="#br0" timeOffset="11464.71">1031 1445,'1'5,"1"0,-1 0,1 0,0-1,0 1,1-1,-1 1,1-1,1 2,7 11,29 65,-23-44,2 0,1-1,3-1,17 21,-37-52,0-3</inkml:trace>
  <inkml:trace contextRef="#ctx0" brushRef="#br0" timeOffset="12207.74">1385 1540,'-18'-23,"16"21,0 0,0 0,-1 0,1 0,-1 1,1-1,-1 1,1 0,-1 0,0 0,1 0,-1 0,0 0,0 1,0 0,0-1,1 1,-1 0,0 0,0 0,0 1,0-1,0 1,1 0,-1 0,0 0,0 0,1 0,-1 0,1 1,-1-1,1 1,0 0,-2 0,1 2,-1-1,1 1,0-1,0 1,0 0,0 0,1 0,-1 1,1-1,0 1,0-1,1 1,0-1,0 1,0 0,0 0,0 0,1-1,0 1,0 2,2 3,0 1,0 0,1-1,0 0,1 0,2 3,-5-9,0-1,1 1,0-1,0 0,0 1,0-1,0 0,1 0,-1-1,1 1,0 0,0-1,0 0,0 0,0 0,0 0,1 0,-1 0,3 0,-5-2,1 0,0 0,0 0,0-1,0 1,-1 0,1-1,0 1,0-1,0 0,-1 0,1 1,-1-1,1 0,0 0,-1-1,0 1,1 0,-1 0,0-1,1 1,-1-1,0 1,0-1,0 1,0-1,-1 0,1 1,0-1,0-1,3-7,-1 0,0 0,0 0,1-9,-1-44,-2 26,0 40,1-1,0 1,0-1,-1 0,1 0,0 0,1 0,-1 0,1 1,1 1,6 5,0-1,0 0,0 0,1-1,0-1,1 1,9 2,-11-5</inkml:trace>
  <inkml:trace contextRef="#ctx0" brushRef="#br0" timeOffset="12873.17">1582 1337,'-12'6,"1"1,0-1,0 2,1 0,-8 7,14-12,1 0,0 1,0-1,0 1,0 0,0 0,1 0,0 0,0 0,0 0,0 1,1-1,-1 1,1-1,0 1,1 0,-1 3,1-7,0 1,0-1,1 1,-1-1,0 0,1 0,-1 1,1-1,0 0,-1 0,1 1,0-1,0 0,-1 0,1 0,0 0,0 0,0 0,1 0,-1-1,0 1,0 0,0-1,0 1,1 0,-1-1,0 0,1 1,-1-1,0 0,1 1,-1-1,0 0,1 0,-1 0,1-1,8 2,1-2,-1 1,0-2,6 0,-9 0,16-2,36-5,-55 9,-1-1,0 1,1 0,-1 1,0-1,0 1,1-1,-1 1,0 0,0 0,0 0,0 1,0-1,0 1,0 0,-1-1,-1 1,0-1,0 0,0 1,0-1,0 1,0-1,-1 1,1-1,0 1,-1 0,0-1,1 1,-1 0,0-1,0 1,1 0,-1-1,-1 1,1 0,0 0,0-1,-1 1,1 0,-1-1,1 1,-1-1,0 1,1 0,-1-1,0 1,0-1,0 0,0 1,0-1,-1 0,-3 6,0-1,0 0,-1 0,0 0,0-1,-7 5,7-6,1-1,0 0,-1-1,1 1,-1-1,0 0,0-1,1 1,-1-1,0 0,-1-1,-1 1,-3-2</inkml:trace>
  <inkml:trace contextRef="#ctx0" brushRef="#br0" timeOffset="13589.63">1871 1155,'-28'12,"-23"23,49-33,-1 0,1 0,-1 0,1 0,0 1,0-1,0 1,0 0,1-1,-1 1,1 0,-1 0,1 0,0 0,0 0,0 0,0 3,2-4,-1-1,1 0,-1 1,1-1,-1 0,1 1,0-1,-1 0,1 0,0 1,0-1,0 0,0 0,0 0,0 0,0 0,1 0,-1-1,0 1,0 0,1-1,-1 1,0-1,1 1,0-1,42 12,-35-10,13 2,41 11,-59-14,-1 0,1 1,0 0,0-1,-1 1,1 1,-1-1,0 0,0 1,0 0,0-1,0 1,1 2,-3-3,-1 0,1 0,0 0,-1 0,1 0,-1 0,0 0,0 0,0 0,0 1,0-1,0 0,0 0,-1 0,1 0,-1 0,0 0,1 0,-1 0,0 0,0 0,0 0,0-1,-1 1,1 0,0-1,-1 1,0 0,-7 8,0 0,-1-1,-8 7,-29 16,45-30,0-1,-1 0,1 0,-1 0,1 0,-1 0,1-1,-1 1,1-1,-1 1,0-1,1 0,-1 0,1 0,-1-1,0 1,1 0,-1-1,-2-1,-2-2</inkml:trace>
  <inkml:trace contextRef="#ctx0" brushRef="#br0" timeOffset="15654.15">738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18.350"/>
    </inkml:context>
    <inkml:brush xml:id="br0">
      <inkml:brushProperty name="width" value="0.05" units="cm"/>
      <inkml:brushProperty name="height" value="0.05" units="cm"/>
      <inkml:brushProperty name="color" value="#F6630D"/>
      <inkml:brushProperty name="ignorePressure" value="1"/>
    </inkml:brush>
  </inkml:definitions>
  <inkml:trace contextRef="#ctx0" brushRef="#br0">3522 1407,'0'0,"0"0,0 0,0 0,0 0,0 0,0 0,0 0,0 0,0 0,0 0,0 0,0 0,8-8,42-40,-17 16,-1 0,-1-3,3-7,-25 30,0-1,-2 0,0 0,0 0,-1-1,-1 0,0 0,-1-1,0 1,-1-1,0-13,-2 19,-1-1,0 1,-1 0,0 0,-1-1,1 1,-2 0,1 1,-1-1,-1 0,0 1,0-1,-3-3,0 1,-1 0,0 0,-1 1,0 0,0 1,-11-9,-7-2,-1 2,-1 0,-1 2,0 1,-1 1,-9-2,-40-11,-1 4,0 3,-2 4,0 3,-60 0,-121 3,-39 14,260-3,-275 8,-374 0,510-15,0-8,-140-31,266 34,0-1,1-3,1-3,-41-19,76 28,0-1,0 0,1-2,1 0,0-1,0 0,1-2,1 0,1 0,0-2,1 1,1-2,0 0,-2-6,5 6,1 0,1 0,0 0,1-1,1 0,1 0,1 0,1-1,0 1,1-1,2-3,-1 21,1 5,-1-3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30.516"/>
    </inkml:context>
    <inkml:brush xml:id="br0">
      <inkml:brushProperty name="width" value="0.05" units="cm"/>
      <inkml:brushProperty name="height" value="0.05" units="cm"/>
      <inkml:brushProperty name="color" value="#F6630D"/>
      <inkml:brushProperty name="ignorePressure" value="1"/>
    </inkml:brush>
  </inkml:definitions>
  <inkml:trace contextRef="#ctx0" brushRef="#br0">3 0,'0'0,"8"25,2 10,-2-1,-1 2,-1-1,-2 1,-1 22,-3-55,0-3</inkml:trace>
  <inkml:trace contextRef="#ctx0" brushRef="#br0" timeOffset="1159.96">0 13,'0'0,"0"0,30 9,1-4,0-1,3-2,-5-1,0 2,20 5,-27-2,-16-3,0-1,1 0,-1-1,0 0,1 0,-1 0,1-1,0 0,-1 0,3-1,-29 35,-20 10,-36 31,-12 13,45-37,43-51</inkml:trace>
  <inkml:trace contextRef="#ctx0" brushRef="#br0" timeOffset="3593.25">36 66,'0'0,"16"25,-11-13,1 1,-2 0,0 0,0 1,-1-1,-1 1,-1 0,1 0,-2-1,0 1,-1 3,3-75,-3 45,1 1,0-1,2 0,-1 1,1-1,1 0,0 11,1 8,7 22,4 35,-13-36,-3-44,1 2,0 5,-1 0,2 1,-1-1,2 0,-1 1,1-1,2-4,-4 14,1 0,-1 0,1-1,-1 1,1 0,-1 0,1 0,-1 0,1 0,-1 0,1 0,-1 0,1 0,-1 0,1 0,-1 0,1 0,-1 0,1 1,-1-1,1 0,-1 0,1 1,-1-1,1 0,-1 0,0 1,1-1,-1 0,0 1,1-1,-1 1,20 15,-16-13,-1-1,0 1,1 0,-1-1,1 0,-1 0,1 0,0 0,0 0,0-1,-2-1,1 0,-1 0,0 0,0 0,1 0,-1 0,0-1,0 1,0-1,0 0,1 0,-1 1,0-1,0-1,0 1,-1 0,2-1,-129 113,124-110,1 1,-1-1,1 1,0-1,-1 1,1-1,0 1,0 0,0-1,0 1,0 0,1 0,-1 0,1 0,-1 0,1-2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7.560"/>
    </inkml:context>
    <inkml:brush xml:id="br0">
      <inkml:brushProperty name="width" value="0.05" units="cm"/>
      <inkml:brushProperty name="height" value="0.05" units="cm"/>
      <inkml:brushProperty name="color" value="#F6630D"/>
      <inkml:brushProperty name="ignorePressure" value="1"/>
    </inkml:brush>
  </inkml:definitions>
  <inkml:trace contextRef="#ctx0" brushRef="#br0">2829 387,'-1'-1,"-1"-1,0 1,0-1,0 1,0-1,0 1,0 0,0 0,0 0,0 0,-2 0,1 0,-82-32,-45-10,-16-6,22 3,-191-67,239 90,-2 4,0 3,-17 1,8 7,0 3,0 4,1 4,-1 4,1 4,0 3,1 4,1 4,0 3,2 4,2 4,1 3,-45 29,79-38,2 3,1 1,1 2,2 1,-23 28,42-40,1 1,0 1,2 0,1 1,1 1,1 0,2 1,0 1,2 0,-4 18,11-32,0 0,1 1,1-1,1 1,0-1,0 1,2-1,0 0,0 1,1-1,4 10,0-6,1 0,0 0,1-1,1 0,1 0,0-1,1-1,4 4,10 8,2 0,1-2,2-1,0-1,1-2,1-1,1-2,20 8,19 4,1-3,1-4,1-2,1-5,1-2,0-4,1-3,-1-4,1-3,28-6,-31-1,-1-4,0-2,-1-4,-1-3,0-4,-2-2,-1-4,-1-2,-2-4,48-33,-68 37,-1-1,-2-2,-2-2,-1-2,-2-2,16-22,-42 45,0-1,-2 0,0-1,-1 0,-1 0,-1-1,-1 0,0-4,-3 9,-1-1,-1 0,-1 1,0-1,-1 0,-1 0,0 0,-1 1,-1-1,-1 1,-3-10,-2 2,0 1,-2 0,-1 1,-1 0,0 1,-2 0,0 1,-1 1,-1 1,-1 0,-19-14,9 9,-2 1,0 2,-1 1,-1 2,-1 0,0 3,-34-11,41 18,-1 0,0 2,0 1,0 1,0 1,0 2,-1 1,-9 1,-2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9.5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1,'6'1,"0"0,-1 0,1 1,-1 0,1 0,-1 1,0-1,0 1,0 0,1 1,12 7,311 177,40 47,-262-162,88 79,-139-102,-1 3,-3 2,-3 2,-1 3,14 29,-4 3,-4 2,-4 3,29 81,-7 13,-9 4,-4 19,5 64,4 110,18 287,14 87,-43-441,69 213,-73-359,7-2,8-2,69 122,-77-188,5-2,4-3,4-3,39 35,70 62,102 78,-182-181,5-4,98 60,-135-102,2-4,3-4,0-2,2-4,26 5,54 5,1-7,23-4,119 24,-194-34,1-5,87 0,216-11,-246-5,80 14,-230-14,0 1,1 1,-1 0,0 1,0 1,0 0,9 4,7 5,-1 2,0 1,8 7,35 18,-63-36,-9-4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1.448"/>
    </inkml:context>
    <inkml:brush xml:id="br0">
      <inkml:brushProperty name="width" value="0.05" units="cm"/>
      <inkml:brushProperty name="height" value="0.05" units="cm"/>
      <inkml:brushProperty name="color" value="#F6630D"/>
      <inkml:brushProperty name="ignorePressure" value="1"/>
    </inkml:brush>
  </inkml:definitions>
  <inkml:trace contextRef="#ctx0" brushRef="#br0">64 15,'4'219,"0"-65,-6 0,-20 128,17-246,5-35</inkml:trace>
  <inkml:trace contextRef="#ctx0" brushRef="#br0" timeOffset="1067">126 0,'19'18,"0"-2,1 0,1-1,1-1,12 6,37 16,11 0,52 26,-61-26,-32-17,30 19,-71-38,1 1,0-1,-1 0,1 1,0-1,-1 1,1-1,-1 0,1 1,-1-1,1 1,-1 0,1-1,-1 1,1-1,-1 1,0 0,1-1,-1 1,0 0,1-1,-1 1,0 0,0-1,0 1,0 0,0 0,0-1,0 1,0 0,0 0,0-1,0 1,0 0,-1-1,1 1,0 0,0 0,-1-1,1 1,-1-1,1 1,0 0,-1-1,1 1,-1-1,1 1,-1-1,0 1,1-1,-1 1,-6 4,0 0,0-1,0 1,-8 2,1 0,-118 79,-113 97,49-34,186-144,1 2,0-1,0 2,1-1,-1 1,2 0,-1 1,1-1,1 1,-1 1,2 0,-2 3,3-9,3-3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6.835"/>
    </inkml:context>
    <inkml:brush xml:id="br0">
      <inkml:brushProperty name="width" value="0.05" units="cm"/>
      <inkml:brushProperty name="height" value="0.05" units="cm"/>
      <inkml:brushProperty name="color" value="#F6630D"/>
      <inkml:brushProperty name="ignorePressure" value="1"/>
    </inkml:brush>
  </inkml:definitions>
  <inkml:trace contextRef="#ctx0" brushRef="#br0">93 0,'0'0,"0"0,-6 11,-3 18,1 1,1 0,1 0,2 0,0 18,1 46,4 13,0-378,-8 289,1 1,0-1,1 5,-4 24,2 0,2 0,3 1,1 0,2-1,4 9,-5-56,0 0,0 0,0 0,0 0,0 0,0 0,0 0,0 1,0-1,0 0,0 0,0 0,0 0,0 0,0 0,0 0,0 0,0 0,0 1,0-1,0 0,0 0,0 0,0 0,0 0,0 0,0 0,1 0,-1 0,0 0,0 0,0 0,0 1,0-1,0 0,0 0,0 0,0 0,1 0,-1 0,0 0,0 0,0 0,0 0,0 0,0 0,0 0,0 0,1 0,-1 0,0 0,0 0,0 0,0-1,0 1,0 0,0 0,0 0,7-7,3-13,4-16,-2-1,-1-1,3-27,-3 13,11-27,-23 85,0 0,0 0,1 0,-1 1,2-1,-1 6,1 13,-5 138,6-180,0 0,2 0,0 1,1-1,7-29,-6 16,5-20,12-36,-29 152,-27 114,57-271,-14 56,-1 0,0-11,-11 60,-9 67,2 19,9-100,0 0,1 0,-1 0,0 0,0 0,0-1,0 1,0 0,0 0,0 0,0 0,0 0,1 0,-1 0,0 0,0 0,0 0,0 0,0 0,0 0,1 0,-1 0,0 0,0 0,0 0,0 0,0 0,0 0,1 0,-1 0,0 0,0 0,0 0,0 0,0 0,0 0,1 0,-1 0,0 0,0 0,0 0,0 1,0-1,0 0,0 0,0 0,0 0,1 0,-1 0,0 0,0 0,0 1,0-1,0 0,0 0,0 0,0 0,0 0,0 0,0 1,0-1,14-18,11-25,5-21,-20 39,2 1,0 1,6-8,-14 34,-3 11,0 15,-3-12,1-10,1 0,-1 0,1 0,1 0,-1 0,2 6,-2-12,1-1,-1 1,0 0,1-1,-1 1,1-1,-1 1,1-1,-1 1,1-1,-1 1,1-1,-1 0,1 1,0-1,-1 0,1 1,0-1,-1 0,1 0,0 0,-1 1,1-1,0 0,-1 0,1 0,0 0,-1 0,1 0,0-1,-1 1,1 0,0 0,-1 0,1-1,0 1,-1 0,1 0,-1-1,1 1,0-1,29-15,-28 14,39-28,-1-2,17-19,-38 34,-26 24,0 0,1 1,0-1,1 1,-2 3,3-4,-1 1,0-1,-1 0,0-1,0 1,-6 4,2-3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6:07.8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1101 1,'0'0</inkml:trace>
  <inkml:trace contextRef="#ctx0" brushRef="#br0" timeOffset="684.54">1 106,'0'0</inkml:trace>
  <inkml:trace contextRef="#ctx0" brushRef="#br0" timeOffset="1035.56">1 106,'0'0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29.568"/>
    </inkml:context>
    <inkml:brush xml:id="br0">
      <inkml:brushProperty name="width" value="0.05" units="cm"/>
      <inkml:brushProperty name="height" value="0.05" units="cm"/>
      <inkml:brushProperty name="color" value="#F6630D"/>
      <inkml:brushProperty name="ignorePressure" value="1"/>
    </inkml:brush>
  </inkml:definitions>
  <inkml:trace contextRef="#ctx0" brushRef="#br0">2290 71,'0'0,"0"0,0 0,-20 0,-624 10,471-18,-148-26,-24-3,288 35,0 3,0 2,1 3,-1 2,1 2,-47 17,75-19,0 2,1 2,1 0,0 2,0 1,1 0,1 2,-14 13,30-21,-1 1,1 0,1 0,0 0,0 1,1 0,1 1,0-1,-4 12,3-5,1 0,1 0,0 0,1 1,1-1,1 9,1-18,0-1,1 1,0-1,0 1,1-1,0 0,1 1,0-1,0 0,0-1,1 1,0-1,1 1,0-1,3 4,0-3,1 1,0-1,0-1,0 0,1 0,0-1,1 0,-1-1,1 0,6 2,17 3,1-1,1-1,-1-2,1-2,0-1,32-1,138-9,24-11,-23 1,350 1,-405 12,0-7,30-10,-120 11,0-2,0-4,-42 11,-1-1,0-1,0-1,-1-1,0 0,-1-2,0 0,5-4,-18 12,0 0,-1-1,1 1,-1-1,0 0,0 1,0-1,0-1,-1 1,1 0,-1-1,0 1,-1-1,1 1,-1-1,0 0,0 0,0 0,-1 0,0-1,-1 0,1-1,-2 1,1 0,0 0,-1 0,0 0,-1 0,0 1,1-1,-2 1,1-1,-2-1,-7-8,-1 0,0 1,-1 1,-1 0,0 1,0 0,-2 1,1 1,-3 0,3 2,0 1,0 1,-1 0,1 2,-1 0,0 0,-1 2,-6-1,-24 2,-1 1,-15 4,15-1,40-2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32.6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48 948,'15'-16,"-2"2,0 0,1 1,0 1,1 0,1 1,0 1,0 0,15-6,-6 7,0 1,1 1,0 1,12 0,108-9,-114 12,28 0,-1 3,1 3,-1 2,0 2,-1 3,0 3,0 2,-1 3,12 8,-31-11,-1 2,0 2,-2 2,0 1,28 23,-43-28,0 1,-1 0,-1 1,-1 1,-1 1,0 1,-2 0,0 1,6 17,-17-34,0 1,0-1,-1 1,0 0,0 0,-1 0,0 0,0 0,0 0,-1 0,0 1,-1 2,0-4,-1-1,1 0,-1 0,0 0,-1 0,1 0,-1 0,0 0,0-1,0 0,-1 1,0-1,0 0,0-1,0 1,-3 1,-28 20,-1 0,-1-3,-33 15,-12 0,-31 7,42-18,-1-4,-72 12,99-27,-1-1,0-3,0-1,0-3,-21-3,7-4,38 4,1 1,-1 1,0 0,-1 2,22 0</inkml:trace>
  <inkml:trace contextRef="#ctx0" brushRef="#br0" timeOffset="553.76">318 1490,'0'0,"0"0,1 22,16 72,-9-59,-2 0,-1 0,-2 0,-1 0,-2 0,-2 5,2-40,0-1</inkml:trace>
  <inkml:trace contextRef="#ctx0" brushRef="#br0" timeOffset="1317.08">318 1454,'0'0,"-2"3,-1 0,1 0,0 0,-1-1,1 1,-1-1,0 1,-1 0,-2 2,-33 28,-2-1,-1-3,-41 22,0 1,84-51,-1 1,1-1,0 0,-1 1,1-1,0 0,0 0,0 0,0 0,0 0,0 0,0 0,1 0,-1 0,0 0,0-1,2 2,29 20,193 106,-210-115,-14-12,1 1,-1-1,1 1,0-1,0 1,0-1,-1 0,1 0,0 0,1 0,-1 0,0 0,1 0,0-1</inkml:trace>
  <inkml:trace contextRef="#ctx0" brushRef="#br0" timeOffset="2932.78">1929 781,'-7'-32,"3"20,0 0,0 1,-1-1,0 1,-1-1,0 2,-1-1,-1 1,1 0,-2 0,1 1,-1 0,-2-1,9 9,1 0,0 1,0-1,-1 0,1 1,0-1,-1 1,1-1,0 1,-1-1,1 1,-1 0,1 0,-1 0,1 0,-1 0,1 0,0 0,-1 0,1 1,-1-1,1 1,-1-1,0 1,-1 1,1-1,0 1,-1 0,1 0,0-1,0 1,0 1,0-1,0 0,0 2,-5 6,2 1,-1-1,1 1,1 0,-1 5,1-5,2 1,-1-1,1 1,1 0,0 0,1 0,0 0,1-1,0 1,1 0,0 0,1-1,0 1,1-1,3 5,-5-10,2 1,-1-1,1 0,-1 0,2-1,-1 1,1-1,-1 0,1 0,1 0,-1-1,1 0,0 0,0 0,0-1,0 0,0 0,1 0,-1-1,1 0,0-1,0 1,0-1,0 0,0-1,6 0,-7 0,0 0,-1-1,1 0,-1 0,1 0,-1-1,0 0,0 0,1 0,-1-1,0 1,-1-1,1 0,-1-1,1 1,-1-1,0 0,0 0,0 0,1-3,-2 3</inkml:trace>
  <inkml:trace contextRef="#ctx0" brushRef="#br0" timeOffset="4053.46">2347 604,'0'0,"0"0,-26-15,-5-2,24 12,0 0,-1 1,0 0,0 0,0 1,-1 0,-4 0,11 2,0 1,-1 0,1 0,-1 0,1 0,0 1,-1-1,1 1,0-1,-1 1,1 0,0 0,0 0,-1 0,1 0,0 1,0-1,0 1,1-1,-1 1,0 0,0-1,1 1,-1 0,1 0,0 0,0 0,0 1,-1 1,-7 14,1 0,1 1,1 0,0 0,2 1,0 0,1 0,1 0,1 0,1 0,1 11,-1-28,0-1,0 1,1-1,-1 0,1 1,-1-1,1 0,0 0,0 0,0 1,0-1,0 0,0 0,1 0,-1 0,1-1,-1 1,1 0,0-1,0 1,0-1,0 1,0-1,0 0,0-1,1 0,-1 1,1-1,-1 0,0 0,1 0,-1 0,1 0,-1-1,1 1,-1-1,0 0,1 1,-1-1,0 0,0-1,0 1,0 0,0 0,0-1,1 0,4-4,1 0,-1-1,-1 0,1 0,-1-1,0 0,-1 0,0 0,0 0,-1-1,0 0,1-4,-1 2,0 0,-1 0,-1-1,0 1,0-1,-1 1,0-1,-1 1,-1-1,0-3,29 50,-22-27,10 14,2 0,0-1,1-1,12 9,-23-24</inkml:trace>
  <inkml:trace contextRef="#ctx0" brushRef="#br0" timeOffset="4765.49">2423 16,'1'32,"14"61,3-1,22 58,17 84,-54-221,-2-8,0 0,0 0,0 0,0 0,-1 0,0 0,0 0,0 0,-1 0,1-5,0 0</inkml:trace>
  <inkml:trace contextRef="#ctx0" brushRef="#br0" timeOffset="5501.49">2658 1,'3'25,"21"103,57 286,-75-390,-4-18,0 1,0-1,-1 0,0 1,0 0,-1-1,1 1,-1 0,-1 2,1-9,0 0</inkml:trace>
  <inkml:trace contextRef="#ctx0" brushRef="#br0" timeOffset="6634.76">3117 234,'0'0,"-10"-25,6 20,1-1,-1 1,0 0,-1 0,1 0,-1 0,0 1,0 0,0 0,-1 0,0 1,1 0,-2-1,4 3,0 0,0 0,-1 0,1 0,-1 1,1-1,-1 1,1 0,0 0,-1 0,1 1,-1-1,1 1,-1 0,1-1,0 2,0-1,-1 0,1 1,0-1,0 1,0 0,1 0,-1 0,0 1,-1 0,0 0,0 1,0 0,1-1,-1 2,1-1,0 0,1 0,-1 1,1 0,0-1,0 1,0 0,0 3,1-6,1 1,0 0,0 0,0 0,0-1,0 1,1 0,-1 0,1 0,0-1,0 1,0-1,0 1,0 0,1-1,-1 0,1 1,-1-1,1 0,0 0,0 0,0 0,0 0,0 0,1-1,-1 1,1 0,51 24,-44-22,0 0,0 0,-1 1,1 1,-1 0,7 6,-14-10,0 0,0 0,0 0,0 1,0 0,0-1,-1 1,0 0,1-1,-1 1,0 0,0 0,-1 0,1 0,-1 0,1 0,-1 0,0 0,0 0,0 0,-1 0,1 0,-1 0,1 0,-1 0,-1 1,2-1,-1 0,0-1,0 1,0 0,0-1,-1 0,1 1,-1-1,1 0,-1 1,0-1,0 0,0 0,0-1,0 1,-1 0,1-1,0 1,-1-1,1 0,-1 0,0 0,1 0,-1 0,0 0,1-1,-1 0,0 1,0-1,1 0,-1 0,0 0,-1-1,-7 0,1-1,0-1,0 1,0-1,0-1,0 0,1-1,-6-3,12 6,2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45.73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11 557,'1'14,"1"1,1-1,1 0,0 0,0 0,2 0,4 8,6 17,14 42,39 69,-70-151,1 1</inkml:trace>
  <inkml:trace contextRef="#ctx0" brushRef="#br0" timeOffset="716.98">0 547,'21'-21,"-11"11,10-12,1 2,1 1,0 0,5-1,-20 15,1 1,1-1,-1 1,1 0,-1 1,1 0,0 1,0-1,0 2,1-1,-1 1,0 1,0 0,1 0,-1 1,1 0,-1 0,1 0,-1 1,0 1,0 0,0 0,0 0,0 1,-1 1,1 0,-1 0,-1 0,1 1,-1 0,0 0,0 1,0 0,-1 0,0 1,-1 0,0 0,0 0,0 0,-1 1,-1 0,1-1,-1 2,-1-1,0 0,0 0,-1 1,0-1,0 1,-1-1,-1 6,0 2,-1 1,-1-1,0 0,-1 0,-1 0,-1 0,0-1,-1 1,-1-2,0 1,-7 8,9-15,0 0,0-1,-1 0,0 0,0-1,-1 0,0 0,-1-1,1 0,-1 0,0-1,0 0,-1 0,0-1,1-1,-1 0,-1 0,1-1,0 0,-2 0,11-2,-1 0,0 0,0 0,0 0,0 0,0 0,1-1,-1 1,0-1,0 1,1-1,-3 0,3-1</inkml:trace>
  <inkml:trace contextRef="#ctx0" brushRef="#br0" timeOffset="1586.99">735 532,'-20'-18,"18"17,1 0,-1 0,0 1,0-1,1 1,-1 0,0-1,0 1,0 0,0 0,0 0,0 0,1 1,-1-1,0 0,0 1,0-1,1 1,-1 0,0 0,1-1,-1 1,0 0,0 1,0 0,0 0,0 1,1-1,-1 1,0-1,1 1,0 0,-1-1,1 1,0 0,0 0,1 0,-1 0,1 0,-2 10,1 0,0 0,2 0,-1 1,1-1,2 4,-3-15,1 6,1 1,0-1,0 1,1-1,0 0,3 6,-6-13,1 1,0-1,0 0,0 1,0-1,0 0,0 0,1 0,-1 1,0-1,0-1,1 1,-1 0,1 0,-1 0,1-1,-1 1,1-1,-1 1,1-1,0 0,-1 0,1 1,0-1,-1 0,1 0,0-1,-1 1,1 0,-1 0,1-1,0 1,-1-1,1 0,-1 1,1-1,0-1,5-2,0 0,0 0,-1-1,0 0,0-1,0 1,0-1,-1 0,0 0,0-1,1-3,-4 6,0 1,0-1,0 1,-1-1,0 0,1 0,-1 0,-1 0,1 0,-1 0,1-1,-1 3,-1-1,1 1,0 0,-1-1,1 1,-1 0,0 0,0 0,0-1,0 1,0 0,0 0,0 0,-1 1,1-1,-1 0,0 0,1 1,-3-2,2 1,-1 1,1 0,-1-1,1 1,-1 0,0 0,1 1,-1-1,0 0,0 1,1 0,-1-1,-2 1,-14-2,17 2</inkml:trace>
  <inkml:trace contextRef="#ctx0" brushRef="#br0" timeOffset="2668.36">1035 385,'-31'-11,"26"10,0 1,0-1,-1 1,1 0,0 1,0-1,0 1,0 0,0 0,0 0,0 1,0-1,1 1,-1 1,0-1,1 1,0-1,0 1,-1 0,2 1,-1-1,0 1,1 0,0 0,-1 0,2 0,-1 0,0 1,1-1,-2 4,0 0,1 0,-1 1,1-1,1 1,0-1,0 1,0 0,1 0,1 0,-1 0,1 0,1 0,0 0,0 0,1-1,0 1,1 2,-2-8,0 1,1-1,-1 0,1 0,0 0,-1 0,2 0,-1 0,0-1,0 1,1-1,0 1,-1-1,1 0,0 0,0 0,0-1,0 1,0-1,1 1,1-1,-1 0,-1-1,1 1,0-1,-1 0,1-1,0 1,-1-1,1 1,-1-1,1 0,-1-1,1 1,-1 0,1-1,-1 0,0 0,0 0,0 0,0 0,1-2,1-1,1 0,-1 0,0-1,-1 0,0 0,0 0,0 0,0-1,-1 1,0-1,-1 0,1 0,-1 0,-1 0,1 0,-1-1,0 1,-1 0,0-1,0 1,-1 0,1-1,-2-1,4 12,0-1,1 1,-1-1,1 0,0 0,-1 0,1 0,3 1,7 6,0 2,-1 1,0 0,-1 0,0 1,-1 0,-1 1,0 0,-1 1,0 0,-2 0,1 1,2 10,-6-14,-1 1,1-1,-2 1,0 0,0-1,-1 1,-1 0,0-1,-1 1,0-1,-1 1,0-1,-1 0,-1 0,0 0,0-1,-1 1,3-6,0-1,-1 0,1 0,-1-1,0 1,0-1,0 0,0 0,-1 0,0 0,0-1,0 0,0 0,0 0,-1-1,1 0,-1 0,0 0,1 0,-2-1,0 0,0-1,0 0,0 0,1 0,-1-1,0 0,0 0,0-1,1 1,-1-2,1 1,0-1,-1 0,1 0,0-1,1 1,-2-2,-3-3</inkml:trace>
  <inkml:trace contextRef="#ctx0" brushRef="#br0" timeOffset="3010.48">1204 56,'0'0,"0"0,0 0</inkml:trace>
  <inkml:trace contextRef="#ctx0" brushRef="#br0" timeOffset="3581.19">1214 0,'-1'70,"-1"-30,2 1,1-1,6 29,-6-59,1 0,1 1,-1-1,2 0,0 0,0-1,0 1,1-1,1 0,-1 0,1-1,1 1,0-1,0-1,1 1,2 1,-7-7,0 1,0-1,0 0,1-1,-1 1,1 0,-1-1,1 0,-1 0,1 0,0 0,0 0,0-1,-1 0,1 1,0-2,0 1,2 0,-4-1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5/24/2021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0" name="Google Shape;250;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9" name="Google Shape;22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9" name="Google Shape;22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8421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444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791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3720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544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394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065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7" name="Google Shape;257;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9857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2853495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4292482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4263079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02570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1718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827131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035229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8098614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5264975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47516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125175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9588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3414167970"/>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12.xml"/><Relationship Id="rId2" Type="http://schemas.openxmlformats.org/officeDocument/2006/relationships/customXml" Target="../ink/ink7.xml"/><Relationship Id="rId1" Type="http://schemas.openxmlformats.org/officeDocument/2006/relationships/slideLayout" Target="../slideLayouts/slideLayout25.xml"/><Relationship Id="rId6" Type="http://schemas.openxmlformats.org/officeDocument/2006/relationships/customXml" Target="../ink/ink9.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NULL"/></Relationships>
</file>

<file path=ppt/slides/_rels/slide11.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customXml" Target="../ink/ink18.xml"/><Relationship Id="rId3" Type="http://schemas.openxmlformats.org/officeDocument/2006/relationships/customXml" Target="../ink/ink13.xml"/><Relationship Id="rId7" Type="http://schemas.openxmlformats.org/officeDocument/2006/relationships/customXml" Target="../ink/ink15.xml"/><Relationship Id="rId12" Type="http://schemas.openxmlformats.org/officeDocument/2006/relationships/image" Target="NULL"/><Relationship Id="rId2" Type="http://schemas.openxmlformats.org/officeDocument/2006/relationships/notesSlide" Target="../notesSlides/notesSlide7.xml"/><Relationship Id="rId16" Type="http://schemas.openxmlformats.org/officeDocument/2006/relationships/image" Target="NULL"/><Relationship Id="rId1" Type="http://schemas.openxmlformats.org/officeDocument/2006/relationships/slideLayout" Target="../slideLayouts/slideLayout25.xml"/><Relationship Id="rId6" Type="http://schemas.openxmlformats.org/officeDocument/2006/relationships/image" Target="NULL"/><Relationship Id="rId11" Type="http://schemas.openxmlformats.org/officeDocument/2006/relationships/customXml" Target="../ink/ink17.xml"/><Relationship Id="rId5" Type="http://schemas.openxmlformats.org/officeDocument/2006/relationships/customXml" Target="../ink/ink14.xml"/><Relationship Id="rId15" Type="http://schemas.openxmlformats.org/officeDocument/2006/relationships/customXml" Target="../ink/ink19.xm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customXml" Target="../ink/ink16.xml"/><Relationship Id="rId14" Type="http://schemas.openxmlformats.org/officeDocument/2006/relationships/image" Target="NUL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5.xml"/><Relationship Id="rId6" Type="http://schemas.openxmlformats.org/officeDocument/2006/relationships/customXml" Target="../ink/ink3.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NUL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The Pillars of OOP</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C5B-618D-4DA7-BF58-F8A88700E29B}"/>
              </a:ext>
            </a:extLst>
          </p:cNvPr>
          <p:cNvSpPr>
            <a:spLocks noGrp="1"/>
          </p:cNvSpPr>
          <p:nvPr>
            <p:ph type="title"/>
          </p:nvPr>
        </p:nvSpPr>
        <p:spPr/>
        <p:txBody>
          <a:bodyPr/>
          <a:lstStyle/>
          <a:p>
            <a:r>
              <a:rPr lang="en-US" dirty="0"/>
              <a:t>this()… </a:t>
            </a:r>
          </a:p>
        </p:txBody>
      </p:sp>
      <p:sp>
        <p:nvSpPr>
          <p:cNvPr id="3" name="Text Placeholder 2">
            <a:extLst>
              <a:ext uri="{FF2B5EF4-FFF2-40B4-BE49-F238E27FC236}">
                <a16:creationId xmlns:a16="http://schemas.microsoft.com/office/drawing/2014/main" id="{A99380E9-B142-4258-935C-EA35889C2D05}"/>
              </a:ext>
            </a:extLst>
          </p:cNvPr>
          <p:cNvSpPr>
            <a:spLocks noGrp="1"/>
          </p:cNvSpPr>
          <p:nvPr>
            <p:ph type="body" idx="1"/>
          </p:nvPr>
        </p:nvSpPr>
        <p:spPr>
          <a:xfrm>
            <a:off x="380010" y="1481447"/>
            <a:ext cx="8383980" cy="2458958"/>
          </a:xfrm>
        </p:spPr>
        <p:txBody>
          <a:bodyPr/>
          <a:lstStyle/>
          <a:p>
            <a:pPr marL="342900" lvl="0" indent="-342900">
              <a:lnSpc>
                <a:spcPct val="90000"/>
              </a:lnSpc>
              <a:spcBef>
                <a:spcPts val="518"/>
              </a:spcBef>
              <a:buSzPts val="2590"/>
            </a:pPr>
            <a:r>
              <a:rPr lang="en-US" sz="2590" dirty="0"/>
              <a:t>When you call a constructor only one of the constructors in each class runs unless one of the constructors calls </a:t>
            </a:r>
            <a:r>
              <a:rPr lang="en-US" sz="2590" dirty="0">
                <a:latin typeface="Courier New" panose="02070309020205020404" pitchFamily="49" charset="0"/>
                <a:cs typeface="Courier New" panose="02070309020205020404" pitchFamily="49" charset="0"/>
              </a:rPr>
              <a:t>this(…) </a:t>
            </a:r>
          </a:p>
          <a:p>
            <a:pPr marL="342900" indent="-342900">
              <a:lnSpc>
                <a:spcPct val="90000"/>
              </a:lnSpc>
              <a:spcBef>
                <a:spcPts val="518"/>
              </a:spcBef>
              <a:buSzPts val="2590"/>
            </a:pPr>
            <a:r>
              <a:rPr lang="en-US" dirty="0">
                <a:latin typeface="Courier New"/>
                <a:ea typeface="Courier New"/>
                <a:cs typeface="Courier New"/>
                <a:sym typeface="Courier New"/>
              </a:rPr>
              <a:t>this</a:t>
            </a:r>
            <a:r>
              <a:rPr lang="en-US" dirty="0"/>
              <a:t> is a reference to the current class, so </a:t>
            </a:r>
            <a:r>
              <a:rPr lang="en-US" dirty="0">
                <a:latin typeface="Courier New"/>
                <a:ea typeface="Courier New"/>
                <a:cs typeface="Courier New"/>
                <a:sym typeface="Courier New"/>
              </a:rPr>
              <a:t>this() </a:t>
            </a:r>
            <a:r>
              <a:rPr lang="en-US" dirty="0"/>
              <a:t>is an invocation of one of the current class’ constructors.</a:t>
            </a:r>
            <a:endParaRPr lang="en-US" sz="2590" dirty="0"/>
          </a:p>
        </p:txBody>
      </p:sp>
      <p:sp>
        <p:nvSpPr>
          <p:cNvPr id="4" name="Slide Number Placeholder 3">
            <a:extLst>
              <a:ext uri="{FF2B5EF4-FFF2-40B4-BE49-F238E27FC236}">
                <a16:creationId xmlns:a16="http://schemas.microsoft.com/office/drawing/2014/main" id="{E9597E5C-5A80-424E-95D4-FC3B401CC89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Rectangle 4">
            <a:extLst>
              <a:ext uri="{FF2B5EF4-FFF2-40B4-BE49-F238E27FC236}">
                <a16:creationId xmlns:a16="http://schemas.microsoft.com/office/drawing/2014/main" id="{36ABE9F0-1FE6-48EE-BE0D-7D02744210A0}"/>
              </a:ext>
            </a:extLst>
          </p:cNvPr>
          <p:cNvSpPr/>
          <p:nvPr/>
        </p:nvSpPr>
        <p:spPr>
          <a:xfrm>
            <a:off x="688157" y="3940404"/>
            <a:ext cx="4355183"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one;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private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double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(12);}</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int</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FBF780D-D2FC-420B-A8CD-E04796CDCEEC}"/>
                  </a:ext>
                </a:extLst>
              </p14:cNvPr>
              <p14:cNvContentPartPr/>
              <p14:nvPr/>
            </p14:nvContentPartPr>
            <p14:xfrm>
              <a:off x="3065910" y="4645200"/>
              <a:ext cx="909360" cy="248400"/>
            </p14:xfrm>
          </p:contentPart>
        </mc:Choice>
        <mc:Fallback xmlns="">
          <p:pic>
            <p:nvPicPr>
              <p:cNvPr id="6" name="Ink 5">
                <a:extLst>
                  <a:ext uri="{FF2B5EF4-FFF2-40B4-BE49-F238E27FC236}">
                    <a16:creationId xmlns:a16="http://schemas.microsoft.com/office/drawing/2014/main" id="{7FBF780D-D2FC-420B-A8CD-E04796CDCEEC}"/>
                  </a:ext>
                </a:extLst>
              </p:cNvPr>
              <p:cNvPicPr/>
              <p:nvPr/>
            </p:nvPicPr>
            <p:blipFill>
              <a:blip r:embed="rId3"/>
              <a:stretch>
                <a:fillRect/>
              </a:stretch>
            </p:blipFill>
            <p:spPr>
              <a:xfrm>
                <a:off x="3056910" y="4636200"/>
                <a:ext cx="9270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DE51D753-B6EF-4916-A241-56696920EDCA}"/>
                  </a:ext>
                </a:extLst>
              </p14:cNvPr>
              <p14:cNvContentPartPr/>
              <p14:nvPr/>
            </p14:nvContentPartPr>
            <p14:xfrm>
              <a:off x="3939270" y="4429560"/>
              <a:ext cx="1122120" cy="677520"/>
            </p14:xfrm>
          </p:contentPart>
        </mc:Choice>
        <mc:Fallback xmlns="">
          <p:pic>
            <p:nvPicPr>
              <p:cNvPr id="16" name="Ink 15">
                <a:extLst>
                  <a:ext uri="{FF2B5EF4-FFF2-40B4-BE49-F238E27FC236}">
                    <a16:creationId xmlns:a16="http://schemas.microsoft.com/office/drawing/2014/main" id="{DE51D753-B6EF-4916-A241-56696920EDCA}"/>
                  </a:ext>
                </a:extLst>
              </p:cNvPr>
              <p:cNvPicPr/>
              <p:nvPr/>
            </p:nvPicPr>
            <p:blipFill>
              <a:blip r:embed="rId5"/>
              <a:stretch>
                <a:fillRect/>
              </a:stretch>
            </p:blipFill>
            <p:spPr>
              <a:xfrm>
                <a:off x="3930273" y="4420915"/>
                <a:ext cx="1139754" cy="69516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52E3540A-B626-4430-A010-45F59B73DEA7}"/>
                  </a:ext>
                </a:extLst>
              </p14:cNvPr>
              <p14:cNvContentPartPr/>
              <p14:nvPr/>
            </p14:nvContentPartPr>
            <p14:xfrm>
              <a:off x="4662870" y="4679760"/>
              <a:ext cx="495360" cy="356400"/>
            </p14:xfrm>
          </p:contentPart>
        </mc:Choice>
        <mc:Fallback xmlns="">
          <p:pic>
            <p:nvPicPr>
              <p:cNvPr id="23" name="Ink 22">
                <a:extLst>
                  <a:ext uri="{FF2B5EF4-FFF2-40B4-BE49-F238E27FC236}">
                    <a16:creationId xmlns:a16="http://schemas.microsoft.com/office/drawing/2014/main" id="{52E3540A-B626-4430-A010-45F59B73DEA7}"/>
                  </a:ext>
                </a:extLst>
              </p:cNvPr>
              <p:cNvPicPr/>
              <p:nvPr/>
            </p:nvPicPr>
            <p:blipFill>
              <a:blip r:embed="rId7"/>
              <a:stretch>
                <a:fillRect/>
              </a:stretch>
            </p:blipFill>
            <p:spPr>
              <a:xfrm>
                <a:off x="4653870" y="4670760"/>
                <a:ext cx="51300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4BE7F14D-5A09-4F9E-A371-64C9421C9FD3}"/>
                  </a:ext>
                </a:extLst>
              </p14:cNvPr>
              <p14:cNvContentPartPr/>
              <p14:nvPr/>
            </p14:nvContentPartPr>
            <p14:xfrm>
              <a:off x="5156790" y="4690560"/>
              <a:ext cx="49320" cy="109440"/>
            </p14:xfrm>
          </p:contentPart>
        </mc:Choice>
        <mc:Fallback xmlns="">
          <p:pic>
            <p:nvPicPr>
              <p:cNvPr id="24" name="Ink 23">
                <a:extLst>
                  <a:ext uri="{FF2B5EF4-FFF2-40B4-BE49-F238E27FC236}">
                    <a16:creationId xmlns:a16="http://schemas.microsoft.com/office/drawing/2014/main" id="{4BE7F14D-5A09-4F9E-A371-64C9421C9FD3}"/>
                  </a:ext>
                </a:extLst>
              </p:cNvPr>
              <p:cNvPicPr/>
              <p:nvPr/>
            </p:nvPicPr>
            <p:blipFill>
              <a:blip r:embed="rId9"/>
              <a:stretch>
                <a:fillRect/>
              </a:stretch>
            </p:blipFill>
            <p:spPr>
              <a:xfrm>
                <a:off x="5147790" y="4681560"/>
                <a:ext cx="66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FED069E0-F928-4B12-A815-15636655473E}"/>
                  </a:ext>
                </a:extLst>
              </p14:cNvPr>
              <p14:cNvContentPartPr/>
              <p14:nvPr/>
            </p14:nvContentPartPr>
            <p14:xfrm>
              <a:off x="5233470" y="4619640"/>
              <a:ext cx="116280" cy="135720"/>
            </p14:xfrm>
          </p:contentPart>
        </mc:Choice>
        <mc:Fallback xmlns="">
          <p:pic>
            <p:nvPicPr>
              <p:cNvPr id="25" name="Ink 24">
                <a:extLst>
                  <a:ext uri="{FF2B5EF4-FFF2-40B4-BE49-F238E27FC236}">
                    <a16:creationId xmlns:a16="http://schemas.microsoft.com/office/drawing/2014/main" id="{FED069E0-F928-4B12-A815-15636655473E}"/>
                  </a:ext>
                </a:extLst>
              </p:cNvPr>
              <p:cNvPicPr/>
              <p:nvPr/>
            </p:nvPicPr>
            <p:blipFill>
              <a:blip r:embed="rId11"/>
              <a:stretch>
                <a:fillRect/>
              </a:stretch>
            </p:blipFill>
            <p:spPr>
              <a:xfrm>
                <a:off x="5224830" y="4610640"/>
                <a:ext cx="133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BC5102EE-8C78-44B0-A677-88453039FE75}"/>
                  </a:ext>
                </a:extLst>
              </p14:cNvPr>
              <p14:cNvContentPartPr/>
              <p14:nvPr/>
            </p14:nvContentPartPr>
            <p14:xfrm>
              <a:off x="5385750" y="4544760"/>
              <a:ext cx="75960" cy="179280"/>
            </p14:xfrm>
          </p:contentPart>
        </mc:Choice>
        <mc:Fallback xmlns="">
          <p:pic>
            <p:nvPicPr>
              <p:cNvPr id="26" name="Ink 25">
                <a:extLst>
                  <a:ext uri="{FF2B5EF4-FFF2-40B4-BE49-F238E27FC236}">
                    <a16:creationId xmlns:a16="http://schemas.microsoft.com/office/drawing/2014/main" id="{BC5102EE-8C78-44B0-A677-88453039FE75}"/>
                  </a:ext>
                </a:extLst>
              </p:cNvPr>
              <p:cNvPicPr/>
              <p:nvPr/>
            </p:nvPicPr>
            <p:blipFill>
              <a:blip r:embed="rId13"/>
              <a:stretch>
                <a:fillRect/>
              </a:stretch>
            </p:blipFill>
            <p:spPr>
              <a:xfrm>
                <a:off x="5377110" y="4535760"/>
                <a:ext cx="93600" cy="196920"/>
              </a:xfrm>
              <a:prstGeom prst="rect">
                <a:avLst/>
              </a:prstGeom>
            </p:spPr>
          </p:pic>
        </mc:Fallback>
      </mc:AlternateContent>
      <p:sp>
        <p:nvSpPr>
          <p:cNvPr id="33" name="Text Placeholder 2">
            <a:extLst>
              <a:ext uri="{FF2B5EF4-FFF2-40B4-BE49-F238E27FC236}">
                <a16:creationId xmlns:a16="http://schemas.microsoft.com/office/drawing/2014/main" id="{3EDC9D56-44E2-49B7-915F-D4A9153D8F1A}"/>
              </a:ext>
            </a:extLst>
          </p:cNvPr>
          <p:cNvSpPr txBox="1">
            <a:spLocks/>
          </p:cNvSpPr>
          <p:nvPr/>
        </p:nvSpPr>
        <p:spPr>
          <a:xfrm>
            <a:off x="5385750" y="3744428"/>
            <a:ext cx="3453480" cy="245895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marR="0" lvl="0" indent="-342900" algn="l" defTabSz="914400" rtl="0" eaLnBrk="1" fontAlgn="auto" latinLnBrk="0" hangingPunct="1">
              <a:lnSpc>
                <a:spcPct val="90000"/>
              </a:lnSpc>
              <a:spcBef>
                <a:spcPts val="518"/>
              </a:spcBef>
              <a:spcAft>
                <a:spcPts val="0"/>
              </a:spcAft>
              <a:buClr>
                <a:srgbClr val="F36A25"/>
              </a:buClr>
              <a:buSzPts val="2590"/>
              <a:buFont typeface="Arial"/>
              <a:buChar char="•"/>
              <a:tabLst/>
              <a:defRPr/>
            </a:pPr>
            <a:r>
              <a:rPr kumimoji="0" lang="en-US" sz="2800" b="0" i="0" u="none" strike="noStrike" kern="0" cap="none" spc="0" normalizeH="0" baseline="0" noProof="0" dirty="0">
                <a:ln>
                  <a:noFill/>
                </a:ln>
                <a:solidFill>
                  <a:srgbClr val="474C55"/>
                </a:solidFill>
                <a:effectLst/>
                <a:uLnTx/>
                <a:uFillTx/>
                <a:latin typeface="Courier New"/>
                <a:ea typeface="Courier New"/>
                <a:cs typeface="Courier New"/>
                <a:sym typeface="Courier New"/>
              </a:rPr>
              <a:t>this() </a:t>
            </a:r>
            <a:r>
              <a:rPr kumimoji="0" lang="en-US" sz="2800" b="0" i="0" u="none" strike="noStrike" kern="0" cap="none" spc="0" normalizeH="0" baseline="0" noProof="0" dirty="0">
                <a:ln>
                  <a:noFill/>
                </a:ln>
                <a:solidFill>
                  <a:srgbClr val="474C55"/>
                </a:solidFill>
                <a:effectLst/>
                <a:uLnTx/>
                <a:uFillTx/>
                <a:latin typeface="Arial"/>
                <a:ea typeface="Courier New"/>
                <a:cs typeface="Courier New"/>
                <a:sym typeface="Courier New"/>
              </a:rPr>
              <a:t>can be used in place of </a:t>
            </a:r>
            <a:r>
              <a:rPr kumimoji="0" lang="en-US" sz="2800" b="0" i="0" u="none" strike="noStrike" kern="0" cap="none" spc="0" normalizeH="0" baseline="0" noProof="0" dirty="0">
                <a:ln>
                  <a:noFill/>
                </a:ln>
                <a:solidFill>
                  <a:srgbClr val="474C55"/>
                </a:solidFill>
                <a:effectLst/>
                <a:uLnTx/>
                <a:uFillTx/>
                <a:latin typeface="Courier New"/>
                <a:ea typeface="Courier New"/>
                <a:cs typeface="Courier New"/>
                <a:sym typeface="Courier New"/>
              </a:rPr>
              <a:t>super- </a:t>
            </a:r>
            <a:r>
              <a:rPr kumimoji="0" lang="en-US" sz="2800" b="0" i="0" u="none" strike="noStrike" kern="0" cap="none" spc="0" normalizeH="0" baseline="0" noProof="0" dirty="0">
                <a:ln>
                  <a:noFill/>
                </a:ln>
                <a:solidFill>
                  <a:srgbClr val="474C55"/>
                </a:solidFill>
                <a:effectLst/>
                <a:uLnTx/>
                <a:uFillTx/>
                <a:latin typeface="Arial"/>
                <a:ea typeface="Courier New"/>
                <a:cs typeface="Courier New"/>
                <a:sym typeface="Courier New"/>
              </a:rPr>
              <a:t>it must be the first instruction of the constructor. </a:t>
            </a:r>
            <a:endParaRPr kumimoji="0" lang="en-US" sz="2590" b="0" i="0" u="none" strike="noStrike" kern="0" cap="none" spc="0" normalizeH="0" baseline="0" noProof="0" dirty="0">
              <a:ln>
                <a:noFill/>
              </a:ln>
              <a:solidFill>
                <a:srgbClr val="474C55"/>
              </a:solidFill>
              <a:effectLst/>
              <a:uLnTx/>
              <a:uFillTx/>
              <a:latin typeface="Arial"/>
              <a:cs typeface="Arial"/>
              <a:sym typeface="Arial"/>
            </a:endParaRPr>
          </a:p>
        </p:txBody>
      </p:sp>
    </p:spTree>
    <p:extLst>
      <p:ext uri="{BB962C8B-B14F-4D97-AF65-F5344CB8AC3E}">
        <p14:creationId xmlns:p14="http://schemas.microsoft.com/office/powerpoint/2010/main" val="2724939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Pitfalls of Constructors – Inheritance and parameter matching</a:t>
            </a:r>
            <a:endParaRPr dirty="0"/>
          </a:p>
        </p:txBody>
      </p:sp>
      <p:sp>
        <p:nvSpPr>
          <p:cNvPr id="281" name="Google Shape;281;p25"/>
          <p:cNvSpPr txBox="1">
            <a:spLocks noGrp="1"/>
          </p:cNvSpPr>
          <p:nvPr>
            <p:ph type="body" idx="1"/>
          </p:nvPr>
        </p:nvSpPr>
        <p:spPr>
          <a:xfrm>
            <a:off x="380010" y="2811780"/>
            <a:ext cx="8383980" cy="164592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Animal has a constructor defined, so it doesn’t get the default no-</a:t>
            </a:r>
            <a:r>
              <a:rPr lang="en-US" sz="1750" dirty="0" err="1">
                <a:latin typeface="Arial"/>
                <a:ea typeface="Arial"/>
                <a:cs typeface="Arial"/>
                <a:sym typeface="Arial"/>
              </a:rPr>
              <a:t>arg</a:t>
            </a:r>
            <a:r>
              <a:rPr lang="en-US" sz="1750" dirty="0">
                <a:latin typeface="Arial"/>
                <a:ea typeface="Arial"/>
                <a:cs typeface="Arial"/>
                <a:sym typeface="Arial"/>
              </a:rPr>
              <a:t> constructor. </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Dog is given a default no-</a:t>
            </a:r>
            <a:r>
              <a:rPr lang="en-US" sz="1750" dirty="0" err="1">
                <a:latin typeface="Arial"/>
                <a:ea typeface="Arial"/>
                <a:cs typeface="Arial"/>
                <a:sym typeface="Arial"/>
              </a:rPr>
              <a:t>arg</a:t>
            </a:r>
            <a:r>
              <a:rPr lang="en-US" sz="1750" dirty="0">
                <a:latin typeface="Arial"/>
                <a:ea typeface="Arial"/>
                <a:cs typeface="Arial"/>
                <a:sym typeface="Arial"/>
              </a:rPr>
              <a:t> constructor. The default constructor will call </a:t>
            </a:r>
            <a:r>
              <a:rPr lang="en-US" sz="1750" dirty="0">
                <a:latin typeface="Courier New" panose="02070309020205020404" pitchFamily="49" charset="0"/>
                <a:cs typeface="Courier New" panose="02070309020205020404" pitchFamily="49" charset="0"/>
                <a:sym typeface="Arial"/>
              </a:rPr>
              <a:t>super()</a:t>
            </a:r>
            <a:r>
              <a:rPr lang="en-US" sz="1750" dirty="0">
                <a:latin typeface="Arial"/>
                <a:ea typeface="Arial"/>
                <a:cs typeface="Arial"/>
                <a:sym typeface="Arial"/>
              </a:rPr>
              <a:t>.</a:t>
            </a:r>
            <a:endParaRPr dirty="0"/>
          </a:p>
          <a:p>
            <a:pPr marL="342900" lvl="0" indent="-342900" algn="l" rtl="0">
              <a:lnSpc>
                <a:spcPct val="80000"/>
              </a:lnSpc>
              <a:spcBef>
                <a:spcPts val="350"/>
              </a:spcBef>
              <a:spcAft>
                <a:spcPts val="0"/>
              </a:spcAft>
              <a:buSzPts val="1750"/>
              <a:buChar char="•"/>
            </a:pPr>
            <a:r>
              <a:rPr lang="en-US" sz="1750" dirty="0">
                <a:latin typeface="Courier New" panose="02070309020205020404" pitchFamily="49" charset="0"/>
                <a:cs typeface="Courier New" panose="02070309020205020404" pitchFamily="49" charset="0"/>
                <a:sym typeface="Arial"/>
              </a:rPr>
              <a:t>super()</a:t>
            </a:r>
            <a:r>
              <a:rPr lang="en-US" sz="1750" dirty="0">
                <a:latin typeface="Arial"/>
                <a:ea typeface="Arial"/>
                <a:cs typeface="Arial"/>
                <a:sym typeface="Arial"/>
              </a:rPr>
              <a:t> is undefined, because no no-</a:t>
            </a:r>
            <a:r>
              <a:rPr lang="en-US" sz="1750" dirty="0" err="1">
                <a:latin typeface="Arial"/>
                <a:ea typeface="Arial"/>
                <a:cs typeface="Arial"/>
                <a:sym typeface="Arial"/>
              </a:rPr>
              <a:t>arg</a:t>
            </a:r>
            <a:r>
              <a:rPr lang="en-US" sz="1750" dirty="0">
                <a:latin typeface="Arial"/>
                <a:ea typeface="Arial"/>
                <a:cs typeface="Arial"/>
                <a:sym typeface="Arial"/>
              </a:rPr>
              <a:t> constructor exists for Animal</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5754090" cy="16459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Animal(String name)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extends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 name="Rectangle 2">
            <a:extLst>
              <a:ext uri="{FF2B5EF4-FFF2-40B4-BE49-F238E27FC236}">
                <a16:creationId xmlns:a16="http://schemas.microsoft.com/office/drawing/2014/main" id="{1693FFE3-2EBC-4975-A4D8-4AD3DA19414E}"/>
              </a:ext>
            </a:extLst>
          </p:cNvPr>
          <p:cNvSpPr/>
          <p:nvPr/>
        </p:nvSpPr>
        <p:spPr>
          <a:xfrm>
            <a:off x="738150" y="4566121"/>
            <a:ext cx="6737070" cy="18651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extends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b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b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Dog(String name)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super</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(name); // calls Animal(String)</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You could also call a constructor in the same class:</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 {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this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fido</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 gives a default value</a:t>
            </a:r>
            <a:b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b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08F9D2BF-B05C-47E8-AC2A-7C829632562D}"/>
                  </a:ext>
                </a:extLst>
              </p14:cNvPr>
              <p14:cNvContentPartPr/>
              <p14:nvPr/>
            </p14:nvContentPartPr>
            <p14:xfrm>
              <a:off x="7878720" y="6255540"/>
              <a:ext cx="360" cy="360"/>
            </p14:xfrm>
          </p:contentPart>
        </mc:Choice>
        <mc:Fallback xmlns="">
          <p:pic>
            <p:nvPicPr>
              <p:cNvPr id="15" name="Ink 14">
                <a:extLst>
                  <a:ext uri="{FF2B5EF4-FFF2-40B4-BE49-F238E27FC236}">
                    <a16:creationId xmlns:a16="http://schemas.microsoft.com/office/drawing/2014/main" id="{08F9D2BF-B05C-47E8-AC2A-7C829632562D}"/>
                  </a:ext>
                </a:extLst>
              </p:cNvPr>
              <p:cNvPicPr/>
              <p:nvPr/>
            </p:nvPicPr>
            <p:blipFill>
              <a:blip r:embed="rId4"/>
              <a:stretch>
                <a:fillRect/>
              </a:stretch>
            </p:blipFill>
            <p:spPr>
              <a:xfrm>
                <a:off x="7869720" y="6246900"/>
                <a:ext cx="18000" cy="18000"/>
              </a:xfrm>
              <a:prstGeom prst="rect">
                <a:avLst/>
              </a:prstGeom>
            </p:spPr>
          </p:pic>
        </mc:Fallback>
      </mc:AlternateContent>
      <p:grpSp>
        <p:nvGrpSpPr>
          <p:cNvPr id="279" name="Group 278">
            <a:extLst>
              <a:ext uri="{FF2B5EF4-FFF2-40B4-BE49-F238E27FC236}">
                <a16:creationId xmlns:a16="http://schemas.microsoft.com/office/drawing/2014/main" id="{8B1DA3C7-4219-43CA-A2AE-4671BDDEF974}"/>
              </a:ext>
            </a:extLst>
          </p:cNvPr>
          <p:cNvGrpSpPr/>
          <p:nvPr/>
        </p:nvGrpSpPr>
        <p:grpSpPr>
          <a:xfrm>
            <a:off x="738150" y="2110560"/>
            <a:ext cx="8117152" cy="4320720"/>
            <a:chOff x="792480" y="2093220"/>
            <a:chExt cx="8117152" cy="4320720"/>
          </a:xfrm>
        </p:grpSpPr>
        <p:sp>
          <p:nvSpPr>
            <p:cNvPr id="4" name="Rectangle: Rounded Corners 3">
              <a:extLst>
                <a:ext uri="{FF2B5EF4-FFF2-40B4-BE49-F238E27FC236}">
                  <a16:creationId xmlns:a16="http://schemas.microsoft.com/office/drawing/2014/main" id="{1AD10735-6E6E-4C74-A7DA-2C85E18652EE}"/>
                </a:ext>
              </a:extLst>
            </p:cNvPr>
            <p:cNvSpPr/>
            <p:nvPr/>
          </p:nvSpPr>
          <p:spPr>
            <a:xfrm>
              <a:off x="792480" y="2362200"/>
              <a:ext cx="3718560" cy="274320"/>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C475597-5BB2-47E3-9438-579BF697A2E7}"/>
                    </a:ext>
                  </a:extLst>
                </p14:cNvPr>
                <p14:cNvContentPartPr/>
                <p14:nvPr/>
              </p14:nvContentPartPr>
              <p14:xfrm>
                <a:off x="4518840" y="2093220"/>
                <a:ext cx="4067640" cy="3287880"/>
              </p14:xfrm>
            </p:contentPart>
          </mc:Choice>
          <mc:Fallback xmlns="">
            <p:pic>
              <p:nvPicPr>
                <p:cNvPr id="5" name="Ink 4">
                  <a:extLst>
                    <a:ext uri="{FF2B5EF4-FFF2-40B4-BE49-F238E27FC236}">
                      <a16:creationId xmlns:a16="http://schemas.microsoft.com/office/drawing/2014/main" id="{0C475597-5BB2-47E3-9438-579BF697A2E7}"/>
                    </a:ext>
                  </a:extLst>
                </p:cNvPr>
                <p:cNvPicPr/>
                <p:nvPr/>
              </p:nvPicPr>
              <p:blipFill>
                <a:blip r:embed="rId6"/>
                <a:stretch>
                  <a:fillRect/>
                </a:stretch>
              </p:blipFill>
              <p:spPr>
                <a:xfrm>
                  <a:off x="4510200" y="2084580"/>
                  <a:ext cx="4085280" cy="3305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257546D1-00C0-4EF2-9E02-38C42E8C4CF1}"/>
                    </a:ext>
                  </a:extLst>
                </p14:cNvPr>
                <p14:cNvContentPartPr/>
                <p14:nvPr/>
              </p14:nvContentPartPr>
              <p14:xfrm>
                <a:off x="6672000" y="4689540"/>
                <a:ext cx="899640" cy="1724400"/>
              </p14:xfrm>
            </p:contentPart>
          </mc:Choice>
          <mc:Fallback xmlns="">
            <p:pic>
              <p:nvPicPr>
                <p:cNvPr id="9" name="Ink 8">
                  <a:extLst>
                    <a:ext uri="{FF2B5EF4-FFF2-40B4-BE49-F238E27FC236}">
                      <a16:creationId xmlns:a16="http://schemas.microsoft.com/office/drawing/2014/main" id="{257546D1-00C0-4EF2-9E02-38C42E8C4CF1}"/>
                    </a:ext>
                  </a:extLst>
                </p:cNvPr>
                <p:cNvPicPr/>
                <p:nvPr/>
              </p:nvPicPr>
              <p:blipFill>
                <a:blip r:embed="rId8"/>
                <a:stretch>
                  <a:fillRect/>
                </a:stretch>
              </p:blipFill>
              <p:spPr>
                <a:xfrm>
                  <a:off x="6663360" y="4680540"/>
                  <a:ext cx="917280" cy="1742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7" name="Ink 56">
                  <a:extLst>
                    <a:ext uri="{FF2B5EF4-FFF2-40B4-BE49-F238E27FC236}">
                      <a16:creationId xmlns:a16="http://schemas.microsoft.com/office/drawing/2014/main" id="{F097CAC7-1B0E-4E58-B7C3-CD8C24870384}"/>
                    </a:ext>
                  </a:extLst>
                </p14:cNvPr>
                <p14:cNvContentPartPr/>
                <p14:nvPr/>
              </p14:nvContentPartPr>
              <p14:xfrm rot="700628">
                <a:off x="7174090" y="4497651"/>
                <a:ext cx="1438514" cy="765990"/>
              </p14:xfrm>
            </p:contentPart>
          </mc:Choice>
          <mc:Fallback xmlns="">
            <p:pic>
              <p:nvPicPr>
                <p:cNvPr id="57" name="Ink 56">
                  <a:extLst>
                    <a:ext uri="{FF2B5EF4-FFF2-40B4-BE49-F238E27FC236}">
                      <a16:creationId xmlns:a16="http://schemas.microsoft.com/office/drawing/2014/main" id="{F097CAC7-1B0E-4E58-B7C3-CD8C24870384}"/>
                    </a:ext>
                  </a:extLst>
                </p:cNvPr>
                <p:cNvPicPr/>
                <p:nvPr/>
              </p:nvPicPr>
              <p:blipFill>
                <a:blip r:embed="rId10"/>
                <a:stretch>
                  <a:fillRect/>
                </a:stretch>
              </p:blipFill>
              <p:spPr>
                <a:xfrm rot="700628">
                  <a:off x="7165093" y="4489012"/>
                  <a:ext cx="1456149" cy="78362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6" name="Ink 275">
                  <a:extLst>
                    <a:ext uri="{FF2B5EF4-FFF2-40B4-BE49-F238E27FC236}">
                      <a16:creationId xmlns:a16="http://schemas.microsoft.com/office/drawing/2014/main" id="{9061A2B3-4972-40C3-9EFF-1F597D0B5BEC}"/>
                    </a:ext>
                  </a:extLst>
                </p14:cNvPr>
                <p14:cNvContentPartPr/>
                <p14:nvPr/>
              </p14:nvContentPartPr>
              <p14:xfrm>
                <a:off x="8197552" y="5324846"/>
                <a:ext cx="712080" cy="672840"/>
              </p14:xfrm>
            </p:contentPart>
          </mc:Choice>
          <mc:Fallback xmlns="">
            <p:pic>
              <p:nvPicPr>
                <p:cNvPr id="276" name="Ink 275">
                  <a:extLst>
                    <a:ext uri="{FF2B5EF4-FFF2-40B4-BE49-F238E27FC236}">
                      <a16:creationId xmlns:a16="http://schemas.microsoft.com/office/drawing/2014/main" id="{9061A2B3-4972-40C3-9EFF-1F597D0B5BEC}"/>
                    </a:ext>
                  </a:extLst>
                </p:cNvPr>
                <p:cNvPicPr/>
                <p:nvPr/>
              </p:nvPicPr>
              <p:blipFill>
                <a:blip r:embed="rId12"/>
                <a:stretch>
                  <a:fillRect/>
                </a:stretch>
              </p:blipFill>
              <p:spPr>
                <a:xfrm>
                  <a:off x="8188908" y="5316201"/>
                  <a:ext cx="729729" cy="69048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83" name="Ink 282">
                <a:extLst>
                  <a:ext uri="{FF2B5EF4-FFF2-40B4-BE49-F238E27FC236}">
                    <a16:creationId xmlns:a16="http://schemas.microsoft.com/office/drawing/2014/main" id="{3F0C181F-A079-49BB-92CF-3555731D22AE}"/>
                  </a:ext>
                </a:extLst>
              </p14:cNvPr>
              <p14:cNvContentPartPr/>
              <p14:nvPr/>
            </p14:nvContentPartPr>
            <p14:xfrm>
              <a:off x="3029526" y="5460692"/>
              <a:ext cx="1360800" cy="506520"/>
            </p14:xfrm>
          </p:contentPart>
        </mc:Choice>
        <mc:Fallback xmlns="">
          <p:pic>
            <p:nvPicPr>
              <p:cNvPr id="283" name="Ink 282">
                <a:extLst>
                  <a:ext uri="{FF2B5EF4-FFF2-40B4-BE49-F238E27FC236}">
                    <a16:creationId xmlns:a16="http://schemas.microsoft.com/office/drawing/2014/main" id="{3F0C181F-A079-49BB-92CF-3555731D22AE}"/>
                  </a:ext>
                </a:extLst>
              </p:cNvPr>
              <p:cNvPicPr/>
              <p:nvPr/>
            </p:nvPicPr>
            <p:blipFill>
              <a:blip r:embed="rId14"/>
              <a:stretch>
                <a:fillRect/>
              </a:stretch>
            </p:blipFill>
            <p:spPr>
              <a:xfrm>
                <a:off x="3020526" y="5451692"/>
                <a:ext cx="137844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9" name="Ink 288">
                <a:extLst>
                  <a:ext uri="{FF2B5EF4-FFF2-40B4-BE49-F238E27FC236}">
                    <a16:creationId xmlns:a16="http://schemas.microsoft.com/office/drawing/2014/main" id="{3F4AAFEC-D28C-4D99-A92B-C6AEA970060A}"/>
                  </a:ext>
                </a:extLst>
              </p14:cNvPr>
              <p14:cNvContentPartPr/>
              <p14:nvPr/>
            </p14:nvContentPartPr>
            <p14:xfrm>
              <a:off x="2940150" y="5381850"/>
              <a:ext cx="118440" cy="127440"/>
            </p14:xfrm>
          </p:contentPart>
        </mc:Choice>
        <mc:Fallback xmlns="">
          <p:pic>
            <p:nvPicPr>
              <p:cNvPr id="289" name="Ink 288">
                <a:extLst>
                  <a:ext uri="{FF2B5EF4-FFF2-40B4-BE49-F238E27FC236}">
                    <a16:creationId xmlns:a16="http://schemas.microsoft.com/office/drawing/2014/main" id="{3F4AAFEC-D28C-4D99-A92B-C6AEA970060A}"/>
                  </a:ext>
                </a:extLst>
              </p:cNvPr>
              <p:cNvPicPr/>
              <p:nvPr/>
            </p:nvPicPr>
            <p:blipFill>
              <a:blip r:embed="rId16"/>
              <a:stretch>
                <a:fillRect/>
              </a:stretch>
            </p:blipFill>
            <p:spPr>
              <a:xfrm>
                <a:off x="2931150" y="5372825"/>
                <a:ext cx="136080" cy="14513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0"/>
                                  </p:iterate>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5" presetClass="emph" presetSubtype="0" nodeType="clickEffect">
                                  <p:stCondLst>
                                    <p:cond delay="0"/>
                                  </p:stCondLst>
                                  <p:iterate type="lt">
                                    <p:tmAbs val="25"/>
                                  </p:iterate>
                                  <p:childTnLst>
                                    <p:set>
                                      <p:cBhvr override="childStyle">
                                        <p:cTn id="50" dur="indefinite"/>
                                        <p:tgtEl>
                                          <p:spTgt spid="3">
                                            <p:txEl>
                                              <p:pRg st="5" end="5"/>
                                            </p:txEl>
                                          </p:spTgt>
                                        </p:tgtEl>
                                        <p:attrNameLst>
                                          <p:attrName>style.fontWeight</p:attrName>
                                        </p:attrNameLst>
                                      </p:cBhvr>
                                      <p:to>
                                        <p:strVal val="bold"/>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uiExpand="1" build="p"/>
      <p:bldP spid="2"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Pitfalls of Constructors – Circular References</a:t>
            </a:r>
            <a:endParaRPr dirty="0"/>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6766236" cy="26025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Animal(String name)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dirty="0">
                <a:solidFill>
                  <a:srgbClr val="000000"/>
                </a:solidFill>
                <a:latin typeface="Courier New"/>
                <a:ea typeface="Courier New"/>
                <a:cs typeface="Courier New"/>
                <a:sym typeface="Courier New"/>
              </a:rPr>
              <a:t>	</a:t>
            </a:r>
            <a:r>
              <a:rPr lang="en-US" sz="1400" b="1" kern="0" dirty="0">
                <a:solidFill>
                  <a:srgbClr val="000000"/>
                </a:solidFill>
                <a:latin typeface="Courier New"/>
                <a:ea typeface="Courier New"/>
                <a:cs typeface="Courier New"/>
                <a:sym typeface="Courier New"/>
              </a:rPr>
              <a:t>this</a:t>
            </a:r>
            <a:r>
              <a:rPr lang="en-US" sz="1400" kern="0" dirty="0">
                <a:solidFill>
                  <a:srgbClr val="000000"/>
                </a:solidFill>
                <a:latin typeface="Courier New"/>
                <a:ea typeface="Courier New"/>
                <a:cs typeface="Courier New"/>
                <a:sym typeface="Courier New"/>
              </a:rPr>
              <a:t>(); // error – circular reference</a:t>
            </a: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noProof="0" dirty="0">
                <a:solidFill>
                  <a:srgbClr val="000000"/>
                </a:solidFill>
                <a:latin typeface="Courier New"/>
                <a:ea typeface="Courier New"/>
                <a:cs typeface="Courier New"/>
                <a:sym typeface="Courier New"/>
              </a:rPr>
              <a:t>    </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endParaRPr lang="en-US" sz="1400" kern="0" dirty="0">
              <a:solidFill>
                <a:srgbClr val="000000"/>
              </a:solidFill>
              <a:latin typeface="Courier New"/>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mn-ea"/>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rPr>
              <a:t> Animal ()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dirty="0">
                <a:solidFill>
                  <a:srgbClr val="000000"/>
                </a:solidFill>
                <a:latin typeface="Courier New"/>
                <a:cs typeface="Courier New"/>
                <a:sym typeface="Courier New"/>
              </a:rPr>
              <a:t>	</a:t>
            </a:r>
            <a:r>
              <a:rPr lang="en-US" sz="1400" b="1" kern="0" dirty="0">
                <a:solidFill>
                  <a:srgbClr val="000000"/>
                </a:solidFill>
                <a:latin typeface="Courier New"/>
                <a:cs typeface="Courier New"/>
                <a:sym typeface="Courier New"/>
              </a:rPr>
              <a:t>this</a:t>
            </a:r>
            <a:r>
              <a:rPr lang="en-US" sz="1400" kern="0" dirty="0">
                <a:solidFill>
                  <a:srgbClr val="000000"/>
                </a:solidFill>
                <a:latin typeface="Courier New"/>
                <a:cs typeface="Courier New"/>
                <a:sym typeface="Courier New"/>
              </a:rPr>
              <a:t>(“default name”); // error – circular reference</a:t>
            </a:r>
            <a:endPar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dirty="0">
                <a:solidFill>
                  <a:srgbClr val="000000"/>
                </a:solidFill>
                <a:latin typeface="Courier New"/>
                <a:cs typeface="Courier New"/>
                <a:sym typeface="Courier New"/>
              </a:rPr>
              <a:t>    </a:t>
            </a:r>
            <a:r>
              <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18" name="Google Shape;281;p25">
            <a:extLst>
              <a:ext uri="{FF2B5EF4-FFF2-40B4-BE49-F238E27FC236}">
                <a16:creationId xmlns:a16="http://schemas.microsoft.com/office/drawing/2014/main" id="{8F35B49B-7DA8-45AA-B642-F7C75E3E8E5C}"/>
              </a:ext>
            </a:extLst>
          </p:cNvPr>
          <p:cNvSpPr txBox="1">
            <a:spLocks noGrp="1"/>
          </p:cNvSpPr>
          <p:nvPr>
            <p:ph type="body" idx="1"/>
          </p:nvPr>
        </p:nvSpPr>
        <p:spPr>
          <a:xfrm>
            <a:off x="380010" y="4092584"/>
            <a:ext cx="8383980" cy="243434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dirty="0"/>
              <a:t>The </a:t>
            </a:r>
            <a:r>
              <a:rPr lang="en-US" dirty="0">
                <a:latin typeface="Courier New" panose="02070309020205020404" pitchFamily="49" charset="0"/>
                <a:cs typeface="Courier New" panose="02070309020205020404" pitchFamily="49" charset="0"/>
              </a:rPr>
              <a:t>this</a:t>
            </a:r>
            <a:r>
              <a:rPr lang="en-US" dirty="0"/>
              <a:t> keyword is used to consolidate common functionality across multiple constructors within a class; however, every constructor must eventually call a superclass constructor to chain calls to the object class’ constructor.</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Tree>
    <p:extLst>
      <p:ext uri="{BB962C8B-B14F-4D97-AF65-F5344CB8AC3E}">
        <p14:creationId xmlns:p14="http://schemas.microsoft.com/office/powerpoint/2010/main" val="426836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Class Relationships</a:t>
            </a:r>
            <a:endParaRPr/>
          </a:p>
        </p:txBody>
      </p:sp>
      <p:sp>
        <p:nvSpPr>
          <p:cNvPr id="275" name="Google Shape;275;p24"/>
          <p:cNvSpPr txBox="1">
            <a:spLocks noGrp="1"/>
          </p:cNvSpPr>
          <p:nvPr>
            <p:ph type="body" idx="1"/>
          </p:nvPr>
        </p:nvSpPr>
        <p:spPr>
          <a:xfrm>
            <a:off x="380010" y="1481446"/>
            <a:ext cx="8383980" cy="5052089"/>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OOP seeks to, whenever possible, eliminate redundant/repetitive code and promote re-use</a:t>
            </a:r>
            <a:endParaRPr dirty="0"/>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To this end, a class can… </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“inherit” states and behaviors from another</a:t>
            </a:r>
            <a:endParaRPr sz="2000" dirty="0">
              <a:solidFill>
                <a:srgbClr val="474C55"/>
              </a:solidFill>
              <a:latin typeface="Arial"/>
              <a:ea typeface="Arial"/>
              <a:cs typeface="Arial"/>
              <a:sym typeface="Arial"/>
            </a:endParaRPr>
          </a:p>
          <a:p>
            <a:pPr marL="1143000" lvl="2" indent="-228240" algn="l" rtl="0">
              <a:spcBef>
                <a:spcPts val="400"/>
              </a:spcBef>
              <a:spcAft>
                <a:spcPts val="0"/>
              </a:spcAft>
              <a:buClr>
                <a:srgbClr val="F36A25"/>
              </a:buClr>
              <a:buSzPts val="2000"/>
              <a:buFont typeface="Arial"/>
              <a:buChar char="•"/>
            </a:pPr>
            <a:r>
              <a:rPr lang="en-US" dirty="0">
                <a:solidFill>
                  <a:srgbClr val="474C55"/>
                </a:solidFill>
                <a:latin typeface="Arial"/>
                <a:ea typeface="Arial"/>
                <a:cs typeface="Arial"/>
                <a:sym typeface="Arial"/>
              </a:rPr>
              <a:t>“Is-A(n)” relationship</a:t>
            </a:r>
            <a:endParaRPr sz="1800" dirty="0">
              <a:solidFill>
                <a:srgbClr val="474C55"/>
              </a:solidFill>
              <a:latin typeface="Arial"/>
              <a:ea typeface="Arial"/>
              <a:cs typeface="Arial"/>
              <a:sym typeface="Arial"/>
            </a:endParaRPr>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create/contain an instance of another</a:t>
            </a:r>
            <a:endParaRPr sz="2000" dirty="0">
              <a:solidFill>
                <a:srgbClr val="474C55"/>
              </a:solidFill>
              <a:latin typeface="Arial"/>
              <a:ea typeface="Arial"/>
              <a:cs typeface="Arial"/>
              <a:sym typeface="Arial"/>
            </a:endParaRPr>
          </a:p>
          <a:p>
            <a:pPr marL="1143000" lvl="2" indent="-228240" algn="l" rtl="0">
              <a:spcBef>
                <a:spcPts val="400"/>
              </a:spcBef>
              <a:spcAft>
                <a:spcPts val="0"/>
              </a:spcAft>
              <a:buClr>
                <a:srgbClr val="F36A25"/>
              </a:buClr>
              <a:buSzPts val="2000"/>
              <a:buFont typeface="Arial"/>
              <a:buChar char="•"/>
            </a:pPr>
            <a:r>
              <a:rPr lang="en-US" dirty="0">
                <a:solidFill>
                  <a:srgbClr val="474C55"/>
                </a:solidFill>
                <a:latin typeface="Arial"/>
                <a:ea typeface="Arial"/>
                <a:cs typeface="Arial"/>
                <a:sym typeface="Arial"/>
              </a:rPr>
              <a:t>“Has-A(n)” relationship, “Composition”</a:t>
            </a:r>
            <a:endParaRPr sz="1800"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Classes inherit, not </a:t>
            </a:r>
            <a:r>
              <a:rPr lang="en-US" dirty="0">
                <a:solidFill>
                  <a:srgbClr val="474C55"/>
                </a:solidFill>
              </a:rPr>
              <a:t>the </a:t>
            </a:r>
            <a:r>
              <a:rPr lang="en-US" dirty="0">
                <a:solidFill>
                  <a:srgbClr val="474C55"/>
                </a:solidFill>
                <a:latin typeface="Arial"/>
                <a:ea typeface="Arial"/>
                <a:cs typeface="Arial"/>
                <a:sym typeface="Arial"/>
              </a:rPr>
              <a:t>objects themselves</a:t>
            </a:r>
            <a:r>
              <a:rPr lang="en-US" dirty="0">
                <a:solidFill>
                  <a:srgbClr val="474C55"/>
                </a:solidFill>
              </a:rPr>
              <a:t>-</a:t>
            </a:r>
            <a:r>
              <a:rPr lang="en-US" dirty="0">
                <a:solidFill>
                  <a:srgbClr val="474C55"/>
                </a:solidFill>
                <a:latin typeface="Arial"/>
                <a:ea typeface="Arial"/>
                <a:cs typeface="Arial"/>
                <a:sym typeface="Arial"/>
              </a:rPr>
              <a:t> </a:t>
            </a:r>
          </a:p>
          <a:p>
            <a:pPr marL="800280" lvl="1" indent="-342720">
              <a:spcBef>
                <a:spcPts val="560"/>
              </a:spcBef>
              <a:buClr>
                <a:srgbClr val="F36A25"/>
              </a:buClr>
              <a:buSzPts val="2800"/>
              <a:buFont typeface="Arial"/>
              <a:buChar char="•"/>
            </a:pPr>
            <a:r>
              <a:rPr lang="en-US" dirty="0">
                <a:solidFill>
                  <a:srgbClr val="474C55"/>
                </a:solidFill>
                <a:latin typeface="Arial"/>
                <a:ea typeface="Arial"/>
                <a:cs typeface="Arial"/>
                <a:sym typeface="Arial"/>
              </a:rPr>
              <a:t>states are inherited, not their specific values.</a:t>
            </a:r>
            <a:endParaRPr dirty="0"/>
          </a:p>
          <a:p>
            <a:pPr marL="342900" lvl="0" indent="-165100" algn="l" rtl="0">
              <a:spcBef>
                <a:spcPts val="560"/>
              </a:spcBef>
              <a:spcAft>
                <a:spcPts val="0"/>
              </a:spcAft>
              <a:buSzPts val="2800"/>
              <a:buNone/>
            </a:pP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Is-A vs Has-A Relationships</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Composition is when a class internally creates an instance of another class. </a:t>
            </a:r>
            <a:endParaRPr dirty="0"/>
          </a:p>
          <a:p>
            <a:pPr marL="742950" lvl="1" indent="-285750" algn="l" rtl="0">
              <a:spcBef>
                <a:spcPts val="480"/>
              </a:spcBef>
              <a:spcAft>
                <a:spcPts val="0"/>
              </a:spcAft>
              <a:buSzPts val="2400"/>
              <a:buChar char="–"/>
            </a:pPr>
            <a:r>
              <a:rPr lang="en-US" dirty="0">
                <a:latin typeface="Courier New"/>
                <a:ea typeface="Courier New"/>
                <a:cs typeface="Courier New"/>
                <a:sym typeface="Courier New"/>
              </a:rPr>
              <a:t>public class </a:t>
            </a:r>
            <a:r>
              <a:rPr lang="en-US" dirty="0" err="1">
                <a:latin typeface="Courier New"/>
                <a:ea typeface="Courier New"/>
                <a:cs typeface="Courier New"/>
                <a:sym typeface="Courier New"/>
              </a:rPr>
              <a:t>MyClass</a:t>
            </a:r>
            <a:r>
              <a:rPr lang="en-US" dirty="0">
                <a:latin typeface="Courier New"/>
                <a:ea typeface="Courier New"/>
                <a:cs typeface="Courier New"/>
                <a:sym typeface="Courier New"/>
              </a:rPr>
              <a:t> {</a:t>
            </a:r>
            <a:br>
              <a:rPr lang="en-US" dirty="0">
                <a:latin typeface="Courier New"/>
                <a:ea typeface="Courier New"/>
                <a:cs typeface="Courier New"/>
                <a:sym typeface="Courier New"/>
              </a:rPr>
            </a:br>
            <a:r>
              <a:rPr lang="en-US" dirty="0">
                <a:latin typeface="Courier New"/>
                <a:ea typeface="Courier New"/>
                <a:cs typeface="Courier New"/>
                <a:sym typeface="Courier New"/>
              </a:rPr>
              <a:t>    Example composition = new Example();</a:t>
            </a:r>
            <a:br>
              <a:rPr lang="en-US" dirty="0">
                <a:latin typeface="Courier New"/>
                <a:ea typeface="Courier New"/>
                <a:cs typeface="Courier New"/>
                <a:sym typeface="Courier New"/>
              </a:rPr>
            </a:br>
            <a:r>
              <a:rPr lang="en-US" dirty="0">
                <a:latin typeface="Courier New"/>
                <a:ea typeface="Courier New"/>
                <a:cs typeface="Courier New"/>
                <a:sym typeface="Courier New"/>
              </a:rPr>
              <a:t>}</a:t>
            </a:r>
            <a:endParaRPr dirty="0"/>
          </a:p>
          <a:p>
            <a:pPr marL="342900" lvl="0" indent="-342900" algn="l" rtl="0">
              <a:spcBef>
                <a:spcPts val="560"/>
              </a:spcBef>
              <a:spcAft>
                <a:spcPts val="0"/>
              </a:spcAft>
              <a:buSzPts val="2800"/>
              <a:buChar char="•"/>
            </a:pPr>
            <a:r>
              <a:rPr lang="en-US" dirty="0"/>
              <a:t>This is a has-a(n) relationship. </a:t>
            </a:r>
            <a:r>
              <a:rPr lang="en-US" dirty="0" err="1"/>
              <a:t>MyClass</a:t>
            </a:r>
            <a:r>
              <a:rPr lang="en-US" dirty="0"/>
              <a:t> is </a:t>
            </a:r>
            <a:r>
              <a:rPr lang="en-US" i="1" dirty="0"/>
              <a:t>composed </a:t>
            </a:r>
            <a:r>
              <a:rPr lang="en-US" dirty="0"/>
              <a:t>of an Example object. </a:t>
            </a:r>
            <a:r>
              <a:rPr lang="en-US" dirty="0" err="1"/>
              <a:t>MyClass</a:t>
            </a:r>
            <a:r>
              <a:rPr lang="en-US" dirty="0"/>
              <a:t> </a:t>
            </a:r>
            <a:r>
              <a:rPr lang="en-US" i="1" dirty="0"/>
              <a:t>has-an </a:t>
            </a:r>
            <a:r>
              <a:rPr lang="en-US" dirty="0"/>
              <a:t>Example object.</a:t>
            </a:r>
            <a:endParaRPr dirty="0"/>
          </a:p>
          <a:p>
            <a:pPr marL="342900" lvl="0" indent="-342900" algn="l" rtl="0">
              <a:spcBef>
                <a:spcPts val="560"/>
              </a:spcBef>
              <a:spcAft>
                <a:spcPts val="0"/>
              </a:spcAft>
              <a:buSzPts val="2800"/>
              <a:buChar char="•"/>
            </a:pPr>
            <a:r>
              <a:rPr lang="en-US" dirty="0"/>
              <a:t>Inheritance (</a:t>
            </a:r>
            <a:r>
              <a:rPr lang="en-US" dirty="0">
                <a:latin typeface="Courier New"/>
                <a:ea typeface="Courier New"/>
                <a:cs typeface="Courier New"/>
                <a:sym typeface="Courier New"/>
              </a:rPr>
              <a:t>extends</a:t>
            </a:r>
            <a:r>
              <a:rPr lang="en-US" dirty="0"/>
              <a:t> or </a:t>
            </a:r>
            <a:r>
              <a:rPr lang="en-US" dirty="0">
                <a:latin typeface="Courier New"/>
                <a:ea typeface="Courier New"/>
                <a:cs typeface="Courier New"/>
                <a:sym typeface="Courier New"/>
              </a:rPr>
              <a:t>implements</a:t>
            </a:r>
            <a:r>
              <a:rPr lang="en-US" dirty="0"/>
              <a:t> keywords) creates an is-a(n) relationship.</a:t>
            </a:r>
            <a:endParaRPr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4336-04E2-4AFC-9897-D83DADB5425C}"/>
              </a:ext>
            </a:extLst>
          </p:cNvPr>
          <p:cNvSpPr>
            <a:spLocks noGrp="1"/>
          </p:cNvSpPr>
          <p:nvPr>
            <p:ph type="title"/>
          </p:nvPr>
        </p:nvSpPr>
        <p:spPr/>
        <p:txBody>
          <a:bodyPr/>
          <a:lstStyle/>
          <a:p>
            <a:r>
              <a:rPr lang="en-US" dirty="0"/>
              <a:t>HAS-A</a:t>
            </a:r>
          </a:p>
        </p:txBody>
      </p:sp>
      <p:sp>
        <p:nvSpPr>
          <p:cNvPr id="4" name="Slide Number Placeholder 3">
            <a:extLst>
              <a:ext uri="{FF2B5EF4-FFF2-40B4-BE49-F238E27FC236}">
                <a16:creationId xmlns:a16="http://schemas.microsoft.com/office/drawing/2014/main" id="{7DC8C110-A0A2-4B3F-BAB0-293E9AFF6131}"/>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D4E31841-2599-477F-83E9-72F7673005C1}"/>
              </a:ext>
            </a:extLst>
          </p:cNvPr>
          <p:cNvSpPr txBox="1">
            <a:spLocks noGrp="1"/>
          </p:cNvSpPr>
          <p:nvPr>
            <p:ph type="body" idx="1"/>
          </p:nvPr>
        </p:nvSpPr>
        <p:spPr>
          <a:xfrm>
            <a:off x="380010" y="1471901"/>
            <a:ext cx="8385175" cy="4697989"/>
          </a:xfrm>
          <a:prstGeom prst="rect">
            <a:avLst/>
          </a:prstGeom>
          <a:solidFill>
            <a:schemeClr val="tx2"/>
          </a:solidFill>
          <a:ln>
            <a:solidFill>
              <a:schemeClr val="accent3"/>
            </a:solidFill>
          </a:ln>
        </p:spPr>
        <p:txBody>
          <a:bodyPr spcFirstLastPara="1" wrap="square" lIns="91425" tIns="45700" rIns="91425" bIns="45700" numCol="2" anchor="t" anchorCtr="0">
            <a:noAutofit/>
          </a:bodyPr>
          <a:lstStyle/>
          <a:p>
            <a:pPr marL="182880" lvl="1" indent="0" defTabSz="457200">
              <a:lnSpc>
                <a:spcPct val="150000"/>
              </a:lnSpc>
              <a:buNone/>
            </a:pPr>
            <a:r>
              <a:rPr lang="en-US" sz="1600" b="1" dirty="0"/>
              <a:t>public class</a:t>
            </a:r>
            <a:r>
              <a:rPr lang="en-US" sz="1600" dirty="0"/>
              <a:t> Collar {</a:t>
            </a:r>
          </a:p>
          <a:p>
            <a:pPr marL="182880" lvl="1" indent="0" defTabSz="457200">
              <a:lnSpc>
                <a:spcPct val="90000"/>
              </a:lnSpc>
              <a:buNone/>
            </a:pPr>
            <a:r>
              <a:rPr lang="en-US" sz="1600" dirty="0"/>
              <a:t>	String color = “orange”;</a:t>
            </a:r>
          </a:p>
          <a:p>
            <a:pPr marL="182880" lvl="1" indent="0" defTabSz="457200">
              <a:lnSpc>
                <a:spcPct val="150000"/>
              </a:lnSpc>
              <a:buNone/>
            </a:pPr>
            <a:r>
              <a:rPr lang="en-US" sz="1600" dirty="0"/>
              <a:t>}</a:t>
            </a:r>
          </a:p>
          <a:p>
            <a:pPr marL="182880" lvl="1" indent="0" algn="l" defTabSz="457200" rtl="0">
              <a:lnSpc>
                <a:spcPct val="90000"/>
              </a:lnSpc>
              <a:spcBef>
                <a:spcPts val="480"/>
              </a:spcBef>
              <a:spcAft>
                <a:spcPts val="0"/>
              </a:spcAft>
              <a:buSzPts val="2400"/>
              <a:buNone/>
            </a:pPr>
            <a:r>
              <a:rPr lang="en-US" sz="1600" b="1" dirty="0"/>
              <a:t>public class</a:t>
            </a:r>
            <a:r>
              <a:rPr lang="en-US" sz="1600" dirty="0"/>
              <a:t> Dog {</a:t>
            </a:r>
          </a:p>
          <a:p>
            <a:pPr marL="182880" lvl="1" indent="0" algn="l" defTabSz="457200" rtl="0">
              <a:lnSpc>
                <a:spcPct val="90000"/>
              </a:lnSpc>
              <a:spcBef>
                <a:spcPts val="480"/>
              </a:spcBef>
              <a:spcAft>
                <a:spcPts val="0"/>
              </a:spcAft>
              <a:buSzPts val="2400"/>
              <a:buNone/>
            </a:pPr>
            <a:r>
              <a:rPr lang="en-US" sz="1600" dirty="0"/>
              <a:t>	//instance variable- state of a Dog object </a:t>
            </a:r>
          </a:p>
          <a:p>
            <a:pPr marL="182880" lvl="1" indent="0" algn="l" defTabSz="457200" rtl="0">
              <a:lnSpc>
                <a:spcPct val="90000"/>
              </a:lnSpc>
              <a:spcBef>
                <a:spcPts val="480"/>
              </a:spcBef>
              <a:spcAft>
                <a:spcPts val="0"/>
              </a:spcAft>
              <a:buSzPts val="2400"/>
              <a:buNone/>
            </a:pPr>
            <a:r>
              <a:rPr lang="en-US" sz="1600" dirty="0"/>
              <a:t>	</a:t>
            </a:r>
            <a:r>
              <a:rPr lang="en-US" sz="1600" b="1" dirty="0"/>
              <a:t>public double</a:t>
            </a:r>
            <a:r>
              <a:rPr lang="en-US" sz="1600" dirty="0"/>
              <a:t> size = 6.5; </a:t>
            </a:r>
          </a:p>
          <a:p>
            <a:pPr marL="182880" lvl="1" indent="0" algn="l" defTabSz="457200" rtl="0">
              <a:lnSpc>
                <a:spcPct val="90000"/>
              </a:lnSpc>
              <a:spcBef>
                <a:spcPts val="480"/>
              </a:spcBef>
              <a:spcAft>
                <a:spcPts val="0"/>
              </a:spcAft>
              <a:buSzPts val="2400"/>
              <a:buNone/>
            </a:pPr>
            <a:r>
              <a:rPr lang="en-US" sz="1600" dirty="0"/>
              <a:t>	</a:t>
            </a:r>
            <a:r>
              <a:rPr lang="en-US" sz="1600" b="1" dirty="0"/>
              <a:t>public</a:t>
            </a:r>
            <a:r>
              <a:rPr lang="en-US" sz="1600" dirty="0"/>
              <a:t> Collar </a:t>
            </a:r>
            <a:r>
              <a:rPr lang="en-US" sz="1600" dirty="0" err="1"/>
              <a:t>collar</a:t>
            </a:r>
            <a:r>
              <a:rPr lang="en-US" sz="1600" dirty="0"/>
              <a:t> = new Collar();</a:t>
            </a:r>
          </a:p>
          <a:p>
            <a:pPr marL="182880" lvl="1" indent="0" algn="l" defTabSz="457200" rtl="0">
              <a:lnSpc>
                <a:spcPct val="150000"/>
              </a:lnSpc>
              <a:spcBef>
                <a:spcPts val="480"/>
              </a:spcBef>
              <a:spcAft>
                <a:spcPts val="0"/>
              </a:spcAft>
              <a:buSzPts val="2400"/>
              <a:buNone/>
            </a:pPr>
            <a:r>
              <a:rPr lang="en-US" sz="1600" dirty="0"/>
              <a:t>}</a:t>
            </a:r>
          </a:p>
          <a:p>
            <a:pPr marL="182880" lvl="1" indent="0" defTabSz="457200">
              <a:lnSpc>
                <a:spcPct val="150000"/>
              </a:lnSpc>
              <a:buNone/>
            </a:pPr>
            <a:r>
              <a:rPr lang="en-US" sz="1600" b="1" dirty="0"/>
              <a:t>public class</a:t>
            </a:r>
            <a:r>
              <a:rPr lang="en-US" sz="1600" dirty="0"/>
              <a:t> </a:t>
            </a:r>
            <a:r>
              <a:rPr lang="en-US" sz="1600" dirty="0" err="1"/>
              <a:t>ProgramExecution</a:t>
            </a:r>
            <a:r>
              <a:rPr lang="en-US" sz="1600" dirty="0"/>
              <a:t> {</a:t>
            </a:r>
          </a:p>
          <a:p>
            <a:pPr marL="182880" lvl="1" indent="0" defTabSz="457200">
              <a:lnSpc>
                <a:spcPct val="90000"/>
              </a:lnSpc>
              <a:buNone/>
            </a:pPr>
            <a:r>
              <a:rPr lang="en-US" sz="1600" dirty="0"/>
              <a:t>	</a:t>
            </a:r>
            <a:r>
              <a:rPr lang="en-US" sz="1600" b="1" dirty="0"/>
              <a:t>public static void</a:t>
            </a:r>
            <a:r>
              <a:rPr lang="en-US" sz="1600" dirty="0"/>
              <a:t> main(String[] </a:t>
            </a:r>
            <a:r>
              <a:rPr lang="en-US" sz="1600" dirty="0" err="1"/>
              <a:t>args</a:t>
            </a:r>
            <a:r>
              <a:rPr lang="en-US" sz="1600" dirty="0"/>
              <a:t>){</a:t>
            </a:r>
          </a:p>
          <a:p>
            <a:pPr marL="182880" lvl="1" indent="0" defTabSz="457200">
              <a:lnSpc>
                <a:spcPct val="90000"/>
              </a:lnSpc>
              <a:buNone/>
            </a:pPr>
            <a:r>
              <a:rPr lang="en-US" sz="1600" dirty="0"/>
              <a:t>		Dog </a:t>
            </a:r>
            <a:r>
              <a:rPr lang="en-US" sz="1600" dirty="0" err="1"/>
              <a:t>dog</a:t>
            </a:r>
            <a:r>
              <a:rPr lang="en-US" sz="1600" dirty="0"/>
              <a:t> = </a:t>
            </a:r>
            <a:r>
              <a:rPr lang="en-US" sz="1600" b="1" dirty="0"/>
              <a:t>new</a:t>
            </a:r>
            <a:r>
              <a:rPr lang="en-US" sz="1600" dirty="0"/>
              <a:t> Dog();</a:t>
            </a:r>
          </a:p>
          <a:p>
            <a:pPr marL="182880" lvl="1" indent="0" defTabSz="457200">
              <a:lnSpc>
                <a:spcPct val="90000"/>
              </a:lnSpc>
              <a:buNone/>
            </a:pPr>
            <a:r>
              <a:rPr lang="en-US" sz="1600" dirty="0"/>
              <a:t>	}</a:t>
            </a:r>
          </a:p>
          <a:p>
            <a:pPr marL="182880" lvl="1" indent="0" defTabSz="457200">
              <a:lnSpc>
                <a:spcPct val="90000"/>
              </a:lnSpc>
              <a:buNone/>
            </a:pPr>
            <a:r>
              <a:rPr lang="en-US" sz="1600" dirty="0"/>
              <a:t>}</a:t>
            </a:r>
          </a:p>
          <a:p>
            <a:pPr marL="182880" lvl="1" indent="0" algn="l" defTabSz="457200" rtl="0">
              <a:lnSpc>
                <a:spcPct val="90000"/>
              </a:lnSpc>
              <a:spcBef>
                <a:spcPts val="480"/>
              </a:spcBef>
              <a:spcAft>
                <a:spcPts val="0"/>
              </a:spcAft>
              <a:buSzPts val="2400"/>
              <a:buNone/>
            </a:pPr>
            <a:endParaRPr lang="en-US" sz="1600" dirty="0"/>
          </a:p>
        </p:txBody>
      </p:sp>
      <p:grpSp>
        <p:nvGrpSpPr>
          <p:cNvPr id="12" name="Group 11">
            <a:extLst>
              <a:ext uri="{FF2B5EF4-FFF2-40B4-BE49-F238E27FC236}">
                <a16:creationId xmlns:a16="http://schemas.microsoft.com/office/drawing/2014/main" id="{FBF3C109-A128-4C03-90F0-6594C4F4C466}"/>
              </a:ext>
            </a:extLst>
          </p:cNvPr>
          <p:cNvGrpSpPr/>
          <p:nvPr/>
        </p:nvGrpSpPr>
        <p:grpSpPr>
          <a:xfrm>
            <a:off x="3500582" y="3109908"/>
            <a:ext cx="2555782" cy="2113290"/>
            <a:chOff x="3500582" y="3109908"/>
            <a:chExt cx="2555782" cy="2113290"/>
          </a:xfrm>
        </p:grpSpPr>
        <p:sp>
          <p:nvSpPr>
            <p:cNvPr id="10" name="Freeform: Shape 9">
              <a:extLst>
                <a:ext uri="{FF2B5EF4-FFF2-40B4-BE49-F238E27FC236}">
                  <a16:creationId xmlns:a16="http://schemas.microsoft.com/office/drawing/2014/main" id="{9DB9B8BE-3DCA-48C5-9039-513E1669BB2A}"/>
                </a:ext>
              </a:extLst>
            </p:cNvPr>
            <p:cNvSpPr/>
            <p:nvPr/>
          </p:nvSpPr>
          <p:spPr>
            <a:xfrm>
              <a:off x="3500582" y="3109908"/>
              <a:ext cx="2507964" cy="2113290"/>
            </a:xfrm>
            <a:custGeom>
              <a:avLst/>
              <a:gdLst>
                <a:gd name="connsiteX0" fmla="*/ 0 w 2507964"/>
                <a:gd name="connsiteY0" fmla="*/ 2016274 h 2113290"/>
                <a:gd name="connsiteX1" fmla="*/ 1182254 w 2507964"/>
                <a:gd name="connsiteY1" fmla="*/ 1905437 h 2113290"/>
                <a:gd name="connsiteX2" fmla="*/ 1570182 w 2507964"/>
                <a:gd name="connsiteY2" fmla="*/ 169001 h 2113290"/>
                <a:gd name="connsiteX3" fmla="*/ 2419927 w 2507964"/>
                <a:gd name="connsiteY3" fmla="*/ 58165 h 2113290"/>
                <a:gd name="connsiteX4" fmla="*/ 2438400 w 2507964"/>
                <a:gd name="connsiteY4" fmla="*/ 95110 h 211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964" h="2113290">
                  <a:moveTo>
                    <a:pt x="0" y="2016274"/>
                  </a:moveTo>
                  <a:cubicBezTo>
                    <a:pt x="460278" y="2114795"/>
                    <a:pt x="920557" y="2213316"/>
                    <a:pt x="1182254" y="1905437"/>
                  </a:cubicBezTo>
                  <a:cubicBezTo>
                    <a:pt x="1443951" y="1597558"/>
                    <a:pt x="1363903" y="476880"/>
                    <a:pt x="1570182" y="169001"/>
                  </a:cubicBezTo>
                  <a:cubicBezTo>
                    <a:pt x="1776461" y="-138878"/>
                    <a:pt x="2275224" y="70480"/>
                    <a:pt x="2419927" y="58165"/>
                  </a:cubicBezTo>
                  <a:cubicBezTo>
                    <a:pt x="2564630" y="45850"/>
                    <a:pt x="2501515" y="70480"/>
                    <a:pt x="2438400" y="951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 name="Freeform: Shape 10">
              <a:extLst>
                <a:ext uri="{FF2B5EF4-FFF2-40B4-BE49-F238E27FC236}">
                  <a16:creationId xmlns:a16="http://schemas.microsoft.com/office/drawing/2014/main" id="{970DC4C1-08FB-4D95-8CF2-0BF7945AD470}"/>
                </a:ext>
              </a:extLst>
            </p:cNvPr>
            <p:cNvSpPr/>
            <p:nvPr/>
          </p:nvSpPr>
          <p:spPr>
            <a:xfrm rot="12941897">
              <a:off x="5960727" y="3124752"/>
              <a:ext cx="95637" cy="139002"/>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pic>
        <p:nvPicPr>
          <p:cNvPr id="13" name="Graphic 12" descr="Dog">
            <a:extLst>
              <a:ext uri="{FF2B5EF4-FFF2-40B4-BE49-F238E27FC236}">
                <a16:creationId xmlns:a16="http://schemas.microsoft.com/office/drawing/2014/main" id="{98B53EDA-ACE9-4A8D-AFF3-FCD0BC0052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7934" y="2764632"/>
            <a:ext cx="1898369" cy="1898369"/>
          </a:xfrm>
          <a:prstGeom prst="rect">
            <a:avLst/>
          </a:prstGeom>
        </p:spPr>
      </p:pic>
      <p:sp>
        <p:nvSpPr>
          <p:cNvPr id="15" name="Freeform: Shape 14">
            <a:extLst>
              <a:ext uri="{FF2B5EF4-FFF2-40B4-BE49-F238E27FC236}">
                <a16:creationId xmlns:a16="http://schemas.microsoft.com/office/drawing/2014/main" id="{E306A9FB-FF7A-4E7D-84CE-3D549583119F}"/>
              </a:ext>
            </a:extLst>
          </p:cNvPr>
          <p:cNvSpPr/>
          <p:nvPr/>
        </p:nvSpPr>
        <p:spPr>
          <a:xfrm>
            <a:off x="7303439" y="3359727"/>
            <a:ext cx="316561" cy="168564"/>
          </a:xfrm>
          <a:custGeom>
            <a:avLst/>
            <a:gdLst>
              <a:gd name="connsiteX0" fmla="*/ 0 w 277091"/>
              <a:gd name="connsiteY0" fmla="*/ 0 h 138546"/>
              <a:gd name="connsiteX1" fmla="*/ 277091 w 277091"/>
              <a:gd name="connsiteY1" fmla="*/ 138546 h 138546"/>
            </a:gdLst>
            <a:ahLst/>
            <a:cxnLst>
              <a:cxn ang="0">
                <a:pos x="connsiteX0" y="connsiteY0"/>
              </a:cxn>
              <a:cxn ang="0">
                <a:pos x="connsiteX1" y="connsiteY1"/>
              </a:cxn>
            </a:cxnLst>
            <a:rect l="l" t="t" r="r" b="b"/>
            <a:pathLst>
              <a:path w="277091" h="138546">
                <a:moveTo>
                  <a:pt x="0" y="0"/>
                </a:moveTo>
                <a:lnTo>
                  <a:pt x="277091" y="138546"/>
                </a:ln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17" name="Rectangle: Rounded Corners 16">
            <a:extLst>
              <a:ext uri="{FF2B5EF4-FFF2-40B4-BE49-F238E27FC236}">
                <a16:creationId xmlns:a16="http://schemas.microsoft.com/office/drawing/2014/main" id="{A26C66DC-C5C3-41AE-8945-0B4B304CFADA}"/>
              </a:ext>
            </a:extLst>
          </p:cNvPr>
          <p:cNvSpPr/>
          <p:nvPr/>
        </p:nvSpPr>
        <p:spPr>
          <a:xfrm>
            <a:off x="909336" y="3528291"/>
            <a:ext cx="3214255" cy="277091"/>
          </a:xfrm>
          <a:prstGeom prst="round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Tree>
    <p:extLst>
      <p:ext uri="{BB962C8B-B14F-4D97-AF65-F5344CB8AC3E}">
        <p14:creationId xmlns:p14="http://schemas.microsoft.com/office/powerpoint/2010/main" val="254979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A749-6AAD-4AA2-A705-C59E4692335C}"/>
              </a:ext>
            </a:extLst>
          </p:cNvPr>
          <p:cNvSpPr>
            <a:spLocks noGrp="1"/>
          </p:cNvSpPr>
          <p:nvPr>
            <p:ph type="title"/>
          </p:nvPr>
        </p:nvSpPr>
        <p:spPr/>
        <p:txBody>
          <a:bodyPr/>
          <a:lstStyle/>
          <a:p>
            <a:r>
              <a:rPr lang="en-US" dirty="0"/>
              <a:t>IS-A</a:t>
            </a:r>
          </a:p>
        </p:txBody>
      </p:sp>
      <p:sp>
        <p:nvSpPr>
          <p:cNvPr id="3" name="Text Placeholder 2">
            <a:extLst>
              <a:ext uri="{FF2B5EF4-FFF2-40B4-BE49-F238E27FC236}">
                <a16:creationId xmlns:a16="http://schemas.microsoft.com/office/drawing/2014/main" id="{64FBC598-91D3-474B-9E14-950225DC2C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8A184B-03CF-4E8C-A33F-EB7CD79E7DC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7" name="Google Shape;219;p16">
            <a:extLst>
              <a:ext uri="{FF2B5EF4-FFF2-40B4-BE49-F238E27FC236}">
                <a16:creationId xmlns:a16="http://schemas.microsoft.com/office/drawing/2014/main" id="{D8C1425F-AC4E-4AE9-BA0B-320DBDEF6B57}"/>
              </a:ext>
            </a:extLst>
          </p:cNvPr>
          <p:cNvSpPr txBox="1">
            <a:spLocks/>
          </p:cNvSpPr>
          <p:nvPr/>
        </p:nvSpPr>
        <p:spPr>
          <a:xfrm>
            <a:off x="380010" y="1481446"/>
            <a:ext cx="8385175" cy="4978078"/>
          </a:xfrm>
          <a:prstGeom prst="rect">
            <a:avLst/>
          </a:prstGeom>
          <a:solidFill>
            <a:schemeClr val="tx2"/>
          </a:solidFill>
          <a:ln>
            <a:solidFill>
              <a:schemeClr val="accent3"/>
            </a:solidFill>
          </a:ln>
        </p:spPr>
        <p:txBody>
          <a:bodyPr spcFirstLastPara="1" wrap="square" lIns="91425" tIns="45700" rIns="91425" bIns="45700" numCol="1"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Animal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String name = “Spot”;</a:t>
            </a:r>
          </a:p>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r>
              <a:rPr kumimoji="0" lang="en-US" sz="1600" b="0" i="0" u="none" strike="noStrike" kern="0" cap="none" spc="0" normalizeH="0" baseline="0" noProof="0" dirty="0">
                <a:ln>
                  <a:noFill/>
                </a:ln>
                <a:solidFill>
                  <a:srgbClr val="F36A25"/>
                </a:solidFill>
                <a:effectLst/>
                <a:uLnTx/>
                <a:uFillTx/>
                <a:latin typeface="Courier New" panose="02070309020205020404" pitchFamily="49" charset="0"/>
                <a:cs typeface="Courier New" panose="02070309020205020404" pitchFamily="49" charset="0"/>
                <a:sym typeface="Arial"/>
              </a:rPr>
              <a:t>extends Animal </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/*instance variable-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600" kern="0" dirty="0">
                <a:solidFill>
                  <a:srgbClr val="474C55"/>
                </a:solidFill>
                <a:latin typeface="Courier New" panose="02070309020205020404" pitchFamily="49" charset="0"/>
                <a:cs typeface="Courier New" panose="02070309020205020404" pitchFamily="49" charset="0"/>
              </a:rPr>
              <a:t>	</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state of a Dog object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Collar </a:t>
            </a:r>
            <a:r>
              <a:rPr kumimoji="0" lang="en-US" sz="16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collar</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Collar();</a:t>
            </a:r>
          </a:p>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ProgramExecution</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static void</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main(String[] </a:t>
            </a:r>
            <a:r>
              <a:rPr kumimoji="0" lang="en-US" sz="16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args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Animal dog =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dog2 =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pic>
        <p:nvPicPr>
          <p:cNvPr id="11" name="Graphic 10" descr="Dog">
            <a:extLst>
              <a:ext uri="{FF2B5EF4-FFF2-40B4-BE49-F238E27FC236}">
                <a16:creationId xmlns:a16="http://schemas.microsoft.com/office/drawing/2014/main" id="{E60A679F-9A2A-4186-85B9-1D6F877AF9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27142" y="1636335"/>
            <a:ext cx="1898369" cy="1898369"/>
          </a:xfrm>
          <a:prstGeom prst="rect">
            <a:avLst/>
          </a:prstGeom>
        </p:spPr>
      </p:pic>
      <p:sp>
        <p:nvSpPr>
          <p:cNvPr id="16" name="Freeform: Shape 15">
            <a:extLst>
              <a:ext uri="{FF2B5EF4-FFF2-40B4-BE49-F238E27FC236}">
                <a16:creationId xmlns:a16="http://schemas.microsoft.com/office/drawing/2014/main" id="{FDFC575C-4F70-4B79-9EBA-1A734F72B1EB}"/>
              </a:ext>
            </a:extLst>
          </p:cNvPr>
          <p:cNvSpPr/>
          <p:nvPr/>
        </p:nvSpPr>
        <p:spPr>
          <a:xfrm>
            <a:off x="7736610" y="2179320"/>
            <a:ext cx="325350" cy="228599"/>
          </a:xfrm>
          <a:custGeom>
            <a:avLst/>
            <a:gdLst>
              <a:gd name="connsiteX0" fmla="*/ 0 w 277091"/>
              <a:gd name="connsiteY0" fmla="*/ 0 h 138546"/>
              <a:gd name="connsiteX1" fmla="*/ 277091 w 277091"/>
              <a:gd name="connsiteY1" fmla="*/ 138546 h 138546"/>
            </a:gdLst>
            <a:ahLst/>
            <a:cxnLst>
              <a:cxn ang="0">
                <a:pos x="connsiteX0" y="connsiteY0"/>
              </a:cxn>
              <a:cxn ang="0">
                <a:pos x="connsiteX1" y="connsiteY1"/>
              </a:cxn>
            </a:cxnLst>
            <a:rect l="l" t="t" r="r" b="b"/>
            <a:pathLst>
              <a:path w="277091" h="138546">
                <a:moveTo>
                  <a:pt x="0" y="0"/>
                </a:moveTo>
                <a:lnTo>
                  <a:pt x="277091" y="138546"/>
                </a:lnTo>
              </a:path>
            </a:pathLst>
          </a:custGeom>
          <a:ln w="57150"/>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pic>
        <p:nvPicPr>
          <p:cNvPr id="19" name="Graphic 18" descr="Dog">
            <a:extLst>
              <a:ext uri="{FF2B5EF4-FFF2-40B4-BE49-F238E27FC236}">
                <a16:creationId xmlns:a16="http://schemas.microsoft.com/office/drawing/2014/main" id="{55CF0F41-B3FE-4C01-B97D-249AF5BD61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08993" y="3960741"/>
            <a:ext cx="1898369" cy="1898369"/>
          </a:xfrm>
          <a:prstGeom prst="rect">
            <a:avLst/>
          </a:prstGeom>
        </p:spPr>
      </p:pic>
      <p:sp>
        <p:nvSpPr>
          <p:cNvPr id="18" name="Cloud 17">
            <a:extLst>
              <a:ext uri="{FF2B5EF4-FFF2-40B4-BE49-F238E27FC236}">
                <a16:creationId xmlns:a16="http://schemas.microsoft.com/office/drawing/2014/main" id="{63230A2C-44CC-4E2B-A411-A57A2FE8184B}"/>
              </a:ext>
            </a:extLst>
          </p:cNvPr>
          <p:cNvSpPr/>
          <p:nvPr/>
        </p:nvSpPr>
        <p:spPr>
          <a:xfrm>
            <a:off x="6250348" y="4075511"/>
            <a:ext cx="2245952" cy="1963557"/>
          </a:xfrm>
          <a:prstGeom prst="cloud">
            <a:avLst/>
          </a:prstGeom>
          <a:solidFill>
            <a:schemeClr val="accent1">
              <a:alpha val="5000"/>
            </a:schemeClr>
          </a:solidFill>
          <a:ln w="180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size =6.5</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name =“Spot”</a:t>
            </a:r>
          </a:p>
        </p:txBody>
      </p:sp>
      <p:sp>
        <p:nvSpPr>
          <p:cNvPr id="20" name="Freeform: Shape 19">
            <a:extLst>
              <a:ext uri="{FF2B5EF4-FFF2-40B4-BE49-F238E27FC236}">
                <a16:creationId xmlns:a16="http://schemas.microsoft.com/office/drawing/2014/main" id="{0F59D507-91D5-4805-8A55-498BEE753C34}"/>
              </a:ext>
            </a:extLst>
          </p:cNvPr>
          <p:cNvSpPr/>
          <p:nvPr/>
        </p:nvSpPr>
        <p:spPr>
          <a:xfrm>
            <a:off x="7616878" y="4555836"/>
            <a:ext cx="316561" cy="168564"/>
          </a:xfrm>
          <a:custGeom>
            <a:avLst/>
            <a:gdLst>
              <a:gd name="connsiteX0" fmla="*/ 0 w 277091"/>
              <a:gd name="connsiteY0" fmla="*/ 0 h 138546"/>
              <a:gd name="connsiteX1" fmla="*/ 277091 w 277091"/>
              <a:gd name="connsiteY1" fmla="*/ 138546 h 138546"/>
            </a:gdLst>
            <a:ahLst/>
            <a:cxnLst>
              <a:cxn ang="0">
                <a:pos x="connsiteX0" y="connsiteY0"/>
              </a:cxn>
              <a:cxn ang="0">
                <a:pos x="connsiteX1" y="connsiteY1"/>
              </a:cxn>
            </a:cxnLst>
            <a:rect l="l" t="t" r="r" b="b"/>
            <a:pathLst>
              <a:path w="277091" h="138546">
                <a:moveTo>
                  <a:pt x="0" y="0"/>
                </a:moveTo>
                <a:lnTo>
                  <a:pt x="277091" y="138546"/>
                </a:ln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cxnSp>
        <p:nvCxnSpPr>
          <p:cNvPr id="21" name="Straight Arrow Connector 20">
            <a:extLst>
              <a:ext uri="{FF2B5EF4-FFF2-40B4-BE49-F238E27FC236}">
                <a16:creationId xmlns:a16="http://schemas.microsoft.com/office/drawing/2014/main" id="{37F67BD0-00A9-44F2-A092-DF4397A721D2}"/>
              </a:ext>
            </a:extLst>
          </p:cNvPr>
          <p:cNvCxnSpPr>
            <a:cxnSpLocks/>
          </p:cNvCxnSpPr>
          <p:nvPr/>
        </p:nvCxnSpPr>
        <p:spPr>
          <a:xfrm flipV="1">
            <a:off x="4060272" y="5525740"/>
            <a:ext cx="2245952" cy="16199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Cloud 24">
            <a:extLst>
              <a:ext uri="{FF2B5EF4-FFF2-40B4-BE49-F238E27FC236}">
                <a16:creationId xmlns:a16="http://schemas.microsoft.com/office/drawing/2014/main" id="{BAB245A7-6C07-4681-95D1-0C3390D8E7F8}"/>
              </a:ext>
            </a:extLst>
          </p:cNvPr>
          <p:cNvSpPr/>
          <p:nvPr/>
        </p:nvSpPr>
        <p:spPr>
          <a:xfrm>
            <a:off x="6220054" y="1455849"/>
            <a:ext cx="2543935" cy="2504892"/>
          </a:xfrm>
          <a:prstGeom prst="cloud">
            <a:avLst/>
          </a:prstGeom>
          <a:solidFill>
            <a:schemeClr val="accent1">
              <a:alpha val="5000"/>
            </a:schemeClr>
          </a:solidFill>
          <a:ln w="180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A0A1A0"/>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A0A1A0"/>
                </a:solidFill>
                <a:effectLst/>
                <a:uLnTx/>
                <a:uFillTx/>
                <a:latin typeface="Segoe Print" panose="02000600000000000000" pitchFamily="2" charset="0"/>
                <a:ea typeface="+mn-ea"/>
                <a:cs typeface="+mn-cs"/>
                <a:sym typeface="Arial"/>
              </a:rPr>
              <a:t>size =6.5</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name =“Spot”</a:t>
            </a:r>
          </a:p>
        </p:txBody>
      </p:sp>
      <p:grpSp>
        <p:nvGrpSpPr>
          <p:cNvPr id="27" name="Group 26">
            <a:extLst>
              <a:ext uri="{FF2B5EF4-FFF2-40B4-BE49-F238E27FC236}">
                <a16:creationId xmlns:a16="http://schemas.microsoft.com/office/drawing/2014/main" id="{DAAA87D6-BE41-4BFA-BE9C-205F91562862}"/>
              </a:ext>
            </a:extLst>
          </p:cNvPr>
          <p:cNvGrpSpPr/>
          <p:nvPr/>
        </p:nvGrpSpPr>
        <p:grpSpPr>
          <a:xfrm>
            <a:off x="3261824" y="1537099"/>
            <a:ext cx="1701727" cy="1097282"/>
            <a:chOff x="3261824" y="1537099"/>
            <a:chExt cx="1701727" cy="1097282"/>
          </a:xfrm>
        </p:grpSpPr>
        <p:sp>
          <p:nvSpPr>
            <p:cNvPr id="17" name="Cloud 16">
              <a:extLst>
                <a:ext uri="{FF2B5EF4-FFF2-40B4-BE49-F238E27FC236}">
                  <a16:creationId xmlns:a16="http://schemas.microsoft.com/office/drawing/2014/main" id="{3239B21C-D3BC-4C08-BA21-0EE8CD4184C3}"/>
                </a:ext>
              </a:extLst>
            </p:cNvPr>
            <p:cNvSpPr/>
            <p:nvPr/>
          </p:nvSpPr>
          <p:spPr>
            <a:xfrm>
              <a:off x="3768280" y="1537099"/>
              <a:ext cx="1195271" cy="1097282"/>
            </a:xfrm>
            <a:prstGeom prst="cloud">
              <a:avLst/>
            </a:prstGeom>
            <a:solidFill>
              <a:schemeClr val="accent1">
                <a:alpha val="5000"/>
              </a:schemeClr>
            </a:solidFill>
            <a:ln w="180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Animal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objects</a:t>
              </a:r>
            </a:p>
          </p:txBody>
        </p:sp>
        <p:sp>
          <p:nvSpPr>
            <p:cNvPr id="26" name="TextBox 25">
              <a:extLst>
                <a:ext uri="{FF2B5EF4-FFF2-40B4-BE49-F238E27FC236}">
                  <a16:creationId xmlns:a16="http://schemas.microsoft.com/office/drawing/2014/main" id="{876EF019-1232-4F58-9098-262B28FE3A03}"/>
                </a:ext>
              </a:extLst>
            </p:cNvPr>
            <p:cNvSpPr txBox="1"/>
            <p:nvPr/>
          </p:nvSpPr>
          <p:spPr>
            <a:xfrm>
              <a:off x="3261824" y="1597578"/>
              <a:ext cx="64152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cs typeface="Arial"/>
                  <a:sym typeface="Arial"/>
                </a:rPr>
                <a:t>Key: </a:t>
              </a:r>
            </a:p>
          </p:txBody>
        </p:sp>
      </p:grpSp>
      <p:cxnSp>
        <p:nvCxnSpPr>
          <p:cNvPr id="22" name="Straight Arrow Connector 21">
            <a:extLst>
              <a:ext uri="{FF2B5EF4-FFF2-40B4-BE49-F238E27FC236}">
                <a16:creationId xmlns:a16="http://schemas.microsoft.com/office/drawing/2014/main" id="{230A16D6-DB12-4AB1-86BB-6B30D57F3528}"/>
              </a:ext>
            </a:extLst>
          </p:cNvPr>
          <p:cNvCxnSpPr>
            <a:cxnSpLocks/>
          </p:cNvCxnSpPr>
          <p:nvPr/>
        </p:nvCxnSpPr>
        <p:spPr>
          <a:xfrm flipV="1">
            <a:off x="4278385" y="3385744"/>
            <a:ext cx="2027839" cy="199081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16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16" grpId="0" animBg="1"/>
      <p:bldP spid="18" grpId="0" animBg="1"/>
      <p:bldP spid="20"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Relationships Define Structure</a:t>
            </a:r>
            <a:endParaRPr/>
          </a:p>
        </p:txBody>
      </p:sp>
      <p:sp>
        <p:nvSpPr>
          <p:cNvPr id="240" name="Google Shape;240;p1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When organizing your code into classes, consider the relationship between the different parts. Those relationships will inform the structure of the classes themselves.</a:t>
            </a:r>
            <a:endParaRPr dirty="0"/>
          </a:p>
          <a:p>
            <a:pPr marL="342900" lvl="0" indent="-342900" algn="l" rtl="0">
              <a:lnSpc>
                <a:spcPct val="90000"/>
              </a:lnSpc>
              <a:spcBef>
                <a:spcPts val="560"/>
              </a:spcBef>
              <a:spcAft>
                <a:spcPts val="0"/>
              </a:spcAft>
              <a:buSzPts val="2800"/>
              <a:buChar char="•"/>
            </a:pPr>
            <a:r>
              <a:rPr lang="en-US" dirty="0"/>
              <a:t>If you’re simulating a car…</a:t>
            </a:r>
            <a:endParaRPr dirty="0"/>
          </a:p>
          <a:p>
            <a:pPr marL="742950" lvl="1" indent="-285750" algn="l" rtl="0">
              <a:lnSpc>
                <a:spcPct val="90000"/>
              </a:lnSpc>
              <a:spcBef>
                <a:spcPts val="480"/>
              </a:spcBef>
              <a:spcAft>
                <a:spcPts val="0"/>
              </a:spcAft>
              <a:buSzPts val="2400"/>
              <a:buChar char="–"/>
            </a:pPr>
            <a:r>
              <a:rPr lang="en-US" dirty="0"/>
              <a:t>Should the engine extend car, or should the car class contain an engine instance?</a:t>
            </a:r>
            <a:endParaRPr dirty="0"/>
          </a:p>
          <a:p>
            <a:pPr marL="742950" lvl="1" indent="-285750" algn="l" rtl="0">
              <a:lnSpc>
                <a:spcPct val="90000"/>
              </a:lnSpc>
              <a:spcBef>
                <a:spcPts val="480"/>
              </a:spcBef>
              <a:spcAft>
                <a:spcPts val="0"/>
              </a:spcAft>
              <a:buSzPts val="2400"/>
              <a:buChar char="–"/>
            </a:pPr>
            <a:r>
              <a:rPr lang="en-US" dirty="0"/>
              <a:t>Do the different car parts have common functions or properties that can be abstracted out? I.e. can those commonalities be moved into an abstract superclass or interface that they each inherit?</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EC38-7ACF-42D7-900C-29D3ED36CE6A}"/>
              </a:ext>
            </a:extLst>
          </p:cNvPr>
          <p:cNvSpPr>
            <a:spLocks noGrp="1"/>
          </p:cNvSpPr>
          <p:nvPr>
            <p:ph type="title"/>
          </p:nvPr>
        </p:nvSpPr>
        <p:spPr/>
        <p:txBody>
          <a:bodyPr/>
          <a:lstStyle/>
          <a:p>
            <a:r>
              <a:rPr lang="en-US" dirty="0"/>
              <a:t>Contract</a:t>
            </a:r>
          </a:p>
        </p:txBody>
      </p:sp>
      <p:sp>
        <p:nvSpPr>
          <p:cNvPr id="3" name="Text Placeholder 2">
            <a:extLst>
              <a:ext uri="{FF2B5EF4-FFF2-40B4-BE49-F238E27FC236}">
                <a16:creationId xmlns:a16="http://schemas.microsoft.com/office/drawing/2014/main" id="{8BF6CD03-02F1-42B1-9BF5-8E4B12DF1EEB}"/>
              </a:ext>
            </a:extLst>
          </p:cNvPr>
          <p:cNvSpPr>
            <a:spLocks noGrp="1"/>
          </p:cNvSpPr>
          <p:nvPr>
            <p:ph type="body" idx="1"/>
          </p:nvPr>
        </p:nvSpPr>
        <p:spPr/>
        <p:txBody>
          <a:bodyPr anchor="ctr"/>
          <a:lstStyle/>
          <a:p>
            <a:r>
              <a:rPr lang="en-US" dirty="0"/>
              <a:t>A superclass essentially guarantees that all subclasses will have certain behaviors – those that are defined in the super class</a:t>
            </a:r>
          </a:p>
          <a:p>
            <a:pPr marL="50800" indent="0">
              <a:buNone/>
            </a:pPr>
            <a:endParaRPr lang="en-US" dirty="0"/>
          </a:p>
          <a:p>
            <a:r>
              <a:rPr lang="en-US" dirty="0"/>
              <a:t>Therefore, it defines a contract between extending classes and all other classes. </a:t>
            </a:r>
          </a:p>
          <a:p>
            <a:endParaRPr lang="en-US" dirty="0"/>
          </a:p>
        </p:txBody>
      </p:sp>
      <p:sp>
        <p:nvSpPr>
          <p:cNvPr id="4" name="Slide Number Placeholder 3">
            <a:extLst>
              <a:ext uri="{FF2B5EF4-FFF2-40B4-BE49-F238E27FC236}">
                <a16:creationId xmlns:a16="http://schemas.microsoft.com/office/drawing/2014/main" id="{2AC28ED9-3E51-4BE2-9A88-DC6D395D93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405668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Encapsulation (Review)</a:t>
            </a:r>
            <a:endParaRPr dirty="0"/>
          </a:p>
        </p:txBody>
      </p:sp>
      <p:sp>
        <p:nvSpPr>
          <p:cNvPr id="253" name="Google Shape;253;p21"/>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Encapsulation: an OOP design principle</a:t>
            </a:r>
            <a:endParaRPr dirty="0"/>
          </a:p>
          <a:p>
            <a:pPr marL="742950" lvl="1" indent="-285750" algn="l" rtl="0">
              <a:spcBef>
                <a:spcPts val="480"/>
              </a:spcBef>
              <a:spcAft>
                <a:spcPts val="0"/>
              </a:spcAft>
              <a:buSzPts val="2400"/>
              <a:buChar char="–"/>
            </a:pPr>
            <a:r>
              <a:rPr lang="en-US" dirty="0"/>
              <a:t>Classes should allow minimum necessary access to their members.</a:t>
            </a:r>
            <a:endParaRPr dirty="0"/>
          </a:p>
          <a:p>
            <a:pPr marL="742950" lvl="1" indent="-285750" algn="l" rtl="0">
              <a:spcBef>
                <a:spcPts val="480"/>
              </a:spcBef>
              <a:spcAft>
                <a:spcPts val="0"/>
              </a:spcAft>
              <a:buSzPts val="2400"/>
              <a:buChar char="–"/>
            </a:pPr>
            <a:r>
              <a:rPr lang="en-US" dirty="0"/>
              <a:t>Access to class variables should be done through methods that can perform validation</a:t>
            </a:r>
            <a:endParaRPr dirty="0"/>
          </a:p>
          <a:p>
            <a:pPr marL="1143000" lvl="2" indent="-228600" algn="l" rtl="0">
              <a:spcBef>
                <a:spcPts val="400"/>
              </a:spcBef>
              <a:spcAft>
                <a:spcPts val="0"/>
              </a:spcAft>
              <a:buSzPts val="2000"/>
              <a:buChar char="•"/>
            </a:pPr>
            <a:r>
              <a:rPr lang="en-US" dirty="0"/>
              <a:t>Getters and Setters / Accessors and Mutators</a:t>
            </a:r>
            <a:endParaRPr dirty="0"/>
          </a:p>
          <a:p>
            <a:pPr marL="914400" lvl="2" indent="0" algn="l" rtl="0">
              <a:spcBef>
                <a:spcPts val="360"/>
              </a:spcBef>
              <a:spcAft>
                <a:spcPts val="0"/>
              </a:spcAft>
              <a:buSzPts val="1800"/>
              <a:buNone/>
            </a:pPr>
            <a:r>
              <a:rPr lang="en-US" sz="1800" dirty="0">
                <a:latin typeface="Courier New"/>
                <a:ea typeface="Courier New"/>
                <a:cs typeface="Courier New"/>
                <a:sym typeface="Courier New"/>
              </a:rPr>
              <a:t>private int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a:t>
            </a:r>
            <a:endParaRPr dirty="0"/>
          </a:p>
          <a:p>
            <a:pPr marL="914400" lvl="2" indent="0" algn="l" rtl="0">
              <a:spcBef>
                <a:spcPts val="360"/>
              </a:spcBef>
              <a:spcAft>
                <a:spcPts val="0"/>
              </a:spcAft>
              <a:buSzPts val="1800"/>
              <a:buNone/>
            </a:pPr>
            <a:r>
              <a:rPr lang="en-US" sz="1800" dirty="0">
                <a:latin typeface="Courier New"/>
                <a:ea typeface="Courier New"/>
                <a:cs typeface="Courier New"/>
                <a:sym typeface="Courier New"/>
              </a:rPr>
              <a:t>public int </a:t>
            </a:r>
            <a:r>
              <a:rPr lang="en-US" sz="1800" dirty="0" err="1">
                <a:latin typeface="Courier New"/>
                <a:ea typeface="Courier New"/>
                <a:cs typeface="Courier New"/>
                <a:sym typeface="Courier New"/>
              </a:rPr>
              <a:t>getSomeVar</a:t>
            </a:r>
            <a:r>
              <a:rPr lang="en-US" sz="1800" dirty="0">
                <a:latin typeface="Courier New"/>
                <a:ea typeface="Courier New"/>
                <a:cs typeface="Courier New"/>
                <a:sym typeface="Courier New"/>
              </a:rPr>
              <a:t>() { return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a:t>
            </a:r>
            <a:endParaRPr dirty="0"/>
          </a:p>
          <a:p>
            <a:pPr marL="914400" lvl="2" indent="0" algn="l" rtl="0">
              <a:spcBef>
                <a:spcPts val="360"/>
              </a:spcBef>
              <a:spcAft>
                <a:spcPts val="0"/>
              </a:spcAft>
              <a:buSzPts val="1800"/>
              <a:buNone/>
            </a:pPr>
            <a:r>
              <a:rPr lang="en-US" sz="1800" dirty="0">
                <a:latin typeface="Courier New"/>
                <a:ea typeface="Courier New"/>
                <a:cs typeface="Courier New"/>
                <a:sym typeface="Courier New"/>
              </a:rPr>
              <a:t>public void </a:t>
            </a:r>
            <a:r>
              <a:rPr lang="en-US" sz="1800" dirty="0" err="1">
                <a:latin typeface="Courier New"/>
                <a:ea typeface="Courier New"/>
                <a:cs typeface="Courier New"/>
                <a:sym typeface="Courier New"/>
              </a:rPr>
              <a:t>setSomeVar</a:t>
            </a:r>
            <a:r>
              <a:rPr lang="en-US" sz="1800" dirty="0">
                <a:latin typeface="Courier New"/>
                <a:ea typeface="Courier New"/>
                <a:cs typeface="Courier New"/>
                <a:sym typeface="Courier New"/>
              </a:rPr>
              <a:t>(int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this.someVar</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a:t>
            </a:r>
            <a:endParaRPr dirty="0"/>
          </a:p>
          <a:p>
            <a:pPr marL="1143000" lvl="2" indent="-228600" algn="l" rtl="0">
              <a:spcBef>
                <a:spcPts val="400"/>
              </a:spcBef>
              <a:spcAft>
                <a:spcPts val="0"/>
              </a:spcAft>
              <a:buSzPts val="2000"/>
              <a:buChar char="•"/>
            </a:pPr>
            <a:r>
              <a:rPr lang="en-US" dirty="0">
                <a:latin typeface="Arial"/>
                <a:ea typeface="Arial"/>
                <a:cs typeface="Arial"/>
                <a:sym typeface="Arial"/>
              </a:rPr>
              <a:t>Capitalization and naming of getters/setters is important.</a:t>
            </a:r>
            <a:endParaRPr dirty="0"/>
          </a:p>
          <a:p>
            <a:pPr marL="1143000" lvl="2" indent="-228600" algn="l" rtl="0">
              <a:spcBef>
                <a:spcPts val="400"/>
              </a:spcBef>
              <a:spcAft>
                <a:spcPts val="0"/>
              </a:spcAft>
              <a:buSzPts val="2000"/>
              <a:buChar char="•"/>
            </a:pPr>
            <a:r>
              <a:rPr lang="en-US" dirty="0" err="1">
                <a:latin typeface="Arial"/>
                <a:ea typeface="Arial"/>
                <a:cs typeface="Arial"/>
                <a:sym typeface="Arial"/>
              </a:rPr>
              <a:t>getVariableName</a:t>
            </a:r>
            <a:r>
              <a:rPr lang="en-US" dirty="0">
                <a:latin typeface="Arial"/>
                <a:ea typeface="Arial"/>
                <a:cs typeface="Arial"/>
                <a:sym typeface="Arial"/>
              </a:rPr>
              <a:t>() and </a:t>
            </a:r>
            <a:r>
              <a:rPr lang="en-US" dirty="0" err="1">
                <a:latin typeface="Arial"/>
                <a:ea typeface="Arial"/>
                <a:cs typeface="Arial"/>
                <a:sym typeface="Arial"/>
              </a:rPr>
              <a:t>setVariableName</a:t>
            </a:r>
            <a:r>
              <a:rPr lang="en-US" dirty="0">
                <a:latin typeface="Arial"/>
                <a:ea typeface="Arial"/>
                <a:cs typeface="Arial"/>
                <a:sym typeface="Arial"/>
              </a:rPr>
              <a:t>(). Some libraries expect this pattern to be followed.</a:t>
            </a:r>
            <a:endParaRPr dirty="0"/>
          </a:p>
        </p:txBody>
      </p:sp>
      <p:sp>
        <p:nvSpPr>
          <p:cNvPr id="254" name="Google Shape;254;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4 Pillars of Object-Oriented Programming</a:t>
            </a:r>
            <a:endParaRPr dirty="0"/>
          </a:p>
        </p:txBody>
      </p:sp>
      <p:sp>
        <p:nvSpPr>
          <p:cNvPr id="226" name="Google Shape;226;p17"/>
          <p:cNvSpPr txBox="1">
            <a:spLocks noGrp="1"/>
          </p:cNvSpPr>
          <p:nvPr>
            <p:ph type="body" idx="1"/>
          </p:nvPr>
        </p:nvSpPr>
        <p:spPr>
          <a:xfrm>
            <a:off x="380010" y="1313003"/>
            <a:ext cx="8383980" cy="5335447"/>
          </a:xfrm>
          <a:prstGeom prst="rect">
            <a:avLst/>
          </a:prstGeom>
          <a:noFill/>
          <a:ln>
            <a:noFill/>
          </a:ln>
        </p:spPr>
        <p:txBody>
          <a:bodyPr spcFirstLastPara="1" wrap="square" lIns="91425" tIns="45700" rIns="91425" bIns="45700" anchor="t" anchorCtr="0">
            <a:normAutofit/>
          </a:bodyPr>
          <a:lstStyle/>
          <a:p>
            <a:pPr marL="342900" indent="-342900">
              <a:spcBef>
                <a:spcPts val="0"/>
              </a:spcBef>
            </a:pPr>
            <a:r>
              <a:rPr lang="en-US" b="1" i="1" u="sng" dirty="0"/>
              <a:t>A</a:t>
            </a:r>
            <a:r>
              <a:rPr lang="en-US" b="1" i="1" dirty="0"/>
              <a:t>bstraction</a:t>
            </a:r>
            <a:r>
              <a:rPr lang="en-US" dirty="0"/>
              <a:t>: </a:t>
            </a:r>
            <a:r>
              <a:rPr lang="en-US" sz="2400" dirty="0"/>
              <a:t>The process of hiding implementation and processes of an entity to reduce complexity or increase understanding of a system’s properties.</a:t>
            </a:r>
          </a:p>
          <a:p>
            <a:pPr marL="342900" indent="-342900">
              <a:spcBef>
                <a:spcPts val="0"/>
              </a:spcBef>
            </a:pPr>
            <a:r>
              <a:rPr lang="en-US" b="1" i="1" u="sng" dirty="0"/>
              <a:t>P</a:t>
            </a:r>
            <a:r>
              <a:rPr lang="en-US" b="1" i="1" dirty="0"/>
              <a:t>olymorphism</a:t>
            </a:r>
            <a:r>
              <a:rPr lang="en-US" sz="2400" dirty="0"/>
              <a:t>: The ability for objects, classes, variables and/or methods to alter functionality while maintaining structure.</a:t>
            </a:r>
            <a:endParaRPr lang="en-US" sz="2400" b="1" i="1" u="sng" dirty="0"/>
          </a:p>
          <a:p>
            <a:pPr marL="342900" lvl="0" indent="-342900" algn="l" rtl="0">
              <a:spcBef>
                <a:spcPts val="0"/>
              </a:spcBef>
              <a:spcAft>
                <a:spcPts val="0"/>
              </a:spcAft>
              <a:buSzPts val="2800"/>
              <a:buChar char="•"/>
            </a:pPr>
            <a:r>
              <a:rPr lang="en-US" b="1" i="1" u="sng" dirty="0"/>
              <a:t>I</a:t>
            </a:r>
            <a:r>
              <a:rPr lang="en-US" b="1" i="1" dirty="0"/>
              <a:t>nheritance</a:t>
            </a:r>
            <a:r>
              <a:rPr lang="en-US" dirty="0"/>
              <a:t>: </a:t>
            </a:r>
            <a:r>
              <a:rPr lang="en-US" sz="2400" dirty="0"/>
              <a:t>The ability for entities to adopt variables (fields) and/or methods (behavior) from a parent (super) class, allowing for instantiation of child objects from said parent class.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r>
              <a:rPr lang="en-US" b="1" i="1" u="sng" dirty="0"/>
              <a:t>E</a:t>
            </a:r>
            <a:r>
              <a:rPr lang="en-US" b="1" i="1" dirty="0"/>
              <a:t>ncapsulation</a:t>
            </a:r>
            <a:r>
              <a:rPr lang="en-US" dirty="0"/>
              <a:t>: </a:t>
            </a:r>
            <a:r>
              <a:rPr lang="en-US" sz="2400" dirty="0"/>
              <a:t>The act of wrapping code into a single unit and then selectively exposing and restricting access to that code based on functionality or use within classes.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endParaRPr lang="en-US" sz="8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Access Modifiers</a:t>
            </a:r>
            <a:endParaRPr/>
          </a:p>
        </p:txBody>
      </p:sp>
      <p:sp>
        <p:nvSpPr>
          <p:cNvPr id="232" name="Google Shape;232;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b="1" dirty="0"/>
              <a:t>Public:</a:t>
            </a:r>
            <a:r>
              <a:rPr lang="en-US" dirty="0"/>
              <a:t> visible to all classes, everywhere</a:t>
            </a:r>
            <a:endParaRPr dirty="0"/>
          </a:p>
          <a:p>
            <a:pPr marL="342900" lvl="0" indent="-342900" algn="l" rtl="0">
              <a:spcBef>
                <a:spcPts val="560"/>
              </a:spcBef>
              <a:spcAft>
                <a:spcPts val="0"/>
              </a:spcAft>
              <a:buSzPts val="2800"/>
              <a:buChar char="•"/>
            </a:pPr>
            <a:r>
              <a:rPr lang="en-US" b="1" u="sng" dirty="0"/>
              <a:t>Protected*</a:t>
            </a:r>
            <a:r>
              <a:rPr lang="en-US" b="1" dirty="0"/>
              <a:t>:</a:t>
            </a:r>
            <a:r>
              <a:rPr lang="en-US" dirty="0"/>
              <a:t> visible to all classes in the same package, and within subclasses</a:t>
            </a:r>
            <a:endParaRPr dirty="0"/>
          </a:p>
          <a:p>
            <a:pPr marL="342900" lvl="0" indent="-342900" algn="l" rtl="0">
              <a:spcBef>
                <a:spcPts val="560"/>
              </a:spcBef>
              <a:spcAft>
                <a:spcPts val="0"/>
              </a:spcAft>
              <a:buSzPts val="2800"/>
              <a:buChar char="•"/>
            </a:pPr>
            <a:r>
              <a:rPr lang="en-US" b="1" dirty="0"/>
              <a:t>Default (Package-Private):</a:t>
            </a:r>
            <a:r>
              <a:rPr lang="en-US" dirty="0"/>
              <a:t> visible to all classes in the same package</a:t>
            </a:r>
            <a:endParaRPr dirty="0"/>
          </a:p>
          <a:p>
            <a:pPr marL="342900" lvl="0" indent="-342900" algn="l" rtl="0">
              <a:spcBef>
                <a:spcPts val="560"/>
              </a:spcBef>
              <a:spcAft>
                <a:spcPts val="0"/>
              </a:spcAft>
              <a:buSzPts val="2800"/>
              <a:buChar char="•"/>
            </a:pPr>
            <a:r>
              <a:rPr lang="en-US" b="1" dirty="0"/>
              <a:t>Private:</a:t>
            </a:r>
            <a:r>
              <a:rPr lang="en-US" dirty="0"/>
              <a:t> visible only within the current class</a:t>
            </a:r>
            <a:endParaRPr dirty="0"/>
          </a:p>
          <a:p>
            <a:pPr marL="342900" lvl="0" indent="-342900" algn="l" rtl="0">
              <a:spcBef>
                <a:spcPts val="560"/>
              </a:spcBef>
              <a:spcAft>
                <a:spcPts val="0"/>
              </a:spcAft>
              <a:buSzPts val="2800"/>
              <a:buChar char="•"/>
            </a:pPr>
            <a:r>
              <a:rPr lang="en-US" dirty="0"/>
              <a:t>Access modifiers on variables can be bypassed by more-visible methods that return or set their values</a:t>
            </a:r>
            <a:endParaRPr dirty="0"/>
          </a:p>
        </p:txBody>
      </p:sp>
      <p:sp>
        <p:nvSpPr>
          <p:cNvPr id="233" name="Google Shape;233;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7"/>
            <a:ext cx="3590405" cy="167165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Parent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protected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int</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data;</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sp>
        <p:nvSpPr>
          <p:cNvPr id="6" name="TextBox 5">
            <a:extLst>
              <a:ext uri="{FF2B5EF4-FFF2-40B4-BE49-F238E27FC236}">
                <a16:creationId xmlns:a16="http://schemas.microsoft.com/office/drawing/2014/main" id="{7A312C36-F4D7-411E-A75D-DD61557F8CC4}"/>
              </a:ext>
            </a:extLst>
          </p:cNvPr>
          <p:cNvSpPr txBox="1"/>
          <p:nvPr/>
        </p:nvSpPr>
        <p:spPr>
          <a:xfrm>
            <a:off x="4099034" y="1498235"/>
            <a:ext cx="4867412" cy="223061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Simulator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Parent p = </a:t>
            </a:r>
            <a:r>
              <a:rPr lang="en-US" sz="1400" b="1" kern="0" dirty="0">
                <a:solidFill>
                  <a:srgbClr val="000000"/>
                </a:solidFill>
                <a:latin typeface="Courier New" panose="02070309020205020404" pitchFamily="49" charset="0"/>
                <a:cs typeface="Courier New" panose="02070309020205020404" pitchFamily="49" charset="0"/>
                <a:sym typeface="Arial"/>
              </a:rPr>
              <a:t>new</a:t>
            </a:r>
            <a:r>
              <a:rPr lang="en-US" sz="1400" kern="0" dirty="0">
                <a:solidFill>
                  <a:srgbClr val="000000"/>
                </a:solidFill>
                <a:latin typeface="Courier New" panose="02070309020205020404" pitchFamily="49" charset="0"/>
                <a:cs typeface="Courier New" panose="02070309020205020404" pitchFamily="49" charset="0"/>
                <a:sym typeface="Arial"/>
              </a:rPr>
              <a:t> Parent();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a:t>
            </a:r>
            <a:r>
              <a:rPr lang="en-US" sz="1400" strike="sngStrike" kern="0" dirty="0" err="1">
                <a:solidFill>
                  <a:srgbClr val="000000"/>
                </a:solidFill>
                <a:latin typeface="Courier New" panose="02070309020205020404" pitchFamily="49" charset="0"/>
                <a:cs typeface="Courier New" panose="02070309020205020404" pitchFamily="49" charset="0"/>
                <a:sym typeface="Arial"/>
              </a:rPr>
              <a:t>p.data</a:t>
            </a:r>
            <a:r>
              <a:rPr lang="en-US" sz="1400" strike="sngStrike" kern="0" dirty="0">
                <a:solidFill>
                  <a:srgbClr val="000000"/>
                </a:solidFill>
                <a:latin typeface="Courier New" panose="02070309020205020404" pitchFamily="49" charset="0"/>
                <a:cs typeface="Courier New" panose="02070309020205020404" pitchFamily="49" charset="0"/>
                <a:sym typeface="Arial"/>
              </a:rPr>
              <a:t> = 10</a:t>
            </a:r>
            <a:r>
              <a:rPr lang="en-US" sz="1400" kern="0" dirty="0">
                <a:solidFill>
                  <a:srgbClr val="000000"/>
                </a:solidFill>
                <a:latin typeface="Courier New" panose="02070309020205020404" pitchFamily="49" charset="0"/>
                <a:cs typeface="Courier New" panose="02070309020205020404" pitchFamily="49" charset="0"/>
                <a:sym typeface="Arial"/>
              </a:rPr>
              <a:t>; // error</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lang="en-US" sz="1400" kern="0" dirty="0">
              <a:solidFill>
                <a:srgbClr val="000000"/>
              </a:solidFill>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Child c = </a:t>
            </a:r>
            <a:r>
              <a:rPr lang="en-US" sz="1400" b="1" kern="0" dirty="0">
                <a:solidFill>
                  <a:srgbClr val="000000"/>
                </a:solidFill>
                <a:latin typeface="Courier New" panose="02070309020205020404" pitchFamily="49" charset="0"/>
                <a:cs typeface="Courier New" panose="02070309020205020404" pitchFamily="49" charset="0"/>
                <a:sym typeface="Arial"/>
              </a:rPr>
              <a:t>new</a:t>
            </a:r>
            <a:r>
              <a:rPr lang="en-US" sz="1400" kern="0" dirty="0">
                <a:solidFill>
                  <a:srgbClr val="000000"/>
                </a:solidFill>
                <a:latin typeface="Courier New" panose="02070309020205020404" pitchFamily="49" charset="0"/>
                <a:cs typeface="Courier New" panose="02070309020205020404" pitchFamily="49" charset="0"/>
                <a:sym typeface="Arial"/>
              </a:rPr>
              <a:t> Child();</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a:t>
            </a:r>
            <a:r>
              <a:rPr lang="en-US" sz="1400" strike="sngStrike" kern="0" dirty="0" err="1">
                <a:solidFill>
                  <a:srgbClr val="000000"/>
                </a:solidFill>
                <a:latin typeface="Courier New" panose="02070309020205020404" pitchFamily="49" charset="0"/>
                <a:cs typeface="Courier New" panose="02070309020205020404" pitchFamily="49" charset="0"/>
                <a:sym typeface="Arial"/>
              </a:rPr>
              <a:t>c.data</a:t>
            </a:r>
            <a:r>
              <a:rPr lang="en-US" sz="1400" strike="sngStrike" kern="0" dirty="0">
                <a:solidFill>
                  <a:srgbClr val="000000"/>
                </a:solidFill>
                <a:latin typeface="Courier New" panose="02070309020205020404" pitchFamily="49" charset="0"/>
                <a:cs typeface="Courier New" panose="02070309020205020404" pitchFamily="49" charset="0"/>
                <a:sym typeface="Arial"/>
              </a:rPr>
              <a:t> = 10</a:t>
            </a:r>
            <a:r>
              <a:rPr lang="en-US" sz="1400" kern="0" dirty="0">
                <a:solidFill>
                  <a:srgbClr val="000000"/>
                </a:solidFill>
                <a:latin typeface="Courier New" panose="02070309020205020404" pitchFamily="49" charset="0"/>
                <a:cs typeface="Courier New" panose="02070309020205020404" pitchFamily="49" charset="0"/>
                <a:sym typeface="Arial"/>
              </a:rPr>
              <a:t>; // error</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
        <p:nvSpPr>
          <p:cNvPr id="9" name="Google Shape;219;p16">
            <a:extLst>
              <a:ext uri="{FF2B5EF4-FFF2-40B4-BE49-F238E27FC236}">
                <a16:creationId xmlns:a16="http://schemas.microsoft.com/office/drawing/2014/main" id="{E0A260E1-4EBC-4CFD-8904-318C62207F22}"/>
              </a:ext>
            </a:extLst>
          </p:cNvPr>
          <p:cNvSpPr txBox="1">
            <a:spLocks/>
          </p:cNvSpPr>
          <p:nvPr/>
        </p:nvSpPr>
        <p:spPr>
          <a:xfrm>
            <a:off x="220718" y="3911899"/>
            <a:ext cx="4209392" cy="2634375"/>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two;</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Child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extends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Parent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a:solidFill>
                  <a:srgbClr val="474C55"/>
                </a:solidFill>
                <a:latin typeface="Courier New" panose="02070309020205020404" pitchFamily="49" charset="0"/>
                <a:cs typeface="Courier New" panose="02070309020205020404" pitchFamily="49" charset="0"/>
              </a:rPr>
              <a:t>public</a:t>
            </a:r>
            <a:r>
              <a:rPr lang="en-US" sz="1400" kern="0" dirty="0">
                <a:solidFill>
                  <a:srgbClr val="474C55"/>
                </a:solidFill>
                <a:latin typeface="Courier New" panose="02070309020205020404" pitchFamily="49" charset="0"/>
                <a:cs typeface="Courier New" panose="02070309020205020404" pitchFamily="49" charset="0"/>
              </a:rPr>
              <a:t> Child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err="1">
                <a:solidFill>
                  <a:srgbClr val="474C55"/>
                </a:solidFill>
                <a:latin typeface="Courier New" panose="02070309020205020404" pitchFamily="49" charset="0"/>
                <a:cs typeface="Courier New" panose="02070309020205020404" pitchFamily="49" charset="0"/>
              </a:rPr>
              <a:t>this</a:t>
            </a:r>
            <a:r>
              <a:rPr lang="en-US" sz="1400" kern="0" dirty="0" err="1">
                <a:solidFill>
                  <a:srgbClr val="474C55"/>
                </a:solidFill>
                <a:latin typeface="Courier New" panose="02070309020205020404" pitchFamily="49" charset="0"/>
                <a:cs typeface="Courier New" panose="02070309020205020404" pitchFamily="49" charset="0"/>
              </a:rPr>
              <a:t>.data</a:t>
            </a:r>
            <a:r>
              <a:rPr lang="en-US" sz="1400" kern="0" dirty="0">
                <a:solidFill>
                  <a:srgbClr val="474C55"/>
                </a:solidFill>
                <a:latin typeface="Courier New" panose="02070309020205020404" pitchFamily="49" charset="0"/>
                <a:cs typeface="Courier New" panose="02070309020205020404" pitchFamily="49" charset="0"/>
              </a:rPr>
              <a:t> = 10;</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a:solidFill>
                  <a:srgbClr val="474C55"/>
                </a:solidFill>
                <a:latin typeface="Courier New" panose="02070309020205020404" pitchFamily="49" charset="0"/>
                <a:cs typeface="Courier New" panose="02070309020205020404" pitchFamily="49" charset="0"/>
              </a:rPr>
              <a:t>public</a:t>
            </a: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a:solidFill>
                  <a:srgbClr val="474C55"/>
                </a:solidFill>
                <a:latin typeface="Courier New" panose="02070309020205020404" pitchFamily="49" charset="0"/>
                <a:cs typeface="Courier New" panose="02070309020205020404" pitchFamily="49" charset="0"/>
              </a:rPr>
              <a:t>void</a:t>
            </a:r>
            <a:r>
              <a:rPr lang="en-US" sz="1400" kern="0" dirty="0">
                <a:solidFill>
                  <a:srgbClr val="474C55"/>
                </a:solidFill>
                <a:latin typeface="Courier New" panose="02070309020205020404" pitchFamily="49" charset="0"/>
                <a:cs typeface="Courier New" panose="02070309020205020404" pitchFamily="49" charset="0"/>
              </a:rPr>
              <a:t> method()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Parent p = </a:t>
            </a:r>
            <a:r>
              <a:rPr lang="en-US" sz="1400" b="1" kern="0" dirty="0">
                <a:solidFill>
                  <a:srgbClr val="474C55"/>
                </a:solidFill>
                <a:latin typeface="Courier New" panose="02070309020205020404" pitchFamily="49" charset="0"/>
                <a:cs typeface="Courier New" panose="02070309020205020404" pitchFamily="49" charset="0"/>
              </a:rPr>
              <a:t>new</a:t>
            </a:r>
            <a:r>
              <a:rPr lang="en-US" sz="1400" kern="0" dirty="0">
                <a:solidFill>
                  <a:srgbClr val="474C55"/>
                </a:solidFill>
                <a:latin typeface="Courier New" panose="02070309020205020404" pitchFamily="49" charset="0"/>
                <a:cs typeface="Courier New" panose="02070309020205020404" pitchFamily="49" charset="0"/>
              </a:rPr>
              <a:t> Parent();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strike="sngStrike" kern="0" dirty="0" err="1">
                <a:solidFill>
                  <a:srgbClr val="474C55"/>
                </a:solidFill>
                <a:latin typeface="Courier New" panose="02070309020205020404" pitchFamily="49" charset="0"/>
                <a:cs typeface="Courier New" panose="02070309020205020404" pitchFamily="49" charset="0"/>
              </a:rPr>
              <a:t>p.data</a:t>
            </a:r>
            <a:r>
              <a:rPr lang="en-US" sz="1400" strike="sngStrike" kern="0" dirty="0">
                <a:solidFill>
                  <a:srgbClr val="474C55"/>
                </a:solidFill>
                <a:latin typeface="Courier New" panose="02070309020205020404" pitchFamily="49" charset="0"/>
                <a:cs typeface="Courier New" panose="02070309020205020404" pitchFamily="49" charset="0"/>
              </a:rPr>
              <a:t> = 10</a:t>
            </a:r>
            <a:r>
              <a:rPr lang="en-US" sz="1400" kern="0" dirty="0">
                <a:solidFill>
                  <a:srgbClr val="474C55"/>
                </a:solidFill>
                <a:latin typeface="Courier New" panose="02070309020205020404" pitchFamily="49" charset="0"/>
                <a:cs typeface="Courier New" panose="02070309020205020404" pitchFamily="49" charset="0"/>
              </a:rPr>
              <a:t>; // error</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spTree>
    <p:extLst>
      <p:ext uri="{BB962C8B-B14F-4D97-AF65-F5344CB8AC3E}">
        <p14:creationId xmlns:p14="http://schemas.microsoft.com/office/powerpoint/2010/main" val="220286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5" presetClass="emph" presetSubtype="0" nodeType="clickEffect">
                                  <p:stCondLst>
                                    <p:cond delay="0"/>
                                  </p:stCondLst>
                                  <p:iterate type="lt">
                                    <p:tmAbs val="25"/>
                                  </p:iterate>
                                  <p:childTnLst>
                                    <p:set>
                                      <p:cBhvr override="childStyle">
                                        <p:cTn id="20" dur="indefinite"/>
                                        <p:tgtEl>
                                          <p:spTgt spid="5">
                                            <p:txEl>
                                              <p:pRg st="2" end="2"/>
                                            </p:txEl>
                                          </p:spTgt>
                                        </p:tgtEl>
                                        <p:attrNameLst>
                                          <p:attrName>style.fontWeight</p:attrName>
                                        </p:attrNameLst>
                                      </p:cBhvr>
                                      <p:to>
                                        <p:strVal val="bold"/>
                                      </p:to>
                                    </p:set>
                                  </p:childTnLst>
                                </p:cTn>
                              </p:par>
                              <p:par>
                                <p:cTn id="21" presetID="1" presetClass="entr" presetSubtype="0"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Access Modifier - Protected</a:t>
            </a:r>
            <a:endParaRPr dirty="0"/>
          </a:p>
        </p:txBody>
      </p:sp>
      <p:sp>
        <p:nvSpPr>
          <p:cNvPr id="232" name="Google Shape;232;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The </a:t>
            </a:r>
            <a:r>
              <a:rPr lang="en-US" dirty="0">
                <a:latin typeface="Courier New" panose="02070309020205020404" pitchFamily="49" charset="0"/>
                <a:cs typeface="Courier New" panose="02070309020205020404" pitchFamily="49" charset="0"/>
              </a:rPr>
              <a:t>Protected</a:t>
            </a:r>
            <a:r>
              <a:rPr lang="en-US" dirty="0"/>
              <a:t> access modifier allows data to be accessed within a child class even if it resides in a separate package.</a:t>
            </a:r>
          </a:p>
          <a:p>
            <a:pPr lvl="1" indent="-342900">
              <a:spcBef>
                <a:spcPts val="0"/>
              </a:spcBef>
              <a:buSzPts val="2800"/>
              <a:buChar char="•"/>
            </a:pPr>
            <a:r>
              <a:rPr lang="en-US" dirty="0"/>
              <a:t>The protected fields are NOT accessible directly from the child class within an external class (it is only visible  within the child class)</a:t>
            </a:r>
          </a:p>
          <a:p>
            <a:pPr lvl="1" indent="-342900">
              <a:spcBef>
                <a:spcPts val="0"/>
              </a:spcBef>
              <a:buSzPts val="2800"/>
              <a:buChar char="•"/>
            </a:pPr>
            <a:r>
              <a:rPr lang="en-US" dirty="0"/>
              <a:t>The protected fields are NOT accessible directly from the parent class, even from within the child class.</a:t>
            </a:r>
            <a:endParaRPr dirty="0"/>
          </a:p>
        </p:txBody>
      </p:sp>
      <p:sp>
        <p:nvSpPr>
          <p:cNvPr id="233" name="Google Shape;233;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137157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What is Polymorphism?</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i="1" dirty="0"/>
              <a:t>Poly</a:t>
            </a:r>
            <a:r>
              <a:rPr lang="en-US" dirty="0"/>
              <a:t>: many, </a:t>
            </a:r>
            <a:r>
              <a:rPr lang="en-US" i="1" dirty="0"/>
              <a:t>morph</a:t>
            </a:r>
            <a:r>
              <a:rPr lang="en-US" dirty="0"/>
              <a:t>: form</a:t>
            </a:r>
            <a:endParaRPr dirty="0"/>
          </a:p>
          <a:p>
            <a:pPr marL="342900" lvl="0" indent="-165100" algn="l" rtl="0">
              <a:lnSpc>
                <a:spcPct val="90000"/>
              </a:lnSpc>
              <a:spcBef>
                <a:spcPts val="560"/>
              </a:spcBef>
              <a:spcAft>
                <a:spcPts val="0"/>
              </a:spcAft>
              <a:buSzPts val="2800"/>
              <a:buNone/>
            </a:pPr>
            <a:endParaRPr dirty="0"/>
          </a:p>
          <a:p>
            <a:pPr marL="342900" lvl="0" indent="-342900" algn="l" rtl="0">
              <a:lnSpc>
                <a:spcPct val="90000"/>
              </a:lnSpc>
              <a:spcBef>
                <a:spcPts val="560"/>
              </a:spcBef>
              <a:spcAft>
                <a:spcPts val="0"/>
              </a:spcAft>
              <a:buSzPts val="2800"/>
              <a:buChar char="•"/>
            </a:pPr>
            <a:r>
              <a:rPr lang="en-US" dirty="0"/>
              <a:t>The ability for Java to take advantage of the difference between a </a:t>
            </a:r>
            <a:r>
              <a:rPr lang="en-US" i="1" dirty="0"/>
              <a:t>reference variable</a:t>
            </a:r>
            <a:r>
              <a:rPr lang="en-US" dirty="0"/>
              <a:t> and an </a:t>
            </a:r>
            <a:r>
              <a:rPr lang="en-US" i="1" dirty="0"/>
              <a:t>object in memory</a:t>
            </a:r>
            <a:r>
              <a:rPr lang="en-US" dirty="0"/>
              <a:t>, when the two are related by inheritance.</a:t>
            </a:r>
            <a:endParaRPr dirty="0"/>
          </a:p>
          <a:p>
            <a:pPr marL="342900" lvl="0" indent="-165100" algn="l" rtl="0">
              <a:lnSpc>
                <a:spcPct val="90000"/>
              </a:lnSpc>
              <a:spcBef>
                <a:spcPts val="560"/>
              </a:spcBef>
              <a:spcAft>
                <a:spcPts val="0"/>
              </a:spcAft>
              <a:buSzPts val="2800"/>
              <a:buNone/>
            </a:pPr>
            <a:endParaRPr dirty="0"/>
          </a:p>
          <a:p>
            <a:pPr marL="342900" lvl="0" indent="-342900" algn="l" rtl="0">
              <a:lnSpc>
                <a:spcPct val="90000"/>
              </a:lnSpc>
              <a:spcBef>
                <a:spcPts val="560"/>
              </a:spcBef>
              <a:spcAft>
                <a:spcPts val="0"/>
              </a:spcAft>
              <a:buSzPts val="2800"/>
              <a:buChar char="•"/>
            </a:pPr>
            <a:r>
              <a:rPr lang="en-US" dirty="0"/>
              <a:t>An object’s type determines the behaviors it has, the reference variable type determines which behaviors can be accessed</a:t>
            </a:r>
          </a:p>
          <a:p>
            <a:pPr marL="342900" lvl="0" indent="-342900" algn="l" rtl="0">
              <a:lnSpc>
                <a:spcPct val="90000"/>
              </a:lnSpc>
              <a:spcBef>
                <a:spcPts val="560"/>
              </a:spcBef>
              <a:spcAft>
                <a:spcPts val="0"/>
              </a:spcAft>
              <a:buSzPts val="2800"/>
              <a:buChar char="•"/>
            </a:pPr>
            <a:endParaRPr lang="en-US"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17"/>
          <p:cNvSpPr txBox="1">
            <a:spLocks noGrp="1"/>
          </p:cNvSpPr>
          <p:nvPr>
            <p:ph type="body" idx="1"/>
          </p:nvPr>
        </p:nvSpPr>
        <p:spPr>
          <a:xfrm>
            <a:off x="827774" y="1626669"/>
            <a:ext cx="7584706" cy="433168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lnSpc>
                <a:spcPct val="80000"/>
              </a:lnSpc>
              <a:spcBef>
                <a:spcPts val="0"/>
              </a:spcBef>
              <a:spcAft>
                <a:spcPts val="0"/>
              </a:spcAft>
              <a:buSzPts val="1750"/>
              <a:buNone/>
            </a:pPr>
            <a:r>
              <a:rPr lang="en-US" sz="1750" b="1" dirty="0">
                <a:latin typeface="Courier New"/>
                <a:ea typeface="Courier New"/>
                <a:cs typeface="Courier New"/>
                <a:sym typeface="Courier New"/>
              </a:rPr>
              <a:t>public class</a:t>
            </a:r>
            <a:r>
              <a:rPr lang="en-US" sz="1750" dirty="0">
                <a:latin typeface="Courier New"/>
                <a:ea typeface="Courier New"/>
                <a:cs typeface="Courier New"/>
                <a:sym typeface="Courier New"/>
              </a:rPr>
              <a:t> Dog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public</a:t>
            </a: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void</a:t>
            </a:r>
            <a:r>
              <a:rPr lang="en-US" sz="1750" dirty="0">
                <a:latin typeface="Courier New"/>
                <a:ea typeface="Courier New"/>
                <a:cs typeface="Courier New"/>
                <a:sym typeface="Courier New"/>
              </a:rPr>
              <a:t> bark()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a:t>
            </a:r>
            <a:endParaRPr dirty="0"/>
          </a:p>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0" lvl="0" indent="0" algn="l" rtl="0">
              <a:lnSpc>
                <a:spcPct val="80000"/>
              </a:lnSpc>
              <a:spcBef>
                <a:spcPts val="350"/>
              </a:spcBef>
              <a:spcAft>
                <a:spcPts val="0"/>
              </a:spcAft>
              <a:buSzPts val="1750"/>
              <a:buNone/>
            </a:pPr>
            <a:r>
              <a:rPr lang="en-US" sz="1750" b="1" dirty="0">
                <a:latin typeface="Courier New"/>
                <a:ea typeface="Courier New"/>
                <a:cs typeface="Courier New"/>
                <a:sym typeface="Courier New"/>
              </a:rPr>
              <a:t>public class</a:t>
            </a:r>
            <a:r>
              <a:rPr lang="en-US" sz="1750" dirty="0">
                <a:latin typeface="Courier New"/>
                <a:ea typeface="Courier New"/>
                <a:cs typeface="Courier New"/>
                <a:sym typeface="Courier New"/>
              </a:rPr>
              <a:t> Dalmatian </a:t>
            </a:r>
            <a:r>
              <a:rPr lang="en-US" sz="1750" b="1" dirty="0">
                <a:latin typeface="Courier New"/>
                <a:ea typeface="Courier New"/>
                <a:cs typeface="Courier New"/>
                <a:sym typeface="Courier New"/>
              </a:rPr>
              <a:t>extends</a:t>
            </a:r>
            <a:r>
              <a:rPr lang="en-US" sz="1750" dirty="0">
                <a:latin typeface="Courier New"/>
                <a:ea typeface="Courier New"/>
                <a:cs typeface="Courier New"/>
                <a:sym typeface="Courier New"/>
              </a:rPr>
              <a:t> Dog {</a:t>
            </a:r>
          </a:p>
          <a:p>
            <a:pPr marL="0" indent="0">
              <a:lnSpc>
                <a:spcPct val="80000"/>
              </a:lnSpc>
              <a:spcBef>
                <a:spcPts val="350"/>
              </a:spcBef>
              <a:buSzPts val="1750"/>
              <a:buNone/>
            </a:pP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public void</a:t>
            </a:r>
            <a:r>
              <a:rPr lang="en-US" sz="1750" dirty="0">
                <a:latin typeface="Courier New"/>
                <a:ea typeface="Courier New"/>
                <a:cs typeface="Courier New"/>
                <a:sym typeface="Courier New"/>
              </a:rPr>
              <a:t> play() {}</a:t>
            </a:r>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a:t>
            </a:r>
            <a:endParaRPr dirty="0"/>
          </a:p>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0" lvl="0" indent="0" algn="l" rtl="0">
              <a:lnSpc>
                <a:spcPct val="80000"/>
              </a:lnSpc>
              <a:spcBef>
                <a:spcPts val="350"/>
              </a:spcBef>
              <a:spcAft>
                <a:spcPts val="0"/>
              </a:spcAft>
              <a:buSzPts val="1750"/>
              <a:buNone/>
            </a:pPr>
            <a:r>
              <a:rPr lang="en-US" sz="1750" b="1" dirty="0">
                <a:latin typeface="Courier New"/>
                <a:ea typeface="Courier New"/>
                <a:cs typeface="Courier New"/>
                <a:sym typeface="Courier New"/>
              </a:rPr>
              <a:t>public class</a:t>
            </a:r>
            <a:r>
              <a:rPr lang="en-US" sz="1750" dirty="0">
                <a:latin typeface="Courier New"/>
                <a:ea typeface="Courier New"/>
                <a:cs typeface="Courier New"/>
                <a:sym typeface="Courier New"/>
              </a:rPr>
              <a:t> Simulator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public static void</a:t>
            </a:r>
            <a:r>
              <a:rPr lang="en-US" sz="1750" dirty="0">
                <a:latin typeface="Courier New"/>
                <a:ea typeface="Courier New"/>
                <a:cs typeface="Courier New"/>
                <a:sym typeface="Courier New"/>
              </a:rPr>
              <a:t> main(String[] </a:t>
            </a:r>
            <a:r>
              <a:rPr lang="en-US" sz="1750" dirty="0" err="1">
                <a:latin typeface="Courier New"/>
                <a:ea typeface="Courier New"/>
                <a:cs typeface="Courier New"/>
                <a:sym typeface="Courier New"/>
              </a:rPr>
              <a:t>args</a:t>
            </a:r>
            <a:r>
              <a:rPr lang="en-US" sz="1750" dirty="0">
                <a:latin typeface="Courier New"/>
                <a:ea typeface="Courier New"/>
                <a:cs typeface="Courier New"/>
                <a:sym typeface="Courier New"/>
              </a:rPr>
              <a:t>)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Dog </a:t>
            </a:r>
            <a:r>
              <a:rPr lang="en-US" sz="1750" dirty="0" err="1">
                <a:latin typeface="Courier New"/>
                <a:ea typeface="Courier New"/>
                <a:cs typeface="Courier New"/>
                <a:sym typeface="Courier New"/>
              </a:rPr>
              <a:t>myDog</a:t>
            </a:r>
            <a:r>
              <a:rPr lang="en-US" sz="1750" dirty="0">
                <a:latin typeface="Courier New"/>
                <a:ea typeface="Courier New"/>
                <a:cs typeface="Courier New"/>
                <a:sym typeface="Courier New"/>
              </a:rPr>
              <a:t> = </a:t>
            </a:r>
            <a:r>
              <a:rPr lang="en-US" sz="1750" b="1" dirty="0">
                <a:latin typeface="Courier New"/>
                <a:ea typeface="Courier New"/>
                <a:cs typeface="Courier New"/>
                <a:sym typeface="Courier New"/>
              </a:rPr>
              <a:t>new</a:t>
            </a:r>
            <a:r>
              <a:rPr lang="en-US" sz="1750" dirty="0">
                <a:latin typeface="Courier New"/>
                <a:ea typeface="Courier New"/>
                <a:cs typeface="Courier New"/>
                <a:sym typeface="Courier New"/>
              </a:rPr>
              <a:t> Dalmatian();</a:t>
            </a:r>
            <a:endParaRPr dirty="0"/>
          </a:p>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r>
              <a:rPr lang="en-US" sz="1750" dirty="0" err="1">
                <a:latin typeface="Courier New"/>
                <a:ea typeface="Courier New"/>
                <a:cs typeface="Courier New"/>
                <a:sym typeface="Courier New"/>
              </a:rPr>
              <a:t>myDog.bark</a:t>
            </a:r>
            <a:r>
              <a:rPr lang="en-US" sz="1750" dirty="0">
                <a:latin typeface="Courier New"/>
                <a:ea typeface="Courier New"/>
                <a:cs typeface="Courier New"/>
                <a:sym typeface="Courier New"/>
              </a:rPr>
              <a:t>();</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((Dalmatian) </a:t>
            </a:r>
            <a:r>
              <a:rPr lang="en-US" sz="1750" dirty="0" err="1">
                <a:latin typeface="Courier New"/>
                <a:ea typeface="Courier New"/>
                <a:cs typeface="Courier New"/>
                <a:sym typeface="Courier New"/>
              </a:rPr>
              <a:t>myDog</a:t>
            </a:r>
            <a:r>
              <a:rPr lang="en-US" sz="1750" dirty="0">
                <a:latin typeface="Courier New"/>
                <a:ea typeface="Courier New"/>
                <a:cs typeface="Courier New"/>
                <a:sym typeface="Courier New"/>
              </a:rPr>
              <a:t>).play();</a:t>
            </a:r>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What is Polymorphism Used For?</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When similar behaviors between two types of objects are properly abstracted into super classes/interfaces, polymorphism can be used to invoke shared behaviors across multiple types of objects at the same time.</a:t>
            </a:r>
          </a:p>
          <a:p>
            <a:pPr marL="342900" lvl="0" indent="-342900" algn="l" rtl="0">
              <a:spcBef>
                <a:spcPts val="0"/>
              </a:spcBef>
              <a:spcAft>
                <a:spcPts val="0"/>
              </a:spcAft>
              <a:buSzPts val="2800"/>
              <a:buChar char="•"/>
            </a:pPr>
            <a:endParaRPr lang="en-US" sz="2400" dirty="0"/>
          </a:p>
          <a:p>
            <a:pPr marL="342900" lvl="0" indent="-342900" algn="l" rtl="0">
              <a:spcBef>
                <a:spcPts val="0"/>
              </a:spcBef>
              <a:spcAft>
                <a:spcPts val="0"/>
              </a:spcAft>
              <a:buSzPts val="2800"/>
              <a:buChar char="•"/>
            </a:pPr>
            <a:r>
              <a:rPr lang="en-US" sz="2400" b="1" dirty="0"/>
              <a:t>Method Overriding </a:t>
            </a:r>
            <a:r>
              <a:rPr lang="en-US" sz="2400" dirty="0"/>
              <a:t>– Changing the implementation of an inherited behavior</a:t>
            </a:r>
          </a:p>
          <a:p>
            <a:pPr marL="342900" lvl="0" indent="-342900" algn="l" rtl="0">
              <a:spcBef>
                <a:spcPts val="0"/>
              </a:spcBef>
              <a:spcAft>
                <a:spcPts val="0"/>
              </a:spcAft>
              <a:buSzPts val="2800"/>
              <a:buChar char="•"/>
            </a:pPr>
            <a:r>
              <a:rPr lang="en-US" sz="2400" b="1" dirty="0"/>
              <a:t>Method Overloading </a:t>
            </a:r>
            <a:r>
              <a:rPr lang="en-US" sz="2400" dirty="0"/>
              <a:t>– Multiple implementations of a behavior, number or type of parameters</a:t>
            </a:r>
          </a:p>
          <a:p>
            <a:pPr marL="342900" lvl="0" indent="-342900" algn="l" rtl="0">
              <a:spcBef>
                <a:spcPts val="0"/>
              </a:spcBef>
              <a:spcAft>
                <a:spcPts val="0"/>
              </a:spcAft>
              <a:buSzPts val="2800"/>
              <a:buChar char="•"/>
            </a:pPr>
            <a:r>
              <a:rPr lang="en-US" sz="2400" b="1" dirty="0"/>
              <a:t>Covariance (Covariant Typing) </a:t>
            </a:r>
            <a:r>
              <a:rPr lang="en-US" sz="2400" dirty="0"/>
              <a:t>– Referencing an instance of a superclass using its subclass, or vice versa.</a:t>
            </a:r>
            <a:endParaRPr sz="2400"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Examples</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Method Overriding:</a:t>
            </a:r>
          </a:p>
          <a:p>
            <a:pPr marL="342900" lvl="0" indent="-342900" algn="l" rtl="0">
              <a:spcBef>
                <a:spcPts val="0"/>
              </a:spcBef>
              <a:spcAft>
                <a:spcPts val="0"/>
              </a:spcAft>
              <a:buSzPts val="2800"/>
              <a:buChar char="•"/>
            </a:pPr>
            <a:endParaRPr lang="en-US" sz="2400"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6" name="Google Shape;226;p17">
            <a:extLst>
              <a:ext uri="{FF2B5EF4-FFF2-40B4-BE49-F238E27FC236}">
                <a16:creationId xmlns:a16="http://schemas.microsoft.com/office/drawing/2014/main" id="{62D1C364-7881-4DB4-960C-91A7A7EB1DF6}"/>
              </a:ext>
            </a:extLst>
          </p:cNvPr>
          <p:cNvSpPr txBox="1">
            <a:spLocks/>
          </p:cNvSpPr>
          <p:nvPr/>
        </p:nvSpPr>
        <p:spPr>
          <a:xfrm>
            <a:off x="239086" y="2134620"/>
            <a:ext cx="8665827" cy="4135035"/>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fontScale="92500"/>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	public void</a:t>
            </a:r>
            <a:r>
              <a:rPr lang="en-US" sz="1800" dirty="0">
                <a:latin typeface="Courier New" panose="02070309020205020404" pitchFamily="49" charset="0"/>
                <a:cs typeface="Courier New" panose="02070309020205020404" pitchFamily="49" charset="0"/>
              </a:rPr>
              <a:t> eat()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(“I am eating”);}</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BlueHeeler</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extends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void</a:t>
            </a:r>
            <a:r>
              <a:rPr lang="en-US" sz="1800" dirty="0">
                <a:latin typeface="Courier New" panose="02070309020205020404" pitchFamily="49" charset="0"/>
                <a:cs typeface="Courier New" panose="02070309020205020404" pitchFamily="49" charset="0"/>
              </a:rPr>
              <a:t> eat()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(“I am eating fast!”);}</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class</a:t>
            </a:r>
            <a:r>
              <a:rPr lang="en-US" sz="1800" dirty="0">
                <a:latin typeface="Courier New" panose="02070309020205020404" pitchFamily="49" charset="0"/>
                <a:cs typeface="Courier New" panose="02070309020205020404" pitchFamily="49" charset="0"/>
              </a:rPr>
              <a:t> Chihuahua </a:t>
            </a:r>
            <a:r>
              <a:rPr lang="en-US" sz="1800" b="1" dirty="0">
                <a:latin typeface="Courier New" panose="02070309020205020404" pitchFamily="49" charset="0"/>
                <a:cs typeface="Courier New" panose="02070309020205020404" pitchFamily="49" charset="0"/>
              </a:rPr>
              <a:t>extends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void</a:t>
            </a:r>
            <a:r>
              <a:rPr lang="en-US" sz="1800" dirty="0">
                <a:latin typeface="Courier New" panose="02070309020205020404" pitchFamily="49" charset="0"/>
                <a:cs typeface="Courier New" panose="02070309020205020404" pitchFamily="49" charset="0"/>
              </a:rPr>
              <a:t> eat()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(“I don’t eat much!”)}</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GoldRetriever</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extends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 this class uses the same implementation as the Dog class</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82709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Examples</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Method Overloading:</a:t>
            </a:r>
          </a:p>
          <a:p>
            <a:pPr marL="342900" lvl="0" indent="-342900" algn="l" rtl="0">
              <a:spcBef>
                <a:spcPts val="0"/>
              </a:spcBef>
              <a:spcAft>
                <a:spcPts val="0"/>
              </a:spcAft>
              <a:buSzPts val="2800"/>
              <a:buChar char="•"/>
            </a:pPr>
            <a:endParaRPr lang="en-US" sz="2400" dirty="0"/>
          </a:p>
          <a:p>
            <a:pPr marL="0" lvl="0" indent="0" algn="l" rtl="0">
              <a:spcBef>
                <a:spcPts val="0"/>
              </a:spcBef>
              <a:spcAft>
                <a:spcPts val="0"/>
              </a:spcAft>
              <a:buSzPts val="2800"/>
              <a:buNone/>
            </a:pPr>
            <a:endParaRPr lang="en-US" sz="1600"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7" name="Google Shape;226;p17">
            <a:extLst>
              <a:ext uri="{FF2B5EF4-FFF2-40B4-BE49-F238E27FC236}">
                <a16:creationId xmlns:a16="http://schemas.microsoft.com/office/drawing/2014/main" id="{A1C37EF7-5FE2-4D44-AD59-D5E2CDB966EC}"/>
              </a:ext>
            </a:extLst>
          </p:cNvPr>
          <p:cNvSpPr txBox="1">
            <a:spLocks/>
          </p:cNvSpPr>
          <p:nvPr/>
        </p:nvSpPr>
        <p:spPr>
          <a:xfrm>
            <a:off x="380010" y="2134620"/>
            <a:ext cx="8383980" cy="4135035"/>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Creature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String name;</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health;</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 { }</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(String name) { </a:t>
            </a:r>
            <a:r>
              <a:rPr lang="en-US" sz="1800" b="1" dirty="0">
                <a:latin typeface="Courier New" panose="02070309020205020404" pitchFamily="49" charset="0"/>
                <a:cs typeface="Courier New" panose="02070309020205020404" pitchFamily="49" charset="0"/>
              </a:rPr>
              <a:t>this</a:t>
            </a:r>
            <a:r>
              <a:rPr lang="en-US" sz="1800" dirty="0">
                <a:latin typeface="Courier New" panose="02070309020205020404" pitchFamily="49" charset="0"/>
                <a:cs typeface="Courier New" panose="02070309020205020404" pitchFamily="49" charset="0"/>
              </a:rPr>
              <a:t>.name = name; }</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a:t>
            </a:r>
            <a:r>
              <a:rPr lang="en-US" sz="1800" b="1" dirty="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health) { </a:t>
            </a:r>
            <a:r>
              <a:rPr lang="en-US" sz="1800" b="1" dirty="0" err="1">
                <a:latin typeface="Courier New" panose="02070309020205020404" pitchFamily="49" charset="0"/>
                <a:cs typeface="Courier New" panose="02070309020205020404" pitchFamily="49" charset="0"/>
              </a:rPr>
              <a:t>this</a:t>
            </a:r>
            <a:r>
              <a:rPr lang="en-US" sz="1800" dirty="0" err="1">
                <a:latin typeface="Courier New" panose="02070309020205020404" pitchFamily="49" charset="0"/>
                <a:cs typeface="Courier New" panose="02070309020205020404" pitchFamily="49" charset="0"/>
              </a:rPr>
              <a:t>.health</a:t>
            </a:r>
            <a:r>
              <a:rPr lang="en-US" sz="1800" dirty="0">
                <a:latin typeface="Courier New" panose="02070309020205020404" pitchFamily="49" charset="0"/>
                <a:cs typeface="Courier New" panose="02070309020205020404" pitchFamily="49" charset="0"/>
              </a:rPr>
              <a:t> = health; }</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(String name, </a:t>
            </a:r>
            <a:r>
              <a:rPr lang="en-US" sz="1800" b="1" dirty="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health) {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this</a:t>
            </a:r>
            <a:r>
              <a:rPr lang="en-US" sz="1800" dirty="0">
                <a:latin typeface="Courier New" panose="02070309020205020404" pitchFamily="49" charset="0"/>
                <a:cs typeface="Courier New" panose="02070309020205020404" pitchFamily="49" charset="0"/>
              </a:rPr>
              <a:t>.name = name, </a:t>
            </a:r>
            <a:r>
              <a:rPr lang="en-US" sz="1800" b="1" dirty="0" err="1">
                <a:latin typeface="Courier New" panose="02070309020205020404" pitchFamily="49" charset="0"/>
                <a:cs typeface="Courier New" panose="02070309020205020404" pitchFamily="49" charset="0"/>
              </a:rPr>
              <a:t>this</a:t>
            </a:r>
            <a:r>
              <a:rPr lang="en-US" sz="1800" dirty="0" err="1">
                <a:latin typeface="Courier New" panose="02070309020205020404" pitchFamily="49" charset="0"/>
                <a:cs typeface="Courier New" panose="02070309020205020404" pitchFamily="49" charset="0"/>
              </a:rPr>
              <a:t>.health</a:t>
            </a:r>
            <a:r>
              <a:rPr lang="en-US" sz="1800" dirty="0">
                <a:latin typeface="Courier New" panose="02070309020205020404" pitchFamily="49" charset="0"/>
                <a:cs typeface="Courier New" panose="02070309020205020404" pitchFamily="49" charset="0"/>
              </a:rPr>
              <a:t> = health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14177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Example</a:t>
            </a:r>
            <a:endParaRPr dirty="0"/>
          </a:p>
        </p:txBody>
      </p:sp>
      <p:sp>
        <p:nvSpPr>
          <p:cNvPr id="240" name="Google Shape;240;p19"/>
          <p:cNvSpPr txBox="1">
            <a:spLocks noGrp="1"/>
          </p:cNvSpPr>
          <p:nvPr>
            <p:ph type="body" idx="1"/>
          </p:nvPr>
        </p:nvSpPr>
        <p:spPr>
          <a:xfrm>
            <a:off x="462013" y="1549667"/>
            <a:ext cx="8200723" cy="2703287"/>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170"/>
              <a:buChar char="•"/>
            </a:pPr>
            <a:r>
              <a:rPr lang="en-US" sz="2170" dirty="0"/>
              <a:t>Consider a video game…</a:t>
            </a:r>
            <a:endParaRPr dirty="0"/>
          </a:p>
          <a:p>
            <a:pPr marL="742950" lvl="1" indent="-285750" algn="l" rtl="0">
              <a:lnSpc>
                <a:spcPct val="80000"/>
              </a:lnSpc>
              <a:spcBef>
                <a:spcPts val="372"/>
              </a:spcBef>
              <a:spcAft>
                <a:spcPts val="0"/>
              </a:spcAft>
              <a:buSzPts val="1860"/>
              <a:buChar char="–"/>
            </a:pPr>
            <a:r>
              <a:rPr lang="en-US" sz="1860" dirty="0"/>
              <a:t>Non-Player Character object, Monster object, Player object</a:t>
            </a:r>
            <a:endParaRPr dirty="0"/>
          </a:p>
          <a:p>
            <a:pPr marL="742950" lvl="1" indent="-285750" algn="l" rtl="0">
              <a:lnSpc>
                <a:spcPct val="80000"/>
              </a:lnSpc>
              <a:spcBef>
                <a:spcPts val="372"/>
              </a:spcBef>
              <a:spcAft>
                <a:spcPts val="0"/>
              </a:spcAft>
              <a:buSzPts val="1860"/>
              <a:buChar char="–"/>
            </a:pPr>
            <a:r>
              <a:rPr lang="en-US" sz="1860" dirty="0"/>
              <a:t>All of these extend the abstract “Creature” class</a:t>
            </a:r>
            <a:endParaRPr dirty="0"/>
          </a:p>
          <a:p>
            <a:pPr marL="342900" lvl="0" indent="-342900" algn="l" rtl="0">
              <a:lnSpc>
                <a:spcPct val="80000"/>
              </a:lnSpc>
              <a:spcBef>
                <a:spcPts val="434"/>
              </a:spcBef>
              <a:spcAft>
                <a:spcPts val="0"/>
              </a:spcAft>
              <a:buSzPts val="2170"/>
              <a:buChar char="•"/>
            </a:pPr>
            <a:r>
              <a:rPr lang="en-US" sz="2170" dirty="0"/>
              <a:t>All of these objects might have a different behavior upon dying, but they all have a die() behavior. Shared behaviors go in the Creature class, which is inherited (and overridden) in the subclasses</a:t>
            </a:r>
            <a:endParaRPr dirty="0"/>
          </a:p>
          <a:p>
            <a:pPr marL="342900" lvl="0" indent="-342900" algn="l" rtl="0">
              <a:lnSpc>
                <a:spcPct val="80000"/>
              </a:lnSpc>
              <a:spcBef>
                <a:spcPts val="434"/>
              </a:spcBef>
              <a:spcAft>
                <a:spcPts val="0"/>
              </a:spcAft>
              <a:buSzPts val="2170"/>
              <a:buChar char="•"/>
            </a:pPr>
            <a:r>
              <a:rPr lang="en-US" sz="2170" dirty="0"/>
              <a:t>A </a:t>
            </a:r>
            <a:r>
              <a:rPr lang="en-US" sz="2170" dirty="0" err="1"/>
              <a:t>dealDamage</a:t>
            </a:r>
            <a:r>
              <a:rPr lang="en-US" sz="2170" dirty="0"/>
              <a:t>() method can now be written like this:</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2" name="Rectangle 1">
            <a:extLst>
              <a:ext uri="{FF2B5EF4-FFF2-40B4-BE49-F238E27FC236}">
                <a16:creationId xmlns:a16="http://schemas.microsoft.com/office/drawing/2014/main" id="{0C7E6BA3-20D5-44E9-B3B6-BC41C3943F33}"/>
              </a:ext>
            </a:extLst>
          </p:cNvPr>
          <p:cNvSpPr/>
          <p:nvPr/>
        </p:nvSpPr>
        <p:spPr>
          <a:xfrm>
            <a:off x="643961" y="4321176"/>
            <a:ext cx="7836826" cy="19743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spcBef>
                <a:spcPts val="302"/>
              </a:spcBef>
              <a:buSzPts val="1511"/>
            </a:pPr>
            <a:r>
              <a:rPr lang="en-US" b="1" dirty="0">
                <a:latin typeface="Courier New"/>
                <a:ea typeface="Courier New"/>
                <a:cs typeface="Courier New"/>
                <a:sym typeface="Courier New"/>
              </a:rPr>
              <a:t>public void</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dealDamage</a:t>
            </a:r>
            <a:r>
              <a:rPr lang="en-US" dirty="0">
                <a:latin typeface="Courier New"/>
                <a:ea typeface="Courier New"/>
                <a:cs typeface="Courier New"/>
                <a:sym typeface="Courier New"/>
              </a:rPr>
              <a:t>(Creature target, </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damage) {</a:t>
            </a:r>
            <a:endParaRPr lang="en-US" dirty="0"/>
          </a:p>
          <a:p>
            <a:pPr lvl="0">
              <a:lnSpc>
                <a:spcPct val="80000"/>
              </a:lnSpc>
              <a:spcBef>
                <a:spcPts val="302"/>
              </a:spcBef>
              <a:buSzPts val="1511"/>
            </a:pPr>
            <a:r>
              <a:rPr lang="en-US" dirty="0">
                <a:latin typeface="Courier New"/>
                <a:ea typeface="Courier New"/>
                <a:cs typeface="Courier New"/>
                <a:sym typeface="Courier New"/>
              </a:rPr>
              <a:t>	</a:t>
            </a:r>
            <a:r>
              <a:rPr lang="en-US" dirty="0" err="1">
                <a:latin typeface="Courier New"/>
                <a:ea typeface="Courier New"/>
                <a:cs typeface="Courier New"/>
                <a:sym typeface="Courier New"/>
              </a:rPr>
              <a:t>target.setHealth</a:t>
            </a:r>
            <a:r>
              <a:rPr lang="en-US" dirty="0">
                <a:latin typeface="Courier New"/>
                <a:ea typeface="Courier New"/>
                <a:cs typeface="Courier New"/>
                <a:sym typeface="Courier New"/>
              </a:rPr>
              <a:t>(</a:t>
            </a:r>
            <a:r>
              <a:rPr lang="en-US" dirty="0" err="1">
                <a:latin typeface="Courier New"/>
                <a:ea typeface="Courier New"/>
                <a:cs typeface="Courier New"/>
                <a:sym typeface="Courier New"/>
              </a:rPr>
              <a:t>target.getHealth</a:t>
            </a:r>
            <a:r>
              <a:rPr lang="en-US" dirty="0">
                <a:latin typeface="Courier New"/>
                <a:ea typeface="Courier New"/>
                <a:cs typeface="Courier New"/>
                <a:sym typeface="Courier New"/>
              </a:rPr>
              <a:t>() - damage);</a:t>
            </a:r>
            <a:endParaRPr lang="en-US" dirty="0"/>
          </a:p>
          <a:p>
            <a:pPr lvl="0">
              <a:lnSpc>
                <a:spcPct val="80000"/>
              </a:lnSpc>
              <a:spcBef>
                <a:spcPts val="302"/>
              </a:spcBef>
              <a:buSzPts val="1511"/>
            </a:pPr>
            <a:endParaRPr lang="en-US" dirty="0">
              <a:latin typeface="Courier New"/>
              <a:ea typeface="Courier New"/>
              <a:cs typeface="Courier New"/>
              <a:sym typeface="Courier New"/>
            </a:endParaRPr>
          </a:p>
          <a:p>
            <a:pPr lvl="0">
              <a:lnSpc>
                <a:spcPct val="80000"/>
              </a:lnSpc>
              <a:spcBef>
                <a:spcPts val="302"/>
              </a:spcBef>
              <a:buSzPts val="1511"/>
            </a:pPr>
            <a:r>
              <a:rPr lang="en-US" dirty="0">
                <a:latin typeface="Courier New"/>
                <a:ea typeface="Courier New"/>
                <a:cs typeface="Courier New"/>
                <a:sym typeface="Courier New"/>
              </a:rPr>
              <a:t>	</a:t>
            </a:r>
            <a:r>
              <a:rPr lang="en-US" b="1" dirty="0">
                <a:latin typeface="Courier New"/>
                <a:ea typeface="Courier New"/>
                <a:cs typeface="Courier New"/>
                <a:sym typeface="Courier New"/>
              </a:rPr>
              <a:t>if</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target.getHealth</a:t>
            </a:r>
            <a:r>
              <a:rPr lang="en-US" dirty="0">
                <a:latin typeface="Courier New"/>
                <a:ea typeface="Courier New"/>
                <a:cs typeface="Courier New"/>
                <a:sym typeface="Courier New"/>
              </a:rPr>
              <a:t>() &lt;= 0)</a:t>
            </a:r>
            <a:endParaRPr lang="en-US" dirty="0"/>
          </a:p>
          <a:p>
            <a:pPr lvl="0">
              <a:lnSpc>
                <a:spcPct val="80000"/>
              </a:lnSpc>
              <a:spcBef>
                <a:spcPts val="302"/>
              </a:spcBef>
              <a:buSzPts val="1511"/>
            </a:pPr>
            <a:r>
              <a:rPr lang="en-US" dirty="0">
                <a:latin typeface="Courier New"/>
                <a:ea typeface="Courier New"/>
                <a:cs typeface="Courier New"/>
                <a:sym typeface="Courier New"/>
              </a:rPr>
              <a:t>		</a:t>
            </a:r>
            <a:r>
              <a:rPr lang="en-US" dirty="0" err="1">
                <a:latin typeface="Courier New"/>
                <a:ea typeface="Courier New"/>
                <a:cs typeface="Courier New"/>
                <a:sym typeface="Courier New"/>
              </a:rPr>
              <a:t>target.die</a:t>
            </a:r>
            <a:r>
              <a:rPr lang="en-US" dirty="0">
                <a:latin typeface="Courier New"/>
                <a:ea typeface="Courier New"/>
                <a:cs typeface="Courier New"/>
                <a:sym typeface="Courier New"/>
              </a:rPr>
              <a:t>();</a:t>
            </a:r>
            <a:endParaRPr lang="en-US" dirty="0"/>
          </a:p>
          <a:p>
            <a:pPr lvl="0">
              <a:lnSpc>
                <a:spcPct val="80000"/>
              </a:lnSpc>
              <a:spcBef>
                <a:spcPts val="302"/>
              </a:spcBef>
              <a:buSzPts val="1511"/>
            </a:pPr>
            <a:r>
              <a:rPr lang="en-US" dirty="0">
                <a:latin typeface="Courier New"/>
                <a:ea typeface="Courier New"/>
                <a:cs typeface="Courier New"/>
                <a:sym typeface="Courier New"/>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Without Polymorphism…</a:t>
            </a:r>
            <a:endParaRPr/>
          </a:p>
        </p:txBody>
      </p:sp>
      <p:sp>
        <p:nvSpPr>
          <p:cNvPr id="247" name="Google Shape;247;p2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You would need to duplicate code for every possible case.</a:t>
            </a:r>
            <a:endParaRPr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Can’t have a broad </a:t>
            </a:r>
            <a:r>
              <a:rPr lang="en-US" dirty="0" err="1"/>
              <a:t>dealDamage</a:t>
            </a:r>
            <a:r>
              <a:rPr lang="en-US" dirty="0"/>
              <a:t>() method, you need…</a:t>
            </a:r>
            <a:endParaRPr dirty="0"/>
          </a:p>
          <a:p>
            <a:pPr marL="742950" lvl="1" indent="-285750" algn="l" rtl="0">
              <a:spcBef>
                <a:spcPts val="480"/>
              </a:spcBef>
              <a:spcAft>
                <a:spcPts val="0"/>
              </a:spcAft>
              <a:buSzPts val="2400"/>
              <a:buChar char="–"/>
            </a:pPr>
            <a:r>
              <a:rPr lang="en-US" dirty="0" err="1"/>
              <a:t>dealDamageToPlayer</a:t>
            </a:r>
            <a:r>
              <a:rPr lang="en-US" dirty="0"/>
              <a:t>(Player target, int damage)</a:t>
            </a:r>
            <a:endParaRPr dirty="0"/>
          </a:p>
          <a:p>
            <a:pPr marL="742950" lvl="1" indent="-285750" algn="l" rtl="0">
              <a:spcBef>
                <a:spcPts val="480"/>
              </a:spcBef>
              <a:spcAft>
                <a:spcPts val="0"/>
              </a:spcAft>
              <a:buSzPts val="2400"/>
              <a:buChar char="–"/>
            </a:pPr>
            <a:r>
              <a:rPr lang="en-US" dirty="0" err="1"/>
              <a:t>dealDamageToNPC</a:t>
            </a:r>
            <a:r>
              <a:rPr lang="en-US" dirty="0"/>
              <a:t>(NPC target , int damage)</a:t>
            </a:r>
            <a:endParaRPr dirty="0"/>
          </a:p>
          <a:p>
            <a:pPr marL="742950" lvl="1" indent="-285750" algn="l" rtl="0">
              <a:spcBef>
                <a:spcPts val="480"/>
              </a:spcBef>
              <a:spcAft>
                <a:spcPts val="0"/>
              </a:spcAft>
              <a:buSzPts val="2400"/>
              <a:buChar char="–"/>
            </a:pPr>
            <a:r>
              <a:rPr lang="en-US" dirty="0" err="1"/>
              <a:t>dealDamageToMonster</a:t>
            </a:r>
            <a:r>
              <a:rPr lang="en-US" dirty="0"/>
              <a:t>(Monster target , int damage)</a:t>
            </a:r>
            <a:endParaRPr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Inheritance and its Uses</a:t>
            </a:r>
            <a:endParaRPr/>
          </a:p>
        </p:txBody>
      </p:sp>
      <p:sp>
        <p:nvSpPr>
          <p:cNvPr id="226" name="Google Shape;226;p17"/>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Inheritance essentially copies </a:t>
            </a:r>
            <a:r>
              <a:rPr lang="en-US" i="1" dirty="0"/>
              <a:t>visible</a:t>
            </a:r>
            <a:r>
              <a:rPr lang="en-US" dirty="0"/>
              <a:t> variables and methods from a parent class into a child class</a:t>
            </a:r>
            <a:endParaRPr dirty="0"/>
          </a:p>
          <a:p>
            <a:pPr marL="342900" lvl="0" indent="-342900" algn="l" rtl="0">
              <a:spcBef>
                <a:spcPts val="560"/>
              </a:spcBef>
              <a:spcAft>
                <a:spcPts val="0"/>
              </a:spcAft>
              <a:buSzPts val="2800"/>
              <a:buChar char="•"/>
            </a:pPr>
            <a:r>
              <a:rPr lang="en-US" dirty="0"/>
              <a:t>Promotes code reuse, reduces duplication and redundancy.</a:t>
            </a:r>
            <a:endParaRPr dirty="0"/>
          </a:p>
          <a:p>
            <a:pPr marL="342900" lvl="0" indent="-342900" algn="l" rtl="0">
              <a:spcBef>
                <a:spcPts val="560"/>
              </a:spcBef>
              <a:spcAft>
                <a:spcPts val="0"/>
              </a:spcAft>
              <a:buSzPts val="2800"/>
              <a:buChar char="•"/>
            </a:pPr>
            <a:r>
              <a:rPr lang="en-US" dirty="0"/>
              <a:t>Enables polymorphism and code flexibility (more on this later)</a:t>
            </a:r>
            <a:endParaRPr dirty="0"/>
          </a:p>
          <a:p>
            <a:pPr marL="342900" lvl="0" indent="-342900" algn="l" rtl="0">
              <a:spcBef>
                <a:spcPts val="560"/>
              </a:spcBef>
              <a:spcAft>
                <a:spcPts val="0"/>
              </a:spcAft>
              <a:buSzPts val="2800"/>
              <a:buChar char="•"/>
            </a:pPr>
            <a:r>
              <a:rPr lang="en-US" dirty="0"/>
              <a:t>Structures classes into an understandable hierarchy.</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50192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Method Overloading Preference</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When overloading a method, there is a certain order of precedence for which method version is invoked:</a:t>
            </a:r>
          </a:p>
          <a:p>
            <a:pPr marL="0" lvl="0" indent="0" algn="l" rtl="0">
              <a:spcBef>
                <a:spcPts val="0"/>
              </a:spcBef>
              <a:spcAft>
                <a:spcPts val="0"/>
              </a:spcAft>
              <a:buSzPts val="2800"/>
              <a:buNone/>
            </a:pPr>
            <a:endParaRPr lang="en-US" sz="2400" dirty="0"/>
          </a:p>
          <a:p>
            <a:pPr lvl="0" indent="-457200" algn="l" rtl="0">
              <a:spcBef>
                <a:spcPts val="0"/>
              </a:spcBef>
              <a:spcAft>
                <a:spcPts val="0"/>
              </a:spcAft>
              <a:buSzPts val="2800"/>
              <a:buFont typeface="+mj-lt"/>
              <a:buAutoNum type="arabicPeriod"/>
            </a:pPr>
            <a:r>
              <a:rPr lang="en-US" sz="2400" dirty="0"/>
              <a:t>Exact datatype match</a:t>
            </a:r>
          </a:p>
          <a:p>
            <a:pPr lvl="0" indent="-457200" algn="l" rtl="0">
              <a:spcBef>
                <a:spcPts val="0"/>
              </a:spcBef>
              <a:spcAft>
                <a:spcPts val="0"/>
              </a:spcAft>
              <a:buSzPts val="2800"/>
              <a:buFont typeface="+mj-lt"/>
              <a:buAutoNum type="arabicPeriod"/>
            </a:pPr>
            <a:r>
              <a:rPr lang="en-US" sz="2400" dirty="0"/>
              <a:t>Implicit Casting (type conversion)</a:t>
            </a:r>
          </a:p>
          <a:p>
            <a:pPr lvl="0" indent="-457200" algn="l" rtl="0">
              <a:spcBef>
                <a:spcPts val="0"/>
              </a:spcBef>
              <a:spcAft>
                <a:spcPts val="0"/>
              </a:spcAft>
              <a:buSzPts val="2800"/>
              <a:buFont typeface="+mj-lt"/>
              <a:buAutoNum type="arabicPeriod"/>
            </a:pPr>
            <a:r>
              <a:rPr lang="en-US" sz="2400" dirty="0"/>
              <a:t>Boxing (auto-boxing or unboxing)</a:t>
            </a:r>
          </a:p>
          <a:p>
            <a:pPr lvl="0" indent="-457200" algn="l" rtl="0">
              <a:spcBef>
                <a:spcPts val="0"/>
              </a:spcBef>
              <a:spcAft>
                <a:spcPts val="0"/>
              </a:spcAft>
              <a:buSzPts val="2800"/>
              <a:buFont typeface="+mj-lt"/>
              <a:buAutoNum type="arabicPeriod"/>
            </a:pPr>
            <a:r>
              <a:rPr lang="en-US" sz="2400" dirty="0"/>
              <a:t>varargs…</a:t>
            </a:r>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3131134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Abstract Classes and Methods</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lnSpcReduction="10000"/>
          </a:bodyPr>
          <a:lstStyle/>
          <a:p>
            <a:pPr marL="342900" indent="-342900">
              <a:lnSpc>
                <a:spcPct val="90000"/>
              </a:lnSpc>
              <a:spcBef>
                <a:spcPts val="0"/>
              </a:spcBef>
              <a:buSzPts val="2590"/>
            </a:pPr>
            <a:r>
              <a:rPr lang="en-US" sz="2400" b="1" u="sng" dirty="0"/>
              <a:t>Abstract</a:t>
            </a:r>
            <a:r>
              <a:rPr lang="en-US" sz="2400" dirty="0"/>
              <a:t> </a:t>
            </a:r>
            <a:r>
              <a:rPr lang="en-US" sz="2400" i="1" dirty="0"/>
              <a:t>adjective</a:t>
            </a:r>
            <a:r>
              <a:rPr lang="en-US" sz="2400" dirty="0"/>
              <a:t> /</a:t>
            </a:r>
            <a:r>
              <a:rPr lang="en-US" sz="2400" dirty="0" err="1"/>
              <a:t>abˈstrakt</a:t>
            </a:r>
            <a:r>
              <a:rPr lang="en-US" sz="2400" dirty="0"/>
              <a:t>,ˈ</a:t>
            </a:r>
            <a:r>
              <a:rPr lang="en-US" sz="2400" dirty="0" err="1"/>
              <a:t>abˌstrakt</a:t>
            </a:r>
            <a:r>
              <a:rPr lang="en-US" sz="2400" dirty="0"/>
              <a:t>/: existing in thought or as an idea but not having a physical or concrete existence.</a:t>
            </a:r>
          </a:p>
          <a:p>
            <a:pPr marL="342900" indent="-342900">
              <a:lnSpc>
                <a:spcPct val="90000"/>
              </a:lnSpc>
              <a:spcBef>
                <a:spcPts val="0"/>
              </a:spcBef>
              <a:buSzPts val="2590"/>
            </a:pPr>
            <a:endParaRPr lang="en-US" sz="2400" dirty="0"/>
          </a:p>
          <a:p>
            <a:pPr marL="0" indent="0">
              <a:lnSpc>
                <a:spcPct val="90000"/>
              </a:lnSpc>
              <a:spcBef>
                <a:spcPts val="0"/>
              </a:spcBef>
              <a:buSzPts val="2590"/>
              <a:buNone/>
            </a:pPr>
            <a:r>
              <a:rPr lang="en-US" sz="2400" dirty="0"/>
              <a:t>To recap:</a:t>
            </a:r>
          </a:p>
          <a:p>
            <a:pPr marL="342900" indent="-342900">
              <a:lnSpc>
                <a:spcPct val="90000"/>
              </a:lnSpc>
              <a:spcBef>
                <a:spcPts val="0"/>
              </a:spcBef>
              <a:buSzPts val="2590"/>
            </a:pPr>
            <a:r>
              <a:rPr lang="en-US" sz="2400" dirty="0"/>
              <a:t>Abstract methods have a </a:t>
            </a:r>
            <a:r>
              <a:rPr lang="en-US" sz="2400" i="1" dirty="0"/>
              <a:t>declaration</a:t>
            </a:r>
            <a:r>
              <a:rPr lang="en-US" sz="2400" dirty="0"/>
              <a:t>, but no </a:t>
            </a:r>
            <a:r>
              <a:rPr lang="en-US" sz="2400" i="1" dirty="0"/>
              <a:t>definition</a:t>
            </a:r>
            <a:r>
              <a:rPr lang="en-US" sz="2400" dirty="0"/>
              <a:t>. They are not </a:t>
            </a:r>
            <a:r>
              <a:rPr lang="en-US" sz="2400" i="1" dirty="0"/>
              <a:t>concrete</a:t>
            </a:r>
            <a:r>
              <a:rPr lang="en-US" sz="2400" dirty="0"/>
              <a:t> methods which have both.</a:t>
            </a:r>
          </a:p>
          <a:p>
            <a:pPr marL="342900" indent="-342900">
              <a:lnSpc>
                <a:spcPct val="90000"/>
              </a:lnSpc>
              <a:spcBef>
                <a:spcPts val="518"/>
              </a:spcBef>
              <a:buSzPts val="2590"/>
            </a:pPr>
            <a:r>
              <a:rPr lang="en-US" sz="2400" dirty="0"/>
              <a:t>A class that contains an abstract method (directly or through inheritance) </a:t>
            </a:r>
            <a:r>
              <a:rPr lang="en-US" sz="2400" i="1" dirty="0"/>
              <a:t>must be</a:t>
            </a:r>
            <a:r>
              <a:rPr lang="en-US" sz="2400" dirty="0"/>
              <a:t> an abstract class.</a:t>
            </a:r>
          </a:p>
          <a:p>
            <a:pPr marL="342900" indent="-342900">
              <a:lnSpc>
                <a:spcPct val="90000"/>
              </a:lnSpc>
              <a:spcBef>
                <a:spcPts val="518"/>
              </a:spcBef>
              <a:buSzPts val="2590"/>
            </a:pPr>
            <a:r>
              <a:rPr lang="en-US" sz="2400" dirty="0"/>
              <a:t>An abstract class does not need to contain any abstract methods.</a:t>
            </a:r>
          </a:p>
          <a:p>
            <a:pPr marL="342900" indent="-342900">
              <a:lnSpc>
                <a:spcPct val="90000"/>
              </a:lnSpc>
              <a:spcBef>
                <a:spcPts val="518"/>
              </a:spcBef>
              <a:buSzPts val="2590"/>
            </a:pPr>
            <a:r>
              <a:rPr lang="en-US" sz="2400" dirty="0"/>
              <a:t>Abstract classes cannot be instantiated. </a:t>
            </a:r>
          </a:p>
          <a:p>
            <a:pPr marL="342900" indent="-342900">
              <a:lnSpc>
                <a:spcPct val="90000"/>
              </a:lnSpc>
              <a:spcBef>
                <a:spcPts val="518"/>
              </a:spcBef>
              <a:buSzPts val="2590"/>
            </a:pPr>
            <a:r>
              <a:rPr lang="en-US" sz="2400" dirty="0"/>
              <a:t>Abstract classes store properties and behaviors that describe a type of thing but should not be instantiated.</a:t>
            </a:r>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Interfaces vs Abstract Classes	</a:t>
            </a:r>
            <a:endParaRPr dirty="0"/>
          </a:p>
        </p:txBody>
      </p:sp>
      <p:sp>
        <p:nvSpPr>
          <p:cNvPr id="254" name="Google Shape;254;p2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90000"/>
              </a:lnSpc>
              <a:spcBef>
                <a:spcPts val="0"/>
              </a:spcBef>
              <a:spcAft>
                <a:spcPts val="0"/>
              </a:spcAft>
              <a:buSzPts val="2800"/>
              <a:buChar char="•"/>
            </a:pPr>
            <a:r>
              <a:rPr lang="en-US" dirty="0"/>
              <a:t>All methods of an interface are implicitly public and abstract</a:t>
            </a:r>
          </a:p>
          <a:p>
            <a:pPr marL="800100" lvl="1" indent="-342900">
              <a:lnSpc>
                <a:spcPct val="90000"/>
              </a:lnSpc>
              <a:spcBef>
                <a:spcPts val="0"/>
              </a:spcBef>
              <a:buSzPts val="2800"/>
              <a:buChar char="•"/>
            </a:pPr>
            <a:r>
              <a:rPr lang="en-US" dirty="0"/>
              <a:t>You can define them as </a:t>
            </a:r>
            <a:r>
              <a:rPr lang="en-US" dirty="0">
                <a:latin typeface="Courier New"/>
                <a:ea typeface="Courier New"/>
                <a:cs typeface="Courier New"/>
                <a:sym typeface="Courier New"/>
              </a:rPr>
              <a:t>static</a:t>
            </a:r>
            <a:r>
              <a:rPr lang="en-US" dirty="0"/>
              <a:t>, or </a:t>
            </a:r>
            <a:r>
              <a:rPr lang="en-US" dirty="0">
                <a:latin typeface="Courier New"/>
                <a:ea typeface="Courier New"/>
                <a:cs typeface="Courier New"/>
                <a:sym typeface="Courier New"/>
              </a:rPr>
              <a:t>default</a:t>
            </a:r>
            <a:r>
              <a:rPr lang="en-US" dirty="0"/>
              <a:t> as of Java 8.</a:t>
            </a:r>
            <a:endParaRPr dirty="0"/>
          </a:p>
          <a:p>
            <a:pPr marL="342900" lvl="0" indent="-342900" algn="l" rtl="0">
              <a:lnSpc>
                <a:spcPct val="90000"/>
              </a:lnSpc>
              <a:spcBef>
                <a:spcPts val="560"/>
              </a:spcBef>
              <a:spcAft>
                <a:spcPts val="0"/>
              </a:spcAft>
              <a:buSzPts val="2800"/>
              <a:buChar char="•"/>
            </a:pPr>
            <a:r>
              <a:rPr lang="en-US" dirty="0">
                <a:latin typeface="Arial"/>
                <a:ea typeface="Arial"/>
                <a:cs typeface="Arial"/>
                <a:sym typeface="Arial"/>
              </a:rPr>
              <a:t>Interface variables are implicitly </a:t>
            </a:r>
            <a:r>
              <a:rPr lang="en-US" dirty="0">
                <a:latin typeface="Courier New"/>
                <a:ea typeface="Courier New"/>
                <a:cs typeface="Courier New"/>
                <a:sym typeface="Courier New"/>
              </a:rPr>
              <a:t>public static final</a:t>
            </a:r>
            <a:endParaRPr lang="en-US" dirty="0"/>
          </a:p>
          <a:p>
            <a:pPr marL="342900" indent="-342900">
              <a:lnSpc>
                <a:spcPct val="90000"/>
              </a:lnSpc>
            </a:pPr>
            <a:r>
              <a:rPr lang="en-US" dirty="0"/>
              <a:t>Neither abstract classes or interfaces can be instantiated directly (you must create objects from derived classes)</a:t>
            </a:r>
          </a:p>
          <a:p>
            <a:pPr marL="342900" indent="-342900">
              <a:lnSpc>
                <a:spcPct val="90000"/>
              </a:lnSpc>
            </a:pPr>
            <a:r>
              <a:rPr lang="en-US" dirty="0"/>
              <a:t>Child classes the implement interfaces or abstract classes must provide a definition for abstract any methods.</a:t>
            </a:r>
          </a:p>
          <a:p>
            <a:pPr marL="342900" indent="-342900">
              <a:lnSpc>
                <a:spcPct val="90000"/>
              </a:lnSpc>
            </a:pPr>
            <a:r>
              <a:rPr lang="en-US" dirty="0"/>
              <a:t>A class can only extend one class; however, it can implement many interfaces.</a:t>
            </a:r>
          </a:p>
          <a:p>
            <a:pPr marL="342900" indent="-342900">
              <a:lnSpc>
                <a:spcPct val="90000"/>
              </a:lnSpc>
            </a:pPr>
            <a:endParaRPr lang="en-US" dirty="0"/>
          </a:p>
          <a:p>
            <a:pPr marL="342900" indent="-342900">
              <a:lnSpc>
                <a:spcPct val="90000"/>
              </a:lnSpc>
            </a:pPr>
            <a:endParaRPr lang="en-US"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Why Use Either?</a:t>
            </a:r>
            <a:endParaRPr/>
          </a:p>
        </p:txBody>
      </p:sp>
      <p:sp>
        <p:nvSpPr>
          <p:cNvPr id="261" name="Google Shape;261;p22"/>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Abstract classes are structures that contain state and behaviors. Interfaces better define behaviors only.</a:t>
            </a:r>
            <a:endParaRPr dirty="0"/>
          </a:p>
          <a:p>
            <a:pPr marL="342900" lvl="0" indent="-342900" algn="l" rtl="0">
              <a:spcBef>
                <a:spcPts val="518"/>
              </a:spcBef>
              <a:spcAft>
                <a:spcPts val="0"/>
              </a:spcAft>
              <a:buSzPts val="2590"/>
              <a:buChar char="•"/>
            </a:pPr>
            <a:r>
              <a:rPr lang="en-US" sz="2590" dirty="0"/>
              <a:t>If a behavior is reliant on what something </a:t>
            </a:r>
            <a:r>
              <a:rPr lang="en-US" sz="2590" i="1" dirty="0"/>
              <a:t>is</a:t>
            </a:r>
            <a:r>
              <a:rPr lang="en-US" sz="2590" dirty="0"/>
              <a:t>, it should go in an abstract class. If it can be described separately from the state, it should go in an interface.</a:t>
            </a:r>
            <a:endParaRPr dirty="0"/>
          </a:p>
          <a:p>
            <a:pPr marL="342900" lvl="0" indent="-342900" algn="l" rtl="0">
              <a:spcBef>
                <a:spcPts val="518"/>
              </a:spcBef>
              <a:spcAft>
                <a:spcPts val="0"/>
              </a:spcAft>
              <a:buSzPts val="2590"/>
              <a:buChar char="•"/>
            </a:pPr>
            <a:r>
              <a:rPr lang="en-US" sz="2590" dirty="0"/>
              <a:t>Use an abstract class when you want to have a common “root” class, but you don’t want it instantiated.</a:t>
            </a:r>
            <a:endParaRPr dirty="0"/>
          </a:p>
          <a:p>
            <a:pPr marL="342900" lvl="0" indent="-342900" algn="l" rtl="0">
              <a:spcBef>
                <a:spcPts val="518"/>
              </a:spcBef>
              <a:spcAft>
                <a:spcPts val="0"/>
              </a:spcAft>
              <a:buSzPts val="2590"/>
              <a:buChar char="•"/>
            </a:pPr>
            <a:r>
              <a:rPr lang="en-US" sz="2590" dirty="0"/>
              <a:t>Use interfaces when you just want to define behavior.</a:t>
            </a: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 Metaphor…	</a:t>
            </a:r>
            <a:endParaRPr/>
          </a:p>
        </p:txBody>
      </p:sp>
      <p:sp>
        <p:nvSpPr>
          <p:cNvPr id="268" name="Google Shape;268;p23"/>
          <p:cNvSpPr txBox="1">
            <a:spLocks noGrp="1"/>
          </p:cNvSpPr>
          <p:nvPr>
            <p:ph type="body" idx="1"/>
          </p:nvPr>
        </p:nvSpPr>
        <p:spPr>
          <a:xfrm>
            <a:off x="380010" y="1530417"/>
            <a:ext cx="8176849" cy="454312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All USAF pilots go through training on skills that are shared across all models of plane. A USAF pilot is a stateful object – each has a name, rank, etc.</a:t>
            </a:r>
            <a:endParaRPr dirty="0"/>
          </a:p>
          <a:p>
            <a:pPr marL="742950" lvl="1" indent="-285750" algn="l" rtl="0">
              <a:lnSpc>
                <a:spcPct val="80000"/>
              </a:lnSpc>
              <a:spcBef>
                <a:spcPts val="444"/>
              </a:spcBef>
              <a:spcAft>
                <a:spcPts val="0"/>
              </a:spcAft>
              <a:buSzPts val="2220"/>
              <a:buChar char="–"/>
            </a:pPr>
            <a:r>
              <a:rPr lang="en-US" sz="2220" dirty="0"/>
              <a:t>An abstract class.</a:t>
            </a:r>
            <a:endParaRPr dirty="0"/>
          </a:p>
          <a:p>
            <a:pPr marL="342900" lvl="0" indent="-342900" algn="l" rtl="0">
              <a:lnSpc>
                <a:spcPct val="80000"/>
              </a:lnSpc>
              <a:spcBef>
                <a:spcPts val="518"/>
              </a:spcBef>
              <a:spcAft>
                <a:spcPts val="0"/>
              </a:spcAft>
              <a:buSzPts val="2590"/>
              <a:buChar char="•"/>
            </a:pPr>
            <a:r>
              <a:rPr lang="en-US" sz="2590" dirty="0"/>
              <a:t>A USAF pilot is also assigned to a specific model of plane, for which they receive additional training. A C-17 Pilot is an example.</a:t>
            </a:r>
            <a:endParaRPr dirty="0"/>
          </a:p>
          <a:p>
            <a:pPr marL="742950" lvl="1" indent="-285750" algn="l" rtl="0">
              <a:lnSpc>
                <a:spcPct val="80000"/>
              </a:lnSpc>
              <a:spcBef>
                <a:spcPts val="444"/>
              </a:spcBef>
              <a:spcAft>
                <a:spcPts val="0"/>
              </a:spcAft>
              <a:buSzPts val="2220"/>
              <a:buChar char="–"/>
            </a:pPr>
            <a:r>
              <a:rPr lang="en-US" sz="2220" dirty="0"/>
              <a:t>A concrete class that extends USAF Pilot</a:t>
            </a:r>
            <a:endParaRPr dirty="0"/>
          </a:p>
          <a:p>
            <a:pPr marL="342900" lvl="0" indent="-342900" algn="l" rtl="0">
              <a:lnSpc>
                <a:spcPct val="80000"/>
              </a:lnSpc>
              <a:spcBef>
                <a:spcPts val="518"/>
              </a:spcBef>
              <a:spcAft>
                <a:spcPts val="0"/>
              </a:spcAft>
              <a:buSzPts val="2590"/>
              <a:buChar char="•"/>
            </a:pPr>
            <a:r>
              <a:rPr lang="en-US" sz="2590" dirty="0"/>
              <a:t>Any pilot may be designated as a “safety officer” for a flight, which confers a set of operations and checks they must complete. These checks are universal.</a:t>
            </a:r>
            <a:endParaRPr dirty="0"/>
          </a:p>
          <a:p>
            <a:pPr marL="742950" lvl="1" indent="-285750" algn="l" rtl="0">
              <a:lnSpc>
                <a:spcPct val="80000"/>
              </a:lnSpc>
              <a:spcBef>
                <a:spcPts val="444"/>
              </a:spcBef>
              <a:spcAft>
                <a:spcPts val="0"/>
              </a:spcAft>
              <a:buSzPts val="2220"/>
              <a:buChar char="–"/>
            </a:pPr>
            <a:r>
              <a:rPr lang="en-US" sz="2220" dirty="0"/>
              <a:t>An interface that can be implemented by a USAF pilot</a:t>
            </a:r>
            <a:endParaRPr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Advanced Usage</a:t>
            </a:r>
            <a:endParaRPr/>
          </a:p>
        </p:txBody>
      </p:sp>
      <p:sp>
        <p:nvSpPr>
          <p:cNvPr id="275" name="Google Shape;275;p24"/>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Abstract classes and Interfaces are often used in Libraries and Frameworks to give you access to their code (the states and behaviors defined in the library) for extension.</a:t>
            </a:r>
            <a:endParaRPr dirty="0"/>
          </a:p>
          <a:p>
            <a:pPr marL="342900" lvl="0" indent="-342900" algn="l" rtl="0">
              <a:lnSpc>
                <a:spcPct val="90000"/>
              </a:lnSpc>
              <a:spcBef>
                <a:spcPts val="560"/>
              </a:spcBef>
              <a:spcAft>
                <a:spcPts val="0"/>
              </a:spcAft>
              <a:buSzPts val="2800"/>
              <a:buChar char="•"/>
            </a:pPr>
            <a:r>
              <a:rPr lang="en-US" dirty="0"/>
              <a:t>Example: The Java Servlets API defines how web applications handle and interpret HTTP requests to run code. </a:t>
            </a:r>
            <a:endParaRPr dirty="0"/>
          </a:p>
          <a:p>
            <a:pPr marL="742950" lvl="1" indent="-285750" algn="l" rtl="0">
              <a:lnSpc>
                <a:spcPct val="90000"/>
              </a:lnSpc>
              <a:spcBef>
                <a:spcPts val="480"/>
              </a:spcBef>
              <a:spcAft>
                <a:spcPts val="0"/>
              </a:spcAft>
              <a:buSzPts val="2400"/>
              <a:buChar char="–"/>
            </a:pPr>
            <a:r>
              <a:rPr lang="en-US" dirty="0"/>
              <a:t>The library is designed to work polymorphically with subclasses of library-defined abstract classes.</a:t>
            </a:r>
            <a:endParaRPr dirty="0"/>
          </a:p>
          <a:p>
            <a:pPr marL="742950" lvl="1" indent="-285750" algn="l" rtl="0">
              <a:lnSpc>
                <a:spcPct val="90000"/>
              </a:lnSpc>
              <a:spcBef>
                <a:spcPts val="480"/>
              </a:spcBef>
              <a:spcAft>
                <a:spcPts val="0"/>
              </a:spcAft>
              <a:buSzPts val="2400"/>
              <a:buChar char="–"/>
            </a:pPr>
            <a:r>
              <a:rPr lang="en-US" dirty="0"/>
              <a:t>You </a:t>
            </a:r>
            <a:r>
              <a:rPr lang="en-US" i="1" dirty="0"/>
              <a:t>extend</a:t>
            </a:r>
            <a:r>
              <a:rPr lang="en-US" dirty="0"/>
              <a:t> the library’s abstract classes to create custom functionality, and register them with the library</a:t>
            </a: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“Coding to the Interface”</a:t>
            </a:r>
            <a:endParaRPr/>
          </a:p>
        </p:txBody>
      </p:sp>
      <p:sp>
        <p:nvSpPr>
          <p:cNvPr id="282" name="Google Shape;282;p25"/>
          <p:cNvSpPr txBox="1">
            <a:spLocks noGrp="1"/>
          </p:cNvSpPr>
          <p:nvPr>
            <p:ph type="body" idx="1"/>
          </p:nvPr>
        </p:nvSpPr>
        <p:spPr>
          <a:xfrm>
            <a:off x="380010" y="1540041"/>
            <a:ext cx="8176849" cy="442762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sz="1400" dirty="0"/>
              <a:t>Wherever possible, code should be “loosely coupled”</a:t>
            </a:r>
            <a:endParaRPr dirty="0"/>
          </a:p>
          <a:p>
            <a:pPr marL="342900" lvl="0" indent="-342900" algn="l" rtl="0">
              <a:spcBef>
                <a:spcPts val="280"/>
              </a:spcBef>
              <a:spcAft>
                <a:spcPts val="0"/>
              </a:spcAft>
              <a:buSzPts val="1400"/>
              <a:buChar char="•"/>
            </a:pPr>
            <a:r>
              <a:rPr lang="en-US" sz="1400" dirty="0"/>
              <a:t>“Tightly coupled” code is highly dependent on a specific implementation (concrete class).</a:t>
            </a:r>
            <a:endParaRPr dirty="0"/>
          </a:p>
          <a:p>
            <a:pPr marL="0" lvl="0" indent="0" algn="l" rtl="0">
              <a:spcBef>
                <a:spcPts val="280"/>
              </a:spcBef>
              <a:spcAft>
                <a:spcPts val="0"/>
              </a:spcAft>
              <a:buSzPts val="1400"/>
              <a:buNone/>
            </a:pPr>
            <a:endParaRPr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sz="1400" dirty="0">
              <a:latin typeface="Courier New"/>
              <a:ea typeface="Courier New"/>
              <a:cs typeface="Courier New"/>
              <a:sym typeface="Courier New"/>
            </a:endParaRPr>
          </a:p>
          <a:p>
            <a:pPr marL="342900" lvl="0" indent="-342900" algn="l" rtl="0">
              <a:spcBef>
                <a:spcPts val="280"/>
              </a:spcBef>
              <a:spcAft>
                <a:spcPts val="0"/>
              </a:spcAft>
              <a:buSzPts val="1400"/>
              <a:buChar char="•"/>
            </a:pPr>
            <a:endParaRPr lang="en-US" sz="1400" dirty="0">
              <a:latin typeface="Arial"/>
              <a:ea typeface="Arial"/>
              <a:cs typeface="Arial"/>
              <a:sym typeface="Arial"/>
            </a:endParaRPr>
          </a:p>
          <a:p>
            <a:pPr marL="342900" lvl="0" indent="-342900" algn="l" rtl="0">
              <a:spcBef>
                <a:spcPts val="280"/>
              </a:spcBef>
              <a:spcAft>
                <a:spcPts val="0"/>
              </a:spcAft>
              <a:buSzPts val="1400"/>
              <a:buChar char="•"/>
            </a:pPr>
            <a:endParaRPr lang="en-US" sz="1400" dirty="0"/>
          </a:p>
          <a:p>
            <a:pPr marL="342900" lvl="0" indent="-342900" algn="l" rtl="0">
              <a:spcBef>
                <a:spcPts val="280"/>
              </a:spcBef>
              <a:spcAft>
                <a:spcPts val="0"/>
              </a:spcAft>
              <a:buSzPts val="1400"/>
              <a:buChar char="•"/>
            </a:pPr>
            <a:endParaRPr lang="en-US" sz="1400" dirty="0">
              <a:latin typeface="Arial"/>
              <a:ea typeface="Arial"/>
              <a:cs typeface="Arial"/>
              <a:sym typeface="Arial"/>
            </a:endParaRPr>
          </a:p>
          <a:p>
            <a:pPr marL="342900" lvl="0" indent="-342900" algn="l" rtl="0">
              <a:spcBef>
                <a:spcPts val="280"/>
              </a:spcBef>
              <a:spcAft>
                <a:spcPts val="0"/>
              </a:spcAft>
              <a:buSzPts val="1400"/>
              <a:buChar char="•"/>
            </a:pPr>
            <a:r>
              <a:rPr lang="en-US" sz="1400" dirty="0">
                <a:latin typeface="Arial"/>
                <a:ea typeface="Arial"/>
                <a:cs typeface="Arial"/>
                <a:sym typeface="Arial"/>
              </a:rPr>
              <a:t>What if the product later changes to require PostgreSQL database instead?</a:t>
            </a:r>
            <a:endParaRPr dirty="0"/>
          </a:p>
        </p:txBody>
      </p:sp>
      <p:sp>
        <p:nvSpPr>
          <p:cNvPr id="283" name="Google Shape;283;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35</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203E40BE-C560-48EF-B6FB-E0CE295B8DF8}"/>
              </a:ext>
            </a:extLst>
          </p:cNvPr>
          <p:cNvSpPr/>
          <p:nvPr/>
        </p:nvSpPr>
        <p:spPr>
          <a:xfrm>
            <a:off x="754144" y="2203348"/>
            <a:ext cx="7013544" cy="99924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 name="Rectangle 2">
            <a:extLst>
              <a:ext uri="{FF2B5EF4-FFF2-40B4-BE49-F238E27FC236}">
                <a16:creationId xmlns:a16="http://schemas.microsoft.com/office/drawing/2014/main" id="{B191859A-9A4C-4DDF-89BD-47134E6C4842}"/>
              </a:ext>
            </a:extLst>
          </p:cNvPr>
          <p:cNvSpPr/>
          <p:nvPr/>
        </p:nvSpPr>
        <p:spPr>
          <a:xfrm>
            <a:off x="754144" y="3449959"/>
            <a:ext cx="7013544" cy="25177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private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this</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add(</a:t>
            </a:r>
            <a:r>
              <a:rPr lang="en-US" sz="1400" kern="0" dirty="0">
                <a:solidFill>
                  <a:srgbClr val="000000"/>
                </a:solidFill>
                <a:latin typeface="Courier New"/>
                <a:ea typeface="Courier New"/>
                <a:cs typeface="Courier New"/>
                <a:sym typeface="Courier New"/>
              </a:rPr>
              <a:t>S</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tring</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("Customer",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DB6F-3DEE-4841-A9EC-E2E8A9E817DC}"/>
              </a:ext>
            </a:extLst>
          </p:cNvPr>
          <p:cNvSpPr>
            <a:spLocks noGrp="1"/>
          </p:cNvSpPr>
          <p:nvPr>
            <p:ph type="title"/>
          </p:nvPr>
        </p:nvSpPr>
        <p:spPr/>
        <p:txBody>
          <a:bodyPr/>
          <a:lstStyle/>
          <a:p>
            <a:r>
              <a:rPr lang="en-US" dirty="0"/>
              <a:t>Loosely Coupled Example…</a:t>
            </a:r>
          </a:p>
        </p:txBody>
      </p:sp>
      <p:sp>
        <p:nvSpPr>
          <p:cNvPr id="4" name="Slide Number Placeholder 3">
            <a:extLst>
              <a:ext uri="{FF2B5EF4-FFF2-40B4-BE49-F238E27FC236}">
                <a16:creationId xmlns:a16="http://schemas.microsoft.com/office/drawing/2014/main" id="{3F24A170-99F9-4CE8-BEB3-8D9DC9809A99}"/>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36</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Rectangle 4">
            <a:extLst>
              <a:ext uri="{FF2B5EF4-FFF2-40B4-BE49-F238E27FC236}">
                <a16:creationId xmlns:a16="http://schemas.microsoft.com/office/drawing/2014/main" id="{4BCC62A6-F1A0-4218-8CF5-814B6F6C224B}"/>
              </a:ext>
            </a:extLst>
          </p:cNvPr>
          <p:cNvSpPr/>
          <p:nvPr/>
        </p:nvSpPr>
        <p:spPr>
          <a:xfrm>
            <a:off x="380007" y="1328233"/>
            <a:ext cx="7868444" cy="71643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interface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6" name="Rectangle 5">
            <a:extLst>
              <a:ext uri="{FF2B5EF4-FFF2-40B4-BE49-F238E27FC236}">
                <a16:creationId xmlns:a16="http://schemas.microsoft.com/office/drawing/2014/main" id="{1A28F6FC-93EC-4C55-856B-39752E8384EE}"/>
              </a:ext>
            </a:extLst>
          </p:cNvPr>
          <p:cNvSpPr/>
          <p:nvPr/>
        </p:nvSpPr>
        <p:spPr>
          <a:xfrm>
            <a:off x="380008" y="2228171"/>
            <a:ext cx="7868443" cy="6419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implements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 { /* whatever*/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8" name="Rectangle 7">
            <a:extLst>
              <a:ext uri="{FF2B5EF4-FFF2-40B4-BE49-F238E27FC236}">
                <a16:creationId xmlns:a16="http://schemas.microsoft.com/office/drawing/2014/main" id="{03EE8E1C-A145-43A5-8404-CFEC446D5A9E}"/>
              </a:ext>
            </a:extLst>
          </p:cNvPr>
          <p:cNvSpPr/>
          <p:nvPr/>
        </p:nvSpPr>
        <p:spPr>
          <a:xfrm>
            <a:off x="380008" y="3100314"/>
            <a:ext cx="7868443" cy="6419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PostgreSQLDatabase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implements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 { /*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postgre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code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9" name="Rectangle 8">
            <a:extLst>
              <a:ext uri="{FF2B5EF4-FFF2-40B4-BE49-F238E27FC236}">
                <a16:creationId xmlns:a16="http://schemas.microsoft.com/office/drawing/2014/main" id="{8DCC4198-E08D-4604-B165-0E6553F9902B}"/>
              </a:ext>
            </a:extLst>
          </p:cNvPr>
          <p:cNvSpPr/>
          <p:nvPr/>
        </p:nvSpPr>
        <p:spPr>
          <a:xfrm>
            <a:off x="380009" y="3925784"/>
            <a:ext cx="7868443" cy="26352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private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this</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add(string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("Customer",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Tree>
    <p:extLst>
      <p:ext uri="{BB962C8B-B14F-4D97-AF65-F5344CB8AC3E}">
        <p14:creationId xmlns:p14="http://schemas.microsoft.com/office/powerpoint/2010/main" val="2546056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“Coding to the Interface”</a:t>
            </a:r>
            <a:endParaRPr/>
          </a:p>
        </p:txBody>
      </p:sp>
      <p:sp>
        <p:nvSpPr>
          <p:cNvPr id="296" name="Google Shape;296;p27"/>
          <p:cNvSpPr txBox="1">
            <a:spLocks noGrp="1"/>
          </p:cNvSpPr>
          <p:nvPr>
            <p:ph type="body" idx="1"/>
          </p:nvPr>
        </p:nvSpPr>
        <p:spPr>
          <a:xfrm>
            <a:off x="380010" y="1377751"/>
            <a:ext cx="8383980" cy="498596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Use interfaces to track common behavior</a:t>
            </a:r>
          </a:p>
          <a:p>
            <a:pPr marL="342900" lvl="0" indent="-342900" algn="l" rtl="0">
              <a:spcBef>
                <a:spcPts val="0"/>
              </a:spcBef>
              <a:spcAft>
                <a:spcPts val="0"/>
              </a:spcAft>
              <a:buSzPts val="2800"/>
              <a:buChar char="•"/>
            </a:pPr>
            <a:endParaRPr dirty="0"/>
          </a:p>
          <a:p>
            <a:pPr marL="342900" lvl="0" indent="-342900" algn="l" rtl="0">
              <a:spcBef>
                <a:spcPts val="560"/>
              </a:spcBef>
              <a:spcAft>
                <a:spcPts val="0"/>
              </a:spcAft>
              <a:buSzPts val="2800"/>
              <a:buChar char="•"/>
            </a:pPr>
            <a:r>
              <a:rPr lang="en-US" dirty="0"/>
              <a:t>Use interface reference variables to polymorphically control concrete classes.</a:t>
            </a:r>
          </a:p>
          <a:p>
            <a:pPr marL="342900" lvl="0" indent="-342900" algn="l" rtl="0">
              <a:spcBef>
                <a:spcPts val="560"/>
              </a:spcBef>
              <a:spcAft>
                <a:spcPts val="0"/>
              </a:spcAft>
              <a:buSzPts val="2800"/>
              <a:buChar char="•"/>
            </a:pPr>
            <a:endParaRPr dirty="0"/>
          </a:p>
          <a:p>
            <a:pPr marL="342900" lvl="0" indent="-342900" algn="l" rtl="0">
              <a:spcBef>
                <a:spcPts val="560"/>
              </a:spcBef>
              <a:spcAft>
                <a:spcPts val="0"/>
              </a:spcAft>
              <a:buSzPts val="2800"/>
              <a:buChar char="•"/>
            </a:pPr>
            <a:r>
              <a:rPr lang="en-US" dirty="0"/>
              <a:t>This way, the exact implementation doesn’t matter.</a:t>
            </a:r>
          </a:p>
          <a:p>
            <a:pPr marL="342900" lvl="0" indent="-342900" algn="l" rtl="0">
              <a:spcBef>
                <a:spcPts val="560"/>
              </a:spcBef>
              <a:spcAft>
                <a:spcPts val="0"/>
              </a:spcAft>
              <a:buSzPts val="2800"/>
              <a:buChar char="•"/>
            </a:pPr>
            <a:endParaRPr dirty="0"/>
          </a:p>
          <a:p>
            <a:pPr marL="342900" lvl="0" indent="-342900" algn="l" rtl="0">
              <a:spcBef>
                <a:spcPts val="560"/>
              </a:spcBef>
              <a:spcAft>
                <a:spcPts val="0"/>
              </a:spcAft>
              <a:buSzPts val="2800"/>
              <a:buChar char="•"/>
            </a:pPr>
            <a:r>
              <a:rPr lang="en-US" dirty="0"/>
              <a:t>“Coding to the Interface” results in code that is easier to test, easier to fix, and easier to extend</a:t>
            </a:r>
            <a:endParaRPr dirty="0"/>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Functional Interfaces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10000"/>
          </a:bodyPr>
          <a:lstStyle/>
          <a:p>
            <a:r>
              <a:rPr lang="en-US" dirty="0"/>
              <a:t>Functional interfaces are interfaces that only have one abstract method.</a:t>
            </a:r>
          </a:p>
          <a:p>
            <a:r>
              <a:rPr lang="en-US" dirty="0"/>
              <a:t>The purpose of functional interfaces is to provide a specific function that can be applied easily to any class.</a:t>
            </a:r>
          </a:p>
          <a:p>
            <a:r>
              <a:rPr lang="en-US" dirty="0"/>
              <a:t>Examples:</a:t>
            </a:r>
          </a:p>
          <a:p>
            <a:pPr lvl="1"/>
            <a:r>
              <a:rPr lang="en-US" dirty="0"/>
              <a:t>Runnable (used to create threads)</a:t>
            </a:r>
          </a:p>
          <a:p>
            <a:pPr lvl="1"/>
            <a:r>
              <a:rPr lang="en-US" dirty="0"/>
              <a:t>Comparable</a:t>
            </a:r>
          </a:p>
          <a:p>
            <a:pPr lvl="1"/>
            <a:r>
              <a:rPr lang="en-US" dirty="0"/>
              <a:t>Comparator</a:t>
            </a:r>
          </a:p>
          <a:p>
            <a:pPr marL="50800" indent="0">
              <a:buNone/>
            </a:pPr>
            <a:r>
              <a:rPr lang="en-US" dirty="0"/>
              <a:t>More examples: https://docs.oracle.com/javase/8/docs/api/java/util/function/package-summary.html</a:t>
            </a:r>
          </a:p>
          <a:p>
            <a:pPr lvl="1"/>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Tree>
    <p:extLst>
      <p:ext uri="{BB962C8B-B14F-4D97-AF65-F5344CB8AC3E}">
        <p14:creationId xmlns:p14="http://schemas.microsoft.com/office/powerpoint/2010/main" val="4181207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The Object Class (recap)</a:t>
            </a:r>
            <a:endParaRPr dirty="0"/>
          </a:p>
        </p:txBody>
      </p:sp>
      <p:sp>
        <p:nvSpPr>
          <p:cNvPr id="303" name="Google Shape;303;p2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All classes in Java implicitly inherit from the Object class. I.e., if a class does not explicitly extend another, then it implicitly extends the Object class</a:t>
            </a:r>
          </a:p>
          <a:p>
            <a:pPr marL="342900" lvl="0" indent="-342900" algn="l" rtl="0">
              <a:spcBef>
                <a:spcPts val="560"/>
              </a:spcBef>
              <a:spcAft>
                <a:spcPts val="0"/>
              </a:spcAft>
              <a:buSzPts val="2800"/>
              <a:buChar char="•"/>
            </a:pPr>
            <a:r>
              <a:rPr lang="en-US" dirty="0"/>
              <a:t>Every class can override these methods to provide a unique implementation</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5"/>
            <a:ext cx="8383980" cy="5247391"/>
          </a:xfrm>
        </p:spPr>
        <p:txBody>
          <a:bodyPr>
            <a:normAutofit fontScale="92500" lnSpcReduction="10000"/>
          </a:bodyPr>
          <a:lstStyle/>
          <a:p>
            <a:r>
              <a:rPr lang="en-US" dirty="0"/>
              <a:t>The Lambda expression is one of the biggest new features of Java 8 and introduces aspects important to the use of functional programming in java.</a:t>
            </a:r>
          </a:p>
          <a:p>
            <a:pPr lvl="1"/>
            <a:r>
              <a:rPr lang="en-US" b="1" dirty="0"/>
              <a:t>Functional Programming</a:t>
            </a:r>
            <a:r>
              <a:rPr lang="en-US" dirty="0"/>
              <a:t> – A programming paradigm in which programs are constructed by applying and composing functionality.</a:t>
            </a:r>
          </a:p>
          <a:p>
            <a:r>
              <a:rPr lang="en-US" dirty="0"/>
              <a:t>Lambdas allow for the creation and execution of a function or method without needing to create a dedicated space in memory. </a:t>
            </a:r>
          </a:p>
          <a:p>
            <a:pPr lvl="1"/>
            <a:r>
              <a:rPr lang="en-US" dirty="0"/>
              <a:t>i.e. you can create a temporary method, use it, and be done with it.</a:t>
            </a:r>
          </a:p>
          <a:p>
            <a:pPr lvl="1"/>
            <a:r>
              <a:rPr lang="en-US" b="1" u="sng" dirty="0"/>
              <a:t>Note</a:t>
            </a:r>
            <a:r>
              <a:rPr lang="en-US" dirty="0"/>
              <a:t>: In java lambdas still create objects in memory, but they do not require dedicated class definitions, and are instead created during runtime.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Tree>
    <p:extLst>
      <p:ext uri="{BB962C8B-B14F-4D97-AF65-F5344CB8AC3E}">
        <p14:creationId xmlns:p14="http://schemas.microsoft.com/office/powerpoint/2010/main" val="897917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1175120"/>
          </a:xfrm>
        </p:spPr>
        <p:txBody>
          <a:bodyPr>
            <a:normAutofit fontScale="77500" lnSpcReduction="20000"/>
          </a:bodyPr>
          <a:lstStyle/>
          <a:p>
            <a:r>
              <a:rPr lang="en-US" dirty="0" err="1"/>
              <a:t>Lambas</a:t>
            </a:r>
            <a:r>
              <a:rPr lang="en-US" dirty="0"/>
              <a:t> utilize ‘arrow notation’, to specify an input and output for the lambda function.</a:t>
            </a:r>
          </a:p>
          <a:p>
            <a:r>
              <a:rPr lang="en-US" dirty="0"/>
              <a:t>The most basic syntax for a lambda expression is as follows: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
        <p:nvSpPr>
          <p:cNvPr id="5" name="Rectangle 4">
            <a:extLst>
              <a:ext uri="{FF2B5EF4-FFF2-40B4-BE49-F238E27FC236}">
                <a16:creationId xmlns:a16="http://schemas.microsoft.com/office/drawing/2014/main" id="{1A0132C5-8724-4468-A029-556CC9F0C5AB}"/>
              </a:ext>
            </a:extLst>
          </p:cNvPr>
          <p:cNvSpPr/>
          <p:nvPr/>
        </p:nvSpPr>
        <p:spPr>
          <a:xfrm>
            <a:off x="2582022" y="2656566"/>
            <a:ext cx="3979955" cy="6225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92500"/>
          </a:bodyPr>
          <a:lstStyle/>
          <a:p>
            <a:pPr algn="ctr" defTabSz="228600"/>
            <a:r>
              <a:rPr lang="en-US" sz="2000" dirty="0">
                <a:latin typeface="Courier New" panose="02070309020205020404" pitchFamily="49" charset="0"/>
                <a:cs typeface="Courier New" panose="02070309020205020404" pitchFamily="49" charset="0"/>
              </a:rPr>
              <a:t>parameter(s) -&gt; expression</a:t>
            </a:r>
          </a:p>
        </p:txBody>
      </p:sp>
      <p:sp>
        <p:nvSpPr>
          <p:cNvPr id="6" name="Text Placeholder 2">
            <a:extLst>
              <a:ext uri="{FF2B5EF4-FFF2-40B4-BE49-F238E27FC236}">
                <a16:creationId xmlns:a16="http://schemas.microsoft.com/office/drawing/2014/main" id="{CEB67A7C-4AAA-4AC8-8FD0-B50571E7E640}"/>
              </a:ext>
            </a:extLst>
          </p:cNvPr>
          <p:cNvSpPr txBox="1">
            <a:spLocks/>
          </p:cNvSpPr>
          <p:nvPr/>
        </p:nvSpPr>
        <p:spPr>
          <a:xfrm>
            <a:off x="380009" y="3549777"/>
            <a:ext cx="8383980" cy="9044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r>
              <a:rPr lang="en-US" sz="2000" dirty="0"/>
              <a:t>We can apply lambda functions to certain methods in Java, such as the </a:t>
            </a:r>
            <a:r>
              <a:rPr lang="en-US" sz="2000" dirty="0" err="1"/>
              <a:t>forEach</a:t>
            </a:r>
            <a:r>
              <a:rPr lang="en-US" sz="2000" dirty="0"/>
              <a:t> method of the </a:t>
            </a:r>
            <a:r>
              <a:rPr lang="en-US" sz="2000" dirty="0" err="1"/>
              <a:t>Iterable</a:t>
            </a:r>
            <a:r>
              <a:rPr lang="en-US" sz="2000" dirty="0"/>
              <a:t> interface:</a:t>
            </a:r>
          </a:p>
        </p:txBody>
      </p:sp>
      <p:sp>
        <p:nvSpPr>
          <p:cNvPr id="9" name="Rectangle 8">
            <a:extLst>
              <a:ext uri="{FF2B5EF4-FFF2-40B4-BE49-F238E27FC236}">
                <a16:creationId xmlns:a16="http://schemas.microsoft.com/office/drawing/2014/main" id="{F25416D5-D31C-4014-A3CA-AC641B805EE3}"/>
              </a:ext>
            </a:extLst>
          </p:cNvPr>
          <p:cNvSpPr/>
          <p:nvPr/>
        </p:nvSpPr>
        <p:spPr>
          <a:xfrm>
            <a:off x="1292087" y="4483343"/>
            <a:ext cx="6559826" cy="16097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10000"/>
          </a:bodyPr>
          <a:lstStyle/>
          <a:p>
            <a:pPr defTabSz="228600"/>
            <a:r>
              <a:rPr lang="en-US" sz="2000" dirty="0">
                <a:latin typeface="Courier New" panose="02070309020205020404" pitchFamily="49" charset="0"/>
                <a:cs typeface="Courier New" panose="02070309020205020404" pitchFamily="49" charset="0"/>
              </a:rPr>
              <a:t>List&lt;String&gt; names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&lt;String&gt;();</a:t>
            </a:r>
          </a:p>
          <a:p>
            <a:pPr defTabSz="228600"/>
            <a:r>
              <a:rPr lang="en-US" sz="2000" dirty="0" err="1">
                <a:latin typeface="Courier New" panose="02070309020205020404" pitchFamily="49" charset="0"/>
                <a:cs typeface="Courier New" panose="02070309020205020404" pitchFamily="49" charset="0"/>
              </a:rPr>
              <a:t>names.add</a:t>
            </a:r>
            <a:r>
              <a:rPr lang="en-US" sz="2000" dirty="0">
                <a:latin typeface="Courier New" panose="02070309020205020404" pitchFamily="49" charset="0"/>
                <a:cs typeface="Courier New" panose="02070309020205020404" pitchFamily="49" charset="0"/>
              </a:rPr>
              <a:t>(“Alice”);</a:t>
            </a:r>
          </a:p>
          <a:p>
            <a:pPr defTabSz="228600"/>
            <a:r>
              <a:rPr lang="en-US" sz="2000" dirty="0" err="1">
                <a:latin typeface="Courier New" panose="02070309020205020404" pitchFamily="49" charset="0"/>
                <a:cs typeface="Courier New" panose="02070309020205020404" pitchFamily="49" charset="0"/>
              </a:rPr>
              <a:t>names.add</a:t>
            </a:r>
            <a:r>
              <a:rPr lang="en-US" sz="2000" dirty="0">
                <a:latin typeface="Courier New" panose="02070309020205020404" pitchFamily="49" charset="0"/>
                <a:cs typeface="Courier New" panose="02070309020205020404" pitchFamily="49" charset="0"/>
              </a:rPr>
              <a:t>(“Bob”);</a:t>
            </a:r>
          </a:p>
          <a:p>
            <a:pPr defTabSz="228600"/>
            <a:r>
              <a:rPr lang="en-US" sz="2000" dirty="0" err="1">
                <a:latin typeface="Courier New" panose="02070309020205020404" pitchFamily="49" charset="0"/>
                <a:cs typeface="Courier New" panose="02070309020205020404" pitchFamily="49" charset="0"/>
              </a:rPr>
              <a:t>names.add</a:t>
            </a:r>
            <a:r>
              <a:rPr lang="en-US" sz="2000" dirty="0">
                <a:latin typeface="Courier New" panose="02070309020205020404" pitchFamily="49" charset="0"/>
                <a:cs typeface="Courier New" panose="02070309020205020404" pitchFamily="49" charset="0"/>
              </a:rPr>
              <a:t>(“Charlies”);</a:t>
            </a:r>
          </a:p>
          <a:p>
            <a:pPr defTabSz="228600"/>
            <a:r>
              <a:rPr lang="en-US" sz="2000" dirty="0" err="1">
                <a:latin typeface="Courier New" panose="02070309020205020404" pitchFamily="49" charset="0"/>
                <a:cs typeface="Courier New" panose="02070309020205020404" pitchFamily="49" charset="0"/>
              </a:rPr>
              <a:t>names.forEach</a:t>
            </a:r>
            <a:r>
              <a:rPr lang="en-US" sz="2000" dirty="0">
                <a:latin typeface="Courier New" panose="02070309020205020404" pitchFamily="49" charset="0"/>
                <a:cs typeface="Courier New" panose="02070309020205020404" pitchFamily="49" charset="0"/>
              </a:rPr>
              <a:t>(str -&gt;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(str));</a:t>
            </a:r>
          </a:p>
        </p:txBody>
      </p:sp>
    </p:spTree>
    <p:extLst>
      <p:ext uri="{BB962C8B-B14F-4D97-AF65-F5344CB8AC3E}">
        <p14:creationId xmlns:p14="http://schemas.microsoft.com/office/powerpoint/2010/main" val="3028313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t>Lambda expressions in Java </a:t>
            </a:r>
            <a:r>
              <a:rPr lang="en-US"/>
              <a:t>are only* </a:t>
            </a:r>
            <a:r>
              <a:rPr lang="en-US" dirty="0"/>
              <a:t>usable with functional interfaces.</a:t>
            </a:r>
          </a:p>
          <a:p>
            <a:r>
              <a:rPr lang="en-US" dirty="0"/>
              <a:t>Lambda expressions allow you to instantiate interface objects by providing an implementation for a functional interface during object creation.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spTree>
    <p:extLst>
      <p:ext uri="{BB962C8B-B14F-4D97-AF65-F5344CB8AC3E}">
        <p14:creationId xmlns:p14="http://schemas.microsoft.com/office/powerpoint/2010/main" val="3101070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sp>
        <p:nvSpPr>
          <p:cNvPr id="8" name="Rectangle 7">
            <a:extLst>
              <a:ext uri="{FF2B5EF4-FFF2-40B4-BE49-F238E27FC236}">
                <a16:creationId xmlns:a16="http://schemas.microsoft.com/office/drawing/2014/main" id="{F32F7B15-2A1D-41A7-8198-DDBC068EFF0B}"/>
              </a:ext>
            </a:extLst>
          </p:cNvPr>
          <p:cNvSpPr/>
          <p:nvPr/>
        </p:nvSpPr>
        <p:spPr>
          <a:xfrm>
            <a:off x="1543878" y="1628520"/>
            <a:ext cx="6056244" cy="12241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interface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HelloWorldInterface</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 void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printHelloWorld</a:t>
            </a:r>
            <a:r>
              <a:rPr lang="en-US" sz="2000"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a:t>
            </a:r>
          </a:p>
        </p:txBody>
      </p:sp>
      <p:sp>
        <p:nvSpPr>
          <p:cNvPr id="10" name="Rectangle 9">
            <a:extLst>
              <a:ext uri="{FF2B5EF4-FFF2-40B4-BE49-F238E27FC236}">
                <a16:creationId xmlns:a16="http://schemas.microsoft.com/office/drawing/2014/main" id="{26C09EFC-A750-4E28-8E3A-5778FDBD56DD}"/>
              </a:ext>
            </a:extLst>
          </p:cNvPr>
          <p:cNvSpPr/>
          <p:nvPr/>
        </p:nvSpPr>
        <p:spPr>
          <a:xfrm>
            <a:off x="380010" y="3140765"/>
            <a:ext cx="8604418" cy="3222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 class </a:t>
            </a:r>
            <a:r>
              <a:rPr lang="en-US" sz="2000" dirty="0">
                <a:latin typeface="Courier New" panose="02070309020205020404" pitchFamily="49" charset="0"/>
                <a:cs typeface="Courier New" panose="02070309020205020404" pitchFamily="49" charset="0"/>
              </a:rPr>
              <a:t>Simulator</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public static void </a:t>
            </a:r>
            <a:r>
              <a:rPr lang="en-US" sz="2000" dirty="0">
                <a:latin typeface="Courier New" panose="02070309020205020404" pitchFamily="49" charset="0"/>
                <a:cs typeface="Courier New" panose="02070309020205020404" pitchFamily="49" charset="0"/>
              </a:rPr>
              <a:t>main</a:t>
            </a:r>
            <a:r>
              <a:rPr lang="en-US" sz="2000" b="1"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HelloWorldInterface</a:t>
            </a: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hello</a:t>
            </a:r>
            <a:r>
              <a:rPr lang="en-US" sz="2000" b="1" dirty="0">
                <a:latin typeface="Courier New" panose="02070309020205020404" pitchFamily="49" charset="0"/>
                <a:cs typeface="Courier New" panose="02070309020205020404" pitchFamily="49" charset="0"/>
              </a:rPr>
              <a:t> = () -&gt; {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System.out.println</a:t>
            </a:r>
            <a:r>
              <a:rPr lang="en-US" sz="2000" b="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Hello World</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a:t>
            </a:r>
            <a:r>
              <a:rPr lang="en-US" sz="2000" b="1" dirty="0" err="1">
                <a:latin typeface="Courier New" panose="02070309020205020404" pitchFamily="49" charset="0"/>
                <a:cs typeface="Courier New" panose="02070309020205020404" pitchFamily="49" charset="0"/>
              </a:rPr>
              <a:t>.printHelloWorld</a:t>
            </a:r>
            <a:r>
              <a:rPr lang="en-US" sz="2000" b="1"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1607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Design Patterns - POJO</a:t>
            </a:r>
            <a:endParaRPr dirty="0"/>
          </a:p>
        </p:txBody>
      </p:sp>
      <p:sp>
        <p:nvSpPr>
          <p:cNvPr id="296" name="Google Shape;296;p27"/>
          <p:cNvSpPr txBox="1">
            <a:spLocks noGrp="1"/>
          </p:cNvSpPr>
          <p:nvPr>
            <p:ph type="body" idx="1"/>
          </p:nvPr>
        </p:nvSpPr>
        <p:spPr>
          <a:xfrm>
            <a:off x="380010" y="1377751"/>
            <a:ext cx="8383980" cy="4985961"/>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POJO stands for ‘Plain Old Java Object’. </a:t>
            </a:r>
          </a:p>
          <a:p>
            <a:pPr marL="342900" lvl="0" indent="-342900" algn="l" rtl="0">
              <a:spcBef>
                <a:spcPts val="0"/>
              </a:spcBef>
              <a:spcAft>
                <a:spcPts val="0"/>
              </a:spcAft>
              <a:buSzPts val="2800"/>
              <a:buChar char="•"/>
            </a:pPr>
            <a:r>
              <a:rPr lang="en-US" dirty="0"/>
              <a:t>POJOs are an incredibly simply, and otherwise ordinary java object. </a:t>
            </a:r>
          </a:p>
          <a:p>
            <a:pPr marL="342900" lvl="0" indent="-342900" algn="l" rtl="0">
              <a:spcBef>
                <a:spcPts val="0"/>
              </a:spcBef>
              <a:spcAft>
                <a:spcPts val="0"/>
              </a:spcAft>
              <a:buSzPts val="2800"/>
              <a:buChar char="•"/>
            </a:pPr>
            <a:r>
              <a:rPr lang="en-US" dirty="0"/>
              <a:t>They are not bound by any special restrictions other than those enforced naturally by the java language.</a:t>
            </a:r>
          </a:p>
          <a:p>
            <a:pPr marL="342900" lvl="0" indent="-342900" algn="l" rtl="0">
              <a:spcBef>
                <a:spcPts val="0"/>
              </a:spcBef>
              <a:spcAft>
                <a:spcPts val="0"/>
              </a:spcAft>
              <a:buSzPts val="2800"/>
              <a:buChar char="•"/>
            </a:pPr>
            <a:r>
              <a:rPr lang="en-US" dirty="0"/>
              <a:t>POJOs are used due to readability and re-usability of a program.</a:t>
            </a:r>
          </a:p>
          <a:p>
            <a:pPr marL="342900" lvl="0" indent="-342900" algn="l" rtl="0">
              <a:spcBef>
                <a:spcPts val="0"/>
              </a:spcBef>
              <a:spcAft>
                <a:spcPts val="0"/>
              </a:spcAft>
              <a:buSzPts val="2800"/>
              <a:buChar char="•"/>
            </a:pPr>
            <a:r>
              <a:rPr lang="en-US" dirty="0"/>
              <a:t>POJOs are simply a way to retain state.</a:t>
            </a:r>
          </a:p>
          <a:p>
            <a:pPr marL="342900" indent="-342900">
              <a:spcBef>
                <a:spcPts val="0"/>
              </a:spcBef>
            </a:pPr>
            <a:r>
              <a:rPr lang="en-US" dirty="0"/>
              <a:t>A POJO should NOT:</a:t>
            </a:r>
          </a:p>
          <a:p>
            <a:pPr marL="1257300" lvl="2" indent="-342900">
              <a:spcBef>
                <a:spcPts val="0"/>
              </a:spcBef>
              <a:buSzPts val="2800"/>
            </a:pPr>
            <a:r>
              <a:rPr lang="en-US" dirty="0"/>
              <a:t>Extends pre-defined classes</a:t>
            </a:r>
          </a:p>
          <a:p>
            <a:pPr marL="1257300" lvl="2" indent="-342900">
              <a:spcBef>
                <a:spcPts val="0"/>
              </a:spcBef>
              <a:buSzPts val="2800"/>
            </a:pPr>
            <a:r>
              <a:rPr lang="en-US" dirty="0"/>
              <a:t>Implement pre-defined interfaces</a:t>
            </a:r>
          </a:p>
          <a:p>
            <a:pPr marL="1257300" lvl="2" indent="-342900">
              <a:spcBef>
                <a:spcPts val="0"/>
              </a:spcBef>
              <a:buSzPts val="2800"/>
            </a:pPr>
            <a:r>
              <a:rPr lang="en-US" dirty="0"/>
              <a:t>Contain pre-defined annotations</a:t>
            </a: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Tree>
    <p:extLst>
      <p:ext uri="{BB962C8B-B14F-4D97-AF65-F5344CB8AC3E}">
        <p14:creationId xmlns:p14="http://schemas.microsoft.com/office/powerpoint/2010/main" val="15847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6">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6">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Design Patterns - Bean</a:t>
            </a:r>
            <a:endParaRPr dirty="0"/>
          </a:p>
        </p:txBody>
      </p:sp>
      <p:sp>
        <p:nvSpPr>
          <p:cNvPr id="296" name="Google Shape;296;p27"/>
          <p:cNvSpPr txBox="1">
            <a:spLocks noGrp="1"/>
          </p:cNvSpPr>
          <p:nvPr>
            <p:ph type="body" idx="1"/>
          </p:nvPr>
        </p:nvSpPr>
        <p:spPr>
          <a:xfrm>
            <a:off x="380010" y="1377751"/>
            <a:ext cx="8383980" cy="4985961"/>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ts val="2800"/>
              <a:buChar char="•"/>
            </a:pPr>
            <a:r>
              <a:rPr lang="en-US" dirty="0"/>
              <a:t>Beans are special types of POJOs that apply certain restrictions to their creation.</a:t>
            </a:r>
          </a:p>
          <a:p>
            <a:pPr marL="342900" lvl="0" indent="-342900" algn="l" rtl="0">
              <a:spcBef>
                <a:spcPts val="0"/>
              </a:spcBef>
              <a:spcAft>
                <a:spcPts val="0"/>
              </a:spcAft>
              <a:buSzPts val="2800"/>
              <a:buChar char="•"/>
            </a:pPr>
            <a:r>
              <a:rPr lang="en-US" dirty="0"/>
              <a:t>They are used to represent data and state:</a:t>
            </a:r>
          </a:p>
          <a:p>
            <a:pPr marL="800100" lvl="1" indent="-342900">
              <a:spcBef>
                <a:spcPts val="0"/>
              </a:spcBef>
              <a:buSzPts val="2800"/>
              <a:buChar char="•"/>
            </a:pPr>
            <a:r>
              <a:rPr lang="en-US" dirty="0"/>
              <a:t>All JavaBeans are POJOs, but not all POJOs are JavaBeans</a:t>
            </a:r>
          </a:p>
          <a:p>
            <a:pPr marL="800100" lvl="1" indent="-342900">
              <a:spcBef>
                <a:spcPts val="0"/>
              </a:spcBef>
              <a:buSzPts val="2800"/>
              <a:buChar char="•"/>
            </a:pPr>
            <a:r>
              <a:rPr lang="en-US" dirty="0"/>
              <a:t>All JavaBeans should implement the Serializable Interface (though some beans may not)</a:t>
            </a:r>
          </a:p>
          <a:p>
            <a:pPr marL="800100" lvl="1" indent="-342900">
              <a:spcBef>
                <a:spcPts val="0"/>
              </a:spcBef>
              <a:buSzPts val="2800"/>
              <a:buChar char="•"/>
            </a:pPr>
            <a:r>
              <a:rPr lang="en-US" dirty="0"/>
              <a:t>All Fields should be private</a:t>
            </a:r>
          </a:p>
          <a:p>
            <a:pPr marL="800100" lvl="1" indent="-342900">
              <a:spcBef>
                <a:spcPts val="0"/>
              </a:spcBef>
              <a:buSzPts val="2800"/>
              <a:buChar char="•"/>
            </a:pPr>
            <a:r>
              <a:rPr lang="en-US" dirty="0"/>
              <a:t>All accessor and mutator (getters and setters) methods must be named get&lt;</a:t>
            </a:r>
            <a:r>
              <a:rPr lang="en-US" dirty="0" err="1"/>
              <a:t>VarName</a:t>
            </a:r>
            <a:r>
              <a:rPr lang="en-US" dirty="0"/>
              <a:t>&gt;/set&lt;</a:t>
            </a:r>
            <a:r>
              <a:rPr lang="en-US" dirty="0" err="1"/>
              <a:t>VarName</a:t>
            </a:r>
            <a:r>
              <a:rPr lang="en-US" dirty="0"/>
              <a:t>&gt;, where &lt;</a:t>
            </a:r>
            <a:r>
              <a:rPr lang="en-US" dirty="0" err="1"/>
              <a:t>VarName</a:t>
            </a:r>
            <a:r>
              <a:rPr lang="en-US" dirty="0"/>
              <a:t>&gt; matches the name of the corresponding field</a:t>
            </a:r>
          </a:p>
          <a:p>
            <a:pPr marL="800100" lvl="1" indent="-342900">
              <a:spcBef>
                <a:spcPts val="0"/>
              </a:spcBef>
              <a:buSzPts val="2800"/>
              <a:buChar char="•"/>
            </a:pPr>
            <a:r>
              <a:rPr lang="en-US" dirty="0"/>
              <a:t>All fields are only accessed using the accessor method</a:t>
            </a:r>
          </a:p>
          <a:p>
            <a:pPr marL="800100" lvl="1" indent="-342900">
              <a:spcBef>
                <a:spcPts val="0"/>
              </a:spcBef>
              <a:buSzPts val="2800"/>
              <a:buChar char="•"/>
            </a:pPr>
            <a:r>
              <a:rPr lang="en-US" dirty="0"/>
              <a:t>Must have a no-</a:t>
            </a:r>
            <a:r>
              <a:rPr lang="en-US" dirty="0" err="1"/>
              <a:t>args</a:t>
            </a:r>
            <a:r>
              <a:rPr lang="en-US" dirty="0"/>
              <a:t> constructor</a:t>
            </a:r>
          </a:p>
          <a:p>
            <a:pPr marL="800100" lvl="1" indent="-342900">
              <a:spcBef>
                <a:spcPts val="0"/>
              </a:spcBef>
              <a:buSzPts val="2800"/>
              <a:buChar char="•"/>
            </a:pPr>
            <a:r>
              <a:rPr lang="en-US" dirty="0"/>
              <a:t>Provide an </a:t>
            </a:r>
            <a:r>
              <a:rPr lang="en-US" dirty="0" err="1"/>
              <a:t>overriden</a:t>
            </a:r>
            <a:r>
              <a:rPr lang="en-US" dirty="0"/>
              <a:t> version of the equals(), </a:t>
            </a:r>
            <a:r>
              <a:rPr lang="en-US" dirty="0" err="1"/>
              <a:t>hashCode</a:t>
            </a:r>
            <a:r>
              <a:rPr lang="en-US" dirty="0"/>
              <a:t>() and </a:t>
            </a:r>
            <a:r>
              <a:rPr lang="en-US" dirty="0" err="1"/>
              <a:t>toString</a:t>
            </a:r>
            <a:r>
              <a:rPr lang="en-US" dirty="0"/>
              <a:t>() methods</a:t>
            </a:r>
          </a:p>
          <a:p>
            <a:pPr marL="800100" lvl="1" indent="-342900">
              <a:spcBef>
                <a:spcPts val="0"/>
              </a:spcBef>
              <a:buSzPts val="2800"/>
              <a:buChar char="•"/>
            </a:pPr>
            <a:endParaRPr lang="en-US" dirty="0"/>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Tree>
    <p:extLst>
      <p:ext uri="{BB962C8B-B14F-4D97-AF65-F5344CB8AC3E}">
        <p14:creationId xmlns:p14="http://schemas.microsoft.com/office/powerpoint/2010/main" val="45583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a:t>
            </a:r>
            <a:r>
              <a:rPr lang="en-US">
                <a:latin typeface="Courier New"/>
                <a:ea typeface="Courier New"/>
                <a:cs typeface="Courier New"/>
                <a:sym typeface="Courier New"/>
              </a:rPr>
              <a:t>final</a:t>
            </a:r>
            <a:r>
              <a:rPr lang="en-US"/>
              <a:t> Keyword</a:t>
            </a:r>
            <a:endParaRPr/>
          </a:p>
        </p:txBody>
      </p:sp>
      <p:sp>
        <p:nvSpPr>
          <p:cNvPr id="247" name="Google Shape;247;p2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The </a:t>
            </a:r>
            <a:r>
              <a:rPr lang="en-US" dirty="0">
                <a:latin typeface="Courier New"/>
                <a:ea typeface="Courier New"/>
                <a:cs typeface="Courier New"/>
                <a:sym typeface="Courier New"/>
              </a:rPr>
              <a:t>final</a:t>
            </a:r>
            <a:r>
              <a:rPr lang="en-US" dirty="0"/>
              <a:t> keyword has three uses:</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variable cannot be changed once assigned a value. It is the </a:t>
            </a:r>
            <a:r>
              <a:rPr lang="en-US" i="1" dirty="0"/>
              <a:t>final </a:t>
            </a:r>
            <a:r>
              <a:rPr lang="en-US" dirty="0"/>
              <a:t>state of the object.</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method cannot be overridden. It is the </a:t>
            </a:r>
            <a:r>
              <a:rPr lang="en-US" i="1" dirty="0"/>
              <a:t>final</a:t>
            </a:r>
            <a:r>
              <a:rPr lang="en-US" dirty="0"/>
              <a:t> implementation of that behavior.</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class cannot be extended. It is the </a:t>
            </a:r>
            <a:r>
              <a:rPr lang="en-US" i="1" dirty="0"/>
              <a:t>final</a:t>
            </a:r>
            <a:r>
              <a:rPr lang="en-US" dirty="0"/>
              <a:t> definition of that class.</a:t>
            </a:r>
            <a:endParaRPr dirty="0"/>
          </a:p>
          <a:p>
            <a:pPr marL="342900" lvl="0" indent="-342900" algn="l" rtl="0">
              <a:lnSpc>
                <a:spcPct val="90000"/>
              </a:lnSpc>
              <a:spcBef>
                <a:spcPts val="560"/>
              </a:spcBef>
              <a:spcAft>
                <a:spcPts val="0"/>
              </a:spcAft>
              <a:buSzPts val="2800"/>
              <a:buChar char="•"/>
            </a:pPr>
            <a:r>
              <a:rPr lang="en-US" dirty="0"/>
              <a:t>final and static are two different things. Do not confuse them.</a:t>
            </a:r>
            <a:endParaRPr dirty="0"/>
          </a:p>
          <a:p>
            <a:pPr marL="342900" lvl="0" indent="-342900" algn="l" rtl="0">
              <a:lnSpc>
                <a:spcPct val="90000"/>
              </a:lnSpc>
              <a:spcBef>
                <a:spcPts val="560"/>
              </a:spcBef>
              <a:spcAft>
                <a:spcPts val="0"/>
              </a:spcAft>
              <a:buSzPts val="2800"/>
              <a:buChar char="•"/>
            </a:pPr>
            <a:r>
              <a:rPr lang="en-US" dirty="0"/>
              <a:t>A </a:t>
            </a:r>
            <a:r>
              <a:rPr lang="en-US" dirty="0">
                <a:latin typeface="Courier New"/>
                <a:ea typeface="Courier New"/>
                <a:cs typeface="Courier New"/>
                <a:sym typeface="Courier New"/>
              </a:rPr>
              <a:t>static final </a:t>
            </a:r>
            <a:r>
              <a:rPr lang="en-US" dirty="0"/>
              <a:t>variable is one that has a universal value </a:t>
            </a:r>
            <a:r>
              <a:rPr lang="en-US" i="1" dirty="0"/>
              <a:t>and</a:t>
            </a:r>
            <a:r>
              <a:rPr lang="en-US" dirty="0"/>
              <a:t> cannot be changed. Think pi.</a:t>
            </a:r>
            <a:endParaRPr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46</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Constructors	</a:t>
            </a:r>
            <a:endParaRPr dirty="0"/>
          </a:p>
        </p:txBody>
      </p:sp>
      <p:sp>
        <p:nvSpPr>
          <p:cNvPr id="267" name="Google Shape;267;p23"/>
          <p:cNvSpPr txBox="1">
            <a:spLocks noGrp="1"/>
          </p:cNvSpPr>
          <p:nvPr>
            <p:ph type="body" idx="1"/>
          </p:nvPr>
        </p:nvSpPr>
        <p:spPr>
          <a:xfrm>
            <a:off x="380010" y="1481446"/>
            <a:ext cx="8383980" cy="5114663"/>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special methods* used to create objects.</a:t>
            </a:r>
          </a:p>
          <a:p>
            <a:pPr marL="800100" lvl="1" indent="-342900">
              <a:spcBef>
                <a:spcPts val="0"/>
              </a:spcBef>
              <a:buSzPts val="2380"/>
              <a:buChar char="•"/>
            </a:pPr>
            <a:r>
              <a:rPr lang="en-US" sz="1980" dirty="0"/>
              <a:t>*Technically they are subroutines</a:t>
            </a:r>
          </a:p>
          <a:p>
            <a:pPr marL="342900" lvl="0" indent="-342900" algn="l" rtl="0">
              <a:spcBef>
                <a:spcPts val="0"/>
              </a:spcBef>
              <a:spcAft>
                <a:spcPts val="0"/>
              </a:spcAft>
              <a:buSzPts val="2380"/>
              <a:buChar char="•"/>
            </a:pPr>
            <a:r>
              <a:rPr lang="en-US" sz="2590" dirty="0"/>
              <a:t>When a new object is created from a class, the class’ constructor is run:</a:t>
            </a:r>
          </a:p>
          <a:p>
            <a:pPr marL="800100" lvl="1" indent="-342900">
              <a:lnSpc>
                <a:spcPct val="80000"/>
              </a:lnSpc>
              <a:spcBef>
                <a:spcPts val="0"/>
              </a:spcBef>
              <a:buSzPts val="2590"/>
            </a:pPr>
            <a:r>
              <a:rPr lang="en-US" sz="1820" dirty="0">
                <a:latin typeface="Courier New"/>
                <a:ea typeface="Courier New"/>
                <a:cs typeface="Courier New"/>
                <a:sym typeface="Courier New"/>
              </a:rPr>
              <a:t>Example </a:t>
            </a:r>
            <a:r>
              <a:rPr lang="en-US" sz="1820" dirty="0" err="1">
                <a:latin typeface="Courier New"/>
                <a:ea typeface="Courier New"/>
                <a:cs typeface="Courier New"/>
                <a:sym typeface="Courier New"/>
              </a:rPr>
              <a:t>myExample</a:t>
            </a:r>
            <a:r>
              <a:rPr lang="en-US" sz="1820" dirty="0">
                <a:latin typeface="Courier New"/>
                <a:ea typeface="Courier New"/>
                <a:cs typeface="Courier New"/>
                <a:sym typeface="Courier New"/>
              </a:rPr>
              <a:t> = new </a:t>
            </a:r>
            <a:r>
              <a:rPr lang="en-US" sz="1820" dirty="0">
                <a:highlight>
                  <a:srgbClr val="00FFFF"/>
                </a:highlight>
                <a:latin typeface="Courier New"/>
                <a:ea typeface="Courier New"/>
                <a:cs typeface="Courier New"/>
                <a:sym typeface="Courier New"/>
              </a:rPr>
              <a:t>Example();</a:t>
            </a:r>
            <a:endParaRPr lang="en-US" sz="2380" dirty="0"/>
          </a:p>
          <a:p>
            <a:pPr marL="342900" indent="-342900">
              <a:spcBef>
                <a:spcPts val="0"/>
              </a:spcBef>
              <a:buSzPts val="2380"/>
            </a:pPr>
            <a:r>
              <a:rPr lang="en-US" sz="2380" dirty="0"/>
              <a:t>Constructors have some special rules:</a:t>
            </a:r>
          </a:p>
          <a:p>
            <a:pPr marL="800100" lvl="1" indent="-342900">
              <a:spcBef>
                <a:spcPts val="0"/>
              </a:spcBef>
              <a:buSzPts val="2380"/>
            </a:pPr>
            <a:r>
              <a:rPr lang="en-US" sz="1980" dirty="0"/>
              <a:t>They have no return type and always</a:t>
            </a:r>
            <a:r>
              <a:rPr lang="en-US" sz="1980" i="1" dirty="0"/>
              <a:t> </a:t>
            </a:r>
            <a:r>
              <a:rPr lang="en-US" sz="1980" dirty="0"/>
              <a:t>are </a:t>
            </a:r>
            <a:r>
              <a:rPr lang="en-US" sz="1980" i="1" dirty="0"/>
              <a:t>named with the same name as the class </a:t>
            </a:r>
            <a:r>
              <a:rPr lang="en-US" sz="1980" dirty="0"/>
              <a:t>in which they are defined.</a:t>
            </a:r>
          </a:p>
          <a:p>
            <a:pPr marL="800100" lvl="1" indent="-342900">
              <a:spcBef>
                <a:spcPts val="0"/>
              </a:spcBef>
              <a:buSzPts val="2380"/>
            </a:pPr>
            <a:r>
              <a:rPr lang="en-US" sz="1980" dirty="0"/>
              <a:t>Every class </a:t>
            </a:r>
            <a:r>
              <a:rPr lang="en-US" sz="1980" i="1" dirty="0"/>
              <a:t>must</a:t>
            </a:r>
            <a:r>
              <a:rPr lang="en-US" sz="1980" dirty="0"/>
              <a:t> have at least one constructor.</a:t>
            </a:r>
            <a:endParaRPr lang="en-US" dirty="0"/>
          </a:p>
          <a:p>
            <a:pPr marL="800100" lvl="1" indent="-342900">
              <a:spcBef>
                <a:spcPts val="0"/>
              </a:spcBef>
              <a:buSzPts val="2380"/>
            </a:pPr>
            <a:r>
              <a:rPr lang="en-US" sz="1980" dirty="0"/>
              <a:t>If you don’t provide one, a default no-argument constructor is implicitly provided.</a:t>
            </a:r>
            <a:endParaRPr dirty="0"/>
          </a:p>
          <a:p>
            <a:pPr marL="1200150" lvl="2" indent="-285750">
              <a:spcBef>
                <a:spcPts val="408"/>
              </a:spcBef>
              <a:buSzPts val="2040"/>
              <a:buChar char="–"/>
            </a:pPr>
            <a:r>
              <a:rPr lang="en-US" sz="1640" dirty="0">
                <a:latin typeface="Courier New"/>
                <a:ea typeface="Courier New"/>
                <a:cs typeface="Courier New"/>
                <a:sym typeface="Courier New"/>
              </a:rPr>
              <a:t>public </a:t>
            </a:r>
            <a:r>
              <a:rPr lang="en-US" sz="1640" dirty="0" err="1">
                <a:latin typeface="Courier New"/>
                <a:ea typeface="Courier New"/>
                <a:cs typeface="Courier New"/>
                <a:sym typeface="Courier New"/>
              </a:rPr>
              <a:t>MyClass</a:t>
            </a:r>
            <a:r>
              <a:rPr lang="en-US" sz="1640" dirty="0">
                <a:latin typeface="Courier New"/>
                <a:ea typeface="Courier New"/>
                <a:cs typeface="Courier New"/>
                <a:sym typeface="Courier New"/>
              </a:rPr>
              <a:t>() {} // it looks like this</a:t>
            </a:r>
            <a:endParaRPr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p>
          <a:p>
            <a:pPr marL="742950" lvl="1" indent="-285750" algn="l" rtl="0">
              <a:spcBef>
                <a:spcPts val="408"/>
              </a:spcBef>
              <a:spcAft>
                <a:spcPts val="0"/>
              </a:spcAft>
              <a:buSzPts val="2040"/>
              <a:buChar char="–"/>
            </a:pPr>
            <a:r>
              <a:rPr lang="en-US" sz="2040" dirty="0"/>
              <a:t>Constructors are generally used to initialize instance variables</a:t>
            </a:r>
            <a:endParaRPr lang="en-US" sz="2040" dirty="0">
              <a:latin typeface="Arial"/>
              <a:ea typeface="Arial"/>
              <a:cs typeface="Arial"/>
              <a:sym typeface="Arial"/>
            </a:endParaRPr>
          </a:p>
          <a:p>
            <a:pPr marL="742950" lvl="1" indent="-285750" algn="l" rtl="0">
              <a:spcBef>
                <a:spcPts val="408"/>
              </a:spcBef>
              <a:spcAft>
                <a:spcPts val="0"/>
              </a:spcAft>
              <a:buSzPts val="2040"/>
              <a:buChar char="–"/>
            </a:pPr>
            <a:r>
              <a:rPr lang="en-US" sz="2040" dirty="0"/>
              <a:t>**We will revisit constructor rules after examining inheritance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getSize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return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(9.0);</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dog.getSize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03964"/>
            <a:ext cx="6652486" cy="1636479"/>
            <a:chOff x="584350" y="2136641"/>
            <a:chExt cx="665248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84350" y="2202383"/>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893282" y="2302234"/>
              <a:ext cx="1245073" cy="65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39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2">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5" presetClass="emph" presetSubtype="0" nodeType="clickEffect">
                                  <p:stCondLst>
                                    <p:cond delay="0"/>
                                  </p:stCondLst>
                                  <p:iterate type="lt">
                                    <p:tmAbs val="25"/>
                                  </p:iterate>
                                  <p:childTnLst>
                                    <p:set>
                                      <p:cBhvr override="childStyle">
                                        <p:cTn id="58" dur="indefinite"/>
                                        <p:tgtEl>
                                          <p:spTgt spid="12">
                                            <p:txEl>
                                              <p:pRg st="4" end="4"/>
                                            </p:txEl>
                                          </p:spTgt>
                                        </p:tgtEl>
                                        <p:attrNameLst>
                                          <p:attrName>style.fontWeight</p:attrName>
                                        </p:attrNameLst>
                                      </p:cBhvr>
                                      <p:to>
                                        <p:strVal val="bold"/>
                                      </p:to>
                                    </p:set>
                                  </p:childTnLst>
                                </p:cTn>
                              </p:par>
                              <p:par>
                                <p:cTn id="59" presetID="1"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Constructors</a:t>
            </a:r>
            <a:endParaRPr/>
          </a:p>
        </p:txBody>
      </p:sp>
      <p:sp>
        <p:nvSpPr>
          <p:cNvPr id="260" name="Google Shape;260;p22"/>
          <p:cNvSpPr txBox="1">
            <a:spLocks noGrp="1"/>
          </p:cNvSpPr>
          <p:nvPr>
            <p:ph type="body" idx="1"/>
          </p:nvPr>
        </p:nvSpPr>
        <p:spPr>
          <a:xfrm>
            <a:off x="380010" y="1481446"/>
            <a:ext cx="8383980" cy="5099828"/>
          </a:xfrm>
          <a:prstGeom prst="rect">
            <a:avLst/>
          </a:prstGeom>
          <a:noFill/>
          <a:ln>
            <a:noFill/>
          </a:ln>
        </p:spPr>
        <p:txBody>
          <a:bodyPr spcFirstLastPara="1" wrap="square" lIns="91425" tIns="45700" rIns="91425" bIns="45700" anchor="ctr" anchorCtr="0">
            <a:noAutofit/>
          </a:bodyPr>
          <a:lstStyle/>
          <a:p>
            <a:pPr marL="342900" lvl="0" indent="-342900" algn="l" rtl="0">
              <a:lnSpc>
                <a:spcPct val="80000"/>
              </a:lnSpc>
              <a:spcBef>
                <a:spcPts val="518"/>
              </a:spcBef>
              <a:spcAft>
                <a:spcPts val="0"/>
              </a:spcAft>
              <a:buSzPts val="2590"/>
              <a:buChar char="•"/>
            </a:pPr>
            <a:r>
              <a:rPr lang="en-US" sz="2590" dirty="0"/>
              <a:t>The first thing every constructor must do… is call another constructor!</a:t>
            </a:r>
            <a:endParaRPr dirty="0"/>
          </a:p>
          <a:p>
            <a:pPr marL="742950" lvl="1" indent="-285750" algn="l" rtl="0">
              <a:lnSpc>
                <a:spcPct val="80000"/>
              </a:lnSpc>
              <a:spcBef>
                <a:spcPts val="444"/>
              </a:spcBef>
              <a:spcAft>
                <a:spcPts val="0"/>
              </a:spcAft>
              <a:buSzPts val="2220"/>
              <a:buChar char="–"/>
            </a:pPr>
            <a:r>
              <a:rPr lang="en-US" sz="2220" dirty="0"/>
              <a:t>This is done </a:t>
            </a:r>
            <a:r>
              <a:rPr lang="en-US" sz="2220" i="1" dirty="0"/>
              <a:t>implicitly</a:t>
            </a:r>
            <a:r>
              <a:rPr lang="en-US" sz="2220" dirty="0"/>
              <a:t>, i.e. without your explicit instruction</a:t>
            </a:r>
            <a:endParaRPr dirty="0"/>
          </a:p>
          <a:p>
            <a:pPr marL="742950" lvl="1" indent="-285750" algn="l" rtl="0">
              <a:lnSpc>
                <a:spcPct val="80000"/>
              </a:lnSpc>
              <a:spcBef>
                <a:spcPts val="444"/>
              </a:spcBef>
              <a:spcAft>
                <a:spcPts val="0"/>
              </a:spcAft>
              <a:buSzPts val="2220"/>
              <a:buChar char="–"/>
            </a:pPr>
            <a:r>
              <a:rPr lang="en-US" sz="2220" dirty="0"/>
              <a:t>Normally the call is to </a:t>
            </a:r>
            <a:r>
              <a:rPr lang="en-US" sz="2220" dirty="0">
                <a:latin typeface="Courier New"/>
                <a:ea typeface="Courier New"/>
                <a:cs typeface="Courier New"/>
                <a:sym typeface="Courier New"/>
              </a:rPr>
              <a:t>super</a:t>
            </a:r>
            <a:r>
              <a:rPr lang="en-US" sz="2220" dirty="0">
                <a:latin typeface="Courier New" panose="02070309020205020404" pitchFamily="49" charset="0"/>
                <a:ea typeface="Courier New"/>
                <a:cs typeface="Courier New" panose="02070309020205020404" pitchFamily="49" charset="0"/>
                <a:sym typeface="Courier New"/>
              </a:rPr>
              <a:t>()</a:t>
            </a:r>
            <a:r>
              <a:rPr lang="en-US" sz="2220" dirty="0">
                <a:latin typeface="Courier New"/>
                <a:ea typeface="Courier New"/>
                <a:cs typeface="Courier New"/>
                <a:sym typeface="Courier New"/>
              </a:rPr>
              <a:t>. super </a:t>
            </a:r>
            <a:r>
              <a:rPr lang="en-US" sz="2220" dirty="0">
                <a:latin typeface="Arial"/>
                <a:ea typeface="Arial"/>
                <a:cs typeface="Arial"/>
                <a:sym typeface="Arial"/>
              </a:rPr>
              <a:t>is a keyword that references the current class’ super or parent class. </a:t>
            </a:r>
            <a:r>
              <a:rPr lang="en-US" sz="2220" dirty="0">
                <a:latin typeface="Courier New"/>
                <a:ea typeface="Courier New"/>
                <a:cs typeface="Courier New"/>
                <a:sym typeface="Courier New"/>
              </a:rPr>
              <a:t>super() </a:t>
            </a:r>
            <a:r>
              <a:rPr lang="en-US" sz="2220" dirty="0">
                <a:latin typeface="Arial"/>
                <a:ea typeface="Arial"/>
                <a:cs typeface="Arial"/>
                <a:sym typeface="Arial"/>
              </a:rPr>
              <a:t>is an invocation of that class’ no-argument constructor (we will examine superclass when we look at inheritance).</a:t>
            </a:r>
          </a:p>
          <a:p>
            <a:pPr marL="342900" lvl="0" indent="-342900">
              <a:spcBef>
                <a:spcPts val="476"/>
              </a:spcBef>
              <a:buSzPts val="2380"/>
            </a:pPr>
            <a:r>
              <a:rPr lang="en-US" sz="2380" dirty="0"/>
              <a:t>=&gt; Default no-</a:t>
            </a:r>
            <a:r>
              <a:rPr lang="en-US" sz="2380" dirty="0" err="1"/>
              <a:t>arg</a:t>
            </a:r>
            <a:r>
              <a:rPr lang="en-US" sz="2380" dirty="0"/>
              <a:t> constructors implicitly call </a:t>
            </a:r>
            <a:r>
              <a:rPr lang="en-US" sz="2380" dirty="0">
                <a:latin typeface="Courier New"/>
                <a:ea typeface="Courier New"/>
                <a:cs typeface="Courier New"/>
                <a:sym typeface="Courier New"/>
              </a:rPr>
              <a:t>super();</a:t>
            </a:r>
            <a:endParaRPr lang="en-US" dirty="0"/>
          </a:p>
          <a:p>
            <a:pPr marL="342900" lvl="0" indent="-342900">
              <a:spcBef>
                <a:spcPts val="476"/>
              </a:spcBef>
              <a:buSzPts val="2380"/>
            </a:pPr>
            <a:r>
              <a:rPr lang="en-US" sz="2380" dirty="0"/>
              <a:t>The superclass-constructor-calling goes all the way up the inheritance tree to the Object class.</a:t>
            </a:r>
            <a:endParaRPr lang="en-US" dirty="0"/>
          </a:p>
          <a:p>
            <a:pPr marL="742950" lvl="1" indent="-285750">
              <a:spcBef>
                <a:spcPts val="408"/>
              </a:spcBef>
              <a:buSzPts val="2040"/>
            </a:pPr>
            <a:r>
              <a:rPr lang="en-US" sz="2040" dirty="0"/>
              <a:t>This is a function of inheritance and preventing code duplication.</a:t>
            </a:r>
            <a:endParaRPr lang="en-US" dirty="0"/>
          </a:p>
          <a:p>
            <a:pPr marL="742950" lvl="1" indent="-285750">
              <a:spcBef>
                <a:spcPts val="408"/>
              </a:spcBef>
              <a:buSzPts val="2040"/>
            </a:pPr>
            <a:r>
              <a:rPr lang="en-US" sz="2040" dirty="0"/>
              <a:t>If a Dog is-an Animal, which is-an Object. </a:t>
            </a:r>
          </a:p>
          <a:p>
            <a:pPr marL="1200150" lvl="2" indent="-285750">
              <a:spcBef>
                <a:spcPts val="408"/>
              </a:spcBef>
              <a:buSzPts val="2040"/>
            </a:pPr>
            <a:r>
              <a:rPr lang="en-US" sz="1640" dirty="0"/>
              <a:t>Creating a Dog object means initializing the object’s Dog nature. </a:t>
            </a:r>
          </a:p>
          <a:p>
            <a:pPr marL="1200150" lvl="2" indent="-285750">
              <a:spcBef>
                <a:spcPts val="408"/>
              </a:spcBef>
              <a:buSzPts val="2040"/>
            </a:pPr>
            <a:r>
              <a:rPr lang="en-US" sz="1640" dirty="0"/>
              <a:t>An instance of a Dog is also an instance of an Animal, so the Animal nature must be initialized too in addition to the Object nature.</a:t>
            </a:r>
            <a:endParaRPr lang="en-US" dirty="0"/>
          </a:p>
          <a:p>
            <a:pPr marL="457200" lvl="1" indent="0" algn="l" rtl="0">
              <a:lnSpc>
                <a:spcPct val="80000"/>
              </a:lnSpc>
              <a:spcBef>
                <a:spcPts val="444"/>
              </a:spcBef>
              <a:spcAft>
                <a:spcPts val="0"/>
              </a:spcAft>
              <a:buSzPts val="2220"/>
              <a:buNone/>
            </a:pPr>
            <a:endParaRPr lang="en-US" sz="2220" dirty="0">
              <a:latin typeface="Arial"/>
              <a:ea typeface="Arial"/>
              <a:cs typeface="Arial"/>
              <a:sym typeface="Arial"/>
            </a:endParaRPr>
          </a:p>
        </p:txBody>
      </p:sp>
      <p:sp>
        <p:nvSpPr>
          <p:cNvPr id="261" name="Google Shape;261;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2190-A4E2-47EB-B9BC-5934A282800A}"/>
              </a:ext>
            </a:extLst>
          </p:cNvPr>
          <p:cNvSpPr>
            <a:spLocks noGrp="1"/>
          </p:cNvSpPr>
          <p:nvPr>
            <p:ph type="title"/>
          </p:nvPr>
        </p:nvSpPr>
        <p:spPr/>
        <p:txBody>
          <a:bodyPr/>
          <a:lstStyle/>
          <a:p>
            <a:r>
              <a:rPr lang="en-US" dirty="0"/>
              <a:t>More Implicit Behavior </a:t>
            </a:r>
          </a:p>
        </p:txBody>
      </p:sp>
      <p:sp>
        <p:nvSpPr>
          <p:cNvPr id="4" name="Slide Number Placeholder 3">
            <a:extLst>
              <a:ext uri="{FF2B5EF4-FFF2-40B4-BE49-F238E27FC236}">
                <a16:creationId xmlns:a16="http://schemas.microsoft.com/office/drawing/2014/main" id="{21D38674-181C-4F24-B8A0-4E603221304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10" name="Google Shape;219;p16">
            <a:extLst>
              <a:ext uri="{FF2B5EF4-FFF2-40B4-BE49-F238E27FC236}">
                <a16:creationId xmlns:a16="http://schemas.microsoft.com/office/drawing/2014/main" id="{E274E2FA-FFE6-4609-AF34-F35539F40053}"/>
              </a:ext>
            </a:extLst>
          </p:cNvPr>
          <p:cNvSpPr txBox="1">
            <a:spLocks/>
          </p:cNvSpPr>
          <p:nvPr/>
        </p:nvSpPr>
        <p:spPr>
          <a:xfrm>
            <a:off x="210548" y="1301305"/>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super</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getSize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return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a:t>
            </a: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grpSp>
        <p:nvGrpSpPr>
          <p:cNvPr id="11" name="Group 10">
            <a:extLst>
              <a:ext uri="{FF2B5EF4-FFF2-40B4-BE49-F238E27FC236}">
                <a16:creationId xmlns:a16="http://schemas.microsoft.com/office/drawing/2014/main" id="{A791D50C-12A3-436D-9677-3412389F47ED}"/>
              </a:ext>
            </a:extLst>
          </p:cNvPr>
          <p:cNvGrpSpPr/>
          <p:nvPr/>
        </p:nvGrpSpPr>
        <p:grpSpPr>
          <a:xfrm>
            <a:off x="1159497" y="1416901"/>
            <a:ext cx="4826524" cy="981298"/>
            <a:chOff x="1470580" y="1621410"/>
            <a:chExt cx="4826524" cy="981298"/>
          </a:xfrm>
        </p:grpSpPr>
        <p:sp>
          <p:nvSpPr>
            <p:cNvPr id="12" name="Rectangle 11">
              <a:extLst>
                <a:ext uri="{FF2B5EF4-FFF2-40B4-BE49-F238E27FC236}">
                  <a16:creationId xmlns:a16="http://schemas.microsoft.com/office/drawing/2014/main" id="{AE234304-1750-4458-B73F-1612ABE44159}"/>
                </a:ext>
              </a:extLst>
            </p:cNvPr>
            <p:cNvSpPr/>
            <p:nvPr/>
          </p:nvSpPr>
          <p:spPr>
            <a:xfrm>
              <a:off x="4572000" y="1621410"/>
              <a:ext cx="1725104" cy="8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So, really, this whole phrase is here implicitly.</a:t>
              </a:r>
            </a:p>
          </p:txBody>
        </p:sp>
        <p:sp>
          <p:nvSpPr>
            <p:cNvPr id="13" name="Rectangle: Rounded Corners 12">
              <a:extLst>
                <a:ext uri="{FF2B5EF4-FFF2-40B4-BE49-F238E27FC236}">
                  <a16:creationId xmlns:a16="http://schemas.microsoft.com/office/drawing/2014/main" id="{AA50D3AF-56D9-48D9-B049-DF7041CC5F6A}"/>
                </a:ext>
              </a:extLst>
            </p:cNvPr>
            <p:cNvSpPr/>
            <p:nvPr/>
          </p:nvSpPr>
          <p:spPr>
            <a:xfrm>
              <a:off x="1470580" y="2366127"/>
              <a:ext cx="2485283" cy="23658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4" name="Straight Arrow Connector 13">
              <a:extLst>
                <a:ext uri="{FF2B5EF4-FFF2-40B4-BE49-F238E27FC236}">
                  <a16:creationId xmlns:a16="http://schemas.microsoft.com/office/drawing/2014/main" id="{C50EF76A-21AE-4815-8355-415B6A2EBDC2}"/>
                </a:ext>
              </a:extLst>
            </p:cNvPr>
            <p:cNvCxnSpPr>
              <a:cxnSpLocks/>
              <a:stCxn id="13" idx="3"/>
              <a:endCxn id="12" idx="1"/>
            </p:cNvCxnSpPr>
            <p:nvPr/>
          </p:nvCxnSpPr>
          <p:spPr>
            <a:xfrm flipV="1">
              <a:off x="3955863" y="2052914"/>
              <a:ext cx="616137" cy="43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9058A00C-ECF4-40EE-8446-80331391E27E}"/>
              </a:ext>
            </a:extLst>
          </p:cNvPr>
          <p:cNvSpPr txBox="1"/>
          <p:nvPr/>
        </p:nvSpPr>
        <p:spPr>
          <a:xfrm>
            <a:off x="5740399" y="4938712"/>
            <a:ext cx="2103911" cy="707886"/>
          </a:xfrm>
          <a:prstGeom prst="rect">
            <a:avLst/>
          </a:prstGeom>
          <a:noFill/>
        </p:spPr>
        <p:txBody>
          <a:bodyPr wrap="square" rtlCol="0" anchor="ctr" anchorCtr="1">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36A25"/>
                </a:solidFill>
                <a:effectLst/>
                <a:uLnTx/>
                <a:uFillTx/>
                <a:latin typeface="Segoe Print" panose="02000600000000000000" pitchFamily="2" charset="0"/>
                <a:cs typeface="Arial"/>
                <a:sym typeface="Arial"/>
              </a:rPr>
              <a:t>Calls Object() in this case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0" name="Ink 59">
                <a:extLst>
                  <a:ext uri="{FF2B5EF4-FFF2-40B4-BE49-F238E27FC236}">
                    <a16:creationId xmlns:a16="http://schemas.microsoft.com/office/drawing/2014/main" id="{761D8BE8-60FE-4F5E-9BF2-2FD5FF296812}"/>
                  </a:ext>
                </a:extLst>
              </p14:cNvPr>
              <p14:cNvContentPartPr/>
              <p14:nvPr/>
            </p14:nvContentPartPr>
            <p14:xfrm>
              <a:off x="3190000" y="2590320"/>
              <a:ext cx="360" cy="360"/>
            </p14:xfrm>
          </p:contentPart>
        </mc:Choice>
        <mc:Fallback xmlns="">
          <p:pic>
            <p:nvPicPr>
              <p:cNvPr id="60" name="Ink 59">
                <a:extLst>
                  <a:ext uri="{FF2B5EF4-FFF2-40B4-BE49-F238E27FC236}">
                    <a16:creationId xmlns:a16="http://schemas.microsoft.com/office/drawing/2014/main" id="{761D8BE8-60FE-4F5E-9BF2-2FD5FF296812}"/>
                  </a:ext>
                </a:extLst>
              </p:cNvPr>
              <p:cNvPicPr/>
              <p:nvPr/>
            </p:nvPicPr>
            <p:blipFill>
              <a:blip r:embed="rId3"/>
              <a:stretch>
                <a:fillRect/>
              </a:stretch>
            </p:blipFill>
            <p:spPr>
              <a:xfrm>
                <a:off x="3181000" y="2581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2" name="Ink 61">
                <a:extLst>
                  <a:ext uri="{FF2B5EF4-FFF2-40B4-BE49-F238E27FC236}">
                    <a16:creationId xmlns:a16="http://schemas.microsoft.com/office/drawing/2014/main" id="{2D297142-8851-4AE3-8C81-AEDD3D65E4C7}"/>
                  </a:ext>
                </a:extLst>
              </p14:cNvPr>
              <p14:cNvContentPartPr/>
              <p14:nvPr/>
            </p14:nvContentPartPr>
            <p14:xfrm>
              <a:off x="2562520" y="1997400"/>
              <a:ext cx="1018800" cy="532440"/>
            </p14:xfrm>
          </p:contentPart>
        </mc:Choice>
        <mc:Fallback xmlns="">
          <p:pic>
            <p:nvPicPr>
              <p:cNvPr id="62" name="Ink 61">
                <a:extLst>
                  <a:ext uri="{FF2B5EF4-FFF2-40B4-BE49-F238E27FC236}">
                    <a16:creationId xmlns:a16="http://schemas.microsoft.com/office/drawing/2014/main" id="{2D297142-8851-4AE3-8C81-AEDD3D65E4C7}"/>
                  </a:ext>
                </a:extLst>
              </p:cNvPr>
              <p:cNvPicPr/>
              <p:nvPr/>
            </p:nvPicPr>
            <p:blipFill>
              <a:blip r:embed="rId5"/>
              <a:stretch>
                <a:fillRect/>
              </a:stretch>
            </p:blipFill>
            <p:spPr>
              <a:xfrm>
                <a:off x="2553880" y="1988400"/>
                <a:ext cx="103644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3" name="Ink 62">
                <a:extLst>
                  <a:ext uri="{FF2B5EF4-FFF2-40B4-BE49-F238E27FC236}">
                    <a16:creationId xmlns:a16="http://schemas.microsoft.com/office/drawing/2014/main" id="{B1C409C2-3173-41AA-8086-D630ACFFF810}"/>
                  </a:ext>
                </a:extLst>
              </p14:cNvPr>
              <p14:cNvContentPartPr/>
              <p14:nvPr/>
            </p14:nvContentPartPr>
            <p14:xfrm>
              <a:off x="3272440" y="2433360"/>
              <a:ext cx="2424600" cy="2801160"/>
            </p14:xfrm>
          </p:contentPart>
        </mc:Choice>
        <mc:Fallback xmlns="">
          <p:pic>
            <p:nvPicPr>
              <p:cNvPr id="63" name="Ink 62">
                <a:extLst>
                  <a:ext uri="{FF2B5EF4-FFF2-40B4-BE49-F238E27FC236}">
                    <a16:creationId xmlns:a16="http://schemas.microsoft.com/office/drawing/2014/main" id="{B1C409C2-3173-41AA-8086-D630ACFFF810}"/>
                  </a:ext>
                </a:extLst>
              </p:cNvPr>
              <p:cNvPicPr/>
              <p:nvPr/>
            </p:nvPicPr>
            <p:blipFill>
              <a:blip r:embed="rId7"/>
              <a:stretch>
                <a:fillRect/>
              </a:stretch>
            </p:blipFill>
            <p:spPr>
              <a:xfrm>
                <a:off x="3263440" y="2424720"/>
                <a:ext cx="2442240" cy="2818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 name="Ink 70">
                <a:extLst>
                  <a:ext uri="{FF2B5EF4-FFF2-40B4-BE49-F238E27FC236}">
                    <a16:creationId xmlns:a16="http://schemas.microsoft.com/office/drawing/2014/main" id="{E2671270-8DE3-482A-B471-A901D7360579}"/>
                  </a:ext>
                </a:extLst>
              </p14:cNvPr>
              <p14:cNvContentPartPr/>
              <p14:nvPr/>
            </p14:nvContentPartPr>
            <p14:xfrm>
              <a:off x="5648520" y="5070240"/>
              <a:ext cx="268200" cy="331560"/>
            </p14:xfrm>
          </p:contentPart>
        </mc:Choice>
        <mc:Fallback xmlns="">
          <p:pic>
            <p:nvPicPr>
              <p:cNvPr id="71" name="Ink 70">
                <a:extLst>
                  <a:ext uri="{FF2B5EF4-FFF2-40B4-BE49-F238E27FC236}">
                    <a16:creationId xmlns:a16="http://schemas.microsoft.com/office/drawing/2014/main" id="{E2671270-8DE3-482A-B471-A901D7360579}"/>
                  </a:ext>
                </a:extLst>
              </p:cNvPr>
              <p:cNvPicPr/>
              <p:nvPr/>
            </p:nvPicPr>
            <p:blipFill>
              <a:blip r:embed="rId9"/>
              <a:stretch>
                <a:fillRect/>
              </a:stretch>
            </p:blipFill>
            <p:spPr>
              <a:xfrm>
                <a:off x="5639520" y="5061240"/>
                <a:ext cx="2858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2" name="Ink 71">
                <a:extLst>
                  <a:ext uri="{FF2B5EF4-FFF2-40B4-BE49-F238E27FC236}">
                    <a16:creationId xmlns:a16="http://schemas.microsoft.com/office/drawing/2014/main" id="{C40AFEAA-24CC-42B0-8E51-A53BE51BA72A}"/>
                  </a:ext>
                </a:extLst>
              </p14:cNvPr>
              <p14:cNvContentPartPr/>
              <p14:nvPr/>
            </p14:nvContentPartPr>
            <p14:xfrm>
              <a:off x="5676600" y="5115960"/>
              <a:ext cx="183960" cy="201600"/>
            </p14:xfrm>
          </p:contentPart>
        </mc:Choice>
        <mc:Fallback xmlns="">
          <p:pic>
            <p:nvPicPr>
              <p:cNvPr id="72" name="Ink 71">
                <a:extLst>
                  <a:ext uri="{FF2B5EF4-FFF2-40B4-BE49-F238E27FC236}">
                    <a16:creationId xmlns:a16="http://schemas.microsoft.com/office/drawing/2014/main" id="{C40AFEAA-24CC-42B0-8E51-A53BE51BA72A}"/>
                  </a:ext>
                </a:extLst>
              </p:cNvPr>
              <p:cNvPicPr/>
              <p:nvPr/>
            </p:nvPicPr>
            <p:blipFill>
              <a:blip r:embed="rId11"/>
              <a:stretch>
                <a:fillRect/>
              </a:stretch>
            </p:blipFill>
            <p:spPr>
              <a:xfrm>
                <a:off x="5667600" y="5106960"/>
                <a:ext cx="2016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6" name="Ink 75">
                <a:extLst>
                  <a:ext uri="{FF2B5EF4-FFF2-40B4-BE49-F238E27FC236}">
                    <a16:creationId xmlns:a16="http://schemas.microsoft.com/office/drawing/2014/main" id="{39FF5D6A-A7CC-476F-B5B1-691A91D826C2}"/>
                  </a:ext>
                </a:extLst>
              </p14:cNvPr>
              <p14:cNvContentPartPr/>
              <p14:nvPr/>
            </p14:nvContentPartPr>
            <p14:xfrm>
              <a:off x="4599846" y="1573772"/>
              <a:ext cx="396360" cy="38520"/>
            </p14:xfrm>
          </p:contentPart>
        </mc:Choice>
        <mc:Fallback xmlns="">
          <p:pic>
            <p:nvPicPr>
              <p:cNvPr id="76" name="Ink 75">
                <a:extLst>
                  <a:ext uri="{FF2B5EF4-FFF2-40B4-BE49-F238E27FC236}">
                    <a16:creationId xmlns:a16="http://schemas.microsoft.com/office/drawing/2014/main" id="{39FF5D6A-A7CC-476F-B5B1-691A91D826C2}"/>
                  </a:ext>
                </a:extLst>
              </p:cNvPr>
              <p:cNvPicPr/>
              <p:nvPr/>
            </p:nvPicPr>
            <p:blipFill>
              <a:blip r:embed="rId13"/>
              <a:stretch>
                <a:fillRect/>
              </a:stretch>
            </p:blipFill>
            <p:spPr>
              <a:xfrm>
                <a:off x="4591206" y="1565050"/>
                <a:ext cx="414000" cy="56326"/>
              </a:xfrm>
              <a:prstGeom prst="rect">
                <a:avLst/>
              </a:prstGeom>
            </p:spPr>
          </p:pic>
        </mc:Fallback>
      </mc:AlternateContent>
    </p:spTree>
    <p:extLst>
      <p:ext uri="{BB962C8B-B14F-4D97-AF65-F5344CB8AC3E}">
        <p14:creationId xmlns:p14="http://schemas.microsoft.com/office/powerpoint/2010/main" val="27643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10">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 Overloading</a:t>
            </a:r>
            <a:endParaRPr dirty="0"/>
          </a:p>
        </p:txBody>
      </p:sp>
      <p:sp>
        <p:nvSpPr>
          <p:cNvPr id="274" name="Google Shape;274;p24"/>
          <p:cNvSpPr txBox="1">
            <a:spLocks noGrp="1"/>
          </p:cNvSpPr>
          <p:nvPr>
            <p:ph type="body" idx="1"/>
          </p:nvPr>
        </p:nvSpPr>
        <p:spPr>
          <a:xfrm>
            <a:off x="380010" y="1219200"/>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A class can have multiple constructors, differentiated by their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String name) { }</a:t>
            </a:r>
          </a:p>
          <a:p>
            <a:pPr marL="742950" lvl="1" indent="-285750" algn="l" rtl="0">
              <a:lnSpc>
                <a:spcPct val="90000"/>
              </a:lnSpc>
              <a:spcBef>
                <a:spcPts val="444"/>
              </a:spcBef>
              <a:spcAft>
                <a:spcPts val="0"/>
              </a:spcAft>
              <a:buSzPts val="2220"/>
              <a:buChar char="–"/>
            </a:pPr>
            <a:r>
              <a:rPr lang="en-US" sz="2220" dirty="0">
                <a:latin typeface="Courier New"/>
                <a:cs typeface="Courier New"/>
                <a:sym typeface="Courier New"/>
              </a:rPr>
              <a:t>public Example(String name) {}</a:t>
            </a:r>
          </a:p>
          <a:p>
            <a:pPr marL="342900" lvl="0" indent="-342900" algn="l" rtl="0">
              <a:lnSpc>
                <a:spcPct val="90000"/>
              </a:lnSpc>
              <a:spcBef>
                <a:spcPts val="518"/>
              </a:spcBef>
              <a:spcAft>
                <a:spcPts val="0"/>
              </a:spcAft>
              <a:buSzPts val="2590"/>
              <a:buChar char="•"/>
            </a:pPr>
            <a:r>
              <a:rPr lang="en-US" sz="2590" dirty="0"/>
              <a:t>Calling a specific constructor is a matter of passing in the right types/numbers of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t>
            </a:r>
            <a:r>
              <a:rPr lang="en-US" sz="2220" dirty="0">
                <a:latin typeface="Courier New"/>
                <a:ea typeface="Courier New"/>
                <a:cs typeface="Courier New"/>
                <a:sym typeface="Courier New"/>
              </a:rPr>
              <a:t> = new Example(3);</a:t>
            </a:r>
            <a:endParaRPr dirty="0"/>
          </a:p>
          <a:p>
            <a:pPr marL="342900" lvl="0" indent="-342900" algn="l" rtl="0">
              <a:lnSpc>
                <a:spcPct val="90000"/>
              </a:lnSpc>
              <a:spcBef>
                <a:spcPts val="518"/>
              </a:spcBef>
              <a:spcAft>
                <a:spcPts val="0"/>
              </a:spcAft>
              <a:buSzPts val="2590"/>
              <a:buChar char="•"/>
            </a:pPr>
            <a:r>
              <a:rPr lang="en-US" sz="2590" dirty="0"/>
              <a:t>Constructor selection through parameters can also happen with </a:t>
            </a:r>
            <a:r>
              <a:rPr lang="en-US" sz="2590" dirty="0">
                <a:latin typeface="Courier New"/>
                <a:ea typeface="Courier New"/>
                <a:cs typeface="Courier New"/>
                <a:sym typeface="Courier New"/>
              </a:rPr>
              <a:t>this</a:t>
            </a:r>
            <a:r>
              <a:rPr lang="en-US" sz="2590" dirty="0"/>
              <a:t> or </a:t>
            </a:r>
            <a:r>
              <a:rPr lang="en-US" sz="2590" dirty="0">
                <a:latin typeface="Courier New"/>
                <a:ea typeface="Courier New"/>
                <a:cs typeface="Courier New"/>
                <a:sym typeface="Courier New"/>
              </a:rPr>
              <a:t>super</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super(2, “Dave”);</a:t>
            </a:r>
          </a:p>
          <a:p>
            <a:pPr marL="742950" lvl="1" indent="-285750" algn="l" rtl="0">
              <a:lnSpc>
                <a:spcPct val="90000"/>
              </a:lnSpc>
              <a:spcBef>
                <a:spcPts val="444"/>
              </a:spcBef>
              <a:spcAft>
                <a:spcPts val="0"/>
              </a:spcAft>
              <a:buSzPts val="2220"/>
              <a:buChar char="–"/>
            </a:pPr>
            <a:endParaRPr lang="en-US" sz="2220" dirty="0">
              <a:latin typeface="Courier New"/>
              <a:ea typeface="Courier New"/>
              <a:cs typeface="Courier New"/>
              <a:sym typeface="Courier New"/>
            </a:endParaRPr>
          </a:p>
          <a:p>
            <a:pPr marL="285750" indent="-285750">
              <a:lnSpc>
                <a:spcPct val="90000"/>
              </a:lnSpc>
              <a:spcBef>
                <a:spcPts val="444"/>
              </a:spcBef>
              <a:buSzPts val="2220"/>
              <a:buChar char="–"/>
            </a:pPr>
            <a:endParaRPr lang="en-US" sz="2620" dirty="0">
              <a:latin typeface="Courier New"/>
              <a:cs typeface="Courier New"/>
              <a:sym typeface="Courier New"/>
            </a:endParaRPr>
          </a:p>
        </p:txBody>
      </p:sp>
      <p:sp>
        <p:nvSpPr>
          <p:cNvPr id="275" name="Google Shape;275;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Lst>
  </p:timing>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3076</TotalTime>
  <Words>3963</Words>
  <Application>Microsoft Office PowerPoint</Application>
  <PresentationFormat>On-screen Show (4:3)</PresentationFormat>
  <Paragraphs>536</Paragraphs>
  <Slides>47</Slides>
  <Notes>32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47</vt:i4>
      </vt:variant>
    </vt:vector>
  </HeadingPairs>
  <TitlesOfParts>
    <vt:vector size="53" baseType="lpstr">
      <vt:lpstr>Arial</vt:lpstr>
      <vt:lpstr>Calibri</vt:lpstr>
      <vt:lpstr>Courier New</vt:lpstr>
      <vt:lpstr>Segoe Print</vt:lpstr>
      <vt:lpstr>Revature</vt:lpstr>
      <vt:lpstr>2_Custom Design</vt:lpstr>
      <vt:lpstr>The Pillars of OOP</vt:lpstr>
      <vt:lpstr>4 Pillars of Object-Oriented Programming</vt:lpstr>
      <vt:lpstr>Inheritance and its Uses</vt:lpstr>
      <vt:lpstr>The Object Class (recap)</vt:lpstr>
      <vt:lpstr>Constructors </vt:lpstr>
      <vt:lpstr>Default Constructor</vt:lpstr>
      <vt:lpstr>Constructors</vt:lpstr>
      <vt:lpstr>More Implicit Behavior </vt:lpstr>
      <vt:lpstr>Constructor Overloading</vt:lpstr>
      <vt:lpstr>this()… </vt:lpstr>
      <vt:lpstr>Pitfalls of Constructors – Inheritance and parameter matching</vt:lpstr>
      <vt:lpstr>Pitfalls of Constructors – Circular References</vt:lpstr>
      <vt:lpstr>Class Relationships</vt:lpstr>
      <vt:lpstr>Is-A vs Has-A Relationships</vt:lpstr>
      <vt:lpstr>HAS-A</vt:lpstr>
      <vt:lpstr>IS-A</vt:lpstr>
      <vt:lpstr>Relationships Define Structure</vt:lpstr>
      <vt:lpstr>Contract</vt:lpstr>
      <vt:lpstr>Encapsulation (Review)</vt:lpstr>
      <vt:lpstr>Access Modifiers</vt:lpstr>
      <vt:lpstr>Accessing Class Members </vt:lpstr>
      <vt:lpstr>Access Modifier - Protected</vt:lpstr>
      <vt:lpstr>What is Polymorphism?</vt:lpstr>
      <vt:lpstr>PowerPoint Presentation</vt:lpstr>
      <vt:lpstr>What is Polymorphism Used For?</vt:lpstr>
      <vt:lpstr>Examples</vt:lpstr>
      <vt:lpstr>Examples</vt:lpstr>
      <vt:lpstr>Example</vt:lpstr>
      <vt:lpstr>Without Polymorphism…</vt:lpstr>
      <vt:lpstr>Method Overloading Preference</vt:lpstr>
      <vt:lpstr>Abstract Classes and Methods</vt:lpstr>
      <vt:lpstr>Interfaces vs Abstract Classes </vt:lpstr>
      <vt:lpstr>Why Use Either?</vt:lpstr>
      <vt:lpstr>A Metaphor… </vt:lpstr>
      <vt:lpstr>Advanced Usage</vt:lpstr>
      <vt:lpstr>“Coding to the Interface”</vt:lpstr>
      <vt:lpstr>Loosely Coupled Example…</vt:lpstr>
      <vt:lpstr>“Coding to the Interface”</vt:lpstr>
      <vt:lpstr>Functional Interfaces</vt:lpstr>
      <vt:lpstr>Lambdas</vt:lpstr>
      <vt:lpstr>Lambdas</vt:lpstr>
      <vt:lpstr>Lambdas</vt:lpstr>
      <vt:lpstr>Lambdas</vt:lpstr>
      <vt:lpstr>Design Patterns - POJO</vt:lpstr>
      <vt:lpstr>Design Patterns - Bean</vt:lpstr>
      <vt:lpstr>The final Keyword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Joseph Highe</cp:lastModifiedBy>
  <cp:revision>52</cp:revision>
  <dcterms:created xsi:type="dcterms:W3CDTF">2021-05-10T12:23:39Z</dcterms:created>
  <dcterms:modified xsi:type="dcterms:W3CDTF">2021-05-24T21:34:30Z</dcterms:modified>
</cp:coreProperties>
</file>