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39"/>
  </p:notesMasterIdLst>
  <p:sldIdLst>
    <p:sldId id="256" r:id="rId3"/>
    <p:sldId id="294" r:id="rId4"/>
    <p:sldId id="277" r:id="rId5"/>
    <p:sldId id="351" r:id="rId6"/>
    <p:sldId id="273" r:id="rId7"/>
    <p:sldId id="276" r:id="rId8"/>
    <p:sldId id="278" r:id="rId9"/>
    <p:sldId id="279" r:id="rId10"/>
    <p:sldId id="280" r:id="rId11"/>
    <p:sldId id="281" r:id="rId12"/>
    <p:sldId id="352" r:id="rId13"/>
    <p:sldId id="353" r:id="rId14"/>
    <p:sldId id="260" r:id="rId15"/>
    <p:sldId id="282" r:id="rId16"/>
    <p:sldId id="310" r:id="rId17"/>
    <p:sldId id="330" r:id="rId18"/>
    <p:sldId id="311" r:id="rId19"/>
    <p:sldId id="321" r:id="rId20"/>
    <p:sldId id="316" r:id="rId21"/>
    <p:sldId id="322" r:id="rId22"/>
    <p:sldId id="318" r:id="rId23"/>
    <p:sldId id="323" r:id="rId24"/>
    <p:sldId id="325" r:id="rId25"/>
    <p:sldId id="326" r:id="rId26"/>
    <p:sldId id="327" r:id="rId27"/>
    <p:sldId id="274" r:id="rId28"/>
    <p:sldId id="328" r:id="rId29"/>
    <p:sldId id="329" r:id="rId30"/>
    <p:sldId id="345" r:id="rId31"/>
    <p:sldId id="346" r:id="rId32"/>
    <p:sldId id="347" r:id="rId33"/>
    <p:sldId id="348" r:id="rId34"/>
    <p:sldId id="320" r:id="rId35"/>
    <p:sldId id="350" r:id="rId36"/>
    <p:sldId id="269" r:id="rId37"/>
    <p:sldId id="264"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34D53-1F01-4FAD-AF1B-43D29069F308}" v="258" dt="2021-05-06T20:41:33.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8" autoAdjust="0"/>
    <p:restoredTop sz="94660"/>
  </p:normalViewPr>
  <p:slideViewPr>
    <p:cSldViewPr snapToGrid="0">
      <p:cViewPr varScale="1">
        <p:scale>
          <a:sx n="72" d="100"/>
          <a:sy n="72" d="100"/>
        </p:scale>
        <p:origin x="1344"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12734D53-1F01-4FAD-AF1B-43D29069F308}"/>
    <pc:docChg chg="custSel addSld delSld modSld sldOrd">
      <pc:chgData name="Bryn Portella" userId="cac9ba8b-dbd7-41cd-af06-e643c8802b55" providerId="ADAL" clId="{12734D53-1F01-4FAD-AF1B-43D29069F308}" dt="2021-05-06T20:41:33.855" v="618"/>
      <pc:docMkLst>
        <pc:docMk/>
      </pc:docMkLst>
      <pc:sldChg chg="modSp mod">
        <pc:chgData name="Bryn Portella" userId="cac9ba8b-dbd7-41cd-af06-e643c8802b55" providerId="ADAL" clId="{12734D53-1F01-4FAD-AF1B-43D29069F308}" dt="2021-05-06T20:25:17.295" v="98" actId="20577"/>
        <pc:sldMkLst>
          <pc:docMk/>
          <pc:sldMk cId="4041636208" sldId="256"/>
        </pc:sldMkLst>
        <pc:spChg chg="mod">
          <ac:chgData name="Bryn Portella" userId="cac9ba8b-dbd7-41cd-af06-e643c8802b55" providerId="ADAL" clId="{12734D53-1F01-4FAD-AF1B-43D29069F308}" dt="2021-05-06T20:25:17.295" v="98" actId="20577"/>
          <ac:spMkLst>
            <pc:docMk/>
            <pc:sldMk cId="4041636208" sldId="256"/>
            <ac:spMk id="2" creationId="{6BC28645-22F3-4192-9D81-D6786BEE8C98}"/>
          </ac:spMkLst>
        </pc:spChg>
      </pc:sldChg>
      <pc:sldChg chg="add">
        <pc:chgData name="Bryn Portella" userId="cac9ba8b-dbd7-41cd-af06-e643c8802b55" providerId="ADAL" clId="{12734D53-1F01-4FAD-AF1B-43D29069F308}" dt="2021-05-06T20:13:11.985" v="1"/>
        <pc:sldMkLst>
          <pc:docMk/>
          <pc:sldMk cId="0" sldId="260"/>
        </pc:sldMkLst>
      </pc:sldChg>
      <pc:sldChg chg="add">
        <pc:chgData name="Bryn Portella" userId="cac9ba8b-dbd7-41cd-af06-e643c8802b55" providerId="ADAL" clId="{12734D53-1F01-4FAD-AF1B-43D29069F308}" dt="2021-05-06T20:15:50.910" v="11"/>
        <pc:sldMkLst>
          <pc:docMk/>
          <pc:sldMk cId="0" sldId="264"/>
        </pc:sldMkLst>
      </pc:sldChg>
      <pc:sldChg chg="add">
        <pc:chgData name="Bryn Portella" userId="cac9ba8b-dbd7-41cd-af06-e643c8802b55" providerId="ADAL" clId="{12734D53-1F01-4FAD-AF1B-43D29069F308}" dt="2021-05-06T20:17:59.547" v="12"/>
        <pc:sldMkLst>
          <pc:docMk/>
          <pc:sldMk cId="0" sldId="269"/>
        </pc:sldMkLst>
      </pc:sldChg>
      <pc:sldChg chg="add">
        <pc:chgData name="Bryn Portella" userId="cac9ba8b-dbd7-41cd-af06-e643c8802b55" providerId="ADAL" clId="{12734D53-1F01-4FAD-AF1B-43D29069F308}" dt="2021-05-06T19:57:46.901" v="0"/>
        <pc:sldMkLst>
          <pc:docMk/>
          <pc:sldMk cId="1389273211" sldId="273"/>
        </pc:sldMkLst>
      </pc:sldChg>
      <pc:sldChg chg="add">
        <pc:chgData name="Bryn Portella" userId="cac9ba8b-dbd7-41cd-af06-e643c8802b55" providerId="ADAL" clId="{12734D53-1F01-4FAD-AF1B-43D29069F308}" dt="2021-05-06T20:23:19.481" v="36"/>
        <pc:sldMkLst>
          <pc:docMk/>
          <pc:sldMk cId="1243035484" sldId="274"/>
        </pc:sldMkLst>
      </pc:sldChg>
      <pc:sldChg chg="add">
        <pc:chgData name="Bryn Portella" userId="cac9ba8b-dbd7-41cd-af06-e643c8802b55" providerId="ADAL" clId="{12734D53-1F01-4FAD-AF1B-43D29069F308}" dt="2021-05-06T20:23:19.481" v="36"/>
        <pc:sldMkLst>
          <pc:docMk/>
          <pc:sldMk cId="0" sldId="275"/>
        </pc:sldMkLst>
      </pc:sldChg>
      <pc:sldChg chg="add">
        <pc:chgData name="Bryn Portella" userId="cac9ba8b-dbd7-41cd-af06-e643c8802b55" providerId="ADAL" clId="{12734D53-1F01-4FAD-AF1B-43D29069F308}" dt="2021-05-06T19:57:46.901" v="0"/>
        <pc:sldMkLst>
          <pc:docMk/>
          <pc:sldMk cId="3932612902" sldId="276"/>
        </pc:sldMkLst>
      </pc:sldChg>
      <pc:sldChg chg="add">
        <pc:chgData name="Bryn Portella" userId="cac9ba8b-dbd7-41cd-af06-e643c8802b55" providerId="ADAL" clId="{12734D53-1F01-4FAD-AF1B-43D29069F308}" dt="2021-05-06T19:57:46.901" v="0"/>
        <pc:sldMkLst>
          <pc:docMk/>
          <pc:sldMk cId="2545061625" sldId="277"/>
        </pc:sldMkLst>
      </pc:sldChg>
      <pc:sldChg chg="add">
        <pc:chgData name="Bryn Portella" userId="cac9ba8b-dbd7-41cd-af06-e643c8802b55" providerId="ADAL" clId="{12734D53-1F01-4FAD-AF1B-43D29069F308}" dt="2021-05-06T19:57:46.901" v="0"/>
        <pc:sldMkLst>
          <pc:docMk/>
          <pc:sldMk cId="3310971041" sldId="278"/>
        </pc:sldMkLst>
      </pc:sldChg>
      <pc:sldChg chg="add">
        <pc:chgData name="Bryn Portella" userId="cac9ba8b-dbd7-41cd-af06-e643c8802b55" providerId="ADAL" clId="{12734D53-1F01-4FAD-AF1B-43D29069F308}" dt="2021-05-06T19:57:46.901" v="0"/>
        <pc:sldMkLst>
          <pc:docMk/>
          <pc:sldMk cId="3661109542" sldId="279"/>
        </pc:sldMkLst>
      </pc:sldChg>
      <pc:sldChg chg="add">
        <pc:chgData name="Bryn Portella" userId="cac9ba8b-dbd7-41cd-af06-e643c8802b55" providerId="ADAL" clId="{12734D53-1F01-4FAD-AF1B-43D29069F308}" dt="2021-05-06T19:57:46.901" v="0"/>
        <pc:sldMkLst>
          <pc:docMk/>
          <pc:sldMk cId="2008793752" sldId="280"/>
        </pc:sldMkLst>
      </pc:sldChg>
      <pc:sldChg chg="add ord">
        <pc:chgData name="Bryn Portella" userId="cac9ba8b-dbd7-41cd-af06-e643c8802b55" providerId="ADAL" clId="{12734D53-1F01-4FAD-AF1B-43D29069F308}" dt="2021-05-06T20:13:28.163" v="3"/>
        <pc:sldMkLst>
          <pc:docMk/>
          <pc:sldMk cId="4061245019" sldId="281"/>
        </pc:sldMkLst>
      </pc:sldChg>
      <pc:sldChg chg="add">
        <pc:chgData name="Bryn Portella" userId="cac9ba8b-dbd7-41cd-af06-e643c8802b55" providerId="ADAL" clId="{12734D53-1F01-4FAD-AF1B-43D29069F308}" dt="2021-05-06T20:13:11.985" v="1"/>
        <pc:sldMkLst>
          <pc:docMk/>
          <pc:sldMk cId="1104934171" sldId="282"/>
        </pc:sldMkLst>
      </pc:sldChg>
      <pc:sldChg chg="add">
        <pc:chgData name="Bryn Portella" userId="cac9ba8b-dbd7-41cd-af06-e643c8802b55" providerId="ADAL" clId="{12734D53-1F01-4FAD-AF1B-43D29069F308}" dt="2021-05-06T20:13:11.985" v="1"/>
        <pc:sldMkLst>
          <pc:docMk/>
          <pc:sldMk cId="2545330544" sldId="310"/>
        </pc:sldMkLst>
      </pc:sldChg>
      <pc:sldChg chg="modSp add mod">
        <pc:chgData name="Bryn Portella" userId="cac9ba8b-dbd7-41cd-af06-e643c8802b55" providerId="ADAL" clId="{12734D53-1F01-4FAD-AF1B-43D29069F308}" dt="2021-05-06T20:14:11.434" v="8" actId="1076"/>
        <pc:sldMkLst>
          <pc:docMk/>
          <pc:sldMk cId="2766313077" sldId="311"/>
        </pc:sldMkLst>
        <pc:spChg chg="mod">
          <ac:chgData name="Bryn Portella" userId="cac9ba8b-dbd7-41cd-af06-e643c8802b55" providerId="ADAL" clId="{12734D53-1F01-4FAD-AF1B-43D29069F308}" dt="2021-05-06T20:14:11.434" v="8" actId="1076"/>
          <ac:spMkLst>
            <pc:docMk/>
            <pc:sldMk cId="2766313077" sldId="311"/>
            <ac:spMk id="10" creationId="{7240485F-0920-4E17-9B9C-61A4E032251E}"/>
          </ac:spMkLst>
        </pc:spChg>
      </pc:sldChg>
      <pc:sldChg chg="modSp add mod">
        <pc:chgData name="Bryn Portella" userId="cac9ba8b-dbd7-41cd-af06-e643c8802b55" providerId="ADAL" clId="{12734D53-1F01-4FAD-AF1B-43D29069F308}" dt="2021-05-06T20:13:50.862" v="7" actId="404"/>
        <pc:sldMkLst>
          <pc:docMk/>
          <pc:sldMk cId="3733653603" sldId="316"/>
        </pc:sldMkLst>
        <pc:spChg chg="mod">
          <ac:chgData name="Bryn Portella" userId="cac9ba8b-dbd7-41cd-af06-e643c8802b55" providerId="ADAL" clId="{12734D53-1F01-4FAD-AF1B-43D29069F308}" dt="2021-05-06T20:13:50.862" v="7" actId="404"/>
          <ac:spMkLst>
            <pc:docMk/>
            <pc:sldMk cId="3733653603" sldId="316"/>
            <ac:spMk id="7" creationId="{9F8678FB-8B8F-47F3-8794-EF31A0DBA49E}"/>
          </ac:spMkLst>
        </pc:spChg>
        <pc:spChg chg="mod">
          <ac:chgData name="Bryn Portella" userId="cac9ba8b-dbd7-41cd-af06-e643c8802b55" providerId="ADAL" clId="{12734D53-1F01-4FAD-AF1B-43D29069F308}" dt="2021-05-06T20:13:46.356" v="5" actId="404"/>
          <ac:spMkLst>
            <pc:docMk/>
            <pc:sldMk cId="3733653603" sldId="316"/>
            <ac:spMk id="19" creationId="{76DE1461-409F-45CF-9D19-9D89111E6627}"/>
          </ac:spMkLst>
        </pc:spChg>
      </pc:sldChg>
      <pc:sldChg chg="add del">
        <pc:chgData name="Bryn Portella" userId="cac9ba8b-dbd7-41cd-af06-e643c8802b55" providerId="ADAL" clId="{12734D53-1F01-4FAD-AF1B-43D29069F308}" dt="2021-05-06T20:21:25.942" v="34" actId="47"/>
        <pc:sldMkLst>
          <pc:docMk/>
          <pc:sldMk cId="2069948468" sldId="317"/>
        </pc:sldMkLst>
      </pc:sldChg>
      <pc:sldChg chg="modSp add mod">
        <pc:chgData name="Bryn Portella" userId="cac9ba8b-dbd7-41cd-af06-e643c8802b55" providerId="ADAL" clId="{12734D53-1F01-4FAD-AF1B-43D29069F308}" dt="2021-05-06T20:19:21.021" v="33" actId="20577"/>
        <pc:sldMkLst>
          <pc:docMk/>
          <pc:sldMk cId="1976032595" sldId="318"/>
        </pc:sldMkLst>
        <pc:spChg chg="mod">
          <ac:chgData name="Bryn Portella" userId="cac9ba8b-dbd7-41cd-af06-e643c8802b55" providerId="ADAL" clId="{12734D53-1F01-4FAD-AF1B-43D29069F308}" dt="2021-05-06T20:19:21.021" v="33" actId="20577"/>
          <ac:spMkLst>
            <pc:docMk/>
            <pc:sldMk cId="1976032595" sldId="318"/>
            <ac:spMk id="3" creationId="{3A1D1BBF-6AFD-4507-9983-3952FC18FA04}"/>
          </ac:spMkLst>
        </pc:spChg>
      </pc:sldChg>
      <pc:sldChg chg="add">
        <pc:chgData name="Bryn Portella" userId="cac9ba8b-dbd7-41cd-af06-e643c8802b55" providerId="ADAL" clId="{12734D53-1F01-4FAD-AF1B-43D29069F308}" dt="2021-05-06T20:23:19.481" v="36"/>
        <pc:sldMkLst>
          <pc:docMk/>
          <pc:sldMk cId="1733191474" sldId="319"/>
        </pc:sldMkLst>
      </pc:sldChg>
      <pc:sldChg chg="modSp add">
        <pc:chgData name="Bryn Portella" userId="cac9ba8b-dbd7-41cd-af06-e643c8802b55" providerId="ADAL" clId="{12734D53-1F01-4FAD-AF1B-43D29069F308}" dt="2021-05-06T20:24:39.169" v="60" actId="115"/>
        <pc:sldMkLst>
          <pc:docMk/>
          <pc:sldMk cId="0" sldId="320"/>
        </pc:sldMkLst>
        <pc:spChg chg="mod">
          <ac:chgData name="Bryn Portella" userId="cac9ba8b-dbd7-41cd-af06-e643c8802b55" providerId="ADAL" clId="{12734D53-1F01-4FAD-AF1B-43D29069F308}" dt="2021-05-06T20:24:39.169" v="60" actId="115"/>
          <ac:spMkLst>
            <pc:docMk/>
            <pc:sldMk cId="0" sldId="320"/>
            <ac:spMk id="226" creationId="{00000000-0000-0000-0000-000000000000}"/>
          </ac:spMkLst>
        </pc:spChg>
      </pc:sldChg>
      <pc:sldChg chg="add del">
        <pc:chgData name="Bryn Portella" userId="cac9ba8b-dbd7-41cd-af06-e643c8802b55" providerId="ADAL" clId="{12734D53-1F01-4FAD-AF1B-43D29069F308}" dt="2021-05-06T20:23:29.651" v="37" actId="47"/>
        <pc:sldMkLst>
          <pc:docMk/>
          <pc:sldMk cId="830616989" sldId="321"/>
        </pc:sldMkLst>
      </pc:sldChg>
      <pc:sldChg chg="modSp add mod modAnim">
        <pc:chgData name="Bryn Portella" userId="cac9ba8b-dbd7-41cd-af06-e643c8802b55" providerId="ADAL" clId="{12734D53-1F01-4FAD-AF1B-43D29069F308}" dt="2021-05-06T20:28:28.214" v="252" actId="20577"/>
        <pc:sldMkLst>
          <pc:docMk/>
          <pc:sldMk cId="4094787109" sldId="321"/>
        </pc:sldMkLst>
        <pc:spChg chg="mod">
          <ac:chgData name="Bryn Portella" userId="cac9ba8b-dbd7-41cd-af06-e643c8802b55" providerId="ADAL" clId="{12734D53-1F01-4FAD-AF1B-43D29069F308}" dt="2021-05-06T20:28:28.214" v="252" actId="20577"/>
          <ac:spMkLst>
            <pc:docMk/>
            <pc:sldMk cId="4094787109" sldId="321"/>
            <ac:spMk id="3" creationId="{88FFDBE8-E049-4ACD-9C40-C15261BA2183}"/>
          </ac:spMkLst>
        </pc:spChg>
        <pc:spChg chg="mod">
          <ac:chgData name="Bryn Portella" userId="cac9ba8b-dbd7-41cd-af06-e643c8802b55" providerId="ADAL" clId="{12734D53-1F01-4FAD-AF1B-43D29069F308}" dt="2021-05-06T20:28:10.370" v="226" actId="113"/>
          <ac:spMkLst>
            <pc:docMk/>
            <pc:sldMk cId="4094787109" sldId="321"/>
            <ac:spMk id="5" creationId="{B02FDB98-93AA-4157-AB6A-FDAFAAB1ECE6}"/>
          </ac:spMkLst>
        </pc:spChg>
        <pc:spChg chg="mod">
          <ac:chgData name="Bryn Portella" userId="cac9ba8b-dbd7-41cd-af06-e643c8802b55" providerId="ADAL" clId="{12734D53-1F01-4FAD-AF1B-43D29069F308}" dt="2021-05-06T20:28:02.897" v="225" actId="404"/>
          <ac:spMkLst>
            <pc:docMk/>
            <pc:sldMk cId="4094787109" sldId="321"/>
            <ac:spMk id="8" creationId="{26185FFE-AF4E-4DB1-BA29-72A8E5B5B829}"/>
          </ac:spMkLst>
        </pc:spChg>
      </pc:sldChg>
      <pc:sldChg chg="addSp modSp new mod modAnim">
        <pc:chgData name="Bryn Portella" userId="cac9ba8b-dbd7-41cd-af06-e643c8802b55" providerId="ADAL" clId="{12734D53-1F01-4FAD-AF1B-43D29069F308}" dt="2021-05-06T20:39:01.012" v="617" actId="20577"/>
        <pc:sldMkLst>
          <pc:docMk/>
          <pc:sldMk cId="3618358364" sldId="322"/>
        </pc:sldMkLst>
        <pc:spChg chg="mod">
          <ac:chgData name="Bryn Portella" userId="cac9ba8b-dbd7-41cd-af06-e643c8802b55" providerId="ADAL" clId="{12734D53-1F01-4FAD-AF1B-43D29069F308}" dt="2021-05-06T20:35:21.770" v="271" actId="20577"/>
          <ac:spMkLst>
            <pc:docMk/>
            <pc:sldMk cId="3618358364" sldId="322"/>
            <ac:spMk id="2" creationId="{CF60DF9C-618F-4269-9AAA-C98F70AAF50B}"/>
          </ac:spMkLst>
        </pc:spChg>
        <pc:spChg chg="mod">
          <ac:chgData name="Bryn Portella" userId="cac9ba8b-dbd7-41cd-af06-e643c8802b55" providerId="ADAL" clId="{12734D53-1F01-4FAD-AF1B-43D29069F308}" dt="2021-05-06T20:38:39.130" v="597" actId="20577"/>
          <ac:spMkLst>
            <pc:docMk/>
            <pc:sldMk cId="3618358364" sldId="322"/>
            <ac:spMk id="3" creationId="{EE352D43-12BF-4E92-ABC5-FD9BDEF0C694}"/>
          </ac:spMkLst>
        </pc:spChg>
        <pc:spChg chg="add mod">
          <ac:chgData name="Bryn Portella" userId="cac9ba8b-dbd7-41cd-af06-e643c8802b55" providerId="ADAL" clId="{12734D53-1F01-4FAD-AF1B-43D29069F308}" dt="2021-05-06T20:39:01.012" v="617" actId="20577"/>
          <ac:spMkLst>
            <pc:docMk/>
            <pc:sldMk cId="3618358364" sldId="322"/>
            <ac:spMk id="5" creationId="{C6D9C457-804F-4A59-A697-D64F37F4759C}"/>
          </ac:spMkLst>
        </pc:spChg>
      </pc:sldChg>
      <pc:sldChg chg="add">
        <pc:chgData name="Bryn Portella" userId="cac9ba8b-dbd7-41cd-af06-e643c8802b55" providerId="ADAL" clId="{12734D53-1F01-4FAD-AF1B-43D29069F308}" dt="2021-05-06T20:41:33.855" v="618"/>
        <pc:sldMkLst>
          <pc:docMk/>
          <pc:sldMk cId="2069948468" sldId="323"/>
        </pc:sldMkLst>
      </pc:sldChg>
      <pc:sldChg chg="add del">
        <pc:chgData name="Bryn Portella" userId="cac9ba8b-dbd7-41cd-af06-e643c8802b55" providerId="ADAL" clId="{12734D53-1F01-4FAD-AF1B-43D29069F308}" dt="2021-05-06T20:41:33.855" v="618"/>
        <pc:sldMkLst>
          <pc:docMk/>
          <pc:sldMk cId="1570642640" sldId="325"/>
        </pc:sldMkLst>
      </pc:sldChg>
      <pc:sldChg chg="add del">
        <pc:chgData name="Bryn Portella" userId="cac9ba8b-dbd7-41cd-af06-e643c8802b55" providerId="ADAL" clId="{12734D53-1F01-4FAD-AF1B-43D29069F308}" dt="2021-05-06T20:41:33.855" v="618"/>
        <pc:sldMkLst>
          <pc:docMk/>
          <pc:sldMk cId="3513808385" sldId="326"/>
        </pc:sldMkLst>
      </pc:sldChg>
      <pc:sldChg chg="add del">
        <pc:chgData name="Bryn Portella" userId="cac9ba8b-dbd7-41cd-af06-e643c8802b55" providerId="ADAL" clId="{12734D53-1F01-4FAD-AF1B-43D29069F308}" dt="2021-05-06T20:41:33.855" v="618"/>
        <pc:sldMkLst>
          <pc:docMk/>
          <pc:sldMk cId="3413610162" sldId="327"/>
        </pc:sldMkLst>
      </pc:sldChg>
      <pc:sldChg chg="add del">
        <pc:chgData name="Bryn Portella" userId="cac9ba8b-dbd7-41cd-af06-e643c8802b55" providerId="ADAL" clId="{12734D53-1F01-4FAD-AF1B-43D29069F308}" dt="2021-05-06T20:21:42.272" v="35" actId="47"/>
        <pc:sldMkLst>
          <pc:docMk/>
          <pc:sldMk cId="42712346" sldId="32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7B74D7E2-214A-44AF-8488-F1B0F7D009CD}" type="datetimeFigureOut">
              <a:rPr lang="en-US" smtClean="0"/>
              <a:t>5/20/2021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746D525-AD3C-4C28-AC95-48A60D731222}" type="slidenum">
              <a:rPr lang="en-US" smtClean="0"/>
              <a:t>‹#›</a:t>
            </a:fld>
            <a:endParaRPr lang="en-US"/>
          </a:p>
        </p:txBody>
      </p:sp>
    </p:spTree>
    <p:extLst>
      <p:ext uri="{BB962C8B-B14F-4D97-AF65-F5344CB8AC3E}">
        <p14:creationId xmlns:p14="http://schemas.microsoft.com/office/powerpoint/2010/main" val="417272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6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81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1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28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50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169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3365563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4083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992308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1145909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862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8579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31705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243786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663484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7614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93013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3421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133958379"/>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8645-22F3-4192-9D81-D6786BEE8C98}"/>
              </a:ext>
            </a:extLst>
          </p:cNvPr>
          <p:cNvSpPr>
            <a:spLocks noGrp="1"/>
          </p:cNvSpPr>
          <p:nvPr>
            <p:ph type="ctrTitle"/>
          </p:nvPr>
        </p:nvSpPr>
        <p:spPr/>
        <p:txBody>
          <a:bodyPr/>
          <a:lstStyle/>
          <a:p>
            <a:r>
              <a:rPr lang="en-US" dirty="0"/>
              <a:t>Arrays, Loops, static, method basics</a:t>
            </a:r>
          </a:p>
        </p:txBody>
      </p:sp>
      <p:sp>
        <p:nvSpPr>
          <p:cNvPr id="3" name="Subtitle 2">
            <a:extLst>
              <a:ext uri="{FF2B5EF4-FFF2-40B4-BE49-F238E27FC236}">
                <a16:creationId xmlns:a16="http://schemas.microsoft.com/office/drawing/2014/main" id="{7828930A-80EC-4465-86E4-3F6E069517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163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85B-4ABB-481F-9F50-212DECBD8F33}"/>
              </a:ext>
            </a:extLst>
          </p:cNvPr>
          <p:cNvSpPr>
            <a:spLocks noGrp="1"/>
          </p:cNvSpPr>
          <p:nvPr>
            <p:ph type="title"/>
          </p:nvPr>
        </p:nvSpPr>
        <p:spPr/>
        <p:txBody>
          <a:bodyPr/>
          <a:lstStyle/>
          <a:p>
            <a:r>
              <a:rPr lang="en-US">
                <a:latin typeface="Arial"/>
                <a:cs typeface="Arial"/>
              </a:rPr>
              <a:t>Looping over Iterable Objects</a:t>
            </a:r>
            <a:endParaRPr lang="en-US"/>
          </a:p>
        </p:txBody>
      </p:sp>
      <p:sp>
        <p:nvSpPr>
          <p:cNvPr id="3" name="Content Placeholder 2">
            <a:extLst>
              <a:ext uri="{FF2B5EF4-FFF2-40B4-BE49-F238E27FC236}">
                <a16:creationId xmlns:a16="http://schemas.microsoft.com/office/drawing/2014/main" id="{89206F5E-6D6B-4505-AB34-398BCFA205D5}"/>
              </a:ext>
            </a:extLst>
          </p:cNvPr>
          <p:cNvSpPr>
            <a:spLocks noGrp="1"/>
          </p:cNvSpPr>
          <p:nvPr>
            <p:ph idx="1"/>
          </p:nvPr>
        </p:nvSpPr>
        <p:spPr/>
        <p:txBody>
          <a:bodyPr vert="horz" lIns="91440" tIns="45720" rIns="91440" bIns="45720" rtlCol="0" anchor="t">
            <a:normAutofit lnSpcReduction="10000"/>
          </a:bodyPr>
          <a:lstStyle/>
          <a:p>
            <a:pPr marL="0" indent="0">
              <a:buNone/>
            </a:pPr>
            <a:r>
              <a:rPr lang="en-US" sz="1600" dirty="0">
                <a:latin typeface="Courier New"/>
                <a:cs typeface="Arial"/>
              </a:rPr>
              <a:t>for(variable : </a:t>
            </a:r>
            <a:r>
              <a:rPr lang="en-US" sz="1600" dirty="0" err="1">
                <a:latin typeface="Courier New"/>
                <a:cs typeface="Arial"/>
              </a:rPr>
              <a:t>iterableObject</a:t>
            </a:r>
            <a:r>
              <a:rPr lang="en-US" sz="1600" dirty="0">
                <a:latin typeface="Courier New"/>
                <a:cs typeface="Arial"/>
              </a:rPr>
              <a:t>){</a:t>
            </a:r>
            <a:endParaRPr lang="en-US" sz="1600" dirty="0">
              <a:latin typeface="Courier New"/>
            </a:endParaRPr>
          </a:p>
          <a:p>
            <a:pPr marL="0" indent="0">
              <a:buNone/>
            </a:pPr>
            <a:r>
              <a:rPr lang="en-US" sz="1600" dirty="0">
                <a:latin typeface="Courier New"/>
                <a:cs typeface="Arial"/>
              </a:rPr>
              <a:t>   //Instructions</a:t>
            </a:r>
            <a:br>
              <a:rPr lang="en-US" sz="1600" dirty="0">
                <a:latin typeface="Courier New"/>
                <a:cs typeface="Arial"/>
              </a:rPr>
            </a:br>
            <a:r>
              <a:rPr lang="en-US" sz="1600" dirty="0">
                <a:latin typeface="Courier New"/>
                <a:cs typeface="Arial"/>
              </a:rPr>
              <a:t>}</a:t>
            </a:r>
            <a:endParaRPr lang="en-US" sz="1600" dirty="0">
              <a:latin typeface="Courier New"/>
              <a:cs typeface="Courier New"/>
            </a:endParaRPr>
          </a:p>
          <a:p>
            <a:r>
              <a:rPr lang="en-US" dirty="0">
                <a:latin typeface="Arial"/>
                <a:cs typeface="Arial"/>
              </a:rPr>
              <a:t>Variable takes on the value of each element in the </a:t>
            </a:r>
            <a:r>
              <a:rPr lang="en-US" dirty="0" err="1">
                <a:latin typeface="Arial"/>
                <a:cs typeface="Arial"/>
              </a:rPr>
              <a:t>iterableObject</a:t>
            </a:r>
            <a:endParaRPr lang="en-US" dirty="0">
              <a:latin typeface="Arial"/>
              <a:cs typeface="Arial"/>
            </a:endParaRPr>
          </a:p>
          <a:p>
            <a:r>
              <a:rPr lang="en-US" dirty="0">
                <a:latin typeface="Arial"/>
                <a:cs typeface="Arial"/>
              </a:rPr>
              <a:t>This prevents an infinite loop</a:t>
            </a:r>
          </a:p>
          <a:p>
            <a:r>
              <a:rPr lang="en-US" dirty="0">
                <a:latin typeface="Arial"/>
                <a:cs typeface="Arial"/>
              </a:rPr>
              <a:t>You typically define the variable within the parentheses</a:t>
            </a:r>
            <a:endParaRPr lang="en-US" dirty="0"/>
          </a:p>
        </p:txBody>
      </p:sp>
      <p:sp>
        <p:nvSpPr>
          <p:cNvPr id="4" name="Slide Number Placeholder 3">
            <a:extLst>
              <a:ext uri="{FF2B5EF4-FFF2-40B4-BE49-F238E27FC236}">
                <a16:creationId xmlns:a16="http://schemas.microsoft.com/office/drawing/2014/main" id="{047651FB-96FD-4152-A700-32EDB57E9C76}"/>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
        <p:nvSpPr>
          <p:cNvPr id="5" name="Content Placeholder 4">
            <a:extLst>
              <a:ext uri="{FF2B5EF4-FFF2-40B4-BE49-F238E27FC236}">
                <a16:creationId xmlns:a16="http://schemas.microsoft.com/office/drawing/2014/main" id="{DC01819C-5341-45E1-B8D0-435D6EE5D997}"/>
              </a:ext>
            </a:extLst>
          </p:cNvPr>
          <p:cNvSpPr>
            <a:spLocks noGrp="1"/>
          </p:cNvSpPr>
          <p:nvPr>
            <p:ph idx="13"/>
          </p:nvPr>
        </p:nvSpPr>
        <p:spPr/>
        <p:txBody>
          <a:bodyPr vert="horz" lIns="91440" tIns="45720" rIns="91440" bIns="45720" rtlCol="0" anchor="t">
            <a:normAutofit lnSpcReduction="10000"/>
          </a:bodyPr>
          <a:lstStyle/>
          <a:p>
            <a:pPr marL="0" indent="0">
              <a:buNone/>
            </a:pPr>
            <a:r>
              <a:rPr lang="en-US">
                <a:latin typeface="Arial"/>
                <a:cs typeface="Arial"/>
              </a:rPr>
              <a:t>int[] myArray= {1,2,7};</a:t>
            </a:r>
          </a:p>
          <a:p>
            <a:pPr marL="0" indent="0">
              <a:buNone/>
            </a:pPr>
            <a:r>
              <a:rPr lang="en-US">
                <a:latin typeface="Arial"/>
                <a:cs typeface="Arial"/>
              </a:rPr>
              <a:t>for(int x : myArray){</a:t>
            </a:r>
          </a:p>
          <a:p>
            <a:pPr marL="0" indent="0">
              <a:buNone/>
            </a:pPr>
            <a:r>
              <a:rPr lang="en-US" dirty="0">
                <a:latin typeface="Arial"/>
                <a:cs typeface="Arial"/>
              </a:rPr>
              <a:t>   </a:t>
            </a:r>
            <a:r>
              <a:rPr lang="en-US" err="1">
                <a:latin typeface="Arial"/>
                <a:cs typeface="Arial"/>
              </a:rPr>
              <a:t>System.out.println</a:t>
            </a:r>
            <a:r>
              <a:rPr lang="en-US" dirty="0">
                <a:latin typeface="Arial"/>
                <a:cs typeface="Arial"/>
              </a:rPr>
              <a:t>(x);</a:t>
            </a:r>
            <a:br>
              <a:rPr lang="en-US" dirty="0">
                <a:latin typeface="Arial"/>
                <a:cs typeface="Arial"/>
              </a:rPr>
            </a:br>
            <a:r>
              <a:rPr lang="en-US" dirty="0">
                <a:latin typeface="Arial"/>
                <a:cs typeface="Arial"/>
              </a:rPr>
              <a:t>   </a:t>
            </a:r>
            <a:br>
              <a:rPr lang="en-US" dirty="0">
                <a:latin typeface="Arial"/>
                <a:cs typeface="Arial"/>
              </a:rPr>
            </a:br>
            <a:r>
              <a:rPr lang="en-US">
                <a:latin typeface="Arial"/>
                <a:cs typeface="Arial"/>
              </a:rPr>
              <a:t>}</a:t>
            </a:r>
          </a:p>
          <a:p>
            <a:pPr marL="0" indent="0">
              <a:buNone/>
            </a:pPr>
            <a:endParaRPr lang="en-US" dirty="0">
              <a:latin typeface="Arial"/>
              <a:cs typeface="Arial"/>
            </a:endParaRPr>
          </a:p>
          <a:p>
            <a:pPr marL="0" indent="0">
              <a:buNone/>
            </a:pPr>
            <a:r>
              <a:rPr lang="en-US" dirty="0">
                <a:latin typeface="Arial"/>
                <a:cs typeface="Arial"/>
              </a:rPr>
              <a:t>Prints:</a:t>
            </a:r>
          </a:p>
          <a:p>
            <a:pPr marL="0" indent="0">
              <a:buNone/>
            </a:pPr>
            <a:r>
              <a:rPr lang="en-US">
                <a:latin typeface="Arial"/>
                <a:cs typeface="Arial"/>
              </a:rPr>
              <a:t>1</a:t>
            </a:r>
            <a:br>
              <a:rPr lang="en-US" dirty="0">
                <a:latin typeface="Arial"/>
                <a:cs typeface="Arial"/>
              </a:rPr>
            </a:br>
            <a:r>
              <a:rPr lang="en-US">
                <a:latin typeface="Arial"/>
                <a:cs typeface="Arial"/>
              </a:rPr>
              <a:t>2</a:t>
            </a:r>
          </a:p>
          <a:p>
            <a:pPr marL="0" indent="0">
              <a:buNone/>
            </a:pPr>
            <a:r>
              <a:rPr lang="en-US">
                <a:latin typeface="Arial"/>
                <a:cs typeface="Arial"/>
              </a:rPr>
              <a:t>7</a:t>
            </a:r>
          </a:p>
        </p:txBody>
      </p:sp>
    </p:spTree>
    <p:extLst>
      <p:ext uri="{BB962C8B-B14F-4D97-AF65-F5344CB8AC3E}">
        <p14:creationId xmlns:p14="http://schemas.microsoft.com/office/powerpoint/2010/main" val="406124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break</a:t>
            </a:r>
            <a:r>
              <a:rPr lang="en-US" dirty="0"/>
              <a:t> statement is used to transfer control out of the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03FF9547-5D61-4BC1-B882-7E9FD905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6" y="1641058"/>
            <a:ext cx="3622116" cy="4206738"/>
          </a:xfrm>
          <a:prstGeom prst="rect">
            <a:avLst/>
          </a:prstGeom>
        </p:spPr>
      </p:pic>
    </p:spTree>
    <p:extLst>
      <p:ext uri="{BB962C8B-B14F-4D97-AF65-F5344CB8AC3E}">
        <p14:creationId xmlns:p14="http://schemas.microsoft.com/office/powerpoint/2010/main" val="274275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continue</a:t>
            </a:r>
            <a:r>
              <a:rPr lang="en-US" dirty="0"/>
              <a:t> statement is used to finish execution of the current,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and </a:t>
            </a:r>
            <a:r>
              <a:rPr lang="en-US" dirty="0">
                <a:latin typeface="Courier New" panose="02070309020205020404" pitchFamily="49" charset="0"/>
                <a:cs typeface="Courier New" panose="02070309020205020404" pitchFamily="49" charset="0"/>
              </a:rPr>
              <a:t>for</a:t>
            </a:r>
            <a:r>
              <a:rPr lang="en-US" dirty="0"/>
              <a:t> loops.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18AEEA3-88DF-48D6-A589-E1416F31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4" y="1658016"/>
            <a:ext cx="3744946" cy="4349393"/>
          </a:xfrm>
          <a:prstGeom prst="rect">
            <a:avLst/>
          </a:prstGeom>
        </p:spPr>
      </p:pic>
    </p:spTree>
    <p:extLst>
      <p:ext uri="{BB962C8B-B14F-4D97-AF65-F5344CB8AC3E}">
        <p14:creationId xmlns:p14="http://schemas.microsoft.com/office/powerpoint/2010/main" val="361095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Methods</a:t>
            </a:r>
            <a:endParaRPr dirty="0"/>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Often referred to as functions in other programming languages, methods act as an isolated set of statements that can be invoked as a batch. </a:t>
            </a:r>
          </a:p>
          <a:p>
            <a:pPr marL="343080" lvl="0" indent="-342720" algn="l" rtl="0">
              <a:spcBef>
                <a:spcPts val="0"/>
              </a:spcBef>
              <a:spcAft>
                <a:spcPts val="0"/>
              </a:spcAft>
              <a:buClr>
                <a:srgbClr val="F36A25"/>
              </a:buClr>
              <a:buSzPts val="2800"/>
              <a:buFont typeface="Arial"/>
              <a:buChar char="•"/>
            </a:pPr>
            <a:r>
              <a:rPr lang="en-US" dirty="0">
                <a:solidFill>
                  <a:srgbClr val="474C55"/>
                </a:solidFill>
              </a:rPr>
              <a:t>You can pass input values into a method for use, through what is known as parameters. </a:t>
            </a:r>
          </a:p>
          <a:p>
            <a:pPr marL="343080" lvl="0" indent="-342720" algn="l" rtl="0">
              <a:spcBef>
                <a:spcPts val="0"/>
              </a:spcBef>
              <a:spcAft>
                <a:spcPts val="0"/>
              </a:spcAft>
              <a:buClr>
                <a:srgbClr val="F36A25"/>
              </a:buClr>
              <a:buSzPts val="2800"/>
              <a:buFont typeface="Arial"/>
              <a:buChar char="•"/>
            </a:pPr>
            <a:r>
              <a:rPr lang="en-US" dirty="0">
                <a:solidFill>
                  <a:srgbClr val="474C55"/>
                </a:solidFill>
              </a:rPr>
              <a:t>A method may return a value or object, but must also declare the type of information that will be returned, if any.</a:t>
            </a:r>
          </a:p>
          <a:p>
            <a:pPr marL="343080" lvl="0" indent="-342720" algn="l" rtl="0">
              <a:spcBef>
                <a:spcPts val="0"/>
              </a:spcBef>
              <a:spcAft>
                <a:spcPts val="0"/>
              </a:spcAft>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2095130"/>
            <a:ext cx="8383980" cy="3912279"/>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public</a:t>
            </a:r>
            <a:r>
              <a:rPr lang="en-US" sz="2000" dirty="0"/>
              <a:t> </a:t>
            </a:r>
            <a:r>
              <a:rPr lang="en-US" sz="2000" dirty="0">
                <a:highlight>
                  <a:srgbClr val="00FF00"/>
                </a:highlight>
              </a:rPr>
              <a:t>static</a:t>
            </a:r>
            <a:r>
              <a:rPr lang="en-US" sz="2000" dirty="0"/>
              <a:t> </a:t>
            </a:r>
            <a:r>
              <a:rPr lang="en-US" sz="2000" dirty="0">
                <a:highlight>
                  <a:srgbClr val="FF00FF"/>
                </a:highlight>
              </a:rPr>
              <a:t>void</a:t>
            </a:r>
            <a:r>
              <a:rPr lang="en-US" sz="2000" dirty="0"/>
              <a:t> </a:t>
            </a:r>
            <a:r>
              <a:rPr lang="en-US" sz="2000" dirty="0">
                <a:highlight>
                  <a:srgbClr val="00FFFF"/>
                </a:highlight>
              </a:rPr>
              <a:t>main</a:t>
            </a:r>
            <a:r>
              <a:rPr lang="en-US" sz="2000" dirty="0"/>
              <a:t> (</a:t>
            </a:r>
            <a:r>
              <a:rPr lang="en-US" sz="2000" dirty="0">
                <a:highlight>
                  <a:srgbClr val="C0C0C0"/>
                </a:highlight>
              </a:rPr>
              <a:t>String[] </a:t>
            </a:r>
            <a:r>
              <a:rPr lang="en-US" sz="2000" dirty="0" err="1">
                <a:highlight>
                  <a:srgbClr val="C0C0C0"/>
                </a:highlight>
              </a:rPr>
              <a:t>args</a:t>
            </a:r>
            <a:r>
              <a:rPr lang="en-US" sz="2000" dirty="0"/>
              <a:t>) {</a:t>
            </a:r>
          </a:p>
          <a:p>
            <a:pPr marL="457200" lvl="1" indent="0">
              <a:lnSpc>
                <a:spcPct val="90000"/>
              </a:lnSpc>
              <a:buNone/>
            </a:pPr>
            <a:r>
              <a:rPr lang="en-US" sz="2000" i="1" dirty="0"/>
              <a:t>	</a:t>
            </a:r>
            <a:r>
              <a:rPr lang="en-US" sz="2000" i="1" dirty="0" err="1"/>
              <a:t>system.out.println</a:t>
            </a:r>
            <a:r>
              <a:rPr lang="en-US" sz="2000" i="1" dirty="0"/>
              <a:t>(“Hello World”);</a:t>
            </a:r>
          </a:p>
          <a:p>
            <a:pPr marL="457200" lvl="1" indent="0">
              <a:lnSpc>
                <a:spcPct val="90000"/>
              </a:lnSpc>
              <a:buNone/>
            </a:pPr>
            <a:r>
              <a:rPr lang="en-US" sz="2000" dirty="0"/>
              <a:t>}</a:t>
            </a:r>
          </a:p>
          <a:p>
            <a:pPr marL="457200" lvl="1" indent="0">
              <a:lnSpc>
                <a:spcPct val="90000"/>
              </a:lnSpc>
              <a:buNone/>
            </a:pPr>
            <a:endParaRPr lang="en-US" sz="2000" dirty="0"/>
          </a:p>
          <a:p>
            <a:pPr marL="457200" lvl="1" indent="0">
              <a:lnSpc>
                <a:spcPct val="90000"/>
              </a:lnSpc>
              <a:buNone/>
            </a:pPr>
            <a:r>
              <a:rPr lang="en-US" sz="2000" dirty="0">
                <a:highlight>
                  <a:srgbClr val="FFFF00"/>
                </a:highlight>
              </a:rPr>
              <a:t>protected</a:t>
            </a:r>
            <a:r>
              <a:rPr lang="en-US" sz="2000" dirty="0"/>
              <a:t> </a:t>
            </a:r>
            <a:r>
              <a:rPr lang="en-US" sz="2000" dirty="0">
                <a:highlight>
                  <a:srgbClr val="FF00FF"/>
                </a:highlight>
              </a:rPr>
              <a:t>float</a:t>
            </a:r>
            <a:r>
              <a:rPr lang="en-US" sz="2000" dirty="0"/>
              <a:t> </a:t>
            </a:r>
            <a:r>
              <a:rPr lang="en-US" sz="2000" dirty="0">
                <a:highlight>
                  <a:srgbClr val="00FFFF"/>
                </a:highlight>
              </a:rPr>
              <a:t>add</a:t>
            </a:r>
            <a:r>
              <a:rPr lang="en-US" sz="2000" dirty="0"/>
              <a:t> (</a:t>
            </a:r>
            <a:r>
              <a:rPr lang="en-US" sz="2000" dirty="0">
                <a:highlight>
                  <a:srgbClr val="C0C0C0"/>
                </a:highlight>
              </a:rPr>
              <a:t>float num1</a:t>
            </a:r>
            <a:r>
              <a:rPr lang="en-US" sz="2000" dirty="0"/>
              <a:t>, </a:t>
            </a:r>
            <a:r>
              <a:rPr lang="en-US" sz="2000" dirty="0">
                <a:highlight>
                  <a:srgbClr val="C0C0C0"/>
                </a:highlight>
              </a:rPr>
              <a:t>float num2,</a:t>
            </a:r>
            <a:r>
              <a:rPr lang="en-US" sz="2000" dirty="0"/>
              <a:t> </a:t>
            </a:r>
            <a:r>
              <a:rPr lang="en-US" sz="2000" dirty="0">
                <a:highlight>
                  <a:srgbClr val="C0C0C0"/>
                </a:highlight>
              </a:rPr>
              <a:t>String str</a:t>
            </a:r>
            <a:r>
              <a:rPr lang="en-US" sz="2000"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10493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Signature</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Access Modifier</a:t>
            </a:r>
          </a:p>
          <a:p>
            <a:pPr marL="800280" lvl="1" indent="-342720">
              <a:spcBef>
                <a:spcPts val="0"/>
              </a:spcBef>
              <a:buClr>
                <a:srgbClr val="F36A25"/>
              </a:buClr>
              <a:buSzPts val="2800"/>
              <a:buFont typeface="Arial"/>
              <a:buChar char="•"/>
            </a:pPr>
            <a:r>
              <a:rPr lang="en-US" sz="1800" dirty="0">
                <a:solidFill>
                  <a:srgbClr val="474C55"/>
                </a:solidFill>
              </a:rPr>
              <a:t>A specifier used to define how accessible the given method is</a:t>
            </a:r>
          </a:p>
          <a:p>
            <a:pPr marL="343080" indent="-342720">
              <a:spcBef>
                <a:spcPts val="0"/>
              </a:spcBef>
              <a:buClr>
                <a:srgbClr val="F36A25"/>
              </a:buClr>
            </a:pPr>
            <a:r>
              <a:rPr lang="en-US" sz="2000" dirty="0">
                <a:solidFill>
                  <a:srgbClr val="474C55"/>
                </a:solidFill>
              </a:rPr>
              <a:t>Optional Specifier [optional]</a:t>
            </a:r>
          </a:p>
          <a:p>
            <a:pPr marL="800280" lvl="1" indent="-342720">
              <a:spcBef>
                <a:spcPts val="0"/>
              </a:spcBef>
              <a:buClr>
                <a:srgbClr val="F36A25"/>
              </a:buClr>
              <a:buSzPts val="2800"/>
              <a:buFont typeface="Arial"/>
              <a:buChar char="•"/>
            </a:pPr>
            <a:r>
              <a:rPr lang="en-US" sz="1800" dirty="0">
                <a:solidFill>
                  <a:srgbClr val="474C55"/>
                </a:solidFill>
              </a:rPr>
              <a:t>Special keywords that can add or limit functionality to the given method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Return Type</a:t>
            </a:r>
          </a:p>
          <a:p>
            <a:pPr marL="800280" lvl="1" indent="-342720">
              <a:spcBef>
                <a:spcPts val="0"/>
              </a:spcBef>
              <a:buClr>
                <a:srgbClr val="F36A25"/>
              </a:buClr>
              <a:buSzPts val="2800"/>
              <a:buFont typeface="Arial"/>
              <a:buChar char="•"/>
            </a:pPr>
            <a:r>
              <a:rPr lang="en-US" sz="1800" dirty="0">
                <a:solidFill>
                  <a:srgbClr val="474C55"/>
                </a:solidFill>
              </a:rPr>
              <a:t>The specified type of information the method must return. If no data is returned the ‘void’ return type should be used.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Name</a:t>
            </a:r>
          </a:p>
          <a:p>
            <a:pPr marL="800280" lvl="1" indent="-342720">
              <a:spcBef>
                <a:spcPts val="0"/>
              </a:spcBef>
              <a:buClr>
                <a:srgbClr val="F36A25"/>
              </a:buClr>
              <a:buSzPts val="2800"/>
              <a:buFont typeface="Arial"/>
              <a:buChar char="•"/>
            </a:pPr>
            <a:r>
              <a:rPr lang="en-US" sz="1800" dirty="0">
                <a:solidFill>
                  <a:srgbClr val="474C55"/>
                </a:solidFill>
              </a:rPr>
              <a:t>The identifier used to call the method later</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Parameters [optional]</a:t>
            </a:r>
          </a:p>
          <a:p>
            <a:pPr marL="800280" lvl="1" indent="-342720">
              <a:spcBef>
                <a:spcPts val="0"/>
              </a:spcBef>
              <a:buClr>
                <a:srgbClr val="F36A25"/>
              </a:buClr>
              <a:buSzPts val="2800"/>
              <a:buFont typeface="Arial"/>
              <a:buChar char="•"/>
            </a:pPr>
            <a:r>
              <a:rPr lang="en-US" sz="1800" dirty="0">
                <a:solidFill>
                  <a:srgbClr val="474C55"/>
                </a:solidFill>
              </a:rPr>
              <a:t>A list of placeholder variables that can be used to pass matching datatypes into a method. The names given to parameters are used to reference the information passed to a method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Throws Declaration [optional]</a:t>
            </a:r>
          </a:p>
          <a:p>
            <a:pPr marL="800280" lvl="1" indent="-342720">
              <a:spcBef>
                <a:spcPts val="0"/>
              </a:spcBef>
              <a:buClr>
                <a:srgbClr val="F36A25"/>
              </a:buClr>
              <a:buSzPts val="2800"/>
              <a:buFont typeface="Arial"/>
              <a:buChar char="•"/>
            </a:pPr>
            <a:r>
              <a:rPr lang="en-US" sz="1800" dirty="0">
                <a:solidFill>
                  <a:srgbClr val="474C55"/>
                </a:solidFill>
              </a:rPr>
              <a:t>A list of exceptions or errors that may occur during execution of a method</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5453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Declaration vs Invocation</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rmAutofit fontScale="92500" lnSpcReduction="10000"/>
          </a:bodyPr>
          <a:lstStyle/>
          <a:p>
            <a:pPr marL="343080" lvl="0" indent="-342720" algn="l" rtl="0">
              <a:spcBef>
                <a:spcPts val="0"/>
              </a:spcBef>
              <a:spcAft>
                <a:spcPts val="0"/>
              </a:spcAft>
              <a:buClr>
                <a:srgbClr val="F36A25"/>
              </a:buClr>
              <a:buSzPts val="2800"/>
              <a:buFont typeface="Arial"/>
              <a:buChar char="•"/>
            </a:pPr>
            <a:r>
              <a:rPr lang="en-US" sz="3000" dirty="0">
                <a:solidFill>
                  <a:srgbClr val="474C55"/>
                </a:solidFill>
              </a:rPr>
              <a:t>Methods are declared by stating the access level, modifiers, return type, name and parameters…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Alone, the declaration simply provides the ability to execute some functionality with your objects and classes.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To execute the actual functionality, methods must be </a:t>
            </a:r>
            <a:r>
              <a:rPr lang="en-US" sz="3000" b="1" dirty="0">
                <a:solidFill>
                  <a:srgbClr val="474C55"/>
                </a:solidFill>
              </a:rPr>
              <a:t>invoked</a:t>
            </a:r>
            <a:r>
              <a:rPr lang="en-US" sz="3000" dirty="0">
                <a:solidFill>
                  <a:srgbClr val="474C55"/>
                </a:solidFill>
              </a:rPr>
              <a:t>.</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Invocation</a:t>
            </a:r>
            <a:r>
              <a:rPr lang="en-US" sz="2600" dirty="0">
                <a:solidFill>
                  <a:srgbClr val="474C55"/>
                </a:solidFill>
              </a:rPr>
              <a:t> – call the name of a declared method and pass any arguments (if a parameter list is declared for the method).</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Arguments</a:t>
            </a:r>
            <a:r>
              <a:rPr lang="en-US" sz="2600" dirty="0">
                <a:solidFill>
                  <a:srgbClr val="474C55"/>
                </a:solidFill>
              </a:rPr>
              <a:t> – the values that are passed to a method. Arguments must match the order and type listed in a declared method’s parameter list</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7060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Recall that, after creation of a class, we must create an instance of it to reference the field members or methods therein.</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a:latin typeface="Courier New" panose="02070309020205020404" pitchFamily="49" charset="0"/>
                <a:cs typeface="Courier New" panose="02070309020205020404" pitchFamily="49" charset="0"/>
              </a:rPr>
              <a:t>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a:t>
            </a:r>
            <a:r>
              <a:rPr lang="en-US" sz="1400" dirty="0">
                <a:latin typeface="Courier New" panose="02070309020205020404" pitchFamily="49" charset="0"/>
                <a:cs typeface="Courier New" panose="02070309020205020404" pitchFamily="49" charset="0"/>
              </a:rPr>
              <a:t>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a:t>
            </a:r>
            <a:r>
              <a:rPr lang="en-US" sz="1400" dirty="0">
                <a:latin typeface="Courier New" panose="02070309020205020404" pitchFamily="49" charset="0"/>
                <a:cs typeface="Courier New" panose="02070309020205020404" pitchFamily="49" charset="0"/>
              </a:rPr>
              <a:t>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5754019" y="3215732"/>
            <a:ext cx="2595582" cy="972828"/>
            <a:chOff x="5754019" y="3215732"/>
            <a:chExt cx="2595582" cy="972828"/>
          </a:xfrm>
        </p:grpSpPr>
        <p:sp>
          <p:nvSpPr>
            <p:cNvPr id="10" name="TextBox 9">
              <a:extLst>
                <a:ext uri="{FF2B5EF4-FFF2-40B4-BE49-F238E27FC236}">
                  <a16:creationId xmlns:a16="http://schemas.microsoft.com/office/drawing/2014/main" id="{7240485F-0920-4E17-9B9C-61A4E032251E}"/>
                </a:ext>
              </a:extLst>
            </p:cNvPr>
            <p:cNvSpPr txBox="1"/>
            <p:nvPr/>
          </p:nvSpPr>
          <p:spPr>
            <a:xfrm>
              <a:off x="5754019" y="3880783"/>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27663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Running static methods.</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printDogFact</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(“Dogs are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awesome”);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		</a:t>
            </a:r>
            <a:r>
              <a:rPr lang="en-US" sz="1400" u="sng" dirty="0" err="1">
                <a:latin typeface="Courier New" panose="02070309020205020404" pitchFamily="49" charset="0"/>
                <a:cs typeface="Courier New" panose="02070309020205020404" pitchFamily="49" charset="0"/>
              </a:rPr>
              <a:t>Dog.printDogFact</a:t>
            </a:r>
            <a:r>
              <a:rPr lang="en-US" sz="1400" u="sng"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58803"/>
              <a:gd name="adj4" fmla="val -658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Then we call it using the class name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5754019" y="3215732"/>
            <a:ext cx="2595582" cy="972828"/>
            <a:chOff x="5754019" y="3215732"/>
            <a:chExt cx="2595582" cy="972828"/>
          </a:xfrm>
        </p:grpSpPr>
        <p:sp>
          <p:nvSpPr>
            <p:cNvPr id="10" name="TextBox 9">
              <a:extLst>
                <a:ext uri="{FF2B5EF4-FFF2-40B4-BE49-F238E27FC236}">
                  <a16:creationId xmlns:a16="http://schemas.microsoft.com/office/drawing/2014/main" id="{7240485F-0920-4E17-9B9C-61A4E032251E}"/>
                </a:ext>
              </a:extLst>
            </p:cNvPr>
            <p:cNvSpPr txBox="1"/>
            <p:nvPr/>
          </p:nvSpPr>
          <p:spPr>
            <a:xfrm>
              <a:off x="5754019" y="3880783"/>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409478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8" end="8"/>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Passing data into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With a parameter list, arguments of the same type must be passed in the same order. Multiple parameters and arguments can be separated with commas.</a:t>
            </a:r>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1169428" y="2645899"/>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a:latin typeface="Courier New" panose="02070309020205020404" pitchFamily="49" charset="0"/>
                <a:cs typeface="Courier New" panose="02070309020205020404" pitchFamily="49" charset="0"/>
              </a:rPr>
              <a:t>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 </a:t>
            </a:r>
            <a:r>
              <a:rPr lang="en-US" sz="1400" dirty="0">
                <a:latin typeface="Courier New" panose="02070309020205020404" pitchFamily="49" charset="0"/>
                <a:cs typeface="Courier New" panose="02070309020205020404" pitchFamily="49" charset="0"/>
              </a:rPr>
              <a:t>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dog is enjoying a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1" name="Group 10">
            <a:extLst>
              <a:ext uri="{FF2B5EF4-FFF2-40B4-BE49-F238E27FC236}">
                <a16:creationId xmlns:a16="http://schemas.microsoft.com/office/drawing/2014/main" id="{A9B9590B-61E3-42F9-A4AA-0E59F553C3CF}"/>
              </a:ext>
            </a:extLst>
          </p:cNvPr>
          <p:cNvGrpSpPr/>
          <p:nvPr/>
        </p:nvGrpSpPr>
        <p:grpSpPr>
          <a:xfrm>
            <a:off x="2959513" y="2548930"/>
            <a:ext cx="5101753" cy="1101038"/>
            <a:chOff x="2959513" y="2548930"/>
            <a:chExt cx="5101753" cy="1101038"/>
          </a:xfrm>
        </p:grpSpPr>
        <p:grpSp>
          <p:nvGrpSpPr>
            <p:cNvPr id="9" name="Group 8">
              <a:extLst>
                <a:ext uri="{FF2B5EF4-FFF2-40B4-BE49-F238E27FC236}">
                  <a16:creationId xmlns:a16="http://schemas.microsoft.com/office/drawing/2014/main" id="{F2080E37-6218-4032-B9D7-C7F5A8FA7097}"/>
                </a:ext>
              </a:extLst>
            </p:cNvPr>
            <p:cNvGrpSpPr/>
            <p:nvPr/>
          </p:nvGrpSpPr>
          <p:grpSpPr>
            <a:xfrm>
              <a:off x="3489040" y="2548930"/>
              <a:ext cx="4572226" cy="976612"/>
              <a:chOff x="4412201" y="2452388"/>
              <a:chExt cx="4572226" cy="976612"/>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4412201" y="2849732"/>
                <a:ext cx="1473693" cy="29296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7405460" y="2452388"/>
                <a:ext cx="1578967" cy="976612"/>
              </a:xfrm>
              <a:prstGeom prst="accentCallout1">
                <a:avLst>
                  <a:gd name="adj1" fmla="val 18750"/>
                  <a:gd name="adj2" fmla="val -8333"/>
                  <a:gd name="adj3" fmla="val 43297"/>
                  <a:gd name="adj4" fmla="val -97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reference this parameter using the name given.</a:t>
                </a:r>
              </a:p>
            </p:txBody>
          </p:sp>
        </p:grpSp>
        <p:sp>
          <p:nvSpPr>
            <p:cNvPr id="18" name="Rectangle: Rounded Corners 17">
              <a:extLst>
                <a:ext uri="{FF2B5EF4-FFF2-40B4-BE49-F238E27FC236}">
                  <a16:creationId xmlns:a16="http://schemas.microsoft.com/office/drawing/2014/main" id="{59850F5D-5ABA-4314-A95D-57F6450CCAEA}"/>
                </a:ext>
              </a:extLst>
            </p:cNvPr>
            <p:cNvSpPr/>
            <p:nvPr/>
          </p:nvSpPr>
          <p:spPr>
            <a:xfrm>
              <a:off x="2959513" y="3434685"/>
              <a:ext cx="656209" cy="21528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allout: Line with Accent Bar 18">
            <a:extLst>
              <a:ext uri="{FF2B5EF4-FFF2-40B4-BE49-F238E27FC236}">
                <a16:creationId xmlns:a16="http://schemas.microsoft.com/office/drawing/2014/main" id="{76DE1461-409F-45CF-9D19-9D89111E6627}"/>
              </a:ext>
            </a:extLst>
          </p:cNvPr>
          <p:cNvSpPr/>
          <p:nvPr/>
        </p:nvSpPr>
        <p:spPr>
          <a:xfrm>
            <a:off x="6709212" y="5128450"/>
            <a:ext cx="2161309" cy="976612"/>
          </a:xfrm>
          <a:prstGeom prst="accentCallout1">
            <a:avLst>
              <a:gd name="adj1" fmla="val 79655"/>
              <a:gd name="adj2" fmla="val -7771"/>
              <a:gd name="adj3" fmla="val 34207"/>
              <a:gd name="adj4" fmla="val -10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When invoking the method, we must match the parameter type</a:t>
            </a:r>
          </a:p>
        </p:txBody>
      </p:sp>
    </p:spTree>
    <p:extLst>
      <p:ext uri="{BB962C8B-B14F-4D97-AF65-F5344CB8AC3E}">
        <p14:creationId xmlns:p14="http://schemas.microsoft.com/office/powerpoint/2010/main" val="37336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 Quick Word on Capitalization</a:t>
            </a:r>
            <a:endParaRPr dirty="0"/>
          </a:p>
        </p:txBody>
      </p:sp>
      <p:sp>
        <p:nvSpPr>
          <p:cNvPr id="218" name="Google Shape;218;p16"/>
          <p:cNvSpPr txBox="1">
            <a:spLocks noGrp="1"/>
          </p:cNvSpPr>
          <p:nvPr>
            <p:ph type="body" idx="1"/>
          </p:nvPr>
        </p:nvSpPr>
        <p:spPr>
          <a:xfrm>
            <a:off x="380010" y="1481445"/>
            <a:ext cx="8383980" cy="517941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Java has standard ‘rules’ about capitalization.</a:t>
            </a:r>
            <a:endParaRPr dirty="0"/>
          </a:p>
          <a:p>
            <a:pPr marL="342900" lvl="0" indent="-342900" algn="l" rtl="0">
              <a:lnSpc>
                <a:spcPct val="90000"/>
              </a:lnSpc>
              <a:spcBef>
                <a:spcPts val="518"/>
              </a:spcBef>
              <a:spcAft>
                <a:spcPts val="0"/>
              </a:spcAft>
              <a:buSzPts val="2590"/>
              <a:buChar char="•"/>
            </a:pPr>
            <a:r>
              <a:rPr lang="en-US" sz="2590" dirty="0"/>
              <a:t>Another developer should be able to identify structures at a glance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class</a:t>
            </a:r>
            <a:endParaRPr dirty="0"/>
          </a:p>
          <a:p>
            <a:pPr marL="1143000" lvl="2" indent="-228600" algn="l" rtl="0">
              <a:lnSpc>
                <a:spcPct val="90000"/>
              </a:lnSpc>
              <a:spcBef>
                <a:spcPts val="370"/>
              </a:spcBef>
              <a:spcAft>
                <a:spcPts val="0"/>
              </a:spcAft>
              <a:buSzPts val="1850"/>
              <a:buChar char="•"/>
            </a:pPr>
            <a:r>
              <a:rPr lang="en-US" sz="1850" dirty="0"/>
              <a:t>The first letter of every word is capitalized</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variable</a:t>
            </a:r>
            <a:endParaRPr dirty="0"/>
          </a:p>
          <a:p>
            <a:pPr marL="1143000" lvl="2" indent="-228600" algn="l" rtl="0">
              <a:lnSpc>
                <a:spcPct val="90000"/>
              </a:lnSpc>
              <a:spcBef>
                <a:spcPts val="370"/>
              </a:spcBef>
              <a:spcAft>
                <a:spcPts val="0"/>
              </a:spcAft>
              <a:buSzPts val="1850"/>
              <a:buChar char="•"/>
            </a:pPr>
            <a:r>
              <a:rPr lang="en-US" sz="1850" dirty="0"/>
              <a:t>The first letter of the first word is lower-case</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constructor</a:t>
            </a:r>
            <a:endParaRPr dirty="0"/>
          </a:p>
          <a:p>
            <a:pPr marL="1143000" lvl="2" indent="-228600" algn="l" rtl="0">
              <a:lnSpc>
                <a:spcPct val="90000"/>
              </a:lnSpc>
              <a:spcBef>
                <a:spcPts val="370"/>
              </a:spcBef>
              <a:spcAft>
                <a:spcPts val="0"/>
              </a:spcAft>
              <a:buSzPts val="1850"/>
              <a:buChar char="•"/>
            </a:pPr>
            <a:r>
              <a:rPr lang="en-US" sz="1850" dirty="0"/>
              <a:t>As classes,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method</a:t>
            </a:r>
            <a:endParaRPr dirty="0"/>
          </a:p>
          <a:p>
            <a:pPr marL="1143000" lvl="2" indent="-228600" algn="l" rtl="0">
              <a:lnSpc>
                <a:spcPct val="90000"/>
              </a:lnSpc>
              <a:spcBef>
                <a:spcPts val="370"/>
              </a:spcBef>
              <a:spcAft>
                <a:spcPts val="0"/>
              </a:spcAft>
              <a:buSzPts val="1850"/>
              <a:buChar char="•"/>
            </a:pPr>
            <a:r>
              <a:rPr lang="en-US" sz="1850" dirty="0"/>
              <a:t>As variables, but with parameter-parenthesis</a:t>
            </a:r>
            <a:endParaRPr dirty="0"/>
          </a:p>
          <a:p>
            <a:pPr marL="742950" lvl="1" indent="-285750" algn="l" rtl="0">
              <a:lnSpc>
                <a:spcPct val="90000"/>
              </a:lnSpc>
              <a:spcBef>
                <a:spcPts val="444"/>
              </a:spcBef>
              <a:spcAft>
                <a:spcPts val="0"/>
              </a:spcAft>
              <a:buSzPts val="2220"/>
              <a:buChar char="–"/>
            </a:pPr>
            <a:r>
              <a:rPr lang="en-US" sz="2220" dirty="0" err="1"/>
              <a:t>some.example</a:t>
            </a:r>
            <a:r>
              <a:rPr lang="en-US" sz="2220" dirty="0"/>
              <a:t> 		:	package</a:t>
            </a:r>
            <a:endParaRPr dirty="0"/>
          </a:p>
          <a:p>
            <a:pPr marL="1143000" lvl="2" indent="-228600" algn="l" rtl="0">
              <a:lnSpc>
                <a:spcPct val="90000"/>
              </a:lnSpc>
              <a:spcBef>
                <a:spcPts val="370"/>
              </a:spcBef>
              <a:spcAft>
                <a:spcPts val="0"/>
              </a:spcAft>
              <a:buSzPts val="1850"/>
              <a:buChar char="•"/>
            </a:pPr>
            <a:r>
              <a:rPr lang="en-US" sz="1850" dirty="0"/>
              <a:t>Always lowercase, packages separated by ‘.’</a:t>
            </a:r>
            <a:endParaRPr dirty="0"/>
          </a:p>
          <a:p>
            <a:pPr marL="1143000" lvl="2" indent="-228600" algn="l" rtl="0">
              <a:lnSpc>
                <a:spcPct val="90000"/>
              </a:lnSpc>
              <a:spcBef>
                <a:spcPts val="370"/>
              </a:spcBef>
              <a:spcAft>
                <a:spcPts val="0"/>
              </a:spcAft>
              <a:buSzPts val="1850"/>
              <a:buChar char="•"/>
            </a:pPr>
            <a:r>
              <a:rPr lang="en-US" sz="1850" dirty="0"/>
              <a:t>**Package + Class name = “fully qualified class name”</a:t>
            </a:r>
            <a:endParaRPr dirty="0"/>
          </a:p>
        </p:txBody>
      </p:sp>
      <p:sp>
        <p:nvSpPr>
          <p:cNvPr id="219" name="Google Shape;219;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8">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8">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DF9C-618F-4269-9AAA-C98F70AAF50B}"/>
              </a:ext>
            </a:extLst>
          </p:cNvPr>
          <p:cNvSpPr>
            <a:spLocks noGrp="1"/>
          </p:cNvSpPr>
          <p:nvPr>
            <p:ph type="title"/>
          </p:nvPr>
        </p:nvSpPr>
        <p:spPr/>
        <p:txBody>
          <a:bodyPr/>
          <a:lstStyle/>
          <a:p>
            <a:r>
              <a:rPr lang="en-US" dirty="0"/>
              <a:t>Method Overloading</a:t>
            </a:r>
          </a:p>
        </p:txBody>
      </p:sp>
      <p:sp>
        <p:nvSpPr>
          <p:cNvPr id="3" name="Content Placeholder 2">
            <a:extLst>
              <a:ext uri="{FF2B5EF4-FFF2-40B4-BE49-F238E27FC236}">
                <a16:creationId xmlns:a16="http://schemas.microsoft.com/office/drawing/2014/main" id="{EE352D43-12BF-4E92-ABC5-FD9BDEF0C694}"/>
              </a:ext>
            </a:extLst>
          </p:cNvPr>
          <p:cNvSpPr>
            <a:spLocks noGrp="1"/>
          </p:cNvSpPr>
          <p:nvPr>
            <p:ph idx="1"/>
          </p:nvPr>
        </p:nvSpPr>
        <p:spPr/>
        <p:txBody>
          <a:bodyPr>
            <a:normAutofit/>
          </a:bodyPr>
          <a:lstStyle/>
          <a:p>
            <a:r>
              <a:rPr lang="en-US" sz="2000" dirty="0"/>
              <a:t>Have two methods of the same name in the same class with DIFFERENT PARAMETER LISTS. </a:t>
            </a:r>
          </a:p>
          <a:p>
            <a:r>
              <a:rPr lang="en-US" sz="2000" dirty="0"/>
              <a:t>Must differ in order of the types of parameters,  number of parameters, or both.  </a:t>
            </a:r>
          </a:p>
        </p:txBody>
      </p:sp>
      <p:sp>
        <p:nvSpPr>
          <p:cNvPr id="4" name="Slide Number Placeholder 3">
            <a:extLst>
              <a:ext uri="{FF2B5EF4-FFF2-40B4-BE49-F238E27FC236}">
                <a16:creationId xmlns:a16="http://schemas.microsoft.com/office/drawing/2014/main" id="{D81FFECE-CF40-4332-AA60-4E966CCF3068}"/>
              </a:ext>
            </a:extLst>
          </p:cNvPr>
          <p:cNvSpPr>
            <a:spLocks noGrp="1"/>
          </p:cNvSpPr>
          <p:nvPr>
            <p:ph type="sldNum" sz="quarter" idx="12"/>
          </p:nvPr>
        </p:nvSpPr>
        <p:spPr/>
        <p:txBody>
          <a:bodyPr/>
          <a:lstStyle/>
          <a:p>
            <a:fld id="{F6728BC2-ACA3-447C-A909-F3F49211C066}" type="slidenum">
              <a:rPr lang="en-US" smtClean="0"/>
              <a:pPr/>
              <a:t>19</a:t>
            </a:fld>
            <a:endParaRPr lang="en-US" dirty="0"/>
          </a:p>
        </p:txBody>
      </p:sp>
      <p:sp>
        <p:nvSpPr>
          <p:cNvPr id="5" name="Google Shape;219;p16">
            <a:extLst>
              <a:ext uri="{FF2B5EF4-FFF2-40B4-BE49-F238E27FC236}">
                <a16:creationId xmlns:a16="http://schemas.microsoft.com/office/drawing/2014/main" id="{C6D9C457-804F-4A59-A697-D64F37F4759C}"/>
              </a:ext>
            </a:extLst>
          </p:cNvPr>
          <p:cNvSpPr txBox="1">
            <a:spLocks/>
          </p:cNvSpPr>
          <p:nvPr/>
        </p:nvSpPr>
        <p:spPr>
          <a:xfrm>
            <a:off x="1339369" y="2990858"/>
            <a:ext cx="6465261"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 </a:t>
            </a:r>
            <a:r>
              <a:rPr lang="en-US" sz="1400" dirty="0">
                <a:latin typeface="Courier New" panose="02070309020205020404" pitchFamily="49" charset="0"/>
                <a:cs typeface="Courier New" panose="02070309020205020404" pitchFamily="49" charset="0"/>
              </a:rPr>
              <a:t>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(“Yum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void </a:t>
            </a:r>
            <a:r>
              <a:rPr lang="en-US" sz="1400" dirty="0">
                <a:latin typeface="Courier New" panose="02070309020205020404" pitchFamily="49" charset="0"/>
                <a:cs typeface="Courier New" panose="02070309020205020404" pitchFamily="49" charset="0"/>
              </a:rPr>
              <a:t>feed(){ //different instructions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183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43D6-5A75-4FB2-A179-F6E8EF2678CB}"/>
              </a:ext>
            </a:extLst>
          </p:cNvPr>
          <p:cNvSpPr>
            <a:spLocks noGrp="1"/>
          </p:cNvSpPr>
          <p:nvPr>
            <p:ph type="title"/>
          </p:nvPr>
        </p:nvSpPr>
        <p:spPr/>
        <p:txBody>
          <a:bodyPr/>
          <a:lstStyle/>
          <a:p>
            <a:r>
              <a:rPr lang="en-US" dirty="0"/>
              <a:t>So how do we get information from a method?...</a:t>
            </a:r>
          </a:p>
        </p:txBody>
      </p:sp>
      <p:sp>
        <p:nvSpPr>
          <p:cNvPr id="3" name="Text Placeholder 2">
            <a:extLst>
              <a:ext uri="{FF2B5EF4-FFF2-40B4-BE49-F238E27FC236}">
                <a16:creationId xmlns:a16="http://schemas.microsoft.com/office/drawing/2014/main" id="{3A1D1BBF-6AFD-4507-9983-3952FC18FA04}"/>
              </a:ext>
            </a:extLst>
          </p:cNvPr>
          <p:cNvSpPr>
            <a:spLocks noGrp="1"/>
          </p:cNvSpPr>
          <p:nvPr>
            <p:ph type="body" idx="1"/>
          </p:nvPr>
        </p:nvSpPr>
        <p:spPr/>
        <p:txBody>
          <a:bodyPr>
            <a:normAutofit fontScale="92500" lnSpcReduction="10000"/>
          </a:bodyPr>
          <a:lstStyle/>
          <a:p>
            <a:r>
              <a:rPr lang="en-US" dirty="0"/>
              <a:t>Return statements </a:t>
            </a:r>
          </a:p>
          <a:p>
            <a:r>
              <a:rPr lang="en-US" dirty="0"/>
              <a:t>Specified using the </a:t>
            </a:r>
            <a:r>
              <a:rPr lang="en-US" dirty="0">
                <a:latin typeface="Courier New" panose="02070309020205020404" pitchFamily="49" charset="0"/>
                <a:cs typeface="Courier New" panose="02070309020205020404" pitchFamily="49" charset="0"/>
              </a:rPr>
              <a:t>return</a:t>
            </a:r>
            <a:r>
              <a:rPr lang="en-US" dirty="0"/>
              <a:t> keyword</a:t>
            </a:r>
          </a:p>
          <a:p>
            <a:r>
              <a:rPr lang="en-US" dirty="0"/>
              <a:t>We can only return a single value</a:t>
            </a:r>
          </a:p>
          <a:p>
            <a:r>
              <a:rPr lang="en-US" dirty="0"/>
              <a:t>Stopping point for a method</a:t>
            </a:r>
          </a:p>
          <a:p>
            <a:r>
              <a:rPr lang="en-US" dirty="0"/>
              <a:t>Return value must have an is-a relationship with the return type specified in the method signature</a:t>
            </a:r>
          </a:p>
          <a:p>
            <a:pPr marL="50800" indent="0">
              <a:buNone/>
            </a:pPr>
            <a:r>
              <a:rPr lang="en-US" dirty="0">
                <a:latin typeface="Courier New" panose="02070309020205020404" pitchFamily="49" charset="0"/>
                <a:cs typeface="Courier New" panose="02070309020205020404" pitchFamily="49" charset="0"/>
              </a:rPr>
              <a:t>public static int sum(int a, int b){</a:t>
            </a:r>
          </a:p>
          <a:p>
            <a:pPr marL="50800" indent="0">
              <a:buNone/>
            </a:pPr>
            <a:r>
              <a:rPr lang="en-US" dirty="0">
                <a:latin typeface="Courier New" panose="02070309020205020404" pitchFamily="49" charset="0"/>
                <a:cs typeface="Courier New" panose="02070309020205020404" pitchFamily="49" charset="0"/>
              </a:rPr>
              <a:t>	return (a + b);</a:t>
            </a:r>
          </a:p>
          <a:p>
            <a:pPr marL="965200" lvl="2" indent="0">
              <a:buNone/>
            </a:pPr>
            <a:r>
              <a:rPr lang="en-US" dirty="0">
                <a:latin typeface="Courier New" panose="02070309020205020404" pitchFamily="49" charset="0"/>
                <a:cs typeface="Courier New" panose="02070309020205020404" pitchFamily="49" charset="0"/>
              </a:rPr>
              <a:t>/* No code can run after the return statement within the method. */ </a:t>
            </a:r>
          </a:p>
          <a:p>
            <a:pPr marL="5080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3AFFBB66-47E3-415C-A7B2-7120E5369E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97603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Passing parameters </a:t>
            </a:r>
            <a:r>
              <a:rPr lang="en-US" dirty="0">
                <a:solidFill>
                  <a:srgbClr val="FFFFFF"/>
                </a:solidFill>
              </a:rPr>
              <a:t>to a Java Program</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Recall the syntax for an executable main method:</a:t>
            </a:r>
          </a:p>
          <a:p>
            <a:pPr marL="800280" lvl="1" indent="-342720">
              <a:spcBef>
                <a:spcPts val="0"/>
              </a:spcBef>
              <a:buClr>
                <a:srgbClr val="F36A25"/>
              </a:buClr>
              <a:buSzPts val="2800"/>
              <a:buFont typeface="Arial"/>
              <a:buChar char="•"/>
            </a:pPr>
            <a:endParaRPr lang="en-US" dirty="0">
              <a:solidFill>
                <a:srgbClr val="474C55"/>
              </a:solidFill>
            </a:endParaRPr>
          </a:p>
          <a:p>
            <a:pPr marL="800280" lvl="1" indent="-342720">
              <a:spcBef>
                <a:spcPts val="0"/>
              </a:spcBef>
              <a:buClr>
                <a:srgbClr val="F36A25"/>
              </a:buClr>
              <a:buSzPts val="2800"/>
              <a:buFont typeface="Arial"/>
              <a:buChar char="•"/>
            </a:pPr>
            <a:endParaRPr lang="en-US" dirty="0">
              <a:solidFill>
                <a:srgbClr val="474C55"/>
              </a:solidFill>
            </a:endParaRPr>
          </a:p>
          <a:p>
            <a:pPr marL="343080" indent="-342720">
              <a:spcBef>
                <a:spcPts val="0"/>
              </a:spcBef>
              <a:buClr>
                <a:srgbClr val="F36A25"/>
              </a:buClr>
            </a:pPr>
            <a:r>
              <a:rPr lang="en-US" sz="2000" dirty="0">
                <a:solidFill>
                  <a:srgbClr val="474C55"/>
                </a:solidFill>
              </a:rPr>
              <a:t>The main method takes an array of Strings as an argument. You can use this to pass data to the main method:</a:t>
            </a: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r>
              <a:rPr lang="en-US" sz="2000" dirty="0">
                <a:solidFill>
                  <a:srgbClr val="474C55"/>
                </a:solidFill>
              </a:rPr>
              <a:t>When you pass data into a main method this way, spaces are used to denote new String elements.</a:t>
            </a:r>
          </a:p>
          <a:p>
            <a:pPr marL="343080" indent="-342720">
              <a:spcBef>
                <a:spcPts val="0"/>
              </a:spcBef>
              <a:buClr>
                <a:srgbClr val="F36A25"/>
              </a:buCl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5" name="Google Shape;219;p16">
            <a:extLst>
              <a:ext uri="{FF2B5EF4-FFF2-40B4-BE49-F238E27FC236}">
                <a16:creationId xmlns:a16="http://schemas.microsoft.com/office/drawing/2014/main" id="{F705DC50-D3DA-436C-9E2F-68BADCBB7872}"/>
              </a:ext>
            </a:extLst>
          </p:cNvPr>
          <p:cNvSpPr txBox="1">
            <a:spLocks/>
          </p:cNvSpPr>
          <p:nvPr/>
        </p:nvSpPr>
        <p:spPr>
          <a:xfrm>
            <a:off x="1636049" y="1719747"/>
            <a:ext cx="5871896" cy="5068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endParaRPr lang="en-US" dirty="0">
              <a:solidFill>
                <a:srgbClr val="474C55"/>
              </a:solidFill>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59" y="3059411"/>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class</a:t>
            </a:r>
            <a:r>
              <a:rPr lang="en-US" sz="1800" dirty="0">
                <a:solidFill>
                  <a:srgbClr val="474C55"/>
                </a:solidFill>
                <a:latin typeface="Courier New"/>
                <a:ea typeface="Courier New"/>
                <a:cs typeface="Courier New"/>
                <a:sym typeface="Courier New"/>
              </a:rPr>
              <a:t> Message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b="1" dirty="0">
                <a:solidFill>
                  <a:srgbClr val="474C55"/>
                </a:solidFill>
                <a:latin typeface="Courier New"/>
                <a:ea typeface="Courier New"/>
                <a:cs typeface="Courier New"/>
                <a:sym typeface="Courier New"/>
              </a:rPr>
              <a:t>public static void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[0]);</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[1]);</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lang="en-US" dirty="0">
              <a:solidFill>
                <a:srgbClr val="474C55"/>
              </a:solidFill>
            </a:endParaRPr>
          </a:p>
        </p:txBody>
      </p:sp>
      <p:sp>
        <p:nvSpPr>
          <p:cNvPr id="7" name="Google Shape;219;p16">
            <a:extLst>
              <a:ext uri="{FF2B5EF4-FFF2-40B4-BE49-F238E27FC236}">
                <a16:creationId xmlns:a16="http://schemas.microsoft.com/office/drawing/2014/main" id="{857F1BE2-52E0-4A51-8875-BBE3D55F77D2}"/>
              </a:ext>
            </a:extLst>
          </p:cNvPr>
          <p:cNvSpPr txBox="1">
            <a:spLocks/>
          </p:cNvSpPr>
          <p:nvPr/>
        </p:nvSpPr>
        <p:spPr>
          <a:xfrm>
            <a:off x="1301259" y="4980372"/>
            <a:ext cx="6541477" cy="914401"/>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600" dirty="0" err="1">
                <a:solidFill>
                  <a:srgbClr val="474C55"/>
                </a:solidFill>
              </a:rPr>
              <a:t>javac</a:t>
            </a:r>
            <a:r>
              <a:rPr lang="en-US" sz="1600" dirty="0">
                <a:solidFill>
                  <a:srgbClr val="474C55"/>
                </a:solidFill>
              </a:rPr>
              <a:t> Message.java</a:t>
            </a:r>
          </a:p>
          <a:p>
            <a:pPr marL="0" lvl="0" indent="0">
              <a:lnSpc>
                <a:spcPct val="90000"/>
              </a:lnSpc>
              <a:spcBef>
                <a:spcPts val="360"/>
              </a:spcBef>
              <a:buSzPts val="1800"/>
              <a:buNone/>
            </a:pPr>
            <a:r>
              <a:rPr lang="en-US" sz="1600" dirty="0">
                <a:solidFill>
                  <a:srgbClr val="474C55"/>
                </a:solidFill>
              </a:rPr>
              <a:t>java Message Hello World</a:t>
            </a:r>
          </a:p>
          <a:p>
            <a:pPr marL="0" lvl="0" indent="0">
              <a:lnSpc>
                <a:spcPct val="90000"/>
              </a:lnSpc>
              <a:spcBef>
                <a:spcPts val="360"/>
              </a:spcBef>
              <a:buSzPts val="1800"/>
              <a:buNone/>
            </a:pPr>
            <a:r>
              <a:rPr lang="en-US" sz="1600" dirty="0">
                <a:solidFill>
                  <a:srgbClr val="474C55"/>
                </a:solidFill>
              </a:rPr>
              <a:t>&gt; Hello World</a:t>
            </a:r>
          </a:p>
        </p:txBody>
      </p:sp>
    </p:spTree>
    <p:extLst>
      <p:ext uri="{BB962C8B-B14F-4D97-AF65-F5344CB8AC3E}">
        <p14:creationId xmlns:p14="http://schemas.microsoft.com/office/powerpoint/2010/main" val="20699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A Variable Arguments List (</a:t>
            </a:r>
            <a:r>
              <a:rPr lang="en-US" dirty="0" err="1">
                <a:solidFill>
                  <a:srgbClr val="474C55"/>
                </a:solidFill>
              </a:rPr>
              <a:t>varargs</a:t>
            </a:r>
            <a:r>
              <a:rPr lang="en-US" dirty="0">
                <a:solidFill>
                  <a:srgbClr val="474C55"/>
                </a:solidFill>
              </a:rPr>
              <a:t>) is a feature that allows you to pass an arbitrary number of values as the last argument of a method and treat the data as a single array.</a:t>
            </a:r>
          </a:p>
          <a:p>
            <a:pPr marL="343080" lvl="0" indent="-342720" algn="l" rtl="0">
              <a:spcBef>
                <a:spcPts val="0"/>
              </a:spcBef>
              <a:spcAft>
                <a:spcPts val="0"/>
              </a:spcAft>
              <a:buClr>
                <a:srgbClr val="F36A25"/>
              </a:buClr>
              <a:buSzPts val="2800"/>
              <a:buFont typeface="Arial"/>
              <a:buChar char="•"/>
            </a:pPr>
            <a:r>
              <a:rPr lang="en-US" dirty="0" err="1">
                <a:solidFill>
                  <a:srgbClr val="474C55"/>
                </a:solidFill>
              </a:rPr>
              <a:t>varargs</a:t>
            </a:r>
            <a:r>
              <a:rPr lang="en-US" dirty="0">
                <a:solidFill>
                  <a:srgbClr val="474C55"/>
                </a:solidFill>
              </a:rPr>
              <a:t> are symbolized through the use of an ellipses (. . .) following the datatype of the parameter.</a:t>
            </a:r>
          </a:p>
          <a:p>
            <a:pPr marL="343080" lvl="0" indent="-342720" algn="l" rtl="0">
              <a:spcBef>
                <a:spcPts val="0"/>
              </a:spcBef>
              <a:spcAft>
                <a:spcPts val="0"/>
              </a:spcAft>
              <a:buClr>
                <a:srgbClr val="F36A25"/>
              </a:buClr>
              <a:buSzPts val="2800"/>
              <a:buFont typeface="Arial"/>
              <a:buChar char="•"/>
            </a:pPr>
            <a:r>
              <a:rPr lang="en-US" dirty="0">
                <a:solidFill>
                  <a:srgbClr val="474C55"/>
                </a:solidFill>
              </a:rPr>
              <a:t>If used, </a:t>
            </a:r>
            <a:r>
              <a:rPr lang="en-US" dirty="0" err="1">
                <a:solidFill>
                  <a:srgbClr val="474C55"/>
                </a:solidFill>
              </a:rPr>
              <a:t>varargs</a:t>
            </a:r>
            <a:r>
              <a:rPr lang="en-US" dirty="0">
                <a:solidFill>
                  <a:srgbClr val="474C55"/>
                </a:solidFill>
              </a:rPr>
              <a:t> must be the last parameter in a method’s signature, and only one </a:t>
            </a:r>
            <a:r>
              <a:rPr lang="en-US" dirty="0" err="1">
                <a:solidFill>
                  <a:srgbClr val="474C55"/>
                </a:solidFill>
              </a:rPr>
              <a:t>varargs</a:t>
            </a:r>
            <a:r>
              <a:rPr lang="en-US" dirty="0">
                <a:solidFill>
                  <a:srgbClr val="474C55"/>
                </a:solidFill>
              </a:rPr>
              <a:t> parameter can be used.</a:t>
            </a: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5706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 (</a:t>
            </a:r>
            <a:r>
              <a:rPr lang="en-US" dirty="0" err="1">
                <a:solidFill>
                  <a:srgbClr val="FFFFFF"/>
                </a:solidFill>
              </a:rPr>
              <a:t>cont</a:t>
            </a:r>
            <a:r>
              <a:rPr lang="en-US" dirty="0">
                <a:solidFill>
                  <a:srgbClr val="FFFFFF"/>
                </a:solidFill>
              </a:rPr>
              <a: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5" name="Google Shape;219;p16">
            <a:extLst>
              <a:ext uri="{FF2B5EF4-FFF2-40B4-BE49-F238E27FC236}">
                <a16:creationId xmlns:a16="http://schemas.microsoft.com/office/drawing/2014/main" id="{9C7C7B5B-43D6-4825-80CB-D8482BA5E62E}"/>
              </a:ext>
            </a:extLst>
          </p:cNvPr>
          <p:cNvSpPr txBox="1">
            <a:spLocks/>
          </p:cNvSpPr>
          <p:nvPr/>
        </p:nvSpPr>
        <p:spPr>
          <a:xfrm>
            <a:off x="555673" y="1758463"/>
            <a:ext cx="8032653" cy="46052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2200" b="1" dirty="0">
                <a:solidFill>
                  <a:srgbClr val="474C55"/>
                </a:solidFill>
                <a:latin typeface="Courier New"/>
                <a:ea typeface="Courier New"/>
                <a:cs typeface="Courier New"/>
                <a:sym typeface="Courier New"/>
              </a:rPr>
              <a:t>public class</a:t>
            </a:r>
            <a:r>
              <a:rPr lang="en-US" sz="2200" dirty="0">
                <a:solidFill>
                  <a:srgbClr val="474C55"/>
                </a:solidFill>
                <a:latin typeface="Courier New"/>
                <a:ea typeface="Courier New"/>
                <a:cs typeface="Courier New"/>
                <a:sym typeface="Courier New"/>
              </a:rPr>
              <a:t> Example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r>
              <a:rPr lang="en-US" sz="2200" b="1" dirty="0">
                <a:solidFill>
                  <a:srgbClr val="474C55"/>
                </a:solidFill>
                <a:latin typeface="Courier New"/>
                <a:ea typeface="Courier New"/>
                <a:cs typeface="Courier New"/>
                <a:sym typeface="Courier New"/>
              </a:rPr>
              <a:t>public static void</a:t>
            </a:r>
            <a:r>
              <a:rPr lang="en-US" sz="2200" dirty="0">
                <a:solidFill>
                  <a:srgbClr val="474C55"/>
                </a:solidFill>
                <a:latin typeface="Courier New"/>
                <a:ea typeface="Courier New"/>
                <a:cs typeface="Courier New"/>
                <a:sym typeface="Courier New"/>
              </a:rPr>
              <a:t> main(String[] </a:t>
            </a:r>
            <a:r>
              <a:rPr lang="en-US" sz="2200" dirty="0" err="1">
                <a:solidFill>
                  <a:srgbClr val="474C55"/>
                </a:solidFill>
                <a:latin typeface="Courier New"/>
                <a:ea typeface="Courier New"/>
                <a:cs typeface="Courier New"/>
                <a:sym typeface="Courier New"/>
              </a:rPr>
              <a:t>args</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22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2200" b="1" dirty="0">
                <a:solidFill>
                  <a:srgbClr val="474C55"/>
                </a:solidFill>
                <a:latin typeface="Courier New"/>
                <a:ea typeface="Courier New"/>
                <a:cs typeface="Courier New"/>
                <a:sym typeface="Courier New"/>
              </a:rPr>
              <a:t>public static void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a:t>
            </a:r>
            <a:r>
              <a:rPr lang="en-US" sz="2200" b="1" dirty="0">
                <a:solidFill>
                  <a:srgbClr val="474C55"/>
                </a:solidFill>
                <a:latin typeface="Courier New"/>
                <a:ea typeface="Courier New"/>
                <a:cs typeface="Courier New"/>
                <a:sym typeface="Courier New"/>
              </a:rPr>
              <a:t>int</a:t>
            </a: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b="1" dirty="0">
                <a:solidFill>
                  <a:srgbClr val="474C55"/>
                </a:solidFill>
                <a:latin typeface="Courier New"/>
                <a:ea typeface="Courier New"/>
                <a:cs typeface="Courier New"/>
                <a:sym typeface="Courier New"/>
              </a:rPr>
              <a:t>for</a:t>
            </a:r>
            <a:r>
              <a:rPr lang="en-US" sz="2200" dirty="0">
                <a:solidFill>
                  <a:srgbClr val="474C55"/>
                </a:solidFill>
                <a:latin typeface="Courier New"/>
                <a:ea typeface="Courier New"/>
                <a:cs typeface="Courier New"/>
                <a:sym typeface="Courier New"/>
              </a:rPr>
              <a:t>(</a:t>
            </a:r>
            <a:r>
              <a:rPr lang="en-US" sz="2200" b="1" dirty="0">
                <a:solidFill>
                  <a:srgbClr val="474C55"/>
                </a:solidFill>
                <a:latin typeface="Courier New"/>
                <a:ea typeface="Courier New"/>
                <a:cs typeface="Courier New"/>
                <a:sym typeface="Courier New"/>
              </a:rPr>
              <a:t>int</a:t>
            </a:r>
            <a:r>
              <a:rPr lang="en-US" sz="2200" dirty="0">
                <a:solidFill>
                  <a:srgbClr val="474C55"/>
                </a:solidFill>
                <a:latin typeface="Courier New"/>
                <a:ea typeface="Courier New"/>
                <a:cs typeface="Courier New"/>
                <a:sym typeface="Courier New"/>
              </a:rPr>
              <a:t> a :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System.out.print</a:t>
            </a:r>
            <a:r>
              <a:rPr lang="en-US" sz="2200" dirty="0">
                <a:solidFill>
                  <a:srgbClr val="474C55"/>
                </a:solidFill>
                <a:latin typeface="Courier New"/>
                <a:ea typeface="Courier New"/>
                <a:cs typeface="Courier New"/>
                <a:sym typeface="Courier New"/>
              </a:rPr>
              <a:t>(a + “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a:t>
            </a:r>
            <a:endParaRPr lang="en-US" sz="2200" dirty="0">
              <a:solidFill>
                <a:srgbClr val="474C55"/>
              </a:solidFill>
              <a:latin typeface="Courier New"/>
              <a:cs typeface="Courier New"/>
              <a:sym typeface="Courier New"/>
            </a:endParaRPr>
          </a:p>
          <a:p>
            <a:pPr marL="0" lvl="0" indent="0">
              <a:lnSpc>
                <a:spcPct val="90000"/>
              </a:lnSpc>
              <a:spcBef>
                <a:spcPts val="360"/>
              </a:spcBef>
              <a:buSzPts val="1800"/>
              <a:buNone/>
            </a:pPr>
            <a:endParaRPr lang="en-US" dirty="0">
              <a:solidFill>
                <a:srgbClr val="474C55"/>
              </a:solidFill>
            </a:endParaRPr>
          </a:p>
        </p:txBody>
      </p:sp>
    </p:spTree>
    <p:extLst>
      <p:ext uri="{BB962C8B-B14F-4D97-AF65-F5344CB8AC3E}">
        <p14:creationId xmlns:p14="http://schemas.microsoft.com/office/powerpoint/2010/main" val="35138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latin typeface="Arial"/>
                <a:ea typeface="Arial"/>
                <a:cs typeface="Arial"/>
                <a:sym typeface="Arial"/>
              </a:rPr>
              <a:t>… (</a:t>
            </a:r>
            <a:r>
              <a:rPr lang="en-US" dirty="0" err="1">
                <a:solidFill>
                  <a:srgbClr val="FFFFFF"/>
                </a:solidFill>
                <a:latin typeface="Arial"/>
                <a:ea typeface="Arial"/>
                <a:cs typeface="Arial"/>
                <a:sym typeface="Arial"/>
              </a:rPr>
              <a:t>cont</a:t>
            </a:r>
            <a:r>
              <a:rPr lang="en-US" dirty="0">
                <a:solidFill>
                  <a:srgbClr val="FFFFFF"/>
                </a:solidFill>
                <a:latin typeface="Arial"/>
                <a:ea typeface="Arial"/>
                <a:cs typeface="Arial"/>
                <a:sym typeface="Aria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spcBef>
                <a:spcPts val="0"/>
              </a:spcBef>
              <a:buClr>
                <a:srgbClr val="F36A25"/>
              </a:buClr>
            </a:pPr>
            <a:r>
              <a:rPr lang="en-US" sz="2400" dirty="0">
                <a:solidFill>
                  <a:srgbClr val="474C55"/>
                </a:solidFill>
              </a:rPr>
              <a:t>Ultimately, Java creates an array under the hood, and therefor, </a:t>
            </a:r>
            <a:r>
              <a:rPr lang="en-US" sz="2400" dirty="0" err="1">
                <a:solidFill>
                  <a:srgbClr val="474C55"/>
                </a:solidFill>
              </a:rPr>
              <a:t>varags</a:t>
            </a:r>
            <a:r>
              <a:rPr lang="en-US" sz="2400" dirty="0">
                <a:solidFill>
                  <a:srgbClr val="474C55"/>
                </a:solidFill>
              </a:rPr>
              <a:t> can be used in place of an array in certain locations, such as with the main method.</a:t>
            </a:r>
          </a:p>
          <a:p>
            <a:pPr marL="343080" lvl="0" indent="-342720" algn="l" rtl="0">
              <a:spcBef>
                <a:spcPts val="0"/>
              </a:spcBef>
              <a:spcAft>
                <a:spcPts val="0"/>
              </a:spcAft>
              <a:buClr>
                <a:srgbClr val="F36A25"/>
              </a:buClr>
              <a:buSzPts val="2800"/>
              <a:buFont typeface="Arial"/>
              <a:buChar cha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61" y="3152626"/>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18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a:t>
            </a:r>
            <a:r>
              <a:rPr lang="en-US" sz="1800" dirty="0">
                <a:solidFill>
                  <a:srgbClr val="474C55"/>
                </a:solidFill>
                <a:latin typeface="Courier New"/>
                <a:ea typeface="Courier New"/>
                <a:cs typeface="Courier New"/>
                <a:sym typeface="Courier New"/>
              </a:rPr>
              <a:t>main(String... </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p:txBody>
      </p:sp>
    </p:spTree>
    <p:extLst>
      <p:ext uri="{BB962C8B-B14F-4D97-AF65-F5344CB8AC3E}">
        <p14:creationId xmlns:p14="http://schemas.microsoft.com/office/powerpoint/2010/main" val="34136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a:t>Instance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p:txBody>
          <a:bodyPr/>
          <a:lstStyle/>
          <a:p>
            <a:pPr marL="50800" indent="0">
              <a:buNone/>
            </a:pPr>
            <a:endParaRPr lang="en-US"/>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465002"/>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a:latin typeface="Courier New" panose="02070309020205020404" pitchFamily="49" charset="0"/>
                <a:cs typeface="Courier New" panose="02070309020205020404" pitchFamily="49" charset="0"/>
              </a:rPr>
              <a:t>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String breed;</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Dog(</a:t>
            </a:r>
            <a:r>
              <a:rPr lang="en-US" sz="1400" b="1" dirty="0">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s, String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s;</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breed = b;</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b="1"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public static void </a:t>
            </a:r>
            <a:r>
              <a:rPr lang="en-US" sz="1400" dirty="0">
                <a:latin typeface="Courier New" panose="02070309020205020404" pitchFamily="49" charset="0"/>
                <a:cs typeface="Courier New" panose="02070309020205020404" pitchFamily="49" charset="0"/>
              </a:rPr>
              <a:t>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Dog(5, “Poodle”);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a:t>
            </a:r>
            <a:r>
              <a:rPr lang="en-US" sz="1400" dirty="0" err="1">
                <a:latin typeface="Courier New" panose="02070309020205020404" pitchFamily="49" charset="0"/>
                <a:cs typeface="Courier New" panose="02070309020205020404" pitchFamily="49" charset="0"/>
              </a:rPr>
              <a:t>sam</a:t>
            </a:r>
            <a:r>
              <a:rPr lang="en-US" sz="1400" dirty="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Dog(50, “Pitbull”);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07131" y="1875491"/>
            <a:ext cx="3315626" cy="2907768"/>
            <a:chOff x="4807131" y="1875491"/>
            <a:chExt cx="3315626" cy="2907768"/>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07131" y="1875491"/>
              <a:ext cx="3315626" cy="2907768"/>
              <a:chOff x="4807131" y="1875491"/>
              <a:chExt cx="3315626" cy="2907768"/>
            </a:xfrm>
          </p:grpSpPr>
          <p:cxnSp>
            <p:nvCxnSpPr>
              <p:cNvPr id="7" name="Straight Arrow Connector 6">
                <a:extLst>
                  <a:ext uri="{FF2B5EF4-FFF2-40B4-BE49-F238E27FC236}">
                    <a16:creationId xmlns:a16="http://schemas.microsoft.com/office/drawing/2014/main" id="{87B999C8-350A-4E99-9E68-529A166FDEC9}"/>
                  </a:ext>
                </a:extLst>
              </p:cNvPr>
              <p:cNvCxnSpPr/>
              <p:nvPr/>
            </p:nvCxnSpPr>
            <p:spPr>
              <a:xfrm flipV="1">
                <a:off x="4807131" y="3108960"/>
                <a:ext cx="1672046" cy="167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r>
                <a:rPr lang="en-US">
                  <a:solidFill>
                    <a:schemeClr val="accent6"/>
                  </a:solidFill>
                  <a:latin typeface="Segoe Print" panose="02000600000000000000" pitchFamily="2" charset="0"/>
                </a:rPr>
                <a:t>Poodle</a:t>
              </a:r>
            </a:p>
            <a:p>
              <a:r>
                <a:rPr lang="en-US">
                  <a:solidFill>
                    <a:schemeClr val="accent6"/>
                  </a:solidFill>
                  <a:latin typeface="Segoe Print" panose="02000600000000000000" pitchFamily="2" charset="0"/>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24978" y="3574811"/>
            <a:ext cx="3378238" cy="1820523"/>
            <a:chOff x="4824978" y="3574811"/>
            <a:chExt cx="3378238" cy="1820523"/>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24978" y="3574811"/>
              <a:ext cx="3378238" cy="1820523"/>
              <a:chOff x="4824978" y="3574811"/>
              <a:chExt cx="3378238" cy="1820523"/>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24978" y="4558185"/>
                <a:ext cx="1639966" cy="50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r>
                <a:rPr lang="en-US">
                  <a:solidFill>
                    <a:schemeClr val="accent6"/>
                  </a:solidFill>
                  <a:latin typeface="Segoe Print" panose="02000600000000000000" pitchFamily="2" charset="0"/>
                </a:rPr>
                <a:t>Pitbull</a:t>
              </a:r>
            </a:p>
            <a:p>
              <a:r>
                <a:rPr lang="en-US">
                  <a:solidFill>
                    <a:schemeClr val="accent6"/>
                  </a:solidFill>
                  <a:latin typeface="Segoe Print" panose="02000600000000000000" pitchFamily="2" charset="0"/>
                </a:rPr>
                <a:t>50</a:t>
              </a:r>
            </a:p>
          </p:txBody>
        </p:sp>
      </p:grpSp>
    </p:spTree>
    <p:extLst>
      <p:ext uri="{BB962C8B-B14F-4D97-AF65-F5344CB8AC3E}">
        <p14:creationId xmlns:p14="http://schemas.microsoft.com/office/powerpoint/2010/main" val="124303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28CF-8FF3-473B-AF16-4E4B943DD868}"/>
              </a:ext>
            </a:extLst>
          </p:cNvPr>
          <p:cNvSpPr>
            <a:spLocks noGrp="1"/>
          </p:cNvSpPr>
          <p:nvPr>
            <p:ph type="title"/>
          </p:nvPr>
        </p:nvSpPr>
        <p:spPr/>
        <p:txBody>
          <a:bodyPr/>
          <a:lstStyle/>
          <a:p>
            <a:r>
              <a:rPr lang="en-US" dirty="0"/>
              <a:t>Scopes</a:t>
            </a:r>
          </a:p>
        </p:txBody>
      </p:sp>
      <p:sp>
        <p:nvSpPr>
          <p:cNvPr id="3" name="Content Placeholder 2">
            <a:extLst>
              <a:ext uri="{FF2B5EF4-FFF2-40B4-BE49-F238E27FC236}">
                <a16:creationId xmlns:a16="http://schemas.microsoft.com/office/drawing/2014/main" id="{DBE37A06-9DE6-46DE-A44E-AB37D555FDAA}"/>
              </a:ext>
            </a:extLst>
          </p:cNvPr>
          <p:cNvSpPr>
            <a:spLocks noGrp="1"/>
          </p:cNvSpPr>
          <p:nvPr>
            <p:ph idx="1"/>
          </p:nvPr>
        </p:nvSpPr>
        <p:spPr>
          <a:xfrm>
            <a:off x="388888" y="1472568"/>
            <a:ext cx="8383980" cy="5053578"/>
          </a:xfrm>
        </p:spPr>
        <p:txBody>
          <a:bodyPr>
            <a:normAutofit fontScale="70000" lnSpcReduction="20000"/>
          </a:bodyPr>
          <a:lstStyle/>
          <a:p>
            <a:r>
              <a:rPr lang="en-US" dirty="0"/>
              <a:t>Every time you enclose some code between curly braces (as well as where they might be implied, like flow-control statements), you create a new block.</a:t>
            </a:r>
          </a:p>
          <a:p>
            <a:r>
              <a:rPr lang="en-US" dirty="0"/>
              <a:t>Generally, each block creates a new, “lower” </a:t>
            </a:r>
            <a:r>
              <a:rPr lang="en-US" i="1" dirty="0"/>
              <a:t>scope.</a:t>
            </a:r>
            <a:endParaRPr lang="en-US" dirty="0"/>
          </a:p>
          <a:p>
            <a:pPr lvl="1"/>
            <a:r>
              <a:rPr lang="en-US" dirty="0"/>
              <a:t>Scopes are levels of isolation. Code in a one scope can see something in a “higher” scope; but cannot see into a lower scope or sibling scope.</a:t>
            </a:r>
          </a:p>
          <a:p>
            <a:pPr lvl="1"/>
            <a:r>
              <a:rPr lang="en-US" dirty="0"/>
              <a:t>Nested scopes are “lower” scopes.</a:t>
            </a:r>
          </a:p>
          <a:p>
            <a:pPr lvl="1"/>
            <a:r>
              <a:rPr lang="en-US" dirty="0"/>
              <a:t>Due to the isolated nature of scopes, variables created in “lower” scopes may share the same name as a variable in a “higher” scope.</a:t>
            </a:r>
          </a:p>
          <a:p>
            <a:pPr lvl="1"/>
            <a:endParaRPr lang="en-US" dirty="0"/>
          </a:p>
          <a:p>
            <a:pPr marL="457200" lvl="1" indent="0">
              <a:buNone/>
            </a:pPr>
            <a:r>
              <a:rPr lang="en-US" dirty="0">
                <a:latin typeface="Courier New" panose="02070309020205020404" pitchFamily="49" charset="0"/>
                <a:cs typeface="Courier New" panose="02070309020205020404" pitchFamily="49" charset="0"/>
              </a:rPr>
              <a:t>for (int i = 0; i &lt; 5; i++) {</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crashes, i is not visible here</a:t>
            </a:r>
          </a:p>
          <a:p>
            <a:endParaRPr lang="en-US" dirty="0">
              <a:latin typeface="+mj-lt"/>
              <a:cs typeface="Courier New" panose="02070309020205020404" pitchFamily="49" charset="0"/>
            </a:endParaRPr>
          </a:p>
          <a:p>
            <a:r>
              <a:rPr lang="en-US" dirty="0">
                <a:latin typeface="+mj-lt"/>
                <a:cs typeface="Courier New" panose="02070309020205020404" pitchFamily="49" charset="0"/>
              </a:rPr>
              <a:t>When the engine reaches the end of a scope, the contents are deleted from memory.</a:t>
            </a:r>
          </a:p>
        </p:txBody>
      </p:sp>
      <p:sp>
        <p:nvSpPr>
          <p:cNvPr id="4" name="Slide Number Placeholder 3">
            <a:extLst>
              <a:ext uri="{FF2B5EF4-FFF2-40B4-BE49-F238E27FC236}">
                <a16:creationId xmlns:a16="http://schemas.microsoft.com/office/drawing/2014/main" id="{630A82B3-21A0-4CFA-8F5B-0E39A90C65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Tree>
    <p:extLst>
      <p:ext uri="{BB962C8B-B14F-4D97-AF65-F5344CB8AC3E}">
        <p14:creationId xmlns:p14="http://schemas.microsoft.com/office/powerpoint/2010/main" val="42712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Instance</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outside of any method, or flow control statement within a class </a:t>
            </a:r>
            <a:r>
              <a:rPr lang="en-US" sz="1800" dirty="0">
                <a:solidFill>
                  <a:srgbClr val="212529"/>
                </a:solidFill>
                <a:latin typeface="+mn-lt"/>
              </a:rPr>
              <a:t>reside in the </a:t>
            </a: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or </a:t>
            </a:r>
            <a:r>
              <a:rPr lang="en-US" sz="1800" b="0" i="0" dirty="0">
                <a:solidFill>
                  <a:srgbClr val="212529"/>
                </a:solidFill>
                <a:effectLst/>
                <a:latin typeface="Courier New" panose="02070309020205020404" pitchFamily="49" charset="0"/>
                <a:cs typeface="Courier New" panose="02070309020205020404" pitchFamily="49" charset="0"/>
              </a:rPr>
              <a:t>object</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Instance scope variables persist through the lifetime of the object.</a:t>
            </a:r>
          </a:p>
          <a:p>
            <a:pPr algn="l">
              <a:buFont typeface="Arial" panose="020B0604020202020204" pitchFamily="34" charset="0"/>
              <a:buChar char="•"/>
            </a:pPr>
            <a:r>
              <a:rPr lang="en-US" sz="1800" dirty="0">
                <a:solidFill>
                  <a:srgbClr val="212529"/>
                </a:solidFill>
                <a:latin typeface="+mn-lt"/>
              </a:rPr>
              <a:t>Each class instance (object) will have its own, separate values for instance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515556"/>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number; // instance scope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Simulator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 ex1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ex1.number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 ex2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ex2.number = 3;</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(ex1.number);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(ex1.number); // 3</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915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Method</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5096907"/>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method </a:t>
            </a:r>
            <a:r>
              <a:rPr lang="en-US" sz="1800" dirty="0">
                <a:solidFill>
                  <a:srgbClr val="212529"/>
                </a:solidFill>
                <a:latin typeface="+mn-lt"/>
              </a:rPr>
              <a:t>as well as method parameters reside in the </a:t>
            </a:r>
            <a:r>
              <a:rPr lang="en-US" sz="1800" dirty="0">
                <a:solidFill>
                  <a:srgbClr val="212529"/>
                </a:solidFill>
                <a:latin typeface="Courier New" panose="02070309020205020404" pitchFamily="49" charset="0"/>
                <a:cs typeface="Courier New" panose="02070309020205020404" pitchFamily="49" charset="0"/>
              </a:rPr>
              <a:t>Method</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a method but cannot be accessed outside of the method in which they are declared.</a:t>
            </a:r>
          </a:p>
          <a:p>
            <a:pPr algn="l">
              <a:buFont typeface="Arial" panose="020B0604020202020204" pitchFamily="34" charset="0"/>
              <a:buChar char="•"/>
            </a:pPr>
            <a:r>
              <a:rPr lang="en-US" sz="1800" dirty="0">
                <a:solidFill>
                  <a:srgbClr val="212529"/>
                </a:solidFill>
                <a:latin typeface="+mn-lt"/>
              </a:rPr>
              <a:t>Method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a:t>
            </a: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309793"/>
            <a:ext cx="5384260" cy="3053919"/>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Example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 ex1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Example();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ex1.printString();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methodString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printString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(String input)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methodString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“Created in method”;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methodString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(input);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334962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Creating Arrays</a:t>
            </a:r>
            <a:endParaRPr dirty="0"/>
          </a:p>
        </p:txBody>
      </p:sp>
      <p:sp>
        <p:nvSpPr>
          <p:cNvPr id="233" name="Google Shape;233;p18"/>
          <p:cNvSpPr txBox="1">
            <a:spLocks noGrp="1"/>
          </p:cNvSpPr>
          <p:nvPr>
            <p:ph type="body" idx="1"/>
          </p:nvPr>
        </p:nvSpPr>
        <p:spPr>
          <a:xfrm>
            <a:off x="380010" y="1481446"/>
            <a:ext cx="8383980" cy="503485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400"/>
              <a:buChar char="•"/>
            </a:pPr>
            <a:r>
              <a:rPr lang="en-US" sz="2400" dirty="0"/>
              <a:t>Arrays are collections of multiple values of the same </a:t>
            </a:r>
            <a:r>
              <a:rPr lang="en-US" sz="2400" i="1" dirty="0"/>
              <a:t>type</a:t>
            </a:r>
            <a:r>
              <a:rPr lang="en-US" sz="2400" dirty="0"/>
              <a:t>.</a:t>
            </a:r>
            <a:endParaRPr dirty="0"/>
          </a:p>
          <a:p>
            <a:pPr marL="742950" lvl="1" indent="-285750" algn="l" rtl="0">
              <a:spcBef>
                <a:spcPts val="400"/>
              </a:spcBef>
              <a:spcAft>
                <a:spcPts val="0"/>
              </a:spcAft>
              <a:buSzPts val="2000"/>
              <a:buChar char="–"/>
            </a:pPr>
            <a:r>
              <a:rPr lang="en-US" sz="2000" dirty="0">
                <a:latin typeface="Courier New"/>
                <a:ea typeface="Courier New"/>
                <a:cs typeface="Courier New"/>
                <a:sym typeface="Courier New"/>
              </a:rPr>
              <a:t>int[] </a:t>
            </a:r>
            <a:r>
              <a:rPr lang="en-US" sz="2000" dirty="0"/>
              <a:t>: an array of integer values</a:t>
            </a:r>
            <a:endParaRPr dirty="0"/>
          </a:p>
          <a:p>
            <a:pPr marL="742950" lvl="1" indent="-285750" algn="l" rtl="0">
              <a:spcBef>
                <a:spcPts val="400"/>
              </a:spcBef>
              <a:spcAft>
                <a:spcPts val="0"/>
              </a:spcAft>
              <a:buSzPts val="2000"/>
              <a:buChar char="–"/>
            </a:pPr>
            <a:r>
              <a:rPr lang="en-US" sz="2000" dirty="0">
                <a:latin typeface="Courier New"/>
                <a:ea typeface="Courier New"/>
                <a:cs typeface="Courier New"/>
                <a:sym typeface="Courier New"/>
              </a:rPr>
              <a:t>String[] </a:t>
            </a:r>
            <a:r>
              <a:rPr lang="en-US" sz="2000" dirty="0"/>
              <a:t>: an array of String references</a:t>
            </a:r>
            <a:endParaRPr dirty="0"/>
          </a:p>
          <a:p>
            <a:pPr marL="342900" lvl="0" indent="-342900" algn="l" rtl="0">
              <a:spcBef>
                <a:spcPts val="520"/>
              </a:spcBef>
              <a:spcAft>
                <a:spcPts val="0"/>
              </a:spcAft>
              <a:buSzPts val="2600"/>
              <a:buChar char="•"/>
            </a:pPr>
            <a:r>
              <a:rPr lang="en-US" sz="2600" dirty="0"/>
              <a:t>Arrays have a fixed length, determined at creation</a:t>
            </a:r>
            <a:endParaRPr dirty="0"/>
          </a:p>
          <a:p>
            <a:pPr marL="457200" lvl="1" indent="0" algn="l" rtl="0">
              <a:spcBef>
                <a:spcPts val="380"/>
              </a:spcBef>
              <a:spcAft>
                <a:spcPts val="0"/>
              </a:spcAft>
              <a:buSzPts val="1900"/>
              <a:buNone/>
            </a:pPr>
            <a:r>
              <a:rPr lang="en-US" sz="1900" dirty="0">
                <a:latin typeface="Courier New"/>
                <a:ea typeface="Courier New"/>
                <a:cs typeface="Courier New"/>
                <a:sym typeface="Courier New"/>
              </a:rPr>
              <a:t>int[] </a:t>
            </a:r>
            <a:r>
              <a:rPr lang="en-US" sz="1900" dirty="0" err="1">
                <a:latin typeface="Courier New"/>
                <a:ea typeface="Courier New"/>
                <a:cs typeface="Courier New"/>
                <a:sym typeface="Courier New"/>
              </a:rPr>
              <a:t>myArray</a:t>
            </a:r>
            <a:r>
              <a:rPr lang="en-US" sz="1900" dirty="0">
                <a:latin typeface="Courier New"/>
                <a:ea typeface="Courier New"/>
                <a:cs typeface="Courier New"/>
                <a:sym typeface="Courier New"/>
              </a:rPr>
              <a:t> = new int[10]; // size-10 int array</a:t>
            </a:r>
            <a:endParaRPr dirty="0"/>
          </a:p>
          <a:p>
            <a:pPr marL="742950" lvl="1" indent="-285750" algn="l" rtl="0">
              <a:spcBef>
                <a:spcPts val="400"/>
              </a:spcBef>
              <a:spcAft>
                <a:spcPts val="0"/>
              </a:spcAft>
              <a:buSzPts val="2000"/>
              <a:buChar char="–"/>
            </a:pPr>
            <a:r>
              <a:rPr lang="en-US" sz="2000" dirty="0">
                <a:latin typeface="Arial"/>
                <a:ea typeface="Arial"/>
                <a:cs typeface="Arial"/>
                <a:sym typeface="Arial"/>
              </a:rPr>
              <a:t>This is because arrays reserve memory space. One int is 4 bytes, so an array of 10 </a:t>
            </a:r>
            <a:r>
              <a:rPr lang="en-US" sz="2000" dirty="0" err="1">
                <a:latin typeface="Arial"/>
                <a:ea typeface="Arial"/>
                <a:cs typeface="Arial"/>
                <a:sym typeface="Arial"/>
              </a:rPr>
              <a:t>ints</a:t>
            </a:r>
            <a:r>
              <a:rPr lang="en-US" sz="2000" dirty="0">
                <a:latin typeface="Arial"/>
                <a:ea typeface="Arial"/>
                <a:cs typeface="Arial"/>
                <a:sym typeface="Arial"/>
              </a:rPr>
              <a:t> reserves 40 bytes (plus some overhead). Reserved space is (usually) adjacent in memory.</a:t>
            </a:r>
            <a:endParaRPr dirty="0"/>
          </a:p>
          <a:p>
            <a:pPr marL="342900" lvl="0" indent="-342900" algn="l" rtl="0">
              <a:spcBef>
                <a:spcPts val="480"/>
              </a:spcBef>
              <a:spcAft>
                <a:spcPts val="0"/>
              </a:spcAft>
              <a:buSzPts val="2400"/>
              <a:buChar char="•"/>
            </a:pPr>
            <a:r>
              <a:rPr lang="en-US" sz="2400" dirty="0">
                <a:latin typeface="Arial"/>
                <a:ea typeface="Arial"/>
                <a:cs typeface="Arial"/>
                <a:sym typeface="Arial"/>
              </a:rPr>
              <a:t>Arrays can be pre-populated with values</a:t>
            </a:r>
            <a:endParaRPr dirty="0"/>
          </a:p>
          <a:p>
            <a:pPr marL="457200" lvl="1" indent="0" algn="l" rtl="0">
              <a:spcBef>
                <a:spcPts val="360"/>
              </a:spcBef>
              <a:spcAft>
                <a:spcPts val="0"/>
              </a:spcAft>
              <a:buSzPts val="1800"/>
              <a:buNone/>
            </a:pPr>
            <a:r>
              <a:rPr lang="en-US" sz="1800" dirty="0">
                <a:latin typeface="Courier New"/>
                <a:ea typeface="Courier New"/>
                <a:cs typeface="Courier New"/>
                <a:sym typeface="Courier New"/>
              </a:rPr>
              <a:t>int[] </a:t>
            </a:r>
            <a:r>
              <a:rPr lang="en-US" sz="1800" dirty="0" err="1">
                <a:latin typeface="Courier New"/>
                <a:ea typeface="Courier New"/>
                <a:cs typeface="Courier New"/>
                <a:sym typeface="Courier New"/>
              </a:rPr>
              <a:t>otherArr</a:t>
            </a:r>
            <a:r>
              <a:rPr lang="en-US" sz="1800" dirty="0">
                <a:latin typeface="Courier New"/>
                <a:ea typeface="Courier New"/>
                <a:cs typeface="Courier New"/>
                <a:sym typeface="Courier New"/>
              </a:rPr>
              <a:t> = {1, 5, 6}; // size-3 int array</a:t>
            </a:r>
            <a:endParaRPr dirty="0"/>
          </a:p>
          <a:p>
            <a:pPr marL="342900" lvl="0" indent="-342900" algn="l" rtl="0">
              <a:spcBef>
                <a:spcPts val="440"/>
              </a:spcBef>
              <a:spcAft>
                <a:spcPts val="0"/>
              </a:spcAft>
              <a:buSzPts val="2200"/>
              <a:buChar char="•"/>
            </a:pPr>
            <a:r>
              <a:rPr lang="en-US" sz="2200" dirty="0">
                <a:latin typeface="Arial"/>
                <a:ea typeface="Arial"/>
                <a:cs typeface="Arial"/>
                <a:sym typeface="Arial"/>
              </a:rPr>
              <a:t>Arrays are accessed by index, starting at ‘0’, through length-1.</a:t>
            </a:r>
            <a:endParaRPr dirty="0"/>
          </a:p>
          <a:p>
            <a:pPr marL="457200" lvl="1" indent="0" algn="l" rtl="0">
              <a:spcBef>
                <a:spcPts val="360"/>
              </a:spcBef>
              <a:spcAft>
                <a:spcPts val="0"/>
              </a:spcAft>
              <a:buSzPts val="1800"/>
              <a:buNone/>
            </a:pPr>
            <a:r>
              <a:rPr lang="en-US" sz="1800" dirty="0" err="1">
                <a:latin typeface="Courier New"/>
                <a:ea typeface="Courier New"/>
                <a:cs typeface="Courier New"/>
                <a:sym typeface="Courier New"/>
              </a:rPr>
              <a:t>System.out.println</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otherArr</a:t>
            </a:r>
            <a:r>
              <a:rPr lang="en-US" sz="1800" dirty="0">
                <a:latin typeface="Courier New"/>
                <a:ea typeface="Courier New"/>
                <a:cs typeface="Courier New"/>
                <a:sym typeface="Courier New"/>
              </a:rPr>
              <a:t>[1]); // print 2</a:t>
            </a:r>
            <a:r>
              <a:rPr lang="en-US" sz="1800" baseline="30000" dirty="0">
                <a:latin typeface="Courier New"/>
                <a:ea typeface="Courier New"/>
                <a:cs typeface="Courier New"/>
                <a:sym typeface="Courier New"/>
              </a:rPr>
              <a:t>nd</a:t>
            </a:r>
            <a:r>
              <a:rPr lang="en-US" sz="1800" dirty="0">
                <a:latin typeface="Courier New"/>
                <a:ea typeface="Courier New"/>
                <a:cs typeface="Courier New"/>
                <a:sym typeface="Courier New"/>
              </a:rPr>
              <a:t> element</a:t>
            </a:r>
            <a:endParaRPr sz="1800" dirty="0">
              <a:latin typeface="Arial"/>
              <a:ea typeface="Arial"/>
              <a:cs typeface="Arial"/>
              <a:sym typeface="Arial"/>
            </a:endParaRPr>
          </a:p>
          <a:p>
            <a:pPr marL="457200" lvl="1" indent="0" algn="l" rtl="0">
              <a:spcBef>
                <a:spcPts val="480"/>
              </a:spcBef>
              <a:spcAft>
                <a:spcPts val="0"/>
              </a:spcAft>
              <a:buSzPts val="2400"/>
              <a:buNone/>
            </a:pPr>
            <a:endParaRPr dirty="0">
              <a:latin typeface="Arial"/>
              <a:ea typeface="Arial"/>
              <a:cs typeface="Arial"/>
              <a:sym typeface="Arial"/>
            </a:endParaRP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54506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Scopes - Block</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98301"/>
            <a:ext cx="8383980" cy="5047973"/>
          </a:xfrm>
        </p:spPr>
        <p:txBody>
          <a:bodyPr>
            <a:normAutofit/>
          </a:bodyPr>
          <a:lstStyle/>
          <a:p>
            <a:pPr algn="l">
              <a:buFont typeface="Arial" panose="020B0604020202020204" pitchFamily="34" charset="0"/>
              <a:buChar char="•"/>
            </a:pPr>
            <a:r>
              <a:rPr lang="en-US" sz="1800" b="0" i="0" dirty="0">
                <a:solidFill>
                  <a:srgbClr val="212529"/>
                </a:solidFill>
                <a:effectLst/>
                <a:latin typeface="+mn-lt"/>
              </a:rPr>
              <a:t>Variables created within a flow-control statement or loop </a:t>
            </a:r>
            <a:r>
              <a:rPr lang="en-US" sz="1800" dirty="0">
                <a:solidFill>
                  <a:srgbClr val="212529"/>
                </a:solidFill>
                <a:latin typeface="+mn-lt"/>
              </a:rPr>
              <a:t>reside in the </a:t>
            </a:r>
            <a:r>
              <a:rPr lang="en-US" sz="1800" dirty="0">
                <a:solidFill>
                  <a:srgbClr val="212529"/>
                </a:solidFill>
                <a:latin typeface="Courier New" panose="02070309020205020404" pitchFamily="49" charset="0"/>
                <a:cs typeface="Courier New" panose="02070309020205020404" pitchFamily="49" charset="0"/>
              </a:rPr>
              <a:t>Block</a:t>
            </a:r>
            <a:r>
              <a:rPr lang="en-US" sz="1800" b="0" i="0" dirty="0">
                <a:solidFill>
                  <a:srgbClr val="212529"/>
                </a:solidFill>
                <a:effectLst/>
                <a:latin typeface="+mn-lt"/>
              </a:rPr>
              <a:t> scope.</a:t>
            </a:r>
          </a:p>
          <a:p>
            <a:pPr algn="l">
              <a:buFont typeface="Arial" panose="020B0604020202020204" pitchFamily="34" charset="0"/>
              <a:buChar char="•"/>
            </a:pPr>
            <a:r>
              <a:rPr lang="en-US" sz="1800" dirty="0">
                <a:solidFill>
                  <a:srgbClr val="212529"/>
                </a:solidFill>
                <a:latin typeface="+mn-lt"/>
              </a:rPr>
              <a:t>These variables can be utilized within the block they are declared but cannot be accessed outside it.</a:t>
            </a:r>
          </a:p>
          <a:p>
            <a:pPr algn="l">
              <a:buFont typeface="Arial" panose="020B0604020202020204" pitchFamily="34" charset="0"/>
              <a:buChar char="•"/>
            </a:pPr>
            <a:r>
              <a:rPr lang="en-US" sz="1800" dirty="0">
                <a:solidFill>
                  <a:srgbClr val="212529"/>
                </a:solidFill>
                <a:latin typeface="+mn-lt"/>
              </a:rPr>
              <a:t>Block scope variables are also known as </a:t>
            </a:r>
            <a:r>
              <a:rPr lang="en-US" sz="1800" dirty="0">
                <a:solidFill>
                  <a:srgbClr val="212529"/>
                </a:solidFill>
                <a:latin typeface="Courier New" panose="02070309020205020404" pitchFamily="49" charset="0"/>
                <a:cs typeface="Courier New" panose="02070309020205020404" pitchFamily="49" charset="0"/>
              </a:rPr>
              <a:t>local</a:t>
            </a:r>
            <a:r>
              <a:rPr lang="en-US" sz="1800" dirty="0">
                <a:solidFill>
                  <a:srgbClr val="212529"/>
                </a:solidFill>
                <a:latin typeface="+mn-lt"/>
              </a:rPr>
              <a:t> variables in addition to Method scope variables.</a:t>
            </a: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3642067"/>
            <a:ext cx="5384260" cy="248352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Simulator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if</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(true)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word =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Revature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(word);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(word);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16623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a:t>
            </a:r>
            <a:r>
              <a:rPr lang="en-US" dirty="0">
                <a:latin typeface="Courier New"/>
                <a:ea typeface="Courier New"/>
                <a:cs typeface="Courier New"/>
                <a:sym typeface="Courier New"/>
              </a:rPr>
              <a:t>static</a:t>
            </a:r>
            <a:r>
              <a:rPr lang="en-US" dirty="0"/>
              <a:t> Keyword</a:t>
            </a:r>
            <a:endParaRPr dirty="0"/>
          </a:p>
        </p:txBody>
      </p:sp>
      <p:sp>
        <p:nvSpPr>
          <p:cNvPr id="219" name="Google Shape;219;p16"/>
          <p:cNvSpPr txBox="1">
            <a:spLocks noGrp="1"/>
          </p:cNvSpPr>
          <p:nvPr>
            <p:ph type="body" idx="1"/>
          </p:nvPr>
        </p:nvSpPr>
        <p:spPr>
          <a:xfrm>
            <a:off x="380010" y="1549667"/>
            <a:ext cx="8446356" cy="488664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400" dirty="0">
                <a:latin typeface="Courier New"/>
                <a:ea typeface="Courier New"/>
                <a:cs typeface="Courier New"/>
                <a:sym typeface="Courier New"/>
              </a:rPr>
              <a:t>static</a:t>
            </a:r>
            <a:r>
              <a:rPr lang="en-US" sz="2400" dirty="0"/>
              <a:t> means that the variable or method “belongs to” the class, instead of each object of the class.</a:t>
            </a:r>
          </a:p>
          <a:p>
            <a:pPr marL="342900" lvl="0" indent="-342900">
              <a:lnSpc>
                <a:spcPct val="80000"/>
              </a:lnSpc>
              <a:spcBef>
                <a:spcPts val="0"/>
              </a:spcBef>
              <a:buSzPts val="2590"/>
            </a:pPr>
            <a:r>
              <a:rPr lang="en-US" sz="2400" dirty="0"/>
              <a:t>Variables declared with the </a:t>
            </a:r>
            <a:r>
              <a:rPr lang="en-US" sz="2400" dirty="0">
                <a:latin typeface="Courier New"/>
                <a:ea typeface="Courier New"/>
                <a:cs typeface="Courier New"/>
                <a:sym typeface="Courier New"/>
              </a:rPr>
              <a:t>static</a:t>
            </a:r>
            <a:r>
              <a:rPr lang="en-US" sz="2400" dirty="0"/>
              <a:t> keyword reside in the </a:t>
            </a:r>
            <a:r>
              <a:rPr lang="en-US" sz="2400" dirty="0">
                <a:latin typeface="Courier New"/>
                <a:ea typeface="Courier New"/>
                <a:cs typeface="Courier New"/>
                <a:sym typeface="Courier New"/>
              </a:rPr>
              <a:t>static</a:t>
            </a:r>
            <a:r>
              <a:rPr lang="en-US" sz="2400" dirty="0"/>
              <a:t> or </a:t>
            </a:r>
            <a:r>
              <a:rPr lang="en-US" sz="2400" dirty="0">
                <a:latin typeface="Courier New"/>
                <a:ea typeface="Courier New"/>
                <a:cs typeface="Courier New"/>
                <a:sym typeface="Courier New"/>
              </a:rPr>
              <a:t>class</a:t>
            </a:r>
            <a:r>
              <a:rPr lang="en-US" sz="2400" dirty="0"/>
              <a:t> scope.</a:t>
            </a:r>
          </a:p>
          <a:p>
            <a:pPr marL="342900" lvl="0" indent="-342900" algn="l" rtl="0">
              <a:lnSpc>
                <a:spcPct val="80000"/>
              </a:lnSpc>
              <a:spcBef>
                <a:spcPts val="0"/>
              </a:spcBef>
              <a:spcAft>
                <a:spcPts val="0"/>
              </a:spcAft>
              <a:buSzPts val="2590"/>
              <a:buChar char="•"/>
            </a:pPr>
            <a:r>
              <a:rPr lang="en-US" sz="2400" dirty="0"/>
              <a:t>Static variables persist throughout the lifetime of your entire program.</a:t>
            </a:r>
          </a:p>
          <a:p>
            <a:pPr marL="342900" lvl="0" indent="-342900" algn="l" rtl="0">
              <a:lnSpc>
                <a:spcPct val="80000"/>
              </a:lnSpc>
              <a:spcBef>
                <a:spcPts val="0"/>
              </a:spcBef>
              <a:spcAft>
                <a:spcPts val="0"/>
              </a:spcAft>
              <a:buSzPts val="2590"/>
              <a:buChar char="•"/>
            </a:pPr>
            <a:r>
              <a:rPr lang="en-US" sz="2000" dirty="0">
                <a:latin typeface="Courier New"/>
                <a:ea typeface="Courier New"/>
                <a:cs typeface="Courier New"/>
                <a:sym typeface="Courier New"/>
              </a:rPr>
              <a:t>static</a:t>
            </a:r>
            <a:r>
              <a:rPr lang="en-US" sz="2000" dirty="0"/>
              <a:t> methods can be invoked from the class, instead of an object.</a:t>
            </a:r>
            <a:endParaRPr sz="2400" dirty="0"/>
          </a:p>
          <a:p>
            <a:pPr marL="742950" lvl="1" indent="-144780" algn="l" rtl="0">
              <a:lnSpc>
                <a:spcPct val="80000"/>
              </a:lnSpc>
              <a:spcBef>
                <a:spcPts val="444"/>
              </a:spcBef>
              <a:spcAft>
                <a:spcPts val="0"/>
              </a:spcAft>
              <a:buSzPts val="2220"/>
              <a:buNone/>
            </a:pPr>
            <a:endParaRPr sz="2000" dirty="0"/>
          </a:p>
          <a:p>
            <a:pPr marL="685800" lvl="2" indent="0" algn="l" rtl="0">
              <a:lnSpc>
                <a:spcPct val="80000"/>
              </a:lnSpc>
              <a:spcBef>
                <a:spcPts val="370"/>
              </a:spcBef>
              <a:spcAft>
                <a:spcPts val="0"/>
              </a:spcAft>
              <a:buSzPts val="1850"/>
              <a:buNone/>
            </a:pPr>
            <a:r>
              <a:rPr lang="en-US" sz="1800" dirty="0" err="1">
                <a:latin typeface="Courier New"/>
                <a:ea typeface="Courier New"/>
                <a:cs typeface="Courier New"/>
                <a:sym typeface="Courier New"/>
              </a:rPr>
              <a:t>Example.staticMethod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br>
              <a:rPr lang="en-US" sz="1800" dirty="0"/>
            </a:br>
            <a:r>
              <a:rPr lang="en-US" sz="1800" dirty="0"/>
              <a:t>instead of…</a:t>
            </a:r>
            <a:endParaRPr sz="1800" dirty="0"/>
          </a:p>
          <a:p>
            <a:pPr marL="685800" lvl="2" indent="0" algn="l" rtl="0">
              <a:lnSpc>
                <a:spcPct val="80000"/>
              </a:lnSpc>
              <a:spcBef>
                <a:spcPts val="370"/>
              </a:spcBef>
              <a:spcAft>
                <a:spcPts val="0"/>
              </a:spcAft>
              <a:buSzPts val="1850"/>
              <a:buNone/>
            </a:pPr>
            <a:br>
              <a:rPr lang="en-US" sz="1800" dirty="0"/>
            </a:br>
            <a:r>
              <a:rPr lang="en-US" sz="1800" dirty="0">
                <a:latin typeface="Courier New"/>
                <a:ea typeface="Courier New"/>
                <a:cs typeface="Courier New"/>
                <a:sym typeface="Courier New"/>
              </a:rPr>
              <a:t>Example </a:t>
            </a:r>
            <a:r>
              <a:rPr lang="en-US" sz="1800" dirty="0" err="1">
                <a:latin typeface="Courier New"/>
                <a:ea typeface="Courier New"/>
                <a:cs typeface="Courier New"/>
                <a:sym typeface="Courier New"/>
              </a:rPr>
              <a:t>myEx</a:t>
            </a:r>
            <a:r>
              <a:rPr lang="en-US" sz="1800" dirty="0">
                <a:latin typeface="Courier New"/>
                <a:ea typeface="Courier New"/>
                <a:cs typeface="Courier New"/>
                <a:sym typeface="Courier New"/>
              </a:rPr>
              <a:t> = new Example();</a:t>
            </a:r>
            <a:br>
              <a:rPr lang="en-US" sz="1800" dirty="0">
                <a:latin typeface="Courier New"/>
                <a:ea typeface="Courier New"/>
                <a:cs typeface="Courier New"/>
                <a:sym typeface="Courier New"/>
              </a:rPr>
            </a:br>
            <a:r>
              <a:rPr lang="en-US" sz="1800" dirty="0" err="1">
                <a:latin typeface="Courier New"/>
                <a:ea typeface="Courier New"/>
                <a:cs typeface="Courier New"/>
                <a:sym typeface="Courier New"/>
              </a:rPr>
              <a:t>myEx.nonStaticMethod</a:t>
            </a:r>
            <a:r>
              <a:rPr lang="en-US" sz="1800" dirty="0">
                <a:latin typeface="Courier New"/>
                <a:ea typeface="Courier New"/>
                <a:cs typeface="Courier New"/>
                <a:sym typeface="Courier New"/>
              </a:rPr>
              <a:t>();</a:t>
            </a:r>
            <a:endParaRPr sz="1800" dirty="0"/>
          </a:p>
          <a:p>
            <a:pPr marL="685800" lvl="2" indent="0" algn="l" rtl="0">
              <a:lnSpc>
                <a:spcPct val="80000"/>
              </a:lnSpc>
              <a:spcBef>
                <a:spcPts val="370"/>
              </a:spcBef>
              <a:spcAft>
                <a:spcPts val="0"/>
              </a:spcAft>
              <a:buSzPts val="1850"/>
              <a:buNone/>
            </a:pPr>
            <a:endParaRPr sz="1800" dirty="0">
              <a:latin typeface="Courier New"/>
              <a:ea typeface="Courier New"/>
              <a:cs typeface="Courier New"/>
              <a:sym typeface="Courier New"/>
            </a:endParaRPr>
          </a:p>
          <a:p>
            <a:pPr marL="742950" lvl="1" indent="-285750" algn="l" rtl="0">
              <a:lnSpc>
                <a:spcPct val="80000"/>
              </a:lnSpc>
              <a:spcBef>
                <a:spcPts val="444"/>
              </a:spcBef>
              <a:spcAft>
                <a:spcPts val="0"/>
              </a:spcAft>
              <a:buSzPts val="2220"/>
              <a:buChar char="–"/>
            </a:pPr>
            <a:r>
              <a:rPr lang="en-US" sz="2000" dirty="0">
                <a:latin typeface="Courier New"/>
                <a:ea typeface="Courier New"/>
                <a:cs typeface="Courier New"/>
                <a:sym typeface="Courier New"/>
              </a:rPr>
              <a:t>static</a:t>
            </a:r>
            <a:r>
              <a:rPr lang="en-US" sz="2000" dirty="0"/>
              <a:t> variables share a value across all object instances of a class. Changes to the variable value in one object will change the value in all objects</a:t>
            </a:r>
            <a:endParaRPr sz="2000"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D4-5CAD-4622-BCEE-BACB7F2F9AFB}"/>
              </a:ext>
            </a:extLst>
          </p:cNvPr>
          <p:cNvSpPr>
            <a:spLocks noGrp="1"/>
          </p:cNvSpPr>
          <p:nvPr>
            <p:ph type="title"/>
          </p:nvPr>
        </p:nvSpPr>
        <p:spPr/>
        <p:txBody>
          <a:bodyPr/>
          <a:lstStyle/>
          <a:p>
            <a:r>
              <a:rPr lang="en-US" dirty="0"/>
              <a:t>Static Variables</a:t>
            </a:r>
          </a:p>
        </p:txBody>
      </p:sp>
      <p:sp>
        <p:nvSpPr>
          <p:cNvPr id="3" name="Text Placeholder 2">
            <a:extLst>
              <a:ext uri="{FF2B5EF4-FFF2-40B4-BE49-F238E27FC236}">
                <a16:creationId xmlns:a16="http://schemas.microsoft.com/office/drawing/2014/main" id="{D95A78B4-46F1-4308-B821-763497970C33}"/>
              </a:ext>
            </a:extLst>
          </p:cNvPr>
          <p:cNvSpPr>
            <a:spLocks noGrp="1"/>
          </p:cNvSpPr>
          <p:nvPr>
            <p:ph type="body" idx="1"/>
          </p:nvPr>
        </p:nvSpPr>
        <p:spPr>
          <a:xfrm>
            <a:off x="380010" y="1481446"/>
            <a:ext cx="8383980" cy="4788209"/>
          </a:xfrm>
        </p:spPr>
        <p:txBody>
          <a:bodyPr/>
          <a:lstStyle/>
          <a:p>
            <a:pPr marL="50800" indent="0">
              <a:buNone/>
            </a:pPr>
            <a:endParaRPr lang="en-US" dirty="0"/>
          </a:p>
        </p:txBody>
      </p:sp>
      <p:sp>
        <p:nvSpPr>
          <p:cNvPr id="4" name="Slide Number Placeholder 3">
            <a:extLst>
              <a:ext uri="{FF2B5EF4-FFF2-40B4-BE49-F238E27FC236}">
                <a16:creationId xmlns:a16="http://schemas.microsoft.com/office/drawing/2014/main" id="{3E063D48-8957-4AE1-A471-2AC47BBBED6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2C7DA289-E029-4B89-9464-CF893DA961C0}"/>
              </a:ext>
            </a:extLst>
          </p:cNvPr>
          <p:cNvSpPr txBox="1">
            <a:spLocks/>
          </p:cNvSpPr>
          <p:nvPr/>
        </p:nvSpPr>
        <p:spPr>
          <a:xfrm>
            <a:off x="380010" y="1542407"/>
            <a:ext cx="4850374" cy="4727248"/>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breed;</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static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count = 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 String b){</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s;</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breed = b;</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count++;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TestDog</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main(String[]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daisy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Dog(5, “Poodle”);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sam</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Dog(50, “Pitbull”);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grpSp>
        <p:nvGrpSpPr>
          <p:cNvPr id="18" name="Group 17">
            <a:extLst>
              <a:ext uri="{FF2B5EF4-FFF2-40B4-BE49-F238E27FC236}">
                <a16:creationId xmlns:a16="http://schemas.microsoft.com/office/drawing/2014/main" id="{0BFF7C25-969E-437E-8596-2806CEFDFAE3}"/>
              </a:ext>
            </a:extLst>
          </p:cNvPr>
          <p:cNvGrpSpPr/>
          <p:nvPr/>
        </p:nvGrpSpPr>
        <p:grpSpPr>
          <a:xfrm>
            <a:off x="4868091" y="1875491"/>
            <a:ext cx="3254666" cy="3366427"/>
            <a:chOff x="4868091" y="1875491"/>
            <a:chExt cx="3254666" cy="3366427"/>
          </a:xfrm>
        </p:grpSpPr>
        <p:grpSp>
          <p:nvGrpSpPr>
            <p:cNvPr id="13" name="Group 12">
              <a:extLst>
                <a:ext uri="{FF2B5EF4-FFF2-40B4-BE49-F238E27FC236}">
                  <a16:creationId xmlns:a16="http://schemas.microsoft.com/office/drawing/2014/main" id="{ECED7B54-FF22-4DE4-ADA4-C7CA627CF409}"/>
                </a:ext>
              </a:extLst>
            </p:cNvPr>
            <p:cNvGrpSpPr/>
            <p:nvPr/>
          </p:nvGrpSpPr>
          <p:grpSpPr>
            <a:xfrm>
              <a:off x="4868091" y="1875491"/>
              <a:ext cx="3254666" cy="3366427"/>
              <a:chOff x="4868091" y="1875491"/>
              <a:chExt cx="3254666" cy="3366427"/>
            </a:xfrm>
          </p:grpSpPr>
          <p:cxnSp>
            <p:nvCxnSpPr>
              <p:cNvPr id="7" name="Straight Arrow Connector 6">
                <a:extLst>
                  <a:ext uri="{FF2B5EF4-FFF2-40B4-BE49-F238E27FC236}">
                    <a16:creationId xmlns:a16="http://schemas.microsoft.com/office/drawing/2014/main" id="{87B999C8-350A-4E99-9E68-529A166FDEC9}"/>
                  </a:ext>
                </a:extLst>
              </p:cNvPr>
              <p:cNvCxnSpPr>
                <a:cxnSpLocks/>
              </p:cNvCxnSpPr>
              <p:nvPr/>
            </p:nvCxnSpPr>
            <p:spPr>
              <a:xfrm flipV="1">
                <a:off x="4868091" y="3108961"/>
                <a:ext cx="1611086" cy="213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Dog">
                <a:extLst>
                  <a:ext uri="{FF2B5EF4-FFF2-40B4-BE49-F238E27FC236}">
                    <a16:creationId xmlns:a16="http://schemas.microsoft.com/office/drawing/2014/main" id="{702FC0B9-481D-49B5-AB8F-F5A048829A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2234" y="1875491"/>
                <a:ext cx="1820523" cy="1820523"/>
              </a:xfrm>
              <a:prstGeom prst="rect">
                <a:avLst/>
              </a:prstGeom>
            </p:spPr>
          </p:pic>
        </p:grpSp>
        <p:sp>
          <p:nvSpPr>
            <p:cNvPr id="15" name="TextBox 14">
              <a:extLst>
                <a:ext uri="{FF2B5EF4-FFF2-40B4-BE49-F238E27FC236}">
                  <a16:creationId xmlns:a16="http://schemas.microsoft.com/office/drawing/2014/main" id="{35402B10-D82D-462E-82D9-E881AAE93B34}"/>
                </a:ext>
              </a:extLst>
            </p:cNvPr>
            <p:cNvSpPr txBox="1"/>
            <p:nvPr/>
          </p:nvSpPr>
          <p:spPr>
            <a:xfrm>
              <a:off x="7026648" y="2451030"/>
              <a:ext cx="77617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Arial"/>
                  <a:sym typeface="Arial"/>
                </a:rPr>
                <a:t>Poodle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Arial"/>
                  <a:sym typeface="Arial"/>
                </a:rPr>
                <a:t>5</a:t>
              </a:r>
            </a:p>
          </p:txBody>
        </p:sp>
      </p:grpSp>
      <p:grpSp>
        <p:nvGrpSpPr>
          <p:cNvPr id="17" name="Group 16">
            <a:extLst>
              <a:ext uri="{FF2B5EF4-FFF2-40B4-BE49-F238E27FC236}">
                <a16:creationId xmlns:a16="http://schemas.microsoft.com/office/drawing/2014/main" id="{F4009B08-7BDA-4E49-AB35-5BA10FDDA54E}"/>
              </a:ext>
            </a:extLst>
          </p:cNvPr>
          <p:cNvGrpSpPr/>
          <p:nvPr/>
        </p:nvGrpSpPr>
        <p:grpSpPr>
          <a:xfrm>
            <a:off x="4868091" y="3574811"/>
            <a:ext cx="3335125" cy="1963840"/>
            <a:chOff x="4868091" y="3574811"/>
            <a:chExt cx="3335125" cy="1963840"/>
          </a:xfrm>
        </p:grpSpPr>
        <p:grpSp>
          <p:nvGrpSpPr>
            <p:cNvPr id="14" name="Group 13">
              <a:extLst>
                <a:ext uri="{FF2B5EF4-FFF2-40B4-BE49-F238E27FC236}">
                  <a16:creationId xmlns:a16="http://schemas.microsoft.com/office/drawing/2014/main" id="{45FAFEFF-672A-4C96-B350-1B01726B0476}"/>
                </a:ext>
              </a:extLst>
            </p:cNvPr>
            <p:cNvGrpSpPr/>
            <p:nvPr/>
          </p:nvGrpSpPr>
          <p:grpSpPr>
            <a:xfrm>
              <a:off x="4868091" y="3574811"/>
              <a:ext cx="3335125" cy="1963840"/>
              <a:chOff x="4868091" y="3574811"/>
              <a:chExt cx="3335125" cy="1963840"/>
            </a:xfrm>
          </p:grpSpPr>
          <p:cxnSp>
            <p:nvCxnSpPr>
              <p:cNvPr id="10" name="Straight Arrow Connector 9">
                <a:extLst>
                  <a:ext uri="{FF2B5EF4-FFF2-40B4-BE49-F238E27FC236}">
                    <a16:creationId xmlns:a16="http://schemas.microsoft.com/office/drawing/2014/main" id="{D2490662-C485-4C4C-A6D4-0EF82D169B71}"/>
                  </a:ext>
                </a:extLst>
              </p:cNvPr>
              <p:cNvCxnSpPr>
                <a:cxnSpLocks/>
              </p:cNvCxnSpPr>
              <p:nvPr/>
            </p:nvCxnSpPr>
            <p:spPr>
              <a:xfrm flipV="1">
                <a:off x="4868091" y="4558186"/>
                <a:ext cx="1596853" cy="98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g">
                <a:extLst>
                  <a:ext uri="{FF2B5EF4-FFF2-40B4-BE49-F238E27FC236}">
                    <a16:creationId xmlns:a16="http://schemas.microsoft.com/office/drawing/2014/main" id="{3CDD8A71-E5D3-41FB-8EF5-1EB196B47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82693" y="3574811"/>
                <a:ext cx="1820523" cy="1820523"/>
              </a:xfrm>
              <a:prstGeom prst="rect">
                <a:avLst/>
              </a:prstGeom>
            </p:spPr>
          </p:pic>
        </p:grpSp>
        <p:sp>
          <p:nvSpPr>
            <p:cNvPr id="16" name="TextBox 15">
              <a:extLst>
                <a:ext uri="{FF2B5EF4-FFF2-40B4-BE49-F238E27FC236}">
                  <a16:creationId xmlns:a16="http://schemas.microsoft.com/office/drawing/2014/main" id="{01E47C45-926A-408F-B136-A6D1D94F73FB}"/>
                </a:ext>
              </a:extLst>
            </p:cNvPr>
            <p:cNvSpPr txBox="1"/>
            <p:nvPr/>
          </p:nvSpPr>
          <p:spPr>
            <a:xfrm>
              <a:off x="7026648" y="4161865"/>
              <a:ext cx="7633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Arial"/>
                  <a:sym typeface="Arial"/>
                </a:rPr>
                <a:t>Pitbull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Arial"/>
                  <a:sym typeface="Arial"/>
                </a:rPr>
                <a:t>50</a:t>
              </a:r>
            </a:p>
          </p:txBody>
        </p:sp>
      </p:grpSp>
      <p:grpSp>
        <p:nvGrpSpPr>
          <p:cNvPr id="28" name="Group 27">
            <a:extLst>
              <a:ext uri="{FF2B5EF4-FFF2-40B4-BE49-F238E27FC236}">
                <a16:creationId xmlns:a16="http://schemas.microsoft.com/office/drawing/2014/main" id="{A6C2B274-982A-4884-BDCC-FFA21D6BF2AA}"/>
              </a:ext>
            </a:extLst>
          </p:cNvPr>
          <p:cNvGrpSpPr/>
          <p:nvPr/>
        </p:nvGrpSpPr>
        <p:grpSpPr>
          <a:xfrm>
            <a:off x="7636577" y="2785752"/>
            <a:ext cx="1080478" cy="1172508"/>
            <a:chOff x="7636577" y="2785752"/>
            <a:chExt cx="1080478" cy="1172508"/>
          </a:xfrm>
        </p:grpSpPr>
        <p:sp>
          <p:nvSpPr>
            <p:cNvPr id="6" name="Rectangle 5">
              <a:extLst>
                <a:ext uri="{FF2B5EF4-FFF2-40B4-BE49-F238E27FC236}">
                  <a16:creationId xmlns:a16="http://schemas.microsoft.com/office/drawing/2014/main" id="{B704896E-DE95-48A0-A76A-2816CCE5DFAA}"/>
                </a:ext>
              </a:extLst>
            </p:cNvPr>
            <p:cNvSpPr/>
            <p:nvPr/>
          </p:nvSpPr>
          <p:spPr>
            <a:xfrm>
              <a:off x="7683512" y="3295351"/>
              <a:ext cx="1033543" cy="49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Segoe Print" panose="02000600000000000000" pitchFamily="2" charset="0"/>
                  <a:ea typeface="+mn-ea"/>
                  <a:cs typeface="+mn-cs"/>
                  <a:sym typeface="Arial"/>
                </a:rPr>
                <a:t>count =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Segoe Print" panose="02000600000000000000" pitchFamily="2" charset="0"/>
                  <a:ea typeface="+mn-ea"/>
                  <a:cs typeface="+mn-cs"/>
                  <a:sym typeface="Arial"/>
                </a:rPr>
                <a:t>2</a:t>
              </a:r>
            </a:p>
          </p:txBody>
        </p:sp>
        <p:cxnSp>
          <p:nvCxnSpPr>
            <p:cNvPr id="11" name="Straight Arrow Connector 10">
              <a:extLst>
                <a:ext uri="{FF2B5EF4-FFF2-40B4-BE49-F238E27FC236}">
                  <a16:creationId xmlns:a16="http://schemas.microsoft.com/office/drawing/2014/main" id="{D51EBFF8-DC3C-4E47-8FD7-32E0E7168C76}"/>
                </a:ext>
              </a:extLst>
            </p:cNvPr>
            <p:cNvCxnSpPr>
              <a:cxnSpLocks/>
            </p:cNvCxnSpPr>
            <p:nvPr/>
          </p:nvCxnSpPr>
          <p:spPr>
            <a:xfrm>
              <a:off x="7636577" y="2785752"/>
              <a:ext cx="442891" cy="47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E38B16-88EA-4C3D-9228-AD050FCB6529}"/>
                </a:ext>
              </a:extLst>
            </p:cNvPr>
            <p:cNvCxnSpPr>
              <a:cxnSpLocks/>
            </p:cNvCxnSpPr>
            <p:nvPr/>
          </p:nvCxnSpPr>
          <p:spPr>
            <a:xfrm flipV="1">
              <a:off x="8003177" y="3813021"/>
              <a:ext cx="200039" cy="14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866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ourier New"/>
              <a:buNone/>
            </a:pPr>
            <a:r>
              <a:rPr lang="en-US">
                <a:latin typeface="Courier New"/>
                <a:ea typeface="Courier New"/>
                <a:cs typeface="Courier New"/>
                <a:sym typeface="Courier New"/>
              </a:rPr>
              <a:t>static</a:t>
            </a:r>
            <a:r>
              <a:rPr lang="en-US"/>
              <a:t> Restrictions</a:t>
            </a:r>
            <a:endParaRPr/>
          </a:p>
        </p:txBody>
      </p:sp>
      <p:sp>
        <p:nvSpPr>
          <p:cNvPr id="226" name="Google Shape;226;p17"/>
          <p:cNvSpPr txBox="1">
            <a:spLocks noGrp="1"/>
          </p:cNvSpPr>
          <p:nvPr>
            <p:ph type="body" idx="1"/>
          </p:nvPr>
        </p:nvSpPr>
        <p:spPr>
          <a:xfrm>
            <a:off x="380010" y="1645919"/>
            <a:ext cx="8398230" cy="427361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1750"/>
              <a:buChar char="•"/>
            </a:pPr>
            <a:r>
              <a:rPr lang="en-US" sz="1750" b="1" dirty="0"/>
              <a:t>static methods can only </a:t>
            </a:r>
            <a:r>
              <a:rPr lang="en-US" sz="1750" b="1" u="sng" dirty="0"/>
              <a:t>directly</a:t>
            </a:r>
            <a:r>
              <a:rPr lang="en-US" sz="1750" b="1" dirty="0"/>
              <a:t> </a:t>
            </a:r>
            <a:r>
              <a:rPr lang="en-US" sz="1750" b="1" u="sng" dirty="0"/>
              <a:t>call</a:t>
            </a:r>
            <a:r>
              <a:rPr lang="en-US" sz="1750" b="1" dirty="0"/>
              <a:t> other static methods.</a:t>
            </a:r>
            <a:endParaRPr b="1" dirty="0"/>
          </a:p>
          <a:p>
            <a:pPr marL="342900" lvl="0" indent="-342900" algn="l" rtl="0">
              <a:lnSpc>
                <a:spcPct val="80000"/>
              </a:lnSpc>
              <a:spcBef>
                <a:spcPts val="350"/>
              </a:spcBef>
              <a:spcAft>
                <a:spcPts val="0"/>
              </a:spcAft>
              <a:buSzPts val="1750"/>
              <a:buChar char="•"/>
            </a:pPr>
            <a:r>
              <a:rPr lang="en-US" sz="1750" dirty="0"/>
              <a:t>This is why…</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25"/>
              </a:spcBef>
              <a:spcAft>
                <a:spcPts val="0"/>
              </a:spcAft>
              <a:buSzPts val="1625"/>
              <a:buChar char="–"/>
            </a:pPr>
            <a:r>
              <a:rPr lang="en-US" sz="1625" dirty="0">
                <a:latin typeface="Courier New"/>
                <a:ea typeface="Courier New"/>
                <a:cs typeface="Courier New"/>
                <a:sym typeface="Courier New"/>
              </a:rPr>
              <a:t>public class Example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static void main(String[] </a:t>
            </a:r>
            <a:r>
              <a:rPr lang="en-US" sz="1625" dirty="0" err="1">
                <a:latin typeface="Courier New"/>
                <a:ea typeface="Courier New"/>
                <a:cs typeface="Courier New"/>
                <a:sym typeface="Courier New"/>
              </a:rPr>
              <a:t>args</a:t>
            </a: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r>
              <a:rPr lang="en-US" sz="1800" b="1" strike="sngStrike" dirty="0" err="1">
                <a:solidFill>
                  <a:srgbClr val="FF0000"/>
                </a:solidFill>
                <a:latin typeface="Courier New"/>
                <a:ea typeface="Courier New"/>
                <a:cs typeface="Courier New"/>
                <a:sym typeface="Courier New"/>
              </a:rPr>
              <a:t>doAThing</a:t>
            </a:r>
            <a:r>
              <a:rPr lang="en-US" sz="1800" b="1" strike="sngStrike" dirty="0">
                <a:solidFill>
                  <a:srgbClr val="FF0000"/>
                </a:solidFill>
                <a:latin typeface="Courier New"/>
                <a:ea typeface="Courier New"/>
                <a:cs typeface="Courier New"/>
                <a:sym typeface="Courier New"/>
              </a:rPr>
              <a:t>();</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    public void </a:t>
            </a:r>
            <a:r>
              <a:rPr lang="en-US" sz="1625" dirty="0" err="1">
                <a:latin typeface="Courier New"/>
                <a:ea typeface="Courier New"/>
                <a:cs typeface="Courier New"/>
                <a:sym typeface="Courier New"/>
              </a:rPr>
              <a:t>doAThing</a:t>
            </a:r>
            <a:r>
              <a:rPr lang="en-US" sz="1625" dirty="0">
                <a:latin typeface="Courier New"/>
                <a:ea typeface="Courier New"/>
                <a:cs typeface="Courier New"/>
                <a:sym typeface="Courier New"/>
              </a:rPr>
              <a:t>() { }</a:t>
            </a:r>
            <a:br>
              <a:rPr lang="en-US" sz="1625" dirty="0">
                <a:latin typeface="Courier New"/>
                <a:ea typeface="Courier New"/>
                <a:cs typeface="Courier New"/>
                <a:sym typeface="Courier New"/>
              </a:rPr>
            </a:br>
            <a:r>
              <a:rPr lang="en-US" sz="1625" dirty="0">
                <a:latin typeface="Courier New"/>
                <a:ea typeface="Courier New"/>
                <a:cs typeface="Courier New"/>
                <a:sym typeface="Courier New"/>
              </a:rPr>
              <a:t>}</a:t>
            </a:r>
            <a:endParaRPr dirty="0"/>
          </a:p>
          <a:p>
            <a:pPr marL="342900" lvl="1" indent="0" algn="l" rtl="0">
              <a:lnSpc>
                <a:spcPct val="80000"/>
              </a:lnSpc>
              <a:spcBef>
                <a:spcPts val="300"/>
              </a:spcBef>
              <a:spcAft>
                <a:spcPts val="0"/>
              </a:spcAft>
              <a:buSzPts val="1500"/>
              <a:buNone/>
            </a:pPr>
            <a:br>
              <a:rPr lang="en-US" sz="1500" dirty="0"/>
            </a:br>
            <a:r>
              <a:rPr lang="en-US" sz="1500" dirty="0"/>
              <a:t>…always fails. </a:t>
            </a:r>
            <a:r>
              <a:rPr lang="en-US" sz="1500" dirty="0" err="1">
                <a:latin typeface="Courier New"/>
                <a:ea typeface="Courier New"/>
                <a:cs typeface="Courier New"/>
                <a:sym typeface="Courier New"/>
              </a:rPr>
              <a:t>doAThing</a:t>
            </a:r>
            <a:r>
              <a:rPr lang="en-US" sz="1500" dirty="0">
                <a:latin typeface="Courier New"/>
                <a:ea typeface="Courier New"/>
                <a:cs typeface="Courier New"/>
                <a:sym typeface="Courier New"/>
              </a:rPr>
              <a:t>() </a:t>
            </a:r>
            <a:r>
              <a:rPr lang="en-US" sz="1500" dirty="0"/>
              <a:t>isn’t </a:t>
            </a:r>
            <a:r>
              <a:rPr lang="en-US" sz="1500" dirty="0">
                <a:latin typeface="Courier New"/>
                <a:ea typeface="Courier New"/>
                <a:cs typeface="Courier New"/>
                <a:sym typeface="Courier New"/>
              </a:rPr>
              <a:t>static</a:t>
            </a:r>
            <a:r>
              <a:rPr lang="en-US" sz="1500" dirty="0"/>
              <a:t>, so it can’t be called directly from inside a static method.</a:t>
            </a:r>
            <a:endParaRPr dirty="0"/>
          </a:p>
          <a:p>
            <a:pPr marL="342900" lvl="0" indent="-342900" algn="l" rtl="0">
              <a:lnSpc>
                <a:spcPct val="80000"/>
              </a:lnSpc>
              <a:spcBef>
                <a:spcPts val="350"/>
              </a:spcBef>
              <a:spcAft>
                <a:spcPts val="0"/>
              </a:spcAft>
              <a:buSzPts val="1750"/>
              <a:buChar char="•"/>
            </a:pPr>
            <a:r>
              <a:rPr lang="en-US" sz="1750" dirty="0"/>
              <a:t>Instead…</a:t>
            </a:r>
            <a:endParaRPr dirty="0"/>
          </a:p>
          <a:p>
            <a:pPr marL="0" lvl="0" indent="0" algn="l" rtl="0">
              <a:lnSpc>
                <a:spcPct val="80000"/>
              </a:lnSpc>
              <a:spcBef>
                <a:spcPts val="350"/>
              </a:spcBef>
              <a:spcAft>
                <a:spcPts val="0"/>
              </a:spcAft>
              <a:buSzPts val="1750"/>
              <a:buNone/>
            </a:pPr>
            <a:endParaRPr sz="1750" dirty="0"/>
          </a:p>
          <a:p>
            <a:pPr marL="742950" lvl="1" indent="-285750" algn="l" rtl="0">
              <a:lnSpc>
                <a:spcPct val="80000"/>
              </a:lnSpc>
              <a:spcBef>
                <a:spcPts val="362"/>
              </a:spcBef>
              <a:spcAft>
                <a:spcPts val="0"/>
              </a:spcAft>
              <a:buSzPts val="1812"/>
              <a:buChar char="–"/>
            </a:pPr>
            <a:r>
              <a:rPr lang="en-US" sz="1812" dirty="0">
                <a:latin typeface="Courier New"/>
                <a:ea typeface="Courier New"/>
                <a:cs typeface="Courier New"/>
                <a:sym typeface="Courier New"/>
              </a:rPr>
              <a:t>public static void main(String[] </a:t>
            </a:r>
            <a:r>
              <a:rPr lang="en-US" sz="1812" dirty="0" err="1">
                <a:latin typeface="Courier New"/>
                <a:ea typeface="Courier New"/>
                <a:cs typeface="Courier New"/>
                <a:sym typeface="Courier New"/>
              </a:rPr>
              <a:t>args</a:t>
            </a:r>
            <a:r>
              <a:rPr lang="en-US" sz="1812" dirty="0">
                <a:latin typeface="Courier New"/>
                <a:ea typeface="Courier New"/>
                <a:cs typeface="Courier New"/>
                <a:sym typeface="Courier New"/>
              </a:rPr>
              <a:t>) {</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Example </a:t>
            </a:r>
            <a:r>
              <a:rPr lang="en-US" sz="1812" dirty="0" err="1">
                <a:latin typeface="Courier New"/>
                <a:ea typeface="Courier New"/>
                <a:cs typeface="Courier New"/>
                <a:sym typeface="Courier New"/>
              </a:rPr>
              <a:t>myEx</a:t>
            </a:r>
            <a:r>
              <a:rPr lang="en-US" sz="1812" dirty="0">
                <a:latin typeface="Courier New"/>
                <a:ea typeface="Courier New"/>
                <a:cs typeface="Courier New"/>
                <a:sym typeface="Courier New"/>
              </a:rPr>
              <a:t> = new Example();</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    </a:t>
            </a:r>
            <a:r>
              <a:rPr lang="en-US" sz="1812" b="1" i="1" dirty="0" err="1">
                <a:solidFill>
                  <a:srgbClr val="00B050"/>
                </a:solidFill>
                <a:latin typeface="Courier New"/>
                <a:ea typeface="Courier New"/>
                <a:cs typeface="Courier New"/>
                <a:sym typeface="Courier New"/>
              </a:rPr>
              <a:t>myEx.doAThing</a:t>
            </a:r>
            <a:r>
              <a:rPr lang="en-US" sz="1812" b="1" i="1" dirty="0">
                <a:solidFill>
                  <a:srgbClr val="00B050"/>
                </a:solidFill>
                <a:latin typeface="Courier New"/>
                <a:ea typeface="Courier New"/>
                <a:cs typeface="Courier New"/>
                <a:sym typeface="Courier New"/>
              </a:rPr>
              <a:t>();</a:t>
            </a:r>
            <a:br>
              <a:rPr lang="en-US" sz="1812" dirty="0">
                <a:latin typeface="Courier New"/>
                <a:ea typeface="Courier New"/>
                <a:cs typeface="Courier New"/>
                <a:sym typeface="Courier New"/>
              </a:rPr>
            </a:br>
            <a:r>
              <a:rPr lang="en-US" sz="1812" dirty="0">
                <a:latin typeface="Courier New"/>
                <a:ea typeface="Courier New"/>
                <a:cs typeface="Courier New"/>
                <a:sym typeface="Courier New"/>
              </a:rPr>
              <a:t>}</a:t>
            </a:r>
            <a:endParaRPr sz="1812"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83DB-1BD5-446B-9E3D-18293669DA02}"/>
              </a:ext>
            </a:extLst>
          </p:cNvPr>
          <p:cNvSpPr>
            <a:spLocks noGrp="1"/>
          </p:cNvSpPr>
          <p:nvPr>
            <p:ph type="title"/>
          </p:nvPr>
        </p:nvSpPr>
        <p:spPr/>
        <p:txBody>
          <a:bodyPr/>
          <a:lstStyle/>
          <a:p>
            <a:r>
              <a:rPr lang="en-US" dirty="0"/>
              <a:t>Scope Naming Rules</a:t>
            </a:r>
          </a:p>
        </p:txBody>
      </p:sp>
      <p:sp>
        <p:nvSpPr>
          <p:cNvPr id="3" name="Content Placeholder 2">
            <a:extLst>
              <a:ext uri="{FF2B5EF4-FFF2-40B4-BE49-F238E27FC236}">
                <a16:creationId xmlns:a16="http://schemas.microsoft.com/office/drawing/2014/main" id="{8335F053-CC20-4A68-96A6-0707588BC6B6}"/>
              </a:ext>
            </a:extLst>
          </p:cNvPr>
          <p:cNvSpPr>
            <a:spLocks noGrp="1"/>
          </p:cNvSpPr>
          <p:nvPr>
            <p:ph idx="1"/>
          </p:nvPr>
        </p:nvSpPr>
        <p:spPr>
          <a:xfrm>
            <a:off x="380010" y="1481446"/>
            <a:ext cx="8383980" cy="4978077"/>
          </a:xfrm>
        </p:spPr>
        <p:txBody>
          <a:bodyPr>
            <a:normAutofit/>
          </a:bodyPr>
          <a:lstStyle/>
          <a:p>
            <a:pPr algn="l">
              <a:buFont typeface="Arial" panose="020B0604020202020204" pitchFamily="34" charset="0"/>
              <a:buChar char="•"/>
            </a:pPr>
            <a:r>
              <a:rPr lang="en-US" sz="1800" b="0" i="0" dirty="0">
                <a:solidFill>
                  <a:srgbClr val="212529"/>
                </a:solidFill>
                <a:effectLst/>
                <a:latin typeface="Courier New" panose="02070309020205020404" pitchFamily="49" charset="0"/>
                <a:cs typeface="Courier New" panose="02070309020205020404" pitchFamily="49" charset="0"/>
              </a:rPr>
              <a:t>Instance</a:t>
            </a:r>
            <a:r>
              <a:rPr lang="en-US" sz="1800" b="0" i="0" dirty="0">
                <a:solidFill>
                  <a:srgbClr val="212529"/>
                </a:solidFill>
                <a:effectLst/>
                <a:latin typeface="+mn-lt"/>
              </a:rPr>
              <a:t> and </a:t>
            </a:r>
            <a:r>
              <a:rPr lang="en-US" sz="1800" b="0" i="0" dirty="0">
                <a:solidFill>
                  <a:srgbClr val="212529"/>
                </a:solidFill>
                <a:effectLst/>
                <a:latin typeface="Courier New" panose="02070309020205020404" pitchFamily="49" charset="0"/>
                <a:cs typeface="Courier New" panose="02070309020205020404" pitchFamily="49" charset="0"/>
              </a:rPr>
              <a:t>Class</a:t>
            </a:r>
            <a:r>
              <a:rPr lang="en-US" sz="1800" b="0" i="0" dirty="0">
                <a:solidFill>
                  <a:srgbClr val="212529"/>
                </a:solidFill>
                <a:effectLst/>
                <a:latin typeface="+mn-lt"/>
              </a:rPr>
              <a:t> scope variables cannot share the same name.</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scope variables cannot share the same name, if the block is nested within the method.</a:t>
            </a:r>
          </a:p>
          <a:p>
            <a:pPr algn="l">
              <a:buFont typeface="Arial" panose="020B0604020202020204" pitchFamily="34" charset="0"/>
              <a:buChar char="•"/>
            </a:pP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scope variables CAN share the same name as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 and </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scope variables. This is called “Variable Shadowing”. </a:t>
            </a:r>
          </a:p>
          <a:p>
            <a:pPr algn="l">
              <a:buFont typeface="Arial" panose="020B0604020202020204" pitchFamily="34" charset="0"/>
              <a:buChar char="•"/>
            </a:pPr>
            <a:r>
              <a:rPr lang="en-US" sz="1800" dirty="0">
                <a:solidFill>
                  <a:srgbClr val="212529"/>
                </a:solidFill>
                <a:latin typeface="+mn-lt"/>
              </a:rPr>
              <a:t>You can distinguish </a:t>
            </a:r>
            <a:r>
              <a:rPr lang="en-US" sz="1800" dirty="0">
                <a:solidFill>
                  <a:srgbClr val="212529"/>
                </a:solidFill>
                <a:latin typeface="Courier New" panose="02070309020205020404" pitchFamily="49" charset="0"/>
                <a:cs typeface="Courier New" panose="02070309020205020404" pitchFamily="49" charset="0"/>
              </a:rPr>
              <a:t>instance</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class</a:t>
            </a:r>
            <a:r>
              <a:rPr lang="en-US" sz="1800" dirty="0">
                <a:solidFill>
                  <a:srgbClr val="212529"/>
                </a:solidFill>
                <a:latin typeface="+mn-lt"/>
              </a:rPr>
              <a:t> variables from </a:t>
            </a:r>
            <a:r>
              <a:rPr lang="en-US" sz="1800" dirty="0">
                <a:solidFill>
                  <a:srgbClr val="212529"/>
                </a:solidFill>
                <a:latin typeface="Courier New" panose="02070309020205020404" pitchFamily="49" charset="0"/>
                <a:cs typeface="Courier New" panose="02070309020205020404" pitchFamily="49" charset="0"/>
              </a:rPr>
              <a:t>block</a:t>
            </a:r>
            <a:r>
              <a:rPr lang="en-US" sz="1800" dirty="0">
                <a:solidFill>
                  <a:srgbClr val="212529"/>
                </a:solidFill>
                <a:latin typeface="+mn-lt"/>
              </a:rPr>
              <a:t>/</a:t>
            </a:r>
            <a:r>
              <a:rPr lang="en-US" sz="1800" dirty="0">
                <a:solidFill>
                  <a:srgbClr val="212529"/>
                </a:solidFill>
                <a:latin typeface="Courier New" panose="02070309020205020404" pitchFamily="49" charset="0"/>
                <a:cs typeface="Courier New" panose="02070309020205020404" pitchFamily="49" charset="0"/>
              </a:rPr>
              <a:t>method</a:t>
            </a:r>
            <a:r>
              <a:rPr lang="en-US" sz="1800" dirty="0">
                <a:solidFill>
                  <a:srgbClr val="212529"/>
                </a:solidFill>
                <a:latin typeface="+mn-lt"/>
              </a:rPr>
              <a:t> variables using the ‘</a:t>
            </a:r>
            <a:r>
              <a:rPr lang="en-US" sz="1800" dirty="0">
                <a:solidFill>
                  <a:srgbClr val="212529"/>
                </a:solidFill>
                <a:latin typeface="Courier New" panose="02070309020205020404" pitchFamily="49" charset="0"/>
                <a:cs typeface="Courier New" panose="02070309020205020404" pitchFamily="49" charset="0"/>
              </a:rPr>
              <a:t>this</a:t>
            </a:r>
            <a:r>
              <a:rPr lang="en-US" sz="1800" dirty="0">
                <a:solidFill>
                  <a:srgbClr val="212529"/>
                </a:solidFill>
                <a:latin typeface="+mn-lt"/>
              </a:rPr>
              <a:t>’ keyword.</a:t>
            </a:r>
            <a:endParaRPr lang="en-US" dirty="0">
              <a:solidFill>
                <a:srgbClr val="212529"/>
              </a:solidFill>
              <a:latin typeface="+mn-lt"/>
            </a:endParaRPr>
          </a:p>
          <a:p>
            <a:pPr algn="l">
              <a:buFont typeface="Arial" panose="020B0604020202020204" pitchFamily="34" charset="0"/>
              <a:buChar char="•"/>
            </a:pPr>
            <a:endParaRPr lang="en-US" b="0" i="0" dirty="0">
              <a:solidFill>
                <a:srgbClr val="212529"/>
              </a:solidFill>
              <a:effectLst/>
              <a:latin typeface="+mj-lt"/>
            </a:endParaRPr>
          </a:p>
          <a:p>
            <a:pPr marL="0" indent="0">
              <a:buNone/>
            </a:pPr>
            <a:r>
              <a:rPr lang="en-US" sz="1800"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1664DBD2-BC13-412C-ABE3-AF3CD361010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sym typeface="Arial"/>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sym typeface="Arial"/>
            </a:endParaRPr>
          </a:p>
        </p:txBody>
      </p:sp>
      <p:sp>
        <p:nvSpPr>
          <p:cNvPr id="5" name="Google Shape;219;p16">
            <a:extLst>
              <a:ext uri="{FF2B5EF4-FFF2-40B4-BE49-F238E27FC236}">
                <a16:creationId xmlns:a16="http://schemas.microsoft.com/office/drawing/2014/main" id="{74877B0A-FB02-46BF-BEA2-51B2878F78FE}"/>
              </a:ext>
            </a:extLst>
          </p:cNvPr>
          <p:cNvSpPr txBox="1">
            <a:spLocks/>
          </p:cNvSpPr>
          <p:nvPr/>
        </p:nvSpPr>
        <p:spPr>
          <a:xfrm>
            <a:off x="1879870" y="4136994"/>
            <a:ext cx="5384260" cy="171895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 </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Example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number;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setNumber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number)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this.number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number;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Tree>
    <p:extLst>
      <p:ext uri="{BB962C8B-B14F-4D97-AF65-F5344CB8AC3E}">
        <p14:creationId xmlns:p14="http://schemas.microsoft.com/office/powerpoint/2010/main" val="66672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CLASSPATH</a:t>
            </a:r>
            <a:endParaRPr dirty="0"/>
          </a:p>
        </p:txBody>
      </p:sp>
      <p:sp>
        <p:nvSpPr>
          <p:cNvPr id="303" name="Google Shape;303;p28"/>
          <p:cNvSpPr txBox="1">
            <a:spLocks noGrp="1"/>
          </p:cNvSpPr>
          <p:nvPr>
            <p:ph type="body" idx="1"/>
          </p:nvPr>
        </p:nvSpPr>
        <p:spPr>
          <a:xfrm>
            <a:off x="380010" y="1481446"/>
            <a:ext cx="8383980" cy="5037341"/>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Only one class can be compiled at a time</a:t>
            </a:r>
            <a:endParaRPr dirty="0"/>
          </a:p>
          <a:p>
            <a:pPr marL="342900" lvl="0" indent="-342900" algn="l" rtl="0">
              <a:lnSpc>
                <a:spcPct val="90000"/>
              </a:lnSpc>
              <a:spcBef>
                <a:spcPts val="518"/>
              </a:spcBef>
              <a:spcAft>
                <a:spcPts val="0"/>
              </a:spcAft>
              <a:buSzPts val="2590"/>
              <a:buChar char="•"/>
            </a:pPr>
            <a:r>
              <a:rPr lang="en-US" sz="2590" dirty="0"/>
              <a:t>If one class that is being compiled references another class, the compiler will search for the relevant compiled .class file.</a:t>
            </a:r>
            <a:endParaRPr dirty="0"/>
          </a:p>
          <a:p>
            <a:pPr marL="742950" lvl="1" indent="-285750" algn="l" rtl="0">
              <a:lnSpc>
                <a:spcPct val="90000"/>
              </a:lnSpc>
              <a:spcBef>
                <a:spcPts val="370"/>
              </a:spcBef>
              <a:spcAft>
                <a:spcPts val="0"/>
              </a:spcAft>
              <a:buSzPts val="1850"/>
              <a:buChar char="–"/>
            </a:pPr>
            <a:r>
              <a:rPr lang="en-US" sz="1850" dirty="0">
                <a:latin typeface="Courier New"/>
                <a:ea typeface="Courier New"/>
                <a:cs typeface="Courier New"/>
                <a:sym typeface="Courier New"/>
              </a:rPr>
              <a:t>public class Test2 { Test1 test = new Test1(); }</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The “</a:t>
            </a:r>
            <a:r>
              <a:rPr lang="en-US" sz="2220" dirty="0" err="1">
                <a:latin typeface="Arial"/>
                <a:ea typeface="Arial"/>
                <a:cs typeface="Arial"/>
                <a:sym typeface="Arial"/>
              </a:rPr>
              <a:t>Classpath</a:t>
            </a:r>
            <a:r>
              <a:rPr lang="en-US" sz="2220" dirty="0">
                <a:latin typeface="Arial"/>
                <a:ea typeface="Arial"/>
                <a:cs typeface="Arial"/>
                <a:sym typeface="Arial"/>
              </a:rPr>
              <a:t>” is a list of all the directories where the compiler is allowed to look for dependent classes.</a:t>
            </a:r>
            <a:endParaRPr dirty="0"/>
          </a:p>
          <a:p>
            <a:pPr marL="742950" lvl="1" indent="-285750" algn="l" rtl="0">
              <a:lnSpc>
                <a:spcPct val="90000"/>
              </a:lnSpc>
              <a:spcBef>
                <a:spcPts val="370"/>
              </a:spcBef>
              <a:spcAft>
                <a:spcPts val="0"/>
              </a:spcAft>
              <a:buSzPts val="1850"/>
              <a:buChar char="–"/>
            </a:pPr>
            <a:r>
              <a:rPr lang="en-US" sz="1850" dirty="0">
                <a:latin typeface="Arial"/>
                <a:ea typeface="Arial"/>
                <a:cs typeface="Arial"/>
                <a:sym typeface="Arial"/>
              </a:rPr>
              <a:t>Will search in the current folder by default</a:t>
            </a:r>
            <a:endParaRPr dirty="0"/>
          </a:p>
          <a:p>
            <a:pPr marL="742950" lvl="1" indent="-285750" algn="l" rtl="0">
              <a:lnSpc>
                <a:spcPct val="90000"/>
              </a:lnSpc>
              <a:spcBef>
                <a:spcPts val="370"/>
              </a:spcBef>
              <a:spcAft>
                <a:spcPts val="0"/>
              </a:spcAft>
              <a:buSzPts val="1850"/>
              <a:buChar char="–"/>
            </a:pPr>
            <a:r>
              <a:rPr lang="en-US" sz="1850" dirty="0">
                <a:latin typeface="Arial"/>
                <a:ea typeface="Arial"/>
                <a:cs typeface="Arial"/>
                <a:sym typeface="Arial"/>
              </a:rPr>
              <a:t>Can search in other folders by compiling with the “-</a:t>
            </a:r>
            <a:r>
              <a:rPr lang="en-US" sz="1850" dirty="0" err="1">
                <a:latin typeface="Arial"/>
                <a:ea typeface="Arial"/>
                <a:cs typeface="Arial"/>
                <a:sym typeface="Arial"/>
              </a:rPr>
              <a:t>classpath</a:t>
            </a:r>
            <a:r>
              <a:rPr lang="en-US" sz="1850" dirty="0">
                <a:latin typeface="Arial"/>
                <a:ea typeface="Arial"/>
                <a:cs typeface="Arial"/>
                <a:sym typeface="Arial"/>
              </a:rPr>
              <a:t> folder1:folder2: …” flag</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CLASSPATH can also be set as an OS environment variable.</a:t>
            </a:r>
            <a:endParaRPr dirty="0"/>
          </a:p>
          <a:p>
            <a:pPr marL="342900" lvl="0" indent="-342900" algn="l" rtl="0">
              <a:lnSpc>
                <a:spcPct val="90000"/>
              </a:lnSpc>
              <a:spcBef>
                <a:spcPts val="444"/>
              </a:spcBef>
              <a:spcAft>
                <a:spcPts val="0"/>
              </a:spcAft>
              <a:buSzPts val="2220"/>
              <a:buChar char="•"/>
            </a:pPr>
            <a:r>
              <a:rPr lang="en-US" sz="2220" dirty="0">
                <a:latin typeface="Arial"/>
                <a:ea typeface="Arial"/>
                <a:cs typeface="Arial"/>
                <a:sym typeface="Arial"/>
              </a:rPr>
              <a:t>IDEs will manage projects – every file in a project will be included in the </a:t>
            </a:r>
            <a:r>
              <a:rPr lang="en-US" sz="2220" dirty="0" err="1">
                <a:latin typeface="Arial"/>
                <a:ea typeface="Arial"/>
                <a:cs typeface="Arial"/>
                <a:sym typeface="Arial"/>
              </a:rPr>
              <a:t>classpath</a:t>
            </a:r>
            <a:r>
              <a:rPr lang="en-US" sz="2220" dirty="0">
                <a:latin typeface="Arial"/>
                <a:ea typeface="Arial"/>
                <a:cs typeface="Arial"/>
                <a:sym typeface="Arial"/>
              </a:rPr>
              <a:t> for that project. External libraries can be added as well (sometimes called the Build Path)</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dirty="0"/>
              <a:t>34</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effectively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199B-366E-4839-A919-44061BF8E55D}"/>
              </a:ext>
            </a:extLst>
          </p:cNvPr>
          <p:cNvSpPr>
            <a:spLocks noGrp="1"/>
          </p:cNvSpPr>
          <p:nvPr>
            <p:ph type="title"/>
          </p:nvPr>
        </p:nvSpPr>
        <p:spPr/>
        <p:txBody>
          <a:bodyPr/>
          <a:lstStyle/>
          <a:p>
            <a:r>
              <a:rPr lang="en-US" dirty="0">
                <a:latin typeface="Arial"/>
                <a:cs typeface="Arial"/>
              </a:rPr>
              <a:t>Using Arrays</a:t>
            </a:r>
            <a:endParaRPr lang="en-US" dirty="0"/>
          </a:p>
        </p:txBody>
      </p:sp>
      <p:sp>
        <p:nvSpPr>
          <p:cNvPr id="3" name="Slide Number Placeholder 2">
            <a:extLst>
              <a:ext uri="{FF2B5EF4-FFF2-40B4-BE49-F238E27FC236}">
                <a16:creationId xmlns:a16="http://schemas.microsoft.com/office/drawing/2014/main" id="{F833746E-193C-4E3F-98D8-A460E85F91D8}"/>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
        <p:nvSpPr>
          <p:cNvPr id="4" name="Content Placeholder 3">
            <a:extLst>
              <a:ext uri="{FF2B5EF4-FFF2-40B4-BE49-F238E27FC236}">
                <a16:creationId xmlns:a16="http://schemas.microsoft.com/office/drawing/2014/main" id="{6A5045DF-E1DA-4AC5-9BB8-E3FCC9F51B0B}"/>
              </a:ext>
            </a:extLst>
          </p:cNvPr>
          <p:cNvSpPr>
            <a:spLocks noGrp="1"/>
          </p:cNvSpPr>
          <p:nvPr>
            <p:ph sz="quarter" idx="16"/>
          </p:nvPr>
        </p:nvSpPr>
        <p:spPr/>
        <p:txBody>
          <a:bodyPr vert="horz" lIns="91440" tIns="45720" rIns="91440" bIns="45720" rtlCol="0" anchor="t">
            <a:normAutofit/>
          </a:bodyPr>
          <a:lstStyle/>
          <a:p>
            <a:pPr marL="175895" indent="-175895"/>
            <a:r>
              <a:rPr lang="en-US" dirty="0">
                <a:latin typeface="Courier New"/>
                <a:cs typeface="Courier New"/>
              </a:rPr>
              <a:t>Datatype[] </a:t>
            </a:r>
            <a:r>
              <a:rPr lang="en-US" err="1">
                <a:latin typeface="Courier New"/>
                <a:cs typeface="Courier New"/>
              </a:rPr>
              <a:t>variableName</a:t>
            </a:r>
            <a:endParaRPr lang="en-US"/>
          </a:p>
          <a:p>
            <a:pPr marL="175895" indent="-175895"/>
            <a:r>
              <a:rPr lang="en-US" dirty="0">
                <a:latin typeface="Courier New"/>
                <a:cs typeface="Courier New"/>
              </a:rPr>
              <a:t>Datatype </a:t>
            </a:r>
            <a:r>
              <a:rPr lang="en-US" dirty="0" err="1">
                <a:latin typeface="Courier New"/>
                <a:cs typeface="Courier New"/>
              </a:rPr>
              <a:t>variableName</a:t>
            </a:r>
            <a:r>
              <a:rPr lang="en-US" dirty="0">
                <a:latin typeface="Courier New"/>
                <a:cs typeface="Courier New"/>
              </a:rPr>
              <a:t>[]</a:t>
            </a:r>
          </a:p>
          <a:p>
            <a:pPr marL="0" indent="0">
              <a:buNone/>
            </a:pPr>
            <a:endParaRPr lang="en-US" sz="1400" dirty="0">
              <a:latin typeface="Courier New"/>
              <a:cs typeface="Courier New"/>
            </a:endParaRPr>
          </a:p>
          <a:p>
            <a:pPr marL="0" indent="0">
              <a:buNone/>
            </a:pPr>
            <a:r>
              <a:rPr lang="en-US" sz="1400" dirty="0">
                <a:latin typeface="Courier New"/>
                <a:cs typeface="Courier New"/>
              </a:rPr>
              <a:t>String[] </a:t>
            </a:r>
            <a:r>
              <a:rPr lang="en-US" sz="1400" dirty="0" err="1">
                <a:latin typeface="Courier New"/>
                <a:cs typeface="Courier New"/>
              </a:rPr>
              <a:t>myArray</a:t>
            </a:r>
            <a:r>
              <a:rPr lang="en-US" sz="1400" dirty="0">
                <a:latin typeface="Courier New"/>
                <a:cs typeface="Courier New"/>
              </a:rPr>
              <a:t>= new String[5];</a:t>
            </a:r>
          </a:p>
          <a:p>
            <a:pPr marL="0" indent="0">
              <a:buNone/>
            </a:pPr>
            <a:endParaRPr lang="en-US" sz="1400" dirty="0">
              <a:latin typeface="Courier New"/>
              <a:cs typeface="Courier New"/>
            </a:endParaRPr>
          </a:p>
          <a:p>
            <a:pPr marL="0" indent="0">
              <a:buNone/>
            </a:pPr>
            <a:r>
              <a:rPr lang="en-US" sz="1400" dirty="0">
                <a:latin typeface="Courier New"/>
                <a:cs typeface="Courier New"/>
              </a:rPr>
              <a:t>String[] another = {"Hello", "Hello", "Fun", "Another String"};</a:t>
            </a:r>
          </a:p>
        </p:txBody>
      </p:sp>
      <p:sp>
        <p:nvSpPr>
          <p:cNvPr id="5" name="Content Placeholder 4">
            <a:extLst>
              <a:ext uri="{FF2B5EF4-FFF2-40B4-BE49-F238E27FC236}">
                <a16:creationId xmlns:a16="http://schemas.microsoft.com/office/drawing/2014/main" id="{A105B200-FB8B-4CA2-81B8-65EFCC6A288D}"/>
              </a:ext>
            </a:extLst>
          </p:cNvPr>
          <p:cNvSpPr>
            <a:spLocks noGrp="1"/>
          </p:cNvSpPr>
          <p:nvPr>
            <p:ph sz="quarter" idx="17"/>
          </p:nvPr>
        </p:nvSpPr>
        <p:spPr>
          <a:xfrm>
            <a:off x="351116" y="1540358"/>
            <a:ext cx="4113904" cy="4820656"/>
          </a:xfrm>
        </p:spPr>
        <p:txBody>
          <a:bodyPr vert="horz" lIns="91440" tIns="45720" rIns="91440" bIns="45720" rtlCol="0" anchor="t">
            <a:normAutofit/>
          </a:bodyPr>
          <a:lstStyle/>
          <a:p>
            <a:pPr marL="175895" indent="-175895"/>
            <a:endParaRPr lang="en-US" dirty="0">
              <a:latin typeface="Arial"/>
              <a:cs typeface="Arial"/>
            </a:endParaRPr>
          </a:p>
          <a:p>
            <a:pPr marL="175895" indent="-175895"/>
            <a:r>
              <a:rPr lang="en-US" dirty="0">
                <a:latin typeface="Arial"/>
                <a:cs typeface="Arial"/>
              </a:rPr>
              <a:t>Can be created using literal notation: </a:t>
            </a:r>
          </a:p>
          <a:p>
            <a:pPr lvl="1" indent="-223520"/>
            <a:r>
              <a:rPr lang="en-US" dirty="0">
                <a:latin typeface="Arial"/>
                <a:cs typeface="Arial"/>
              </a:rPr>
              <a:t>{ 1, 90, -3}</a:t>
            </a:r>
          </a:p>
          <a:p>
            <a:pPr lvl="1" indent="-223520"/>
            <a:r>
              <a:rPr lang="en-US" dirty="0">
                <a:latin typeface="Arial"/>
                <a:cs typeface="Arial"/>
              </a:rPr>
              <a:t>{"Hi", "Hello", "Howdy"}</a:t>
            </a:r>
          </a:p>
          <a:p>
            <a:pPr lvl="1" indent="-223520"/>
            <a:endParaRPr lang="en-US" dirty="0">
              <a:latin typeface="Arial"/>
              <a:cs typeface="Arial"/>
            </a:endParaRPr>
          </a:p>
          <a:p>
            <a:pPr marL="175895" indent="-175895"/>
            <a:r>
              <a:rPr lang="en-US" dirty="0">
                <a:latin typeface="Arial"/>
                <a:cs typeface="Arial"/>
              </a:rPr>
              <a:t>And using a constructor:</a:t>
            </a:r>
          </a:p>
          <a:p>
            <a:pPr lvl="1" indent="-223520"/>
            <a:r>
              <a:rPr lang="en-US" dirty="0">
                <a:latin typeface="Arial"/>
                <a:cs typeface="Arial"/>
              </a:rPr>
              <a:t>new int[3]; </a:t>
            </a:r>
          </a:p>
          <a:p>
            <a:pPr lvl="1" indent="-223520"/>
            <a:r>
              <a:rPr lang="en-US" dirty="0">
                <a:latin typeface="Arial"/>
                <a:cs typeface="Arial"/>
              </a:rPr>
              <a:t>new String[3];</a:t>
            </a:r>
            <a:endParaRPr lang="en-US" dirty="0"/>
          </a:p>
          <a:p>
            <a:pPr lvl="1" indent="-223520"/>
            <a:endParaRPr lang="en-US" dirty="0">
              <a:latin typeface="Arial"/>
              <a:cs typeface="Arial"/>
            </a:endParaRPr>
          </a:p>
          <a:p>
            <a:pPr marL="175895" indent="-175895"/>
            <a:r>
              <a:rPr lang="en-US" dirty="0">
                <a:latin typeface="Arial"/>
                <a:cs typeface="Arial"/>
              </a:rPr>
              <a:t>Can contain primitives or objects</a:t>
            </a:r>
            <a:endParaRPr lang="en-US"/>
          </a:p>
          <a:p>
            <a:pPr marL="175895" indent="-175895"/>
            <a:endParaRPr lang="en-US" dirty="0"/>
          </a:p>
          <a:p>
            <a:pPr marL="175895" indent="-175895"/>
            <a:endParaRPr lang="en-US" dirty="0">
              <a:latin typeface="Arial"/>
              <a:cs typeface="Arial"/>
            </a:endParaRPr>
          </a:p>
          <a:p>
            <a:pPr marL="175895" indent="-175895"/>
            <a:endParaRPr lang="en-US" dirty="0">
              <a:latin typeface="Arial"/>
              <a:cs typeface="Arial"/>
            </a:endParaRPr>
          </a:p>
          <a:p>
            <a:pPr marL="175895" indent="-175895"/>
            <a:endParaRPr lang="en-US" dirty="0">
              <a:highlight>
                <a:srgbClr val="C0C0C0"/>
              </a:highlight>
              <a:latin typeface="Courier New"/>
              <a:cs typeface="Courier New"/>
            </a:endParaRPr>
          </a:p>
        </p:txBody>
      </p:sp>
      <p:graphicFrame>
        <p:nvGraphicFramePr>
          <p:cNvPr id="9" name="Table 6">
            <a:extLst>
              <a:ext uri="{FF2B5EF4-FFF2-40B4-BE49-F238E27FC236}">
                <a16:creationId xmlns:a16="http://schemas.microsoft.com/office/drawing/2014/main" id="{DC94D781-1609-4A2F-A165-698DED3FF4F5}"/>
              </a:ext>
            </a:extLst>
          </p:cNvPr>
          <p:cNvGraphicFramePr>
            <a:graphicFrameLocks/>
          </p:cNvGraphicFramePr>
          <p:nvPr/>
        </p:nvGraphicFramePr>
        <p:xfrm>
          <a:off x="4773555" y="4106825"/>
          <a:ext cx="4008437" cy="2225039"/>
        </p:xfrm>
        <a:graphic>
          <a:graphicData uri="http://schemas.openxmlformats.org/drawingml/2006/table">
            <a:tbl>
              <a:tblPr firstRow="1" bandRow="1">
                <a:tableStyleId>{5C22544A-7EE6-4342-B048-85BDC9FD1C3A}</a:tableStyleId>
              </a:tblPr>
              <a:tblGrid>
                <a:gridCol w="929089">
                  <a:extLst>
                    <a:ext uri="{9D8B030D-6E8A-4147-A177-3AD203B41FA5}">
                      <a16:colId xmlns:a16="http://schemas.microsoft.com/office/drawing/2014/main" val="843167199"/>
                    </a:ext>
                  </a:extLst>
                </a:gridCol>
                <a:gridCol w="3079348">
                  <a:extLst>
                    <a:ext uri="{9D8B030D-6E8A-4147-A177-3AD203B41FA5}">
                      <a16:colId xmlns:a16="http://schemas.microsoft.com/office/drawing/2014/main" val="842144350"/>
                    </a:ext>
                  </a:extLst>
                </a:gridCol>
              </a:tblGrid>
              <a:tr h="370840">
                <a:tc>
                  <a:txBody>
                    <a:bodyPr/>
                    <a:lstStyle/>
                    <a:p>
                      <a:r>
                        <a:rPr lang="en-US" dirty="0"/>
                        <a:t>index</a:t>
                      </a:r>
                    </a:p>
                  </a:txBody>
                  <a:tcPr/>
                </a:tc>
                <a:tc>
                  <a:txBody>
                    <a:bodyPr/>
                    <a:lstStyle/>
                    <a:p>
                      <a:endParaRPr lang="en-US"/>
                    </a:p>
                  </a:txBody>
                  <a:tcPr/>
                </a:tc>
                <a:extLst>
                  <a:ext uri="{0D108BD9-81ED-4DB2-BD59-A6C34878D82A}">
                    <a16:rowId xmlns:a16="http://schemas.microsoft.com/office/drawing/2014/main" val="3460850369"/>
                  </a:ext>
                </a:extLst>
              </a:tr>
              <a:tr h="370840">
                <a:tc>
                  <a:txBody>
                    <a:bodyPr/>
                    <a:lstStyle/>
                    <a:p>
                      <a:r>
                        <a:rPr lang="en-US" dirty="0"/>
                        <a:t>0</a:t>
                      </a:r>
                    </a:p>
                  </a:txBody>
                  <a:tcPr/>
                </a:tc>
                <a:tc>
                  <a:txBody>
                    <a:bodyPr/>
                    <a:lstStyle/>
                    <a:p>
                      <a:r>
                        <a:rPr lang="en-US" dirty="0"/>
                        <a:t>"Hello"</a:t>
                      </a:r>
                    </a:p>
                  </a:txBody>
                  <a:tcPr/>
                </a:tc>
                <a:extLst>
                  <a:ext uri="{0D108BD9-81ED-4DB2-BD59-A6C34878D82A}">
                    <a16:rowId xmlns:a16="http://schemas.microsoft.com/office/drawing/2014/main" val="531234596"/>
                  </a:ext>
                </a:extLst>
              </a:tr>
              <a:tr h="370840">
                <a:tc>
                  <a:txBody>
                    <a:bodyPr/>
                    <a:lstStyle/>
                    <a:p>
                      <a:r>
                        <a:rPr lang="en-US" dirty="0"/>
                        <a:t>1</a:t>
                      </a:r>
                    </a:p>
                  </a:txBody>
                  <a:tcPr/>
                </a:tc>
                <a:tc>
                  <a:txBody>
                    <a:bodyPr/>
                    <a:lstStyle/>
                    <a:p>
                      <a:r>
                        <a:rPr lang="en-US" dirty="0"/>
                        <a:t>"Hello"</a:t>
                      </a:r>
                    </a:p>
                  </a:txBody>
                  <a:tcPr/>
                </a:tc>
                <a:extLst>
                  <a:ext uri="{0D108BD9-81ED-4DB2-BD59-A6C34878D82A}">
                    <a16:rowId xmlns:a16="http://schemas.microsoft.com/office/drawing/2014/main" val="1606816076"/>
                  </a:ext>
                </a:extLst>
              </a:tr>
              <a:tr h="370840">
                <a:tc>
                  <a:txBody>
                    <a:bodyPr/>
                    <a:lstStyle/>
                    <a:p>
                      <a:r>
                        <a:rPr lang="en-US" dirty="0"/>
                        <a:t>2</a:t>
                      </a:r>
                    </a:p>
                  </a:txBody>
                  <a:tcPr/>
                </a:tc>
                <a:tc>
                  <a:txBody>
                    <a:bodyPr/>
                    <a:lstStyle/>
                    <a:p>
                      <a:r>
                        <a:rPr lang="en-US" dirty="0"/>
                        <a:t>"Fun"</a:t>
                      </a:r>
                    </a:p>
                  </a:txBody>
                  <a:tcPr/>
                </a:tc>
                <a:extLst>
                  <a:ext uri="{0D108BD9-81ED-4DB2-BD59-A6C34878D82A}">
                    <a16:rowId xmlns:a16="http://schemas.microsoft.com/office/drawing/2014/main" val="4173261396"/>
                  </a:ext>
                </a:extLst>
              </a:tr>
              <a:tr h="370840">
                <a:tc>
                  <a:txBody>
                    <a:bodyPr/>
                    <a:lstStyle/>
                    <a:p>
                      <a:r>
                        <a:rPr lang="en-US" dirty="0"/>
                        <a:t>3</a:t>
                      </a:r>
                    </a:p>
                  </a:txBody>
                  <a:tcPr/>
                </a:tc>
                <a:tc>
                  <a:txBody>
                    <a:bodyPr/>
                    <a:lstStyle/>
                    <a:p>
                      <a:r>
                        <a:rPr lang="en-US"/>
                        <a:t>"Another string"</a:t>
                      </a:r>
                      <a:endParaRPr lang="en-US" dirty="0"/>
                    </a:p>
                  </a:txBody>
                  <a:tcPr/>
                </a:tc>
                <a:extLst>
                  <a:ext uri="{0D108BD9-81ED-4DB2-BD59-A6C34878D82A}">
                    <a16:rowId xmlns:a16="http://schemas.microsoft.com/office/drawing/2014/main" val="3001434243"/>
                  </a:ext>
                </a:extLst>
              </a:tr>
              <a:tr h="370839">
                <a:tc>
                  <a:txBody>
                    <a:bodyPr/>
                    <a:lstStyle/>
                    <a:p>
                      <a:pPr lvl="0">
                        <a:buNone/>
                      </a:pPr>
                      <a:r>
                        <a:rPr lang="en-US" strike="sngStrike" dirty="0"/>
                        <a:t>4</a:t>
                      </a:r>
                    </a:p>
                  </a:txBody>
                  <a:tcPr>
                    <a:solidFill>
                      <a:schemeClr val="accent1">
                        <a:lumMod val="75000"/>
                      </a:schemeClr>
                    </a:solidFill>
                  </a:tcPr>
                </a:tc>
                <a:tc>
                  <a:txBody>
                    <a:bodyPr/>
                    <a:lstStyle/>
                    <a:p>
                      <a:pPr lvl="0">
                        <a:buNone/>
                      </a:pPr>
                      <a:r>
                        <a:rPr lang="en-US" strike="sngStrike" dirty="0"/>
                        <a:t>6</a:t>
                      </a:r>
                    </a:p>
                  </a:txBody>
                  <a:tcPr>
                    <a:solidFill>
                      <a:schemeClr val="accent1">
                        <a:lumMod val="75000"/>
                      </a:schemeClr>
                    </a:solidFill>
                  </a:tcPr>
                </a:tc>
                <a:extLst>
                  <a:ext uri="{0D108BD9-81ED-4DB2-BD59-A6C34878D82A}">
                    <a16:rowId xmlns:a16="http://schemas.microsoft.com/office/drawing/2014/main" val="296413002"/>
                  </a:ext>
                </a:extLst>
              </a:tr>
            </a:tbl>
          </a:graphicData>
        </a:graphic>
      </p:graphicFrame>
    </p:spTree>
    <p:extLst>
      <p:ext uri="{BB962C8B-B14F-4D97-AF65-F5344CB8AC3E}">
        <p14:creationId xmlns:p14="http://schemas.microsoft.com/office/powerpoint/2010/main" val="138927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7984-EEEA-44ED-8305-1DB03C15F27D}"/>
              </a:ext>
            </a:extLst>
          </p:cNvPr>
          <p:cNvSpPr>
            <a:spLocks noGrp="1"/>
          </p:cNvSpPr>
          <p:nvPr>
            <p:ph type="title"/>
          </p:nvPr>
        </p:nvSpPr>
        <p:spPr/>
        <p:txBody>
          <a:bodyPr/>
          <a:lstStyle/>
          <a:p>
            <a:r>
              <a:rPr lang="en-US" dirty="0"/>
              <a:t>So let’s draw this out…</a:t>
            </a:r>
          </a:p>
        </p:txBody>
      </p:sp>
      <p:sp>
        <p:nvSpPr>
          <p:cNvPr id="3" name="Text Placeholder 2">
            <a:extLst>
              <a:ext uri="{FF2B5EF4-FFF2-40B4-BE49-F238E27FC236}">
                <a16:creationId xmlns:a16="http://schemas.microsoft.com/office/drawing/2014/main" id="{F93B5FA8-1BA4-442E-97BB-A6F26C967909}"/>
              </a:ext>
            </a:extLst>
          </p:cNvPr>
          <p:cNvSpPr>
            <a:spLocks noGrp="1"/>
          </p:cNvSpPr>
          <p:nvPr>
            <p:ph type="body" idx="1"/>
          </p:nvPr>
        </p:nvSpPr>
        <p:spPr/>
        <p:txBody>
          <a:bodyPr/>
          <a:lstStyle/>
          <a:p>
            <a:pPr marL="50800" indent="0">
              <a:buNone/>
            </a:pPr>
            <a:r>
              <a:rPr lang="en-US" dirty="0"/>
              <a:t>	int[] </a:t>
            </a:r>
            <a:r>
              <a:rPr lang="en-US" dirty="0" err="1"/>
              <a:t>arrayOfInts</a:t>
            </a:r>
            <a:r>
              <a:rPr lang="en-US" dirty="0"/>
              <a:t> = new int[4];</a:t>
            </a:r>
          </a:p>
          <a:p>
            <a:pPr marL="50800" indent="0">
              <a:buNone/>
            </a:pPr>
            <a:r>
              <a:rPr lang="en-US" dirty="0"/>
              <a:t>	</a:t>
            </a:r>
            <a:r>
              <a:rPr lang="en-US" dirty="0" err="1"/>
              <a:t>arrayOfInts</a:t>
            </a:r>
            <a:r>
              <a:rPr lang="en-US" dirty="0"/>
              <a:t>[1] = 5; </a:t>
            </a:r>
          </a:p>
          <a:p>
            <a:pPr marL="50800" indent="0">
              <a:buNone/>
            </a:pPr>
            <a:r>
              <a:rPr lang="en-US" dirty="0"/>
              <a:t>	</a:t>
            </a:r>
            <a:r>
              <a:rPr lang="en-US" dirty="0" err="1"/>
              <a:t>arrayOfInts</a:t>
            </a:r>
            <a:r>
              <a:rPr lang="en-US" dirty="0"/>
              <a:t>[3] = 6;	</a:t>
            </a:r>
          </a:p>
        </p:txBody>
      </p:sp>
      <p:sp>
        <p:nvSpPr>
          <p:cNvPr id="4" name="Slide Number Placeholder 3">
            <a:extLst>
              <a:ext uri="{FF2B5EF4-FFF2-40B4-BE49-F238E27FC236}">
                <a16:creationId xmlns:a16="http://schemas.microsoft.com/office/drawing/2014/main" id="{90C15F0C-5B7D-402B-B503-9EBFD91A1A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Rectangle 5">
            <a:extLst>
              <a:ext uri="{FF2B5EF4-FFF2-40B4-BE49-F238E27FC236}">
                <a16:creationId xmlns:a16="http://schemas.microsoft.com/office/drawing/2014/main" id="{4C25EBDC-4408-457F-AC2B-AF9B9015A8C1}"/>
              </a:ext>
            </a:extLst>
          </p:cNvPr>
          <p:cNvSpPr/>
          <p:nvPr/>
        </p:nvSpPr>
        <p:spPr>
          <a:xfrm>
            <a:off x="918393" y="4122718"/>
            <a:ext cx="7135091" cy="12538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3773A96-9C8F-4672-8DC7-39AE2DF1D8B2}"/>
              </a:ext>
            </a:extLst>
          </p:cNvPr>
          <p:cNvSpPr/>
          <p:nvPr/>
        </p:nvSpPr>
        <p:spPr>
          <a:xfrm>
            <a:off x="994593" y="4171209"/>
            <a:ext cx="1690255" cy="11291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C0BE4E88-8319-43EC-B7A8-558CC28BFCF5}"/>
              </a:ext>
            </a:extLst>
          </p:cNvPr>
          <p:cNvSpPr/>
          <p:nvPr/>
        </p:nvSpPr>
        <p:spPr>
          <a:xfrm>
            <a:off x="2761048" y="4171209"/>
            <a:ext cx="1690255" cy="11291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atin typeface="Segoe Script" panose="030B0504020000000003" pitchFamily="66" charset="0"/>
              </a:rPr>
              <a:t>5</a:t>
            </a:r>
          </a:p>
        </p:txBody>
      </p:sp>
      <p:sp>
        <p:nvSpPr>
          <p:cNvPr id="9" name="Rectangle 8">
            <a:extLst>
              <a:ext uri="{FF2B5EF4-FFF2-40B4-BE49-F238E27FC236}">
                <a16:creationId xmlns:a16="http://schemas.microsoft.com/office/drawing/2014/main" id="{B5822222-CCA3-41B4-9C75-DC372A08F98E}"/>
              </a:ext>
            </a:extLst>
          </p:cNvPr>
          <p:cNvSpPr/>
          <p:nvPr/>
        </p:nvSpPr>
        <p:spPr>
          <a:xfrm>
            <a:off x="4527503" y="4171209"/>
            <a:ext cx="1690255" cy="11291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167F74D2-AFD9-4949-907B-9BD661D61ACB}"/>
              </a:ext>
            </a:extLst>
          </p:cNvPr>
          <p:cNvSpPr/>
          <p:nvPr/>
        </p:nvSpPr>
        <p:spPr>
          <a:xfrm>
            <a:off x="6293958" y="4171209"/>
            <a:ext cx="1690255" cy="11291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latin typeface="Segoe Script" panose="030B0504020000000003" pitchFamily="66" charset="0"/>
              </a:rPr>
              <a:t>6</a:t>
            </a:r>
          </a:p>
        </p:txBody>
      </p:sp>
      <p:sp>
        <p:nvSpPr>
          <p:cNvPr id="21" name="Oval 20">
            <a:extLst>
              <a:ext uri="{FF2B5EF4-FFF2-40B4-BE49-F238E27FC236}">
                <a16:creationId xmlns:a16="http://schemas.microsoft.com/office/drawing/2014/main" id="{F1AC6C62-6F87-4110-8E11-B814C547B293}"/>
              </a:ext>
            </a:extLst>
          </p:cNvPr>
          <p:cNvSpPr/>
          <p:nvPr/>
        </p:nvSpPr>
        <p:spPr>
          <a:xfrm>
            <a:off x="692296" y="2558833"/>
            <a:ext cx="4937760" cy="548640"/>
          </a:xfrm>
          <a:prstGeom prst="ellipse">
            <a:avLst/>
          </a:prstGeom>
          <a:solidFill>
            <a:srgbClr val="000000">
              <a:alpha val="5000"/>
            </a:srgbClr>
          </a:solidFill>
          <a:ln w="18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algn="ctr"/>
            <a:endParaRPr lang="en-US">
              <a:solidFill>
                <a:srgbClr val="000000"/>
              </a:solidFill>
            </a:endParaRPr>
          </a:p>
        </p:txBody>
      </p:sp>
      <p:grpSp>
        <p:nvGrpSpPr>
          <p:cNvPr id="56" name="Group 55">
            <a:extLst>
              <a:ext uri="{FF2B5EF4-FFF2-40B4-BE49-F238E27FC236}">
                <a16:creationId xmlns:a16="http://schemas.microsoft.com/office/drawing/2014/main" id="{2B7844BA-062C-4A48-B44E-5B460A13070B}"/>
              </a:ext>
            </a:extLst>
          </p:cNvPr>
          <p:cNvGrpSpPr/>
          <p:nvPr/>
        </p:nvGrpSpPr>
        <p:grpSpPr>
          <a:xfrm>
            <a:off x="5636954" y="2785684"/>
            <a:ext cx="1728580" cy="1323300"/>
            <a:chOff x="5745480" y="2929853"/>
            <a:chExt cx="1931454" cy="1323300"/>
          </a:xfrm>
        </p:grpSpPr>
        <p:sp>
          <p:nvSpPr>
            <p:cNvPr id="57" name="Freeform: Shape 56">
              <a:extLst>
                <a:ext uri="{FF2B5EF4-FFF2-40B4-BE49-F238E27FC236}">
                  <a16:creationId xmlns:a16="http://schemas.microsoft.com/office/drawing/2014/main" id="{74808CE5-3726-4D6A-AA19-1437678F4A87}"/>
                </a:ext>
              </a:extLst>
            </p:cNvPr>
            <p:cNvSpPr/>
            <p:nvPr/>
          </p:nvSpPr>
          <p:spPr>
            <a:xfrm rot="19302310">
              <a:off x="7588601" y="4171323"/>
              <a:ext cx="88333" cy="81830"/>
            </a:xfrm>
            <a:custGeom>
              <a:avLst/>
              <a:gdLst>
                <a:gd name="connsiteX0" fmla="*/ 4431 w 88333"/>
                <a:gd name="connsiteY0" fmla="*/ 1249 h 81830"/>
                <a:gd name="connsiteX1" fmla="*/ 19671 w 88333"/>
                <a:gd name="connsiteY1" fmla="*/ 81259 h 81830"/>
                <a:gd name="connsiteX2" fmla="*/ 88251 w 88333"/>
                <a:gd name="connsiteY2" fmla="*/ 35539 h 81830"/>
                <a:gd name="connsiteX3" fmla="*/ 4431 w 88333"/>
                <a:gd name="connsiteY3" fmla="*/ 1249 h 81830"/>
              </a:gdLst>
              <a:ahLst/>
              <a:cxnLst>
                <a:cxn ang="0">
                  <a:pos x="connsiteX0" y="connsiteY0"/>
                </a:cxn>
                <a:cxn ang="0">
                  <a:pos x="connsiteX1" y="connsiteY1"/>
                </a:cxn>
                <a:cxn ang="0">
                  <a:pos x="connsiteX2" y="connsiteY2"/>
                </a:cxn>
                <a:cxn ang="0">
                  <a:pos x="connsiteX3" y="connsiteY3"/>
                </a:cxn>
              </a:cxnLst>
              <a:rect l="l" t="t" r="r" b="b"/>
              <a:pathLst>
                <a:path w="88333" h="81830">
                  <a:moveTo>
                    <a:pt x="4431" y="1249"/>
                  </a:moveTo>
                  <a:cubicBezTo>
                    <a:pt x="-6999" y="8869"/>
                    <a:pt x="5701" y="75544"/>
                    <a:pt x="19671" y="81259"/>
                  </a:cubicBezTo>
                  <a:cubicBezTo>
                    <a:pt x="33641" y="86974"/>
                    <a:pt x="90791" y="48239"/>
                    <a:pt x="88251" y="35539"/>
                  </a:cubicBezTo>
                  <a:cubicBezTo>
                    <a:pt x="85711" y="22839"/>
                    <a:pt x="15861" y="-6371"/>
                    <a:pt x="4431" y="124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3152000A-D91B-4357-B727-7113BFCF7E35}"/>
                </a:ext>
              </a:extLst>
            </p:cNvPr>
            <p:cNvSpPr/>
            <p:nvPr/>
          </p:nvSpPr>
          <p:spPr>
            <a:xfrm>
              <a:off x="5745480" y="2929853"/>
              <a:ext cx="1874520" cy="1257337"/>
            </a:xfrm>
            <a:custGeom>
              <a:avLst/>
              <a:gdLst>
                <a:gd name="connsiteX0" fmla="*/ 0 w 1874520"/>
                <a:gd name="connsiteY0" fmla="*/ 41947 h 1257337"/>
                <a:gd name="connsiteX1" fmla="*/ 1051560 w 1874520"/>
                <a:gd name="connsiteY1" fmla="*/ 148627 h 1257337"/>
                <a:gd name="connsiteX2" fmla="*/ 1874520 w 1874520"/>
                <a:gd name="connsiteY2" fmla="*/ 1257337 h 1257337"/>
              </a:gdLst>
              <a:ahLst/>
              <a:cxnLst>
                <a:cxn ang="0">
                  <a:pos x="connsiteX0" y="connsiteY0"/>
                </a:cxn>
                <a:cxn ang="0">
                  <a:pos x="connsiteX1" y="connsiteY1"/>
                </a:cxn>
                <a:cxn ang="0">
                  <a:pos x="connsiteX2" y="connsiteY2"/>
                </a:cxn>
              </a:cxnLst>
              <a:rect l="l" t="t" r="r" b="b"/>
              <a:pathLst>
                <a:path w="1874520" h="1257337">
                  <a:moveTo>
                    <a:pt x="0" y="41947"/>
                  </a:moveTo>
                  <a:cubicBezTo>
                    <a:pt x="369570" y="-5996"/>
                    <a:pt x="739140" y="-53938"/>
                    <a:pt x="1051560" y="148627"/>
                  </a:cubicBezTo>
                  <a:cubicBezTo>
                    <a:pt x="1363980" y="351192"/>
                    <a:pt x="1619250" y="804264"/>
                    <a:pt x="1874520" y="12573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9" name="TextBox 58">
            <a:extLst>
              <a:ext uri="{FF2B5EF4-FFF2-40B4-BE49-F238E27FC236}">
                <a16:creationId xmlns:a16="http://schemas.microsoft.com/office/drawing/2014/main" id="{E3843A28-92EB-4302-8BF0-1F6A27A6FC10}"/>
              </a:ext>
            </a:extLst>
          </p:cNvPr>
          <p:cNvSpPr txBox="1"/>
          <p:nvPr/>
        </p:nvSpPr>
        <p:spPr>
          <a:xfrm>
            <a:off x="7059229" y="1812999"/>
            <a:ext cx="1944191" cy="1477328"/>
          </a:xfrm>
          <a:prstGeom prst="rect">
            <a:avLst/>
          </a:prstGeom>
          <a:noFill/>
        </p:spPr>
        <p:txBody>
          <a:bodyPr wrap="square" rtlCol="0">
            <a:spAutoFit/>
          </a:bodyPr>
          <a:lstStyle/>
          <a:p>
            <a:r>
              <a:rPr lang="en-US" dirty="0">
                <a:latin typeface="Segoe Print" panose="02000600000000000000" pitchFamily="2" charset="0"/>
              </a:rPr>
              <a:t>*Note that the last index is equal to the length of the array-1</a:t>
            </a:r>
          </a:p>
        </p:txBody>
      </p:sp>
    </p:spTree>
    <p:extLst>
      <p:ext uri="{BB962C8B-B14F-4D97-AF65-F5344CB8AC3E}">
        <p14:creationId xmlns:p14="http://schemas.microsoft.com/office/powerpoint/2010/main" val="393261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animBg="1"/>
      <p:bldP spid="7" grpId="0" uiExpand="1" animBg="1"/>
      <p:bldP spid="8" grpId="0" uiExpand="1" animBg="1"/>
      <p:bldP spid="9" grpId="0" uiExpand="1" animBg="1"/>
      <p:bldP spid="10" grpId="0" animBg="1"/>
      <p:bldP spid="21" grpId="0" animBg="1"/>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85B-4ABB-481F-9F50-212DECBD8F33}"/>
              </a:ext>
            </a:extLst>
          </p:cNvPr>
          <p:cNvSpPr>
            <a:spLocks noGrp="1"/>
          </p:cNvSpPr>
          <p:nvPr>
            <p:ph type="title"/>
          </p:nvPr>
        </p:nvSpPr>
        <p:spPr/>
        <p:txBody>
          <a:bodyPr/>
          <a:lstStyle/>
          <a:p>
            <a:r>
              <a:rPr lang="en-US" dirty="0">
                <a:latin typeface="Arial"/>
                <a:cs typeface="Arial"/>
              </a:rPr>
              <a:t>While Loops</a:t>
            </a:r>
          </a:p>
        </p:txBody>
      </p:sp>
      <p:sp>
        <p:nvSpPr>
          <p:cNvPr id="3" name="Content Placeholder 2">
            <a:extLst>
              <a:ext uri="{FF2B5EF4-FFF2-40B4-BE49-F238E27FC236}">
                <a16:creationId xmlns:a16="http://schemas.microsoft.com/office/drawing/2014/main" id="{89206F5E-6D6B-4505-AB34-398BCFA205D5}"/>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Courier New"/>
                <a:cs typeface="Arial"/>
              </a:rPr>
              <a:t>while(conditional expression){</a:t>
            </a:r>
            <a:endParaRPr lang="en-US" sz="1600">
              <a:latin typeface="Courier New"/>
            </a:endParaRPr>
          </a:p>
          <a:p>
            <a:pPr marL="0" indent="0">
              <a:buNone/>
            </a:pPr>
            <a:r>
              <a:rPr lang="en-US" sz="1600" dirty="0">
                <a:latin typeface="Courier New"/>
                <a:cs typeface="Arial"/>
              </a:rPr>
              <a:t>   //Instructions</a:t>
            </a:r>
            <a:br>
              <a:rPr lang="en-US" sz="1600" dirty="0">
                <a:latin typeface="Courier New"/>
                <a:cs typeface="Arial"/>
              </a:rPr>
            </a:br>
            <a:r>
              <a:rPr lang="en-US" sz="1600" dirty="0">
                <a:latin typeface="Courier New"/>
                <a:cs typeface="Arial"/>
              </a:rPr>
              <a:t>}</a:t>
            </a:r>
          </a:p>
          <a:p>
            <a:r>
              <a:rPr lang="en-US" dirty="0">
                <a:latin typeface="Arial"/>
                <a:cs typeface="Arial"/>
              </a:rPr>
              <a:t>So long as the condition is true continue the instructions </a:t>
            </a:r>
          </a:p>
          <a:p>
            <a:r>
              <a:rPr lang="en-US" dirty="0">
                <a:latin typeface="Arial"/>
                <a:cs typeface="Arial"/>
              </a:rPr>
              <a:t>Be careful of infinite loops- they will not cause a compilation error</a:t>
            </a:r>
            <a:endParaRPr lang="en-US" dirty="0"/>
          </a:p>
        </p:txBody>
      </p:sp>
      <p:sp>
        <p:nvSpPr>
          <p:cNvPr id="4" name="Slide Number Placeholder 3">
            <a:extLst>
              <a:ext uri="{FF2B5EF4-FFF2-40B4-BE49-F238E27FC236}">
                <a16:creationId xmlns:a16="http://schemas.microsoft.com/office/drawing/2014/main" id="{047651FB-96FD-4152-A700-32EDB57E9C76}"/>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
        <p:nvSpPr>
          <p:cNvPr id="5" name="Content Placeholder 4">
            <a:extLst>
              <a:ext uri="{FF2B5EF4-FFF2-40B4-BE49-F238E27FC236}">
                <a16:creationId xmlns:a16="http://schemas.microsoft.com/office/drawing/2014/main" id="{DC01819C-5341-45E1-B8D0-435D6EE5D997}"/>
              </a:ext>
            </a:extLst>
          </p:cNvPr>
          <p:cNvSpPr>
            <a:spLocks noGrp="1"/>
          </p:cNvSpPr>
          <p:nvPr>
            <p:ph idx="13"/>
          </p:nvPr>
        </p:nvSpPr>
        <p:spPr/>
        <p:txBody>
          <a:bodyPr vert="horz" lIns="91440" tIns="45720" rIns="91440" bIns="45720" rtlCol="0" anchor="t">
            <a:normAutofit lnSpcReduction="10000"/>
          </a:bodyPr>
          <a:lstStyle/>
          <a:p>
            <a:pPr marL="0" indent="0">
              <a:buNone/>
            </a:pPr>
            <a:r>
              <a:rPr lang="en-US" dirty="0">
                <a:latin typeface="Arial"/>
                <a:cs typeface="Arial"/>
              </a:rPr>
              <a:t>int x = 0; </a:t>
            </a:r>
          </a:p>
          <a:p>
            <a:pPr marL="0" indent="0">
              <a:buNone/>
            </a:pPr>
            <a:r>
              <a:rPr lang="en-US" dirty="0">
                <a:latin typeface="Arial"/>
                <a:cs typeface="Arial"/>
              </a:rPr>
              <a:t>while(x&lt;3){</a:t>
            </a:r>
          </a:p>
          <a:p>
            <a:pPr marL="0" indent="0">
              <a:buNone/>
            </a:pPr>
            <a:r>
              <a:rPr lang="en-US" dirty="0">
                <a:latin typeface="Arial"/>
                <a:cs typeface="Arial"/>
              </a:rPr>
              <a:t>   </a:t>
            </a:r>
            <a:r>
              <a:rPr lang="en-US" dirty="0" err="1">
                <a:latin typeface="Arial"/>
                <a:cs typeface="Arial"/>
              </a:rPr>
              <a:t>System.out.println</a:t>
            </a:r>
            <a:r>
              <a:rPr lang="en-US" dirty="0">
                <a:latin typeface="Arial"/>
                <a:cs typeface="Arial"/>
              </a:rPr>
              <a:t>(x);</a:t>
            </a:r>
            <a:br>
              <a:rPr lang="en-US" dirty="0">
                <a:latin typeface="Arial"/>
                <a:cs typeface="Arial"/>
              </a:rPr>
            </a:br>
            <a:r>
              <a:rPr lang="en-US" dirty="0">
                <a:latin typeface="Arial"/>
                <a:cs typeface="Arial"/>
              </a:rPr>
              <a:t>   x++; </a:t>
            </a:r>
            <a:br>
              <a:rPr lang="en-US" dirty="0">
                <a:latin typeface="Arial"/>
                <a:cs typeface="Arial"/>
              </a:rPr>
            </a:br>
            <a:r>
              <a:rPr lang="en-US" dirty="0">
                <a:latin typeface="Arial"/>
                <a:cs typeface="Arial"/>
              </a:rPr>
              <a:t>}</a:t>
            </a:r>
          </a:p>
          <a:p>
            <a:pPr marL="0" indent="0">
              <a:buNone/>
            </a:pPr>
            <a:endParaRPr lang="en-US" dirty="0">
              <a:latin typeface="Arial"/>
              <a:cs typeface="Arial"/>
            </a:endParaRPr>
          </a:p>
          <a:p>
            <a:pPr marL="0" indent="0">
              <a:buNone/>
            </a:pPr>
            <a:r>
              <a:rPr lang="en-US" dirty="0">
                <a:latin typeface="Arial"/>
                <a:cs typeface="Arial"/>
              </a:rPr>
              <a:t>Prints:</a:t>
            </a:r>
          </a:p>
          <a:p>
            <a:pPr marL="0" indent="0">
              <a:buNone/>
            </a:pPr>
            <a:r>
              <a:rPr lang="en-US" dirty="0">
                <a:latin typeface="Arial"/>
                <a:cs typeface="Arial"/>
              </a:rPr>
              <a:t>0</a:t>
            </a:r>
            <a:br>
              <a:rPr lang="en-US" dirty="0">
                <a:latin typeface="Arial"/>
                <a:cs typeface="Arial"/>
              </a:rPr>
            </a:br>
            <a:r>
              <a:rPr lang="en-US" dirty="0">
                <a:latin typeface="Arial"/>
                <a:cs typeface="Arial"/>
              </a:rPr>
              <a:t>1</a:t>
            </a:r>
          </a:p>
          <a:p>
            <a:pPr marL="0" indent="0">
              <a:buNone/>
            </a:pPr>
            <a:r>
              <a:rPr lang="en-US" dirty="0">
                <a:latin typeface="Arial"/>
                <a:cs typeface="Arial"/>
              </a:rPr>
              <a:t>2</a:t>
            </a:r>
          </a:p>
        </p:txBody>
      </p:sp>
    </p:spTree>
    <p:extLst>
      <p:ext uri="{BB962C8B-B14F-4D97-AF65-F5344CB8AC3E}">
        <p14:creationId xmlns:p14="http://schemas.microsoft.com/office/powerpoint/2010/main" val="3310971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85B-4ABB-481F-9F50-212DECBD8F33}"/>
              </a:ext>
            </a:extLst>
          </p:cNvPr>
          <p:cNvSpPr>
            <a:spLocks noGrp="1"/>
          </p:cNvSpPr>
          <p:nvPr>
            <p:ph type="title"/>
          </p:nvPr>
        </p:nvSpPr>
        <p:spPr/>
        <p:txBody>
          <a:bodyPr/>
          <a:lstStyle/>
          <a:p>
            <a:r>
              <a:rPr lang="en-US" dirty="0">
                <a:latin typeface="Arial"/>
                <a:cs typeface="Arial"/>
              </a:rPr>
              <a:t>Do-While Loops</a:t>
            </a:r>
          </a:p>
        </p:txBody>
      </p:sp>
      <p:sp>
        <p:nvSpPr>
          <p:cNvPr id="3" name="Content Placeholder 2">
            <a:extLst>
              <a:ext uri="{FF2B5EF4-FFF2-40B4-BE49-F238E27FC236}">
                <a16:creationId xmlns:a16="http://schemas.microsoft.com/office/drawing/2014/main" id="{89206F5E-6D6B-4505-AB34-398BCFA205D5}"/>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sz="1600" dirty="0">
                <a:latin typeface="Courier New"/>
                <a:cs typeface="Arial"/>
              </a:rPr>
              <a:t>do{</a:t>
            </a:r>
            <a:endParaRPr lang="en-US" sz="1600" dirty="0">
              <a:latin typeface="Courier New"/>
            </a:endParaRPr>
          </a:p>
          <a:p>
            <a:pPr marL="0" indent="0">
              <a:buNone/>
            </a:pPr>
            <a:r>
              <a:rPr lang="en-US" sz="1600" dirty="0">
                <a:latin typeface="Courier New"/>
                <a:cs typeface="Arial"/>
              </a:rPr>
              <a:t>   //Instructions</a:t>
            </a:r>
            <a:br>
              <a:rPr lang="en-US" sz="1600" dirty="0">
                <a:latin typeface="Courier New"/>
                <a:cs typeface="Arial"/>
              </a:rPr>
            </a:br>
            <a:r>
              <a:rPr lang="en-US" sz="1600" dirty="0">
                <a:latin typeface="Courier New"/>
                <a:cs typeface="Arial"/>
              </a:rPr>
              <a:t>}while</a:t>
            </a:r>
            <a:r>
              <a:rPr lang="en-US" sz="1600" dirty="0">
                <a:latin typeface="Courier New"/>
                <a:cs typeface="Courier New"/>
              </a:rPr>
              <a:t>(conditional expression);</a:t>
            </a:r>
            <a:br>
              <a:rPr lang="en-US" sz="1600" dirty="0">
                <a:latin typeface="Courier New"/>
                <a:cs typeface="Courier New"/>
              </a:rPr>
            </a:br>
            <a:endParaRPr lang="en-US" sz="1600" dirty="0">
              <a:latin typeface="Courier New"/>
              <a:cs typeface="Courier New"/>
            </a:endParaRPr>
          </a:p>
          <a:p>
            <a:r>
              <a:rPr lang="en-US" dirty="0">
                <a:latin typeface="Arial"/>
                <a:cs typeface="Arial"/>
              </a:rPr>
              <a:t>So long as the condition is true continue the instructions </a:t>
            </a:r>
          </a:p>
          <a:p>
            <a:r>
              <a:rPr lang="en-US" dirty="0">
                <a:latin typeface="Arial"/>
                <a:cs typeface="Arial"/>
              </a:rPr>
              <a:t>Be careful of infinite loops- they will not cause a compilation error</a:t>
            </a:r>
          </a:p>
          <a:p>
            <a:r>
              <a:rPr lang="en-US" dirty="0">
                <a:latin typeface="Arial"/>
                <a:cs typeface="Arial"/>
              </a:rPr>
              <a:t>Do-while loops will always run once</a:t>
            </a:r>
            <a:endParaRPr lang="en-US" dirty="0"/>
          </a:p>
        </p:txBody>
      </p:sp>
      <p:sp>
        <p:nvSpPr>
          <p:cNvPr id="4" name="Slide Number Placeholder 3">
            <a:extLst>
              <a:ext uri="{FF2B5EF4-FFF2-40B4-BE49-F238E27FC236}">
                <a16:creationId xmlns:a16="http://schemas.microsoft.com/office/drawing/2014/main" id="{047651FB-96FD-4152-A700-32EDB57E9C76}"/>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Content Placeholder 4">
            <a:extLst>
              <a:ext uri="{FF2B5EF4-FFF2-40B4-BE49-F238E27FC236}">
                <a16:creationId xmlns:a16="http://schemas.microsoft.com/office/drawing/2014/main" id="{DC01819C-5341-45E1-B8D0-435D6EE5D997}"/>
              </a:ext>
            </a:extLst>
          </p:cNvPr>
          <p:cNvSpPr>
            <a:spLocks noGrp="1"/>
          </p:cNvSpPr>
          <p:nvPr>
            <p:ph idx="13"/>
          </p:nvPr>
        </p:nvSpPr>
        <p:spPr/>
        <p:txBody>
          <a:bodyPr vert="horz" lIns="91440" tIns="45720" rIns="91440" bIns="45720" rtlCol="0" anchor="t">
            <a:normAutofit lnSpcReduction="10000"/>
          </a:bodyPr>
          <a:lstStyle/>
          <a:p>
            <a:pPr marL="0" indent="0">
              <a:buNone/>
            </a:pPr>
            <a:r>
              <a:rPr lang="en-US" dirty="0">
                <a:latin typeface="Arial"/>
                <a:cs typeface="Arial"/>
              </a:rPr>
              <a:t>int x = 0; </a:t>
            </a:r>
          </a:p>
          <a:p>
            <a:pPr marL="0" indent="0">
              <a:buNone/>
            </a:pPr>
            <a:r>
              <a:rPr lang="en-US" dirty="0">
                <a:latin typeface="Arial"/>
                <a:cs typeface="Arial"/>
              </a:rPr>
              <a:t>do{</a:t>
            </a:r>
          </a:p>
          <a:p>
            <a:pPr marL="0" indent="0">
              <a:buNone/>
            </a:pPr>
            <a:r>
              <a:rPr lang="en-US" dirty="0">
                <a:latin typeface="Arial"/>
                <a:cs typeface="Arial"/>
              </a:rPr>
              <a:t>   </a:t>
            </a:r>
            <a:r>
              <a:rPr lang="en-US" dirty="0" err="1">
                <a:latin typeface="Arial"/>
                <a:cs typeface="Arial"/>
              </a:rPr>
              <a:t>System.out.println</a:t>
            </a:r>
            <a:r>
              <a:rPr lang="en-US" dirty="0">
                <a:latin typeface="Arial"/>
                <a:cs typeface="Arial"/>
              </a:rPr>
              <a:t>(x);</a:t>
            </a:r>
            <a:br>
              <a:rPr lang="en-US" dirty="0">
                <a:latin typeface="Arial"/>
                <a:cs typeface="Arial"/>
              </a:rPr>
            </a:br>
            <a:r>
              <a:rPr lang="en-US" dirty="0">
                <a:latin typeface="Arial"/>
                <a:cs typeface="Arial"/>
              </a:rPr>
              <a:t>   x++; </a:t>
            </a:r>
            <a:br>
              <a:rPr lang="en-US" dirty="0">
                <a:latin typeface="Arial"/>
                <a:cs typeface="Arial"/>
              </a:rPr>
            </a:br>
            <a:r>
              <a:rPr lang="en-US" dirty="0">
                <a:latin typeface="Arial"/>
                <a:cs typeface="Arial"/>
              </a:rPr>
              <a:t>}while(x&lt;3);</a:t>
            </a:r>
          </a:p>
          <a:p>
            <a:pPr marL="0" indent="0">
              <a:buNone/>
            </a:pPr>
            <a:endParaRPr lang="en-US" dirty="0">
              <a:latin typeface="Arial"/>
              <a:cs typeface="Arial"/>
            </a:endParaRPr>
          </a:p>
          <a:p>
            <a:pPr marL="0" indent="0">
              <a:buNone/>
            </a:pPr>
            <a:r>
              <a:rPr lang="en-US" dirty="0">
                <a:latin typeface="Arial"/>
                <a:cs typeface="Arial"/>
              </a:rPr>
              <a:t>Prints:</a:t>
            </a:r>
          </a:p>
          <a:p>
            <a:pPr marL="0" indent="0">
              <a:buNone/>
            </a:pPr>
            <a:r>
              <a:rPr lang="en-US" dirty="0">
                <a:latin typeface="Arial"/>
                <a:cs typeface="Arial"/>
              </a:rPr>
              <a:t>0</a:t>
            </a:r>
            <a:br>
              <a:rPr lang="en-US" dirty="0">
                <a:latin typeface="Arial"/>
                <a:cs typeface="Arial"/>
              </a:rPr>
            </a:br>
            <a:r>
              <a:rPr lang="en-US" dirty="0">
                <a:latin typeface="Arial"/>
                <a:cs typeface="Arial"/>
              </a:rPr>
              <a:t>1</a:t>
            </a:r>
          </a:p>
          <a:p>
            <a:pPr marL="0" indent="0">
              <a:buNone/>
            </a:pPr>
            <a:r>
              <a:rPr lang="en-US" dirty="0">
                <a:latin typeface="Arial"/>
                <a:cs typeface="Arial"/>
              </a:rPr>
              <a:t>2</a:t>
            </a:r>
          </a:p>
        </p:txBody>
      </p:sp>
    </p:spTree>
    <p:extLst>
      <p:ext uri="{BB962C8B-B14F-4D97-AF65-F5344CB8AC3E}">
        <p14:creationId xmlns:p14="http://schemas.microsoft.com/office/powerpoint/2010/main" val="366110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585B-4ABB-481F-9F50-212DECBD8F33}"/>
              </a:ext>
            </a:extLst>
          </p:cNvPr>
          <p:cNvSpPr>
            <a:spLocks noGrp="1"/>
          </p:cNvSpPr>
          <p:nvPr>
            <p:ph type="title"/>
          </p:nvPr>
        </p:nvSpPr>
        <p:spPr/>
        <p:txBody>
          <a:bodyPr/>
          <a:lstStyle/>
          <a:p>
            <a:r>
              <a:rPr lang="en-US" dirty="0">
                <a:latin typeface="Arial"/>
                <a:cs typeface="Arial"/>
              </a:rPr>
              <a:t>For Loops</a:t>
            </a:r>
          </a:p>
        </p:txBody>
      </p:sp>
      <p:sp>
        <p:nvSpPr>
          <p:cNvPr id="3" name="Content Placeholder 2">
            <a:extLst>
              <a:ext uri="{FF2B5EF4-FFF2-40B4-BE49-F238E27FC236}">
                <a16:creationId xmlns:a16="http://schemas.microsoft.com/office/drawing/2014/main" id="{89206F5E-6D6B-4505-AB34-398BCFA205D5}"/>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sz="1600" dirty="0">
                <a:latin typeface="Courier New"/>
                <a:cs typeface="Arial"/>
              </a:rPr>
              <a:t>for(initialization; condition; update){</a:t>
            </a:r>
            <a:endParaRPr lang="en-US" sz="1600" dirty="0">
              <a:latin typeface="Courier New"/>
            </a:endParaRPr>
          </a:p>
          <a:p>
            <a:pPr marL="0" indent="0">
              <a:buNone/>
            </a:pPr>
            <a:r>
              <a:rPr lang="en-US" sz="1600" dirty="0">
                <a:latin typeface="Courier New"/>
                <a:cs typeface="Arial"/>
              </a:rPr>
              <a:t>   //Instructions</a:t>
            </a:r>
            <a:br>
              <a:rPr lang="en-US" sz="1600" dirty="0">
                <a:latin typeface="Courier New"/>
                <a:cs typeface="Arial"/>
              </a:rPr>
            </a:br>
            <a:r>
              <a:rPr lang="en-US" sz="1600" dirty="0">
                <a:latin typeface="Courier New"/>
                <a:cs typeface="Arial"/>
              </a:rPr>
              <a:t>}</a:t>
            </a:r>
            <a:endParaRPr lang="en-US" sz="1600" dirty="0">
              <a:latin typeface="Courier New"/>
              <a:cs typeface="Courier New"/>
            </a:endParaRPr>
          </a:p>
          <a:p>
            <a:r>
              <a:rPr lang="en-US" dirty="0">
                <a:latin typeface="Arial"/>
                <a:cs typeface="Arial"/>
              </a:rPr>
              <a:t>So long as the condition is true continue the instructions </a:t>
            </a:r>
          </a:p>
          <a:p>
            <a:r>
              <a:rPr lang="en-US" dirty="0">
                <a:latin typeface="Arial"/>
                <a:cs typeface="Arial"/>
              </a:rPr>
              <a:t>Be careful of infinite loops- they will not cause a compilation error</a:t>
            </a:r>
          </a:p>
          <a:p>
            <a:r>
              <a:rPr lang="en-US" dirty="0">
                <a:latin typeface="Arial"/>
                <a:cs typeface="Arial"/>
              </a:rPr>
              <a:t>The initialization statement is considered part of the loop's block</a:t>
            </a:r>
            <a:endParaRPr lang="en-US" dirty="0"/>
          </a:p>
        </p:txBody>
      </p:sp>
      <p:sp>
        <p:nvSpPr>
          <p:cNvPr id="4" name="Slide Number Placeholder 3">
            <a:extLst>
              <a:ext uri="{FF2B5EF4-FFF2-40B4-BE49-F238E27FC236}">
                <a16:creationId xmlns:a16="http://schemas.microsoft.com/office/drawing/2014/main" id="{047651FB-96FD-4152-A700-32EDB57E9C76}"/>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
        <p:nvSpPr>
          <p:cNvPr id="5" name="Content Placeholder 4">
            <a:extLst>
              <a:ext uri="{FF2B5EF4-FFF2-40B4-BE49-F238E27FC236}">
                <a16:creationId xmlns:a16="http://schemas.microsoft.com/office/drawing/2014/main" id="{DC01819C-5341-45E1-B8D0-435D6EE5D997}"/>
              </a:ext>
            </a:extLst>
          </p:cNvPr>
          <p:cNvSpPr>
            <a:spLocks noGrp="1"/>
          </p:cNvSpPr>
          <p:nvPr>
            <p:ph idx="13"/>
          </p:nvPr>
        </p:nvSpPr>
        <p:spPr/>
        <p:txBody>
          <a:bodyPr vert="horz" lIns="91440" tIns="45720" rIns="91440" bIns="45720" rtlCol="0" anchor="t">
            <a:normAutofit lnSpcReduction="10000"/>
          </a:bodyPr>
          <a:lstStyle/>
          <a:p>
            <a:pPr marL="0" indent="0">
              <a:buNone/>
            </a:pPr>
            <a:endParaRPr lang="en-US">
              <a:latin typeface="Arial"/>
              <a:cs typeface="Arial"/>
            </a:endParaRPr>
          </a:p>
          <a:p>
            <a:pPr marL="0" indent="0">
              <a:buNone/>
            </a:pPr>
            <a:r>
              <a:rPr lang="en-US">
                <a:latin typeface="Arial"/>
                <a:cs typeface="Arial"/>
              </a:rPr>
              <a:t>for(int x = 0; x&lt;3; x++){</a:t>
            </a:r>
          </a:p>
          <a:p>
            <a:pPr marL="0" indent="0">
              <a:buNone/>
            </a:pPr>
            <a:r>
              <a:rPr lang="en-US" dirty="0">
                <a:latin typeface="Arial"/>
                <a:cs typeface="Arial"/>
              </a:rPr>
              <a:t>   </a:t>
            </a:r>
            <a:r>
              <a:rPr lang="en-US" err="1">
                <a:latin typeface="Arial"/>
                <a:cs typeface="Arial"/>
              </a:rPr>
              <a:t>System.out.println</a:t>
            </a:r>
            <a:r>
              <a:rPr lang="en-US" dirty="0">
                <a:latin typeface="Arial"/>
                <a:cs typeface="Arial"/>
              </a:rPr>
              <a:t>(x);</a:t>
            </a:r>
            <a:br>
              <a:rPr lang="en-US" dirty="0">
                <a:latin typeface="Arial"/>
                <a:cs typeface="Arial"/>
              </a:rPr>
            </a:br>
            <a:r>
              <a:rPr lang="en-US" dirty="0">
                <a:latin typeface="Arial"/>
                <a:cs typeface="Arial"/>
              </a:rPr>
              <a:t>   </a:t>
            </a:r>
            <a:br>
              <a:rPr lang="en-US" dirty="0">
                <a:latin typeface="Arial"/>
                <a:cs typeface="Arial"/>
              </a:rPr>
            </a:br>
            <a:r>
              <a:rPr lang="en-US">
                <a:latin typeface="Arial"/>
                <a:cs typeface="Arial"/>
              </a:rPr>
              <a:t>}</a:t>
            </a:r>
          </a:p>
          <a:p>
            <a:pPr marL="0" indent="0">
              <a:buNone/>
            </a:pPr>
            <a:endParaRPr lang="en-US" dirty="0">
              <a:latin typeface="Arial"/>
              <a:cs typeface="Arial"/>
            </a:endParaRPr>
          </a:p>
          <a:p>
            <a:pPr marL="0" indent="0">
              <a:buNone/>
            </a:pPr>
            <a:r>
              <a:rPr lang="en-US" dirty="0">
                <a:latin typeface="Arial"/>
                <a:cs typeface="Arial"/>
              </a:rPr>
              <a:t>Prints:</a:t>
            </a:r>
          </a:p>
          <a:p>
            <a:pPr marL="0" indent="0">
              <a:buNone/>
            </a:pPr>
            <a:r>
              <a:rPr lang="en-US" dirty="0">
                <a:latin typeface="Arial"/>
                <a:cs typeface="Arial"/>
              </a:rPr>
              <a:t>0</a:t>
            </a:r>
            <a:br>
              <a:rPr lang="en-US" dirty="0">
                <a:latin typeface="Arial"/>
                <a:cs typeface="Arial"/>
              </a:rPr>
            </a:br>
            <a:r>
              <a:rPr lang="en-US" dirty="0">
                <a:latin typeface="Arial"/>
                <a:cs typeface="Arial"/>
              </a:rPr>
              <a:t>1</a:t>
            </a:r>
          </a:p>
          <a:p>
            <a:pPr marL="0" indent="0">
              <a:buNone/>
            </a:pPr>
            <a:r>
              <a:rPr lang="en-US" dirty="0">
                <a:latin typeface="Arial"/>
                <a:cs typeface="Arial"/>
              </a:rPr>
              <a:t>2</a:t>
            </a:r>
          </a:p>
        </p:txBody>
      </p:sp>
    </p:spTree>
    <p:extLst>
      <p:ext uri="{BB962C8B-B14F-4D97-AF65-F5344CB8AC3E}">
        <p14:creationId xmlns:p14="http://schemas.microsoft.com/office/powerpoint/2010/main" val="2008793752"/>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551</TotalTime>
  <Words>3271</Words>
  <Application>Microsoft Office PowerPoint</Application>
  <PresentationFormat>On-screen Show (4:3)</PresentationFormat>
  <Paragraphs>470</Paragraphs>
  <Slides>36</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Courier New</vt:lpstr>
      <vt:lpstr>Segoe Print</vt:lpstr>
      <vt:lpstr>Segoe Script</vt:lpstr>
      <vt:lpstr>Revature</vt:lpstr>
      <vt:lpstr>2_Custom Design</vt:lpstr>
      <vt:lpstr>Arrays, Loops, static, method basics</vt:lpstr>
      <vt:lpstr>A Quick Word on Capitalization</vt:lpstr>
      <vt:lpstr>Creating Arrays</vt:lpstr>
      <vt:lpstr>Creating Arrays (cont)</vt:lpstr>
      <vt:lpstr>Using Arrays</vt:lpstr>
      <vt:lpstr>So let’s draw this out…</vt:lpstr>
      <vt:lpstr>While Loops</vt:lpstr>
      <vt:lpstr>Do-While Loops</vt:lpstr>
      <vt:lpstr>For Loops</vt:lpstr>
      <vt:lpstr>Looping over Iterable Objects</vt:lpstr>
      <vt:lpstr>Break</vt:lpstr>
      <vt:lpstr>Continue</vt:lpstr>
      <vt:lpstr>Methods</vt:lpstr>
      <vt:lpstr>Anatomy of a Method - Java</vt:lpstr>
      <vt:lpstr>Method Signature</vt:lpstr>
      <vt:lpstr>Method Declaration vs Invocation</vt:lpstr>
      <vt:lpstr>Creating Objects and Invoking Methods</vt:lpstr>
      <vt:lpstr>Creating Objects and Invoking Methods</vt:lpstr>
      <vt:lpstr>Passing data into Methods</vt:lpstr>
      <vt:lpstr>Method Overloading</vt:lpstr>
      <vt:lpstr>So how do we get information from a method?...</vt:lpstr>
      <vt:lpstr>Passing parameters to a Java Program</vt:lpstr>
      <vt:lpstr>varargs...</vt:lpstr>
      <vt:lpstr>varargs... (cont)</vt:lpstr>
      <vt:lpstr>varargs… (cont)</vt:lpstr>
      <vt:lpstr>Instance Variables</vt:lpstr>
      <vt:lpstr>Scopes</vt:lpstr>
      <vt:lpstr>Scopes - Instance</vt:lpstr>
      <vt:lpstr>Scopes - Method</vt:lpstr>
      <vt:lpstr>Scopes - Block</vt:lpstr>
      <vt:lpstr>The static Keyword</vt:lpstr>
      <vt:lpstr>Static Variables</vt:lpstr>
      <vt:lpstr>static Restrictions</vt:lpstr>
      <vt:lpstr>Scope Naming Rules</vt:lpstr>
      <vt:lpstr>CLASSPATH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19</cp:revision>
  <dcterms:created xsi:type="dcterms:W3CDTF">2021-05-06T19:48:32Z</dcterms:created>
  <dcterms:modified xsi:type="dcterms:W3CDTF">2021-05-20T20:48:54Z</dcterms:modified>
</cp:coreProperties>
</file>