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39"/>
  </p:notesMasterIdLst>
  <p:sldIdLst>
    <p:sldId id="256" r:id="rId3"/>
    <p:sldId id="294" r:id="rId4"/>
    <p:sldId id="277" r:id="rId5"/>
    <p:sldId id="351" r:id="rId6"/>
    <p:sldId id="273" r:id="rId7"/>
    <p:sldId id="276" r:id="rId8"/>
    <p:sldId id="278" r:id="rId9"/>
    <p:sldId id="279" r:id="rId10"/>
    <p:sldId id="280" r:id="rId11"/>
    <p:sldId id="281" r:id="rId12"/>
    <p:sldId id="352" r:id="rId13"/>
    <p:sldId id="353" r:id="rId14"/>
    <p:sldId id="260" r:id="rId15"/>
    <p:sldId id="282" r:id="rId16"/>
    <p:sldId id="310" r:id="rId17"/>
    <p:sldId id="330" r:id="rId18"/>
    <p:sldId id="311" r:id="rId19"/>
    <p:sldId id="321" r:id="rId20"/>
    <p:sldId id="316" r:id="rId21"/>
    <p:sldId id="322" r:id="rId22"/>
    <p:sldId id="318" r:id="rId23"/>
    <p:sldId id="323" r:id="rId24"/>
    <p:sldId id="325" r:id="rId25"/>
    <p:sldId id="326" r:id="rId26"/>
    <p:sldId id="327" r:id="rId27"/>
    <p:sldId id="274" r:id="rId28"/>
    <p:sldId id="328" r:id="rId29"/>
    <p:sldId id="329" r:id="rId30"/>
    <p:sldId id="345" r:id="rId31"/>
    <p:sldId id="346" r:id="rId32"/>
    <p:sldId id="347" r:id="rId33"/>
    <p:sldId id="348" r:id="rId34"/>
    <p:sldId id="320" r:id="rId35"/>
    <p:sldId id="350" r:id="rId36"/>
    <p:sldId id="269" r:id="rId37"/>
    <p:sldId id="264"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34D53-1F01-4FAD-AF1B-43D29069F308}" v="258" dt="2021-05-06T20:41:33.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8" autoAdjust="0"/>
    <p:restoredTop sz="94660"/>
  </p:normalViewPr>
  <p:slideViewPr>
    <p:cSldViewPr snapToGrid="0">
      <p:cViewPr varScale="1">
        <p:scale>
          <a:sx n="114" d="100"/>
          <a:sy n="114" d="100"/>
        </p:scale>
        <p:origin x="1560"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12734D53-1F01-4FAD-AF1B-43D29069F308}"/>
    <pc:docChg chg="custSel addSld delSld modSld sldOrd">
      <pc:chgData name="Bryn Portella" userId="cac9ba8b-dbd7-41cd-af06-e643c8802b55" providerId="ADAL" clId="{12734D53-1F01-4FAD-AF1B-43D29069F308}" dt="2021-05-06T20:41:33.855" v="618"/>
      <pc:docMkLst>
        <pc:docMk/>
      </pc:docMkLst>
      <pc:sldChg chg="modSp mod">
        <pc:chgData name="Bryn Portella" userId="cac9ba8b-dbd7-41cd-af06-e643c8802b55" providerId="ADAL" clId="{12734D53-1F01-4FAD-AF1B-43D29069F308}" dt="2021-05-06T20:25:17.295" v="98" actId="20577"/>
        <pc:sldMkLst>
          <pc:docMk/>
          <pc:sldMk cId="4041636208" sldId="256"/>
        </pc:sldMkLst>
        <pc:spChg chg="mod">
          <ac:chgData name="Bryn Portella" userId="cac9ba8b-dbd7-41cd-af06-e643c8802b55" providerId="ADAL" clId="{12734D53-1F01-4FAD-AF1B-43D29069F308}" dt="2021-05-06T20:25:17.295" v="98" actId="20577"/>
          <ac:spMkLst>
            <pc:docMk/>
            <pc:sldMk cId="4041636208" sldId="256"/>
            <ac:spMk id="2" creationId="{6BC28645-22F3-4192-9D81-D6786BEE8C98}"/>
          </ac:spMkLst>
        </pc:spChg>
      </pc:sldChg>
      <pc:sldChg chg="add">
        <pc:chgData name="Bryn Portella" userId="cac9ba8b-dbd7-41cd-af06-e643c8802b55" providerId="ADAL" clId="{12734D53-1F01-4FAD-AF1B-43D29069F308}" dt="2021-05-06T20:13:11.985" v="1"/>
        <pc:sldMkLst>
          <pc:docMk/>
          <pc:sldMk cId="0" sldId="260"/>
        </pc:sldMkLst>
      </pc:sldChg>
      <pc:sldChg chg="add">
        <pc:chgData name="Bryn Portella" userId="cac9ba8b-dbd7-41cd-af06-e643c8802b55" providerId="ADAL" clId="{12734D53-1F01-4FAD-AF1B-43D29069F308}" dt="2021-05-06T20:15:50.910" v="11"/>
        <pc:sldMkLst>
          <pc:docMk/>
          <pc:sldMk cId="0" sldId="264"/>
        </pc:sldMkLst>
      </pc:sldChg>
      <pc:sldChg chg="add">
        <pc:chgData name="Bryn Portella" userId="cac9ba8b-dbd7-41cd-af06-e643c8802b55" providerId="ADAL" clId="{12734D53-1F01-4FAD-AF1B-43D29069F308}" dt="2021-05-06T20:17:59.547" v="12"/>
        <pc:sldMkLst>
          <pc:docMk/>
          <pc:sldMk cId="0" sldId="269"/>
        </pc:sldMkLst>
      </pc:sldChg>
      <pc:sldChg chg="add">
        <pc:chgData name="Bryn Portella" userId="cac9ba8b-dbd7-41cd-af06-e643c8802b55" providerId="ADAL" clId="{12734D53-1F01-4FAD-AF1B-43D29069F308}" dt="2021-05-06T19:57:46.901" v="0"/>
        <pc:sldMkLst>
          <pc:docMk/>
          <pc:sldMk cId="1389273211" sldId="273"/>
        </pc:sldMkLst>
      </pc:sldChg>
      <pc:sldChg chg="add">
        <pc:chgData name="Bryn Portella" userId="cac9ba8b-dbd7-41cd-af06-e643c8802b55" providerId="ADAL" clId="{12734D53-1F01-4FAD-AF1B-43D29069F308}" dt="2021-05-06T20:23:19.481" v="36"/>
        <pc:sldMkLst>
          <pc:docMk/>
          <pc:sldMk cId="1243035484" sldId="274"/>
        </pc:sldMkLst>
      </pc:sldChg>
      <pc:sldChg chg="add">
        <pc:chgData name="Bryn Portella" userId="cac9ba8b-dbd7-41cd-af06-e643c8802b55" providerId="ADAL" clId="{12734D53-1F01-4FAD-AF1B-43D29069F308}" dt="2021-05-06T20:23:19.481" v="36"/>
        <pc:sldMkLst>
          <pc:docMk/>
          <pc:sldMk cId="0" sldId="275"/>
        </pc:sldMkLst>
      </pc:sldChg>
      <pc:sldChg chg="add">
        <pc:chgData name="Bryn Portella" userId="cac9ba8b-dbd7-41cd-af06-e643c8802b55" providerId="ADAL" clId="{12734D53-1F01-4FAD-AF1B-43D29069F308}" dt="2021-05-06T19:57:46.901" v="0"/>
        <pc:sldMkLst>
          <pc:docMk/>
          <pc:sldMk cId="3932612902" sldId="276"/>
        </pc:sldMkLst>
      </pc:sldChg>
      <pc:sldChg chg="add">
        <pc:chgData name="Bryn Portella" userId="cac9ba8b-dbd7-41cd-af06-e643c8802b55" providerId="ADAL" clId="{12734D53-1F01-4FAD-AF1B-43D29069F308}" dt="2021-05-06T19:57:46.901" v="0"/>
        <pc:sldMkLst>
          <pc:docMk/>
          <pc:sldMk cId="2545061625" sldId="277"/>
        </pc:sldMkLst>
      </pc:sldChg>
      <pc:sldChg chg="add">
        <pc:chgData name="Bryn Portella" userId="cac9ba8b-dbd7-41cd-af06-e643c8802b55" providerId="ADAL" clId="{12734D53-1F01-4FAD-AF1B-43D29069F308}" dt="2021-05-06T19:57:46.901" v="0"/>
        <pc:sldMkLst>
          <pc:docMk/>
          <pc:sldMk cId="3310971041" sldId="278"/>
        </pc:sldMkLst>
      </pc:sldChg>
      <pc:sldChg chg="add">
        <pc:chgData name="Bryn Portella" userId="cac9ba8b-dbd7-41cd-af06-e643c8802b55" providerId="ADAL" clId="{12734D53-1F01-4FAD-AF1B-43D29069F308}" dt="2021-05-06T19:57:46.901" v="0"/>
        <pc:sldMkLst>
          <pc:docMk/>
          <pc:sldMk cId="3661109542" sldId="279"/>
        </pc:sldMkLst>
      </pc:sldChg>
      <pc:sldChg chg="add">
        <pc:chgData name="Bryn Portella" userId="cac9ba8b-dbd7-41cd-af06-e643c8802b55" providerId="ADAL" clId="{12734D53-1F01-4FAD-AF1B-43D29069F308}" dt="2021-05-06T19:57:46.901" v="0"/>
        <pc:sldMkLst>
          <pc:docMk/>
          <pc:sldMk cId="2008793752" sldId="280"/>
        </pc:sldMkLst>
      </pc:sldChg>
      <pc:sldChg chg="add ord">
        <pc:chgData name="Bryn Portella" userId="cac9ba8b-dbd7-41cd-af06-e643c8802b55" providerId="ADAL" clId="{12734D53-1F01-4FAD-AF1B-43D29069F308}" dt="2021-05-06T20:13:28.163" v="3"/>
        <pc:sldMkLst>
          <pc:docMk/>
          <pc:sldMk cId="4061245019" sldId="281"/>
        </pc:sldMkLst>
      </pc:sldChg>
      <pc:sldChg chg="add">
        <pc:chgData name="Bryn Portella" userId="cac9ba8b-dbd7-41cd-af06-e643c8802b55" providerId="ADAL" clId="{12734D53-1F01-4FAD-AF1B-43D29069F308}" dt="2021-05-06T20:13:11.985" v="1"/>
        <pc:sldMkLst>
          <pc:docMk/>
          <pc:sldMk cId="1104934171" sldId="282"/>
        </pc:sldMkLst>
      </pc:sldChg>
      <pc:sldChg chg="add">
        <pc:chgData name="Bryn Portella" userId="cac9ba8b-dbd7-41cd-af06-e643c8802b55" providerId="ADAL" clId="{12734D53-1F01-4FAD-AF1B-43D29069F308}" dt="2021-05-06T20:13:11.985" v="1"/>
        <pc:sldMkLst>
          <pc:docMk/>
          <pc:sldMk cId="2545330544" sldId="310"/>
        </pc:sldMkLst>
      </pc:sldChg>
      <pc:sldChg chg="modSp add mod">
        <pc:chgData name="Bryn Portella" userId="cac9ba8b-dbd7-41cd-af06-e643c8802b55" providerId="ADAL" clId="{12734D53-1F01-4FAD-AF1B-43D29069F308}" dt="2021-05-06T20:14:11.434" v="8" actId="1076"/>
        <pc:sldMkLst>
          <pc:docMk/>
          <pc:sldMk cId="2766313077" sldId="311"/>
        </pc:sldMkLst>
        <pc:spChg chg="mod">
          <ac:chgData name="Bryn Portella" userId="cac9ba8b-dbd7-41cd-af06-e643c8802b55" providerId="ADAL" clId="{12734D53-1F01-4FAD-AF1B-43D29069F308}" dt="2021-05-06T20:14:11.434" v="8" actId="1076"/>
          <ac:spMkLst>
            <pc:docMk/>
            <pc:sldMk cId="2766313077" sldId="311"/>
            <ac:spMk id="10" creationId="{7240485F-0920-4E17-9B9C-61A4E032251E}"/>
          </ac:spMkLst>
        </pc:spChg>
      </pc:sldChg>
      <pc:sldChg chg="modSp add mod">
        <pc:chgData name="Bryn Portella" userId="cac9ba8b-dbd7-41cd-af06-e643c8802b55" providerId="ADAL" clId="{12734D53-1F01-4FAD-AF1B-43D29069F308}" dt="2021-05-06T20:13:50.862" v="7" actId="404"/>
        <pc:sldMkLst>
          <pc:docMk/>
          <pc:sldMk cId="3733653603" sldId="316"/>
        </pc:sldMkLst>
        <pc:spChg chg="mod">
          <ac:chgData name="Bryn Portella" userId="cac9ba8b-dbd7-41cd-af06-e643c8802b55" providerId="ADAL" clId="{12734D53-1F01-4FAD-AF1B-43D29069F308}" dt="2021-05-06T20:13:50.862" v="7" actId="404"/>
          <ac:spMkLst>
            <pc:docMk/>
            <pc:sldMk cId="3733653603" sldId="316"/>
            <ac:spMk id="7" creationId="{9F8678FB-8B8F-47F3-8794-EF31A0DBA49E}"/>
          </ac:spMkLst>
        </pc:spChg>
        <pc:spChg chg="mod">
          <ac:chgData name="Bryn Portella" userId="cac9ba8b-dbd7-41cd-af06-e643c8802b55" providerId="ADAL" clId="{12734D53-1F01-4FAD-AF1B-43D29069F308}" dt="2021-05-06T20:13:46.356" v="5" actId="404"/>
          <ac:spMkLst>
            <pc:docMk/>
            <pc:sldMk cId="3733653603" sldId="316"/>
            <ac:spMk id="19" creationId="{76DE1461-409F-45CF-9D19-9D89111E6627}"/>
          </ac:spMkLst>
        </pc:spChg>
      </pc:sldChg>
      <pc:sldChg chg="add del">
        <pc:chgData name="Bryn Portella" userId="cac9ba8b-dbd7-41cd-af06-e643c8802b55" providerId="ADAL" clId="{12734D53-1F01-4FAD-AF1B-43D29069F308}" dt="2021-05-06T20:21:25.942" v="34" actId="47"/>
        <pc:sldMkLst>
          <pc:docMk/>
          <pc:sldMk cId="2069948468" sldId="317"/>
        </pc:sldMkLst>
      </pc:sldChg>
      <pc:sldChg chg="modSp add mod">
        <pc:chgData name="Bryn Portella" userId="cac9ba8b-dbd7-41cd-af06-e643c8802b55" providerId="ADAL" clId="{12734D53-1F01-4FAD-AF1B-43D29069F308}" dt="2021-05-06T20:19:21.021" v="33" actId="20577"/>
        <pc:sldMkLst>
          <pc:docMk/>
          <pc:sldMk cId="1976032595" sldId="318"/>
        </pc:sldMkLst>
        <pc:spChg chg="mod">
          <ac:chgData name="Bryn Portella" userId="cac9ba8b-dbd7-41cd-af06-e643c8802b55" providerId="ADAL" clId="{12734D53-1F01-4FAD-AF1B-43D29069F308}" dt="2021-05-06T20:19:21.021" v="33" actId="20577"/>
          <ac:spMkLst>
            <pc:docMk/>
            <pc:sldMk cId="1976032595" sldId="318"/>
            <ac:spMk id="3" creationId="{3A1D1BBF-6AFD-4507-9983-3952FC18FA04}"/>
          </ac:spMkLst>
        </pc:spChg>
      </pc:sldChg>
      <pc:sldChg chg="add">
        <pc:chgData name="Bryn Portella" userId="cac9ba8b-dbd7-41cd-af06-e643c8802b55" providerId="ADAL" clId="{12734D53-1F01-4FAD-AF1B-43D29069F308}" dt="2021-05-06T20:23:19.481" v="36"/>
        <pc:sldMkLst>
          <pc:docMk/>
          <pc:sldMk cId="1733191474" sldId="319"/>
        </pc:sldMkLst>
      </pc:sldChg>
      <pc:sldChg chg="modSp add">
        <pc:chgData name="Bryn Portella" userId="cac9ba8b-dbd7-41cd-af06-e643c8802b55" providerId="ADAL" clId="{12734D53-1F01-4FAD-AF1B-43D29069F308}" dt="2021-05-06T20:24:39.169" v="60" actId="115"/>
        <pc:sldMkLst>
          <pc:docMk/>
          <pc:sldMk cId="0" sldId="320"/>
        </pc:sldMkLst>
        <pc:spChg chg="mod">
          <ac:chgData name="Bryn Portella" userId="cac9ba8b-dbd7-41cd-af06-e643c8802b55" providerId="ADAL" clId="{12734D53-1F01-4FAD-AF1B-43D29069F308}" dt="2021-05-06T20:24:39.169" v="60" actId="115"/>
          <ac:spMkLst>
            <pc:docMk/>
            <pc:sldMk cId="0" sldId="320"/>
            <ac:spMk id="226" creationId="{00000000-0000-0000-0000-000000000000}"/>
          </ac:spMkLst>
        </pc:spChg>
      </pc:sldChg>
      <pc:sldChg chg="add del">
        <pc:chgData name="Bryn Portella" userId="cac9ba8b-dbd7-41cd-af06-e643c8802b55" providerId="ADAL" clId="{12734D53-1F01-4FAD-AF1B-43D29069F308}" dt="2021-05-06T20:23:29.651" v="37" actId="47"/>
        <pc:sldMkLst>
          <pc:docMk/>
          <pc:sldMk cId="830616989" sldId="321"/>
        </pc:sldMkLst>
      </pc:sldChg>
      <pc:sldChg chg="modSp add mod modAnim">
        <pc:chgData name="Bryn Portella" userId="cac9ba8b-dbd7-41cd-af06-e643c8802b55" providerId="ADAL" clId="{12734D53-1F01-4FAD-AF1B-43D29069F308}" dt="2021-05-06T20:28:28.214" v="252" actId="20577"/>
        <pc:sldMkLst>
          <pc:docMk/>
          <pc:sldMk cId="4094787109" sldId="321"/>
        </pc:sldMkLst>
        <pc:spChg chg="mod">
          <ac:chgData name="Bryn Portella" userId="cac9ba8b-dbd7-41cd-af06-e643c8802b55" providerId="ADAL" clId="{12734D53-1F01-4FAD-AF1B-43D29069F308}" dt="2021-05-06T20:28:28.214" v="252" actId="20577"/>
          <ac:spMkLst>
            <pc:docMk/>
            <pc:sldMk cId="4094787109" sldId="321"/>
            <ac:spMk id="3" creationId="{88FFDBE8-E049-4ACD-9C40-C15261BA2183}"/>
          </ac:spMkLst>
        </pc:spChg>
        <pc:spChg chg="mod">
          <ac:chgData name="Bryn Portella" userId="cac9ba8b-dbd7-41cd-af06-e643c8802b55" providerId="ADAL" clId="{12734D53-1F01-4FAD-AF1B-43D29069F308}" dt="2021-05-06T20:28:10.370" v="226" actId="113"/>
          <ac:spMkLst>
            <pc:docMk/>
            <pc:sldMk cId="4094787109" sldId="321"/>
            <ac:spMk id="5" creationId="{B02FDB98-93AA-4157-AB6A-FDAFAAB1ECE6}"/>
          </ac:spMkLst>
        </pc:spChg>
        <pc:spChg chg="mod">
          <ac:chgData name="Bryn Portella" userId="cac9ba8b-dbd7-41cd-af06-e643c8802b55" providerId="ADAL" clId="{12734D53-1F01-4FAD-AF1B-43D29069F308}" dt="2021-05-06T20:28:02.897" v="225" actId="404"/>
          <ac:spMkLst>
            <pc:docMk/>
            <pc:sldMk cId="4094787109" sldId="321"/>
            <ac:spMk id="8" creationId="{26185FFE-AF4E-4DB1-BA29-72A8E5B5B829}"/>
          </ac:spMkLst>
        </pc:spChg>
      </pc:sldChg>
      <pc:sldChg chg="addSp modSp new mod modAnim">
        <pc:chgData name="Bryn Portella" userId="cac9ba8b-dbd7-41cd-af06-e643c8802b55" providerId="ADAL" clId="{12734D53-1F01-4FAD-AF1B-43D29069F308}" dt="2021-05-06T20:39:01.012" v="617" actId="20577"/>
        <pc:sldMkLst>
          <pc:docMk/>
          <pc:sldMk cId="3618358364" sldId="322"/>
        </pc:sldMkLst>
        <pc:spChg chg="mod">
          <ac:chgData name="Bryn Portella" userId="cac9ba8b-dbd7-41cd-af06-e643c8802b55" providerId="ADAL" clId="{12734D53-1F01-4FAD-AF1B-43D29069F308}" dt="2021-05-06T20:35:21.770" v="271" actId="20577"/>
          <ac:spMkLst>
            <pc:docMk/>
            <pc:sldMk cId="3618358364" sldId="322"/>
            <ac:spMk id="2" creationId="{CF60DF9C-618F-4269-9AAA-C98F70AAF50B}"/>
          </ac:spMkLst>
        </pc:spChg>
        <pc:spChg chg="mod">
          <ac:chgData name="Bryn Portella" userId="cac9ba8b-dbd7-41cd-af06-e643c8802b55" providerId="ADAL" clId="{12734D53-1F01-4FAD-AF1B-43D29069F308}" dt="2021-05-06T20:38:39.130" v="597" actId="20577"/>
          <ac:spMkLst>
            <pc:docMk/>
            <pc:sldMk cId="3618358364" sldId="322"/>
            <ac:spMk id="3" creationId="{EE352D43-12BF-4E92-ABC5-FD9BDEF0C694}"/>
          </ac:spMkLst>
        </pc:spChg>
        <pc:spChg chg="add mod">
          <ac:chgData name="Bryn Portella" userId="cac9ba8b-dbd7-41cd-af06-e643c8802b55" providerId="ADAL" clId="{12734D53-1F01-4FAD-AF1B-43D29069F308}" dt="2021-05-06T20:39:01.012" v="617" actId="20577"/>
          <ac:spMkLst>
            <pc:docMk/>
            <pc:sldMk cId="3618358364" sldId="322"/>
            <ac:spMk id="5" creationId="{C6D9C457-804F-4A59-A697-D64F37F4759C}"/>
          </ac:spMkLst>
        </pc:spChg>
      </pc:sldChg>
      <pc:sldChg chg="add">
        <pc:chgData name="Bryn Portella" userId="cac9ba8b-dbd7-41cd-af06-e643c8802b55" providerId="ADAL" clId="{12734D53-1F01-4FAD-AF1B-43D29069F308}" dt="2021-05-06T20:41:33.855" v="618"/>
        <pc:sldMkLst>
          <pc:docMk/>
          <pc:sldMk cId="2069948468" sldId="323"/>
        </pc:sldMkLst>
      </pc:sldChg>
      <pc:sldChg chg="add del">
        <pc:chgData name="Bryn Portella" userId="cac9ba8b-dbd7-41cd-af06-e643c8802b55" providerId="ADAL" clId="{12734D53-1F01-4FAD-AF1B-43D29069F308}" dt="2021-05-06T20:41:33.855" v="618"/>
        <pc:sldMkLst>
          <pc:docMk/>
          <pc:sldMk cId="1570642640" sldId="325"/>
        </pc:sldMkLst>
      </pc:sldChg>
      <pc:sldChg chg="add del">
        <pc:chgData name="Bryn Portella" userId="cac9ba8b-dbd7-41cd-af06-e643c8802b55" providerId="ADAL" clId="{12734D53-1F01-4FAD-AF1B-43D29069F308}" dt="2021-05-06T20:41:33.855" v="618"/>
        <pc:sldMkLst>
          <pc:docMk/>
          <pc:sldMk cId="3513808385" sldId="326"/>
        </pc:sldMkLst>
      </pc:sldChg>
      <pc:sldChg chg="add del">
        <pc:chgData name="Bryn Portella" userId="cac9ba8b-dbd7-41cd-af06-e643c8802b55" providerId="ADAL" clId="{12734D53-1F01-4FAD-AF1B-43D29069F308}" dt="2021-05-06T20:41:33.855" v="618"/>
        <pc:sldMkLst>
          <pc:docMk/>
          <pc:sldMk cId="3413610162" sldId="327"/>
        </pc:sldMkLst>
      </pc:sldChg>
      <pc:sldChg chg="add del">
        <pc:chgData name="Bryn Portella" userId="cac9ba8b-dbd7-41cd-af06-e643c8802b55" providerId="ADAL" clId="{12734D53-1F01-4FAD-AF1B-43D29069F308}" dt="2021-05-06T20:21:42.272" v="35" actId="47"/>
        <pc:sldMkLst>
          <pc:docMk/>
          <pc:sldMk cId="42712346" sldId="32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7B74D7E2-214A-44AF-8488-F1B0F7D009CD}" type="datetimeFigureOut">
              <a:rPr lang="en-US" smtClean="0"/>
              <a:t>5/16/2021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746D525-AD3C-4C28-AC95-48A60D731222}" type="slidenum">
              <a:rPr lang="en-US" smtClean="0"/>
              <a:t>‹#›</a:t>
            </a:fld>
            <a:endParaRPr lang="en-US"/>
          </a:p>
        </p:txBody>
      </p:sp>
    </p:spTree>
    <p:extLst>
      <p:ext uri="{BB962C8B-B14F-4D97-AF65-F5344CB8AC3E}">
        <p14:creationId xmlns:p14="http://schemas.microsoft.com/office/powerpoint/2010/main" val="417272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6556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083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99230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114590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862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8579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31705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43786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663484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614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3013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3421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13395837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8645-22F3-4192-9D81-D6786BEE8C98}"/>
              </a:ext>
            </a:extLst>
          </p:cNvPr>
          <p:cNvSpPr>
            <a:spLocks noGrp="1"/>
          </p:cNvSpPr>
          <p:nvPr>
            <p:ph type="ctrTitle"/>
          </p:nvPr>
        </p:nvSpPr>
        <p:spPr/>
        <p:txBody>
          <a:bodyPr/>
          <a:lstStyle/>
          <a:p>
            <a:r>
              <a:rPr lang="en-US" dirty="0"/>
              <a:t>Arrays, Loops, static, method basics</a:t>
            </a:r>
          </a:p>
        </p:txBody>
      </p:sp>
      <p:sp>
        <p:nvSpPr>
          <p:cNvPr id="3" name="Subtitle 2">
            <a:extLst>
              <a:ext uri="{FF2B5EF4-FFF2-40B4-BE49-F238E27FC236}">
                <a16:creationId xmlns:a16="http://schemas.microsoft.com/office/drawing/2014/main" id="{7828930A-80EC-4465-86E4-3F6E069517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6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a:latin typeface="Arial"/>
                <a:cs typeface="Arial"/>
              </a:rPr>
              <a:t>Looping over Iterable Objects</a:t>
            </a:r>
            <a:endParaRPr lang="en-US"/>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lnSpcReduction="10000"/>
          </a:bodyPr>
          <a:lstStyle/>
          <a:p>
            <a:pPr marL="0" indent="0">
              <a:buNone/>
            </a:pPr>
            <a:r>
              <a:rPr lang="en-US" sz="1600">
                <a:latin typeface="Courier New"/>
                <a:cs typeface="Arial"/>
              </a:rPr>
              <a:t>for(variable : iterableObject){</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endParaRPr lang="en-US" sz="1600" dirty="0">
              <a:latin typeface="Courier New"/>
              <a:cs typeface="Courier New"/>
            </a:endParaRPr>
          </a:p>
          <a:p>
            <a:r>
              <a:rPr lang="en-US">
                <a:latin typeface="Arial"/>
                <a:cs typeface="Arial"/>
              </a:rPr>
              <a:t>Variable takes on the value of each element in the iterableObject</a:t>
            </a:r>
          </a:p>
          <a:p>
            <a:r>
              <a:rPr lang="en-US">
                <a:latin typeface="Arial"/>
                <a:cs typeface="Arial"/>
              </a:rPr>
              <a:t>This prevents an infinite loop</a:t>
            </a:r>
          </a:p>
          <a:p>
            <a:r>
              <a:rPr lang="en-US">
                <a:latin typeface="Arial"/>
                <a:cs typeface="Arial"/>
              </a:rPr>
              <a:t>You typically define the variable within the parentheses</a:t>
            </a:r>
            <a:endParaRPr lang="en-US"/>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a:latin typeface="Arial"/>
                <a:cs typeface="Arial"/>
              </a:rPr>
              <a:t>int[] myArray= {1,2,7};</a:t>
            </a:r>
          </a:p>
          <a:p>
            <a:pPr marL="0" indent="0">
              <a:buNone/>
            </a:pPr>
            <a:r>
              <a:rPr lang="en-US">
                <a:latin typeface="Arial"/>
                <a:cs typeface="Arial"/>
              </a:rPr>
              <a:t>for(int x : myArray){</a:t>
            </a:r>
          </a:p>
          <a:p>
            <a:pPr marL="0" indent="0">
              <a:buNone/>
            </a:pPr>
            <a:r>
              <a:rPr lang="en-US" dirty="0">
                <a:latin typeface="Arial"/>
                <a:cs typeface="Arial"/>
              </a:rPr>
              <a:t>   </a:t>
            </a:r>
            <a:r>
              <a:rPr lang="en-US"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a:t>
            </a:r>
            <a:br>
              <a:rPr lang="en-US" dirty="0">
                <a:latin typeface="Arial"/>
                <a:cs typeface="Arial"/>
              </a:rPr>
            </a:br>
            <a:r>
              <a:rPr lang="en-US">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a:latin typeface="Arial"/>
                <a:cs typeface="Arial"/>
              </a:rPr>
              <a:t>1</a:t>
            </a:r>
            <a:br>
              <a:rPr lang="en-US" dirty="0">
                <a:latin typeface="Arial"/>
                <a:cs typeface="Arial"/>
              </a:rPr>
            </a:br>
            <a:r>
              <a:rPr lang="en-US">
                <a:latin typeface="Arial"/>
                <a:cs typeface="Arial"/>
              </a:rPr>
              <a:t>2</a:t>
            </a:r>
          </a:p>
          <a:p>
            <a:pPr marL="0" indent="0">
              <a:buNone/>
            </a:pPr>
            <a:r>
              <a:rPr lang="en-US">
                <a:latin typeface="Arial"/>
                <a:cs typeface="Arial"/>
              </a:rPr>
              <a:t>7</a:t>
            </a:r>
          </a:p>
        </p:txBody>
      </p:sp>
    </p:spTree>
    <p:extLst>
      <p:ext uri="{BB962C8B-B14F-4D97-AF65-F5344CB8AC3E}">
        <p14:creationId xmlns:p14="http://schemas.microsoft.com/office/powerpoint/2010/main" val="40612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and </a:t>
            </a:r>
            <a:r>
              <a:rPr lang="en-US" dirty="0">
                <a:latin typeface="Courier New" panose="02070309020205020404" pitchFamily="49" charset="0"/>
                <a:cs typeface="Courier New" panose="02070309020205020404" pitchFamily="49" charset="0"/>
              </a:rPr>
              <a:t>for</a:t>
            </a:r>
            <a:r>
              <a:rPr lang="en-US" dirty="0"/>
              <a:t> loops.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0493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indent="-342720">
              <a:spcBef>
                <a:spcPts val="0"/>
              </a:spcBef>
              <a:buClr>
                <a:srgbClr val="F36A25"/>
              </a:buClr>
            </a:pPr>
            <a:r>
              <a:rPr lang="en-US" sz="2000" dirty="0">
                <a:solidFill>
                  <a:srgbClr val="474C55"/>
                </a:solidFill>
              </a:rPr>
              <a:t>Optional Specifier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a:t>
            </a:r>
            <a:r>
              <a:rPr lang="en-US" sz="1400" dirty="0">
                <a:latin typeface="Courier New" panose="02070309020205020404" pitchFamily="49" charset="0"/>
                <a:cs typeface="Courier New" panose="02070309020205020404" pitchFamily="49" charset="0"/>
              </a:rPr>
              <a:t>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a:t>
            </a:r>
            <a:r>
              <a:rPr lang="en-US" sz="1400" dirty="0">
                <a:latin typeface="Courier New" panose="02070309020205020404" pitchFamily="49" charset="0"/>
                <a:cs typeface="Courier New" panose="02070309020205020404" pitchFamily="49" charset="0"/>
              </a:rPr>
              <a:t>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5754019" y="3215732"/>
            <a:ext cx="2595582" cy="972828"/>
            <a:chOff x="5754019" y="3215732"/>
            <a:chExt cx="2595582" cy="972828"/>
          </a:xfrm>
        </p:grpSpPr>
        <p:sp>
          <p:nvSpPr>
            <p:cNvPr id="10" name="TextBox 9">
              <a:extLst>
                <a:ext uri="{FF2B5EF4-FFF2-40B4-BE49-F238E27FC236}">
                  <a16:creationId xmlns:a16="http://schemas.microsoft.com/office/drawing/2014/main" id="{7240485F-0920-4E17-9B9C-61A4E032251E}"/>
                </a:ext>
              </a:extLst>
            </p:cNvPr>
            <p:cNvSpPr txBox="1"/>
            <p:nvPr/>
          </p:nvSpPr>
          <p:spPr>
            <a:xfrm>
              <a:off x="5754019" y="3880783"/>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Running static methods.</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printDogFact</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(“Dogs are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awesome”);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		</a:t>
            </a:r>
            <a:r>
              <a:rPr lang="en-US" sz="1400" u="sng" dirty="0" err="1">
                <a:latin typeface="Courier New" panose="02070309020205020404" pitchFamily="49" charset="0"/>
                <a:cs typeface="Courier New" panose="02070309020205020404" pitchFamily="49" charset="0"/>
              </a:rPr>
              <a:t>Dog.printDogFact</a:t>
            </a:r>
            <a:r>
              <a:rPr lang="en-US" sz="1400" u="sng"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58803"/>
              <a:gd name="adj4" fmla="val -658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Then we call it using the class name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5754019" y="3215732"/>
            <a:ext cx="2595582" cy="972828"/>
            <a:chOff x="5754019" y="3215732"/>
            <a:chExt cx="2595582" cy="972828"/>
          </a:xfrm>
        </p:grpSpPr>
        <p:sp>
          <p:nvSpPr>
            <p:cNvPr id="10" name="TextBox 9">
              <a:extLst>
                <a:ext uri="{FF2B5EF4-FFF2-40B4-BE49-F238E27FC236}">
                  <a16:creationId xmlns:a16="http://schemas.microsoft.com/office/drawing/2014/main" id="{7240485F-0920-4E17-9B9C-61A4E032251E}"/>
                </a:ext>
              </a:extLst>
            </p:cNvPr>
            <p:cNvSpPr txBox="1"/>
            <p:nvPr/>
          </p:nvSpPr>
          <p:spPr>
            <a:xfrm>
              <a:off x="5754019" y="3880783"/>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40947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8" end="8"/>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5"/>
            <a:ext cx="8383980" cy="517941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DF9C-618F-4269-9AAA-C98F70AAF50B}"/>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EE352D43-12BF-4E92-ABC5-FD9BDEF0C694}"/>
              </a:ext>
            </a:extLst>
          </p:cNvPr>
          <p:cNvSpPr>
            <a:spLocks noGrp="1"/>
          </p:cNvSpPr>
          <p:nvPr>
            <p:ph idx="1"/>
          </p:nvPr>
        </p:nvSpPr>
        <p:spPr/>
        <p:txBody>
          <a:bodyPr>
            <a:normAutofit/>
          </a:bodyPr>
          <a:lstStyle/>
          <a:p>
            <a:r>
              <a:rPr lang="en-US" sz="2000" dirty="0"/>
              <a:t>Have two methods of the same name in the same class with DIFFERENT PARAMETER LISTS. </a:t>
            </a:r>
          </a:p>
          <a:p>
            <a:r>
              <a:rPr lang="en-US" sz="2000" dirty="0"/>
              <a:t>Must differ in order of the types of parameters,  number of parameters, or both.  </a:t>
            </a:r>
          </a:p>
        </p:txBody>
      </p:sp>
      <p:sp>
        <p:nvSpPr>
          <p:cNvPr id="4" name="Slide Number Placeholder 3">
            <a:extLst>
              <a:ext uri="{FF2B5EF4-FFF2-40B4-BE49-F238E27FC236}">
                <a16:creationId xmlns:a16="http://schemas.microsoft.com/office/drawing/2014/main" id="{D81FFECE-CF40-4332-AA60-4E966CCF3068}"/>
              </a:ext>
            </a:extLst>
          </p:cNvPr>
          <p:cNvSpPr>
            <a:spLocks noGrp="1"/>
          </p:cNvSpPr>
          <p:nvPr>
            <p:ph type="sldNum" sz="quarter" idx="12"/>
          </p:nvPr>
        </p:nvSpPr>
        <p:spPr/>
        <p:txBody>
          <a:bodyPr/>
          <a:lstStyle/>
          <a:p>
            <a:fld id="{F6728BC2-ACA3-447C-A909-F3F49211C066}" type="slidenum">
              <a:rPr lang="en-US" smtClean="0"/>
              <a:pPr/>
              <a:t>19</a:t>
            </a:fld>
            <a:endParaRPr lang="en-US" dirty="0"/>
          </a:p>
        </p:txBody>
      </p:sp>
      <p:sp>
        <p:nvSpPr>
          <p:cNvPr id="5" name="Google Shape;219;p16">
            <a:extLst>
              <a:ext uri="{FF2B5EF4-FFF2-40B4-BE49-F238E27FC236}">
                <a16:creationId xmlns:a16="http://schemas.microsoft.com/office/drawing/2014/main" id="{C6D9C457-804F-4A59-A697-D64F37F4759C}"/>
              </a:ext>
            </a:extLst>
          </p:cNvPr>
          <p:cNvSpPr txBox="1">
            <a:spLocks/>
          </p:cNvSpPr>
          <p:nvPr/>
        </p:nvSpPr>
        <p:spPr>
          <a:xfrm>
            <a:off x="1339369" y="2990858"/>
            <a:ext cx="6465261"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(“Yum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 //different instructions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183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43D6-5A75-4FB2-A179-F6E8EF2678CB}"/>
              </a:ext>
            </a:extLst>
          </p:cNvPr>
          <p:cNvSpPr>
            <a:spLocks noGrp="1"/>
          </p:cNvSpPr>
          <p:nvPr>
            <p:ph type="title"/>
          </p:nvPr>
        </p:nvSpPr>
        <p:spPr/>
        <p:txBody>
          <a:bodyPr/>
          <a:lstStyle/>
          <a:p>
            <a:r>
              <a:rPr lang="en-US" dirty="0"/>
              <a:t>So how do we get information from a method?...</a:t>
            </a:r>
          </a:p>
        </p:txBody>
      </p:sp>
      <p:sp>
        <p:nvSpPr>
          <p:cNvPr id="3" name="Text Placeholder 2">
            <a:extLst>
              <a:ext uri="{FF2B5EF4-FFF2-40B4-BE49-F238E27FC236}">
                <a16:creationId xmlns:a16="http://schemas.microsoft.com/office/drawing/2014/main" id="{3A1D1BBF-6AFD-4507-9983-3952FC18FA04}"/>
              </a:ext>
            </a:extLst>
          </p:cNvPr>
          <p:cNvSpPr>
            <a:spLocks noGrp="1"/>
          </p:cNvSpPr>
          <p:nvPr>
            <p:ph type="body" idx="1"/>
          </p:nvPr>
        </p:nvSpPr>
        <p:spPr/>
        <p:txBody>
          <a:bodyPr>
            <a:normAutofit fontScale="92500" lnSpcReduction="10000"/>
          </a:bodyPr>
          <a:lstStyle/>
          <a:p>
            <a:r>
              <a:rPr lang="en-US" dirty="0"/>
              <a:t>Return statements </a:t>
            </a:r>
          </a:p>
          <a:p>
            <a:r>
              <a:rPr lang="en-US" dirty="0"/>
              <a:t>Specified using the </a:t>
            </a:r>
            <a:r>
              <a:rPr lang="en-US" dirty="0">
                <a:latin typeface="Courier New" panose="02070309020205020404" pitchFamily="49" charset="0"/>
                <a:cs typeface="Courier New" panose="02070309020205020404" pitchFamily="49" charset="0"/>
              </a:rPr>
              <a:t>return</a:t>
            </a:r>
            <a:r>
              <a:rPr lang="en-US" dirty="0"/>
              <a:t> keyword</a:t>
            </a:r>
          </a:p>
          <a:p>
            <a:r>
              <a:rPr lang="en-US" dirty="0"/>
              <a:t>We can only return a single value</a:t>
            </a:r>
          </a:p>
          <a:p>
            <a:r>
              <a:rPr lang="en-US" dirty="0"/>
              <a:t>Stopping point for a method</a:t>
            </a:r>
          </a:p>
          <a:p>
            <a:r>
              <a:rPr lang="en-US" dirty="0"/>
              <a:t>Return value must have an is-a relationship with the return type specified in the method signature</a:t>
            </a:r>
          </a:p>
          <a:p>
            <a:pPr marL="50800" indent="0">
              <a:buNone/>
            </a:pPr>
            <a:r>
              <a:rPr lang="en-US" dirty="0">
                <a:latin typeface="Courier New" panose="02070309020205020404" pitchFamily="49" charset="0"/>
                <a:cs typeface="Courier New" panose="02070309020205020404" pitchFamily="49" charset="0"/>
              </a:rPr>
              <a:t>public static int sum(int a, int b){</a:t>
            </a:r>
          </a:p>
          <a:p>
            <a:pPr marL="50800" indent="0">
              <a:buNone/>
            </a:pPr>
            <a:r>
              <a:rPr lang="en-US" dirty="0">
                <a:latin typeface="Courier New" panose="02070309020205020404" pitchFamily="49" charset="0"/>
                <a:cs typeface="Courier New" panose="02070309020205020404" pitchFamily="49" charset="0"/>
              </a:rPr>
              <a:t>	return (a + b);</a:t>
            </a:r>
          </a:p>
          <a:p>
            <a:pPr marL="965200" lvl="2" indent="0">
              <a:buNone/>
            </a:pPr>
            <a:r>
              <a:rPr lang="en-US" dirty="0">
                <a:latin typeface="Courier New" panose="02070309020205020404" pitchFamily="49" charset="0"/>
                <a:cs typeface="Courier New" panose="02070309020205020404" pitchFamily="49" charset="0"/>
              </a:rPr>
              <a:t>/* No code can run after the return statement within the method. */ </a:t>
            </a:r>
          </a:p>
          <a:p>
            <a:pPr marL="508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3AFFBB66-47E3-415C-A7B2-7120E5369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97603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endParaRPr lang="en-US"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class</a:t>
            </a:r>
            <a:r>
              <a:rPr lang="en-US" sz="1800" dirty="0">
                <a:solidFill>
                  <a:srgbClr val="474C55"/>
                </a:solidFill>
                <a:latin typeface="Courier New"/>
                <a:ea typeface="Courier New"/>
                <a:cs typeface="Courier New"/>
                <a:sym typeface="Courier New"/>
              </a:rPr>
              <a:t>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706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b="1" dirty="0">
                <a:solidFill>
                  <a:srgbClr val="474C55"/>
                </a:solidFill>
                <a:latin typeface="Courier New"/>
                <a:ea typeface="Courier New"/>
                <a:cs typeface="Courier New"/>
                <a:sym typeface="Courier New"/>
              </a:rPr>
              <a:t>public class</a:t>
            </a:r>
            <a:r>
              <a:rPr lang="en-US" sz="2200" dirty="0">
                <a:solidFill>
                  <a:srgbClr val="474C55"/>
                </a:solidFill>
                <a:latin typeface="Courier New"/>
                <a:ea typeface="Courier New"/>
                <a:cs typeface="Courier New"/>
                <a:sym typeface="Courier New"/>
              </a:rPr>
              <a:t>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r>
              <a:rPr lang="en-US" sz="2200" b="1" dirty="0">
                <a:solidFill>
                  <a:srgbClr val="474C55"/>
                </a:solidFill>
                <a:latin typeface="Courier New"/>
                <a:ea typeface="Courier New"/>
                <a:cs typeface="Courier New"/>
                <a:sym typeface="Courier New"/>
              </a:rPr>
              <a:t>public static void</a:t>
            </a:r>
            <a:r>
              <a:rPr lang="en-US" sz="2200" dirty="0">
                <a:solidFill>
                  <a:srgbClr val="474C55"/>
                </a:solidFill>
                <a:latin typeface="Courier New"/>
                <a:ea typeface="Courier New"/>
                <a:cs typeface="Courier New"/>
                <a:sym typeface="Courier New"/>
              </a:rPr>
              <a:t>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b="1"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a:t>
            </a:r>
            <a:r>
              <a:rPr lang="en-US" sz="2200" b="1" dirty="0">
                <a:solidFill>
                  <a:srgbClr val="474C55"/>
                </a:solidFill>
                <a:latin typeface="Courier New"/>
                <a:ea typeface="Courier New"/>
                <a:cs typeface="Courier New"/>
                <a:sym typeface="Courier New"/>
              </a:rPr>
              <a:t>int</a:t>
            </a: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b="1" dirty="0">
                <a:solidFill>
                  <a:srgbClr val="474C55"/>
                </a:solidFill>
                <a:latin typeface="Courier New"/>
                <a:ea typeface="Courier New"/>
                <a:cs typeface="Courier New"/>
                <a:sym typeface="Courier New"/>
              </a:rPr>
              <a:t>for</a:t>
            </a:r>
            <a:r>
              <a:rPr lang="en-US" sz="2200" dirty="0">
                <a:solidFill>
                  <a:srgbClr val="474C55"/>
                </a:solidFill>
                <a:latin typeface="Courier New"/>
                <a:ea typeface="Courier New"/>
                <a:cs typeface="Courier New"/>
                <a:sym typeface="Courier New"/>
              </a:rPr>
              <a:t>(</a:t>
            </a:r>
            <a:r>
              <a:rPr lang="en-US" sz="2200" b="1" dirty="0">
                <a:solidFill>
                  <a:srgbClr val="474C55"/>
                </a:solidFill>
                <a:latin typeface="Courier New"/>
                <a:ea typeface="Courier New"/>
                <a:cs typeface="Courier New"/>
                <a:sym typeface="Courier New"/>
              </a:rPr>
              <a:t>int</a:t>
            </a:r>
            <a:r>
              <a:rPr lang="en-US" sz="2200" dirty="0">
                <a:solidFill>
                  <a:srgbClr val="474C55"/>
                </a:solidFill>
                <a:latin typeface="Courier New"/>
                <a:ea typeface="Courier New"/>
                <a:cs typeface="Courier New"/>
                <a:sym typeface="Courier New"/>
              </a:rPr>
              <a: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Dog(</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a:solidFill>
                    <a:schemeClr val="accent6"/>
                  </a:solidFill>
                  <a:latin typeface="Segoe Print" panose="02000600000000000000" pitchFamily="2" charset="0"/>
                </a:rPr>
                <a:t>Poodle</a:t>
              </a:r>
            </a:p>
            <a:p>
              <a:r>
                <a:rPr lang="en-US">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a:solidFill>
                    <a:schemeClr val="accent6"/>
                  </a:solidFill>
                  <a:latin typeface="Segoe Print" panose="02000600000000000000" pitchFamily="2" charset="0"/>
                </a:rPr>
                <a:t>Pitbull</a:t>
              </a:r>
            </a:p>
            <a:p>
              <a:r>
                <a:rPr lang="en-US">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42712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 // instance scope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ex1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ex1.number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ex2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ex2.number = 3;</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(ex1.number);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(ex1.number); // 3</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ex1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ex1.printString();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printString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(String input)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“Created in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(input);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Creating Arrays</a:t>
            </a:r>
            <a:endParaRPr dirty="0"/>
          </a:p>
        </p:txBody>
      </p:sp>
      <p:sp>
        <p:nvSpPr>
          <p:cNvPr id="233" name="Google Shape;233;p18"/>
          <p:cNvSpPr txBox="1">
            <a:spLocks noGrp="1"/>
          </p:cNvSpPr>
          <p:nvPr>
            <p:ph type="body" idx="1"/>
          </p:nvPr>
        </p:nvSpPr>
        <p:spPr>
          <a:xfrm>
            <a:off x="380010" y="1481446"/>
            <a:ext cx="8383980" cy="503485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dirty="0"/>
              <a:t>Arrays are collections of multiple values of the same </a:t>
            </a:r>
            <a:r>
              <a:rPr lang="en-US" sz="2400" i="1" dirty="0"/>
              <a:t>type</a:t>
            </a:r>
            <a:r>
              <a:rPr lang="en-US" sz="2400" dirty="0"/>
              <a:t>.</a:t>
            </a:r>
            <a:endParaRPr dirty="0"/>
          </a:p>
          <a:p>
            <a:pPr marL="742950" lvl="1" indent="-285750" algn="l" rtl="0">
              <a:spcBef>
                <a:spcPts val="400"/>
              </a:spcBef>
              <a:spcAft>
                <a:spcPts val="0"/>
              </a:spcAft>
              <a:buSzPts val="2000"/>
              <a:buChar char="–"/>
            </a:pPr>
            <a:r>
              <a:rPr lang="en-US" sz="2000" dirty="0">
                <a:latin typeface="Courier New"/>
                <a:ea typeface="Courier New"/>
                <a:cs typeface="Courier New"/>
                <a:sym typeface="Courier New"/>
              </a:rPr>
              <a:t>int[] </a:t>
            </a:r>
            <a:r>
              <a:rPr lang="en-US" sz="2000" dirty="0"/>
              <a:t>: an array of integer values</a:t>
            </a:r>
            <a:endParaRPr dirty="0"/>
          </a:p>
          <a:p>
            <a:pPr marL="742950" lvl="1" indent="-285750" algn="l" rtl="0">
              <a:spcBef>
                <a:spcPts val="400"/>
              </a:spcBef>
              <a:spcAft>
                <a:spcPts val="0"/>
              </a:spcAft>
              <a:buSzPts val="2000"/>
              <a:buChar char="–"/>
            </a:pPr>
            <a:r>
              <a:rPr lang="en-US" sz="2000" dirty="0">
                <a:latin typeface="Courier New"/>
                <a:ea typeface="Courier New"/>
                <a:cs typeface="Courier New"/>
                <a:sym typeface="Courier New"/>
              </a:rPr>
              <a:t>String[] </a:t>
            </a:r>
            <a:r>
              <a:rPr lang="en-US" sz="2000" dirty="0"/>
              <a:t>: an array of String references</a:t>
            </a:r>
            <a:endParaRPr dirty="0"/>
          </a:p>
          <a:p>
            <a:pPr marL="342900" lvl="0" indent="-342900" algn="l" rtl="0">
              <a:spcBef>
                <a:spcPts val="520"/>
              </a:spcBef>
              <a:spcAft>
                <a:spcPts val="0"/>
              </a:spcAft>
              <a:buSzPts val="2600"/>
              <a:buChar char="•"/>
            </a:pPr>
            <a:r>
              <a:rPr lang="en-US" sz="2600" dirty="0"/>
              <a:t>Arrays have a fixed length, determined at creation</a:t>
            </a:r>
            <a:endParaRPr dirty="0"/>
          </a:p>
          <a:p>
            <a:pPr marL="457200" lvl="1" indent="0" algn="l" rtl="0">
              <a:spcBef>
                <a:spcPts val="380"/>
              </a:spcBef>
              <a:spcAft>
                <a:spcPts val="0"/>
              </a:spcAft>
              <a:buSzPts val="1900"/>
              <a:buNone/>
            </a:pPr>
            <a:r>
              <a:rPr lang="en-US" sz="1900" dirty="0">
                <a:latin typeface="Courier New"/>
                <a:ea typeface="Courier New"/>
                <a:cs typeface="Courier New"/>
                <a:sym typeface="Courier New"/>
              </a:rPr>
              <a:t>int[] </a:t>
            </a:r>
            <a:r>
              <a:rPr lang="en-US" sz="1900" dirty="0" err="1">
                <a:latin typeface="Courier New"/>
                <a:ea typeface="Courier New"/>
                <a:cs typeface="Courier New"/>
                <a:sym typeface="Courier New"/>
              </a:rPr>
              <a:t>myArray</a:t>
            </a:r>
            <a:r>
              <a:rPr lang="en-US" sz="1900" dirty="0">
                <a:latin typeface="Courier New"/>
                <a:ea typeface="Courier New"/>
                <a:cs typeface="Courier New"/>
                <a:sym typeface="Courier New"/>
              </a:rPr>
              <a:t> = new int[10]; // size-10 int array</a:t>
            </a:r>
            <a:endParaRPr dirty="0"/>
          </a:p>
          <a:p>
            <a:pPr marL="742950" lvl="1" indent="-285750" algn="l" rtl="0">
              <a:spcBef>
                <a:spcPts val="400"/>
              </a:spcBef>
              <a:spcAft>
                <a:spcPts val="0"/>
              </a:spcAft>
              <a:buSzPts val="2000"/>
              <a:buChar char="–"/>
            </a:pPr>
            <a:r>
              <a:rPr lang="en-US" sz="2000" dirty="0">
                <a:latin typeface="Arial"/>
                <a:ea typeface="Arial"/>
                <a:cs typeface="Arial"/>
                <a:sym typeface="Arial"/>
              </a:rPr>
              <a:t>This is because arrays reserve memory space. One int is 4 bytes, so an array of 10 </a:t>
            </a:r>
            <a:r>
              <a:rPr lang="en-US" sz="2000" dirty="0" err="1">
                <a:latin typeface="Arial"/>
                <a:ea typeface="Arial"/>
                <a:cs typeface="Arial"/>
                <a:sym typeface="Arial"/>
              </a:rPr>
              <a:t>ints</a:t>
            </a:r>
            <a:r>
              <a:rPr lang="en-US" sz="2000" dirty="0">
                <a:latin typeface="Arial"/>
                <a:ea typeface="Arial"/>
                <a:cs typeface="Arial"/>
                <a:sym typeface="Arial"/>
              </a:rPr>
              <a:t> reserves 40 bytes (plus some overhead). Reserved space is (usually) adjacent in memory.</a:t>
            </a:r>
            <a:endParaRPr dirty="0"/>
          </a:p>
          <a:p>
            <a:pPr marL="342900" lvl="0" indent="-342900" algn="l" rtl="0">
              <a:spcBef>
                <a:spcPts val="480"/>
              </a:spcBef>
              <a:spcAft>
                <a:spcPts val="0"/>
              </a:spcAft>
              <a:buSzPts val="2400"/>
              <a:buChar char="•"/>
            </a:pPr>
            <a:r>
              <a:rPr lang="en-US" sz="2400" dirty="0">
                <a:latin typeface="Arial"/>
                <a:ea typeface="Arial"/>
                <a:cs typeface="Arial"/>
                <a:sym typeface="Arial"/>
              </a:rPr>
              <a:t>Arrays can be pre-populated with values</a:t>
            </a:r>
            <a:endParaRPr dirty="0"/>
          </a:p>
          <a:p>
            <a:pPr marL="457200" lvl="1" indent="0" algn="l" rtl="0">
              <a:spcBef>
                <a:spcPts val="360"/>
              </a:spcBef>
              <a:spcAft>
                <a:spcPts val="0"/>
              </a:spcAft>
              <a:buSzPts val="1800"/>
              <a:buNone/>
            </a:pP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otherArr</a:t>
            </a:r>
            <a:r>
              <a:rPr lang="en-US" sz="1800" dirty="0">
                <a:latin typeface="Courier New"/>
                <a:ea typeface="Courier New"/>
                <a:cs typeface="Courier New"/>
                <a:sym typeface="Courier New"/>
              </a:rPr>
              <a:t> = {1, 5, 6}; // size-3 int array</a:t>
            </a:r>
            <a:endParaRPr dirty="0"/>
          </a:p>
          <a:p>
            <a:pPr marL="342900" lvl="0" indent="-342900" algn="l" rtl="0">
              <a:spcBef>
                <a:spcPts val="440"/>
              </a:spcBef>
              <a:spcAft>
                <a:spcPts val="0"/>
              </a:spcAft>
              <a:buSzPts val="2200"/>
              <a:buChar char="•"/>
            </a:pPr>
            <a:r>
              <a:rPr lang="en-US" sz="2200" dirty="0">
                <a:latin typeface="Arial"/>
                <a:ea typeface="Arial"/>
                <a:cs typeface="Arial"/>
                <a:sym typeface="Arial"/>
              </a:rPr>
              <a:t>Arrays are accessed by index, starting at ‘0’, through length-1.</a:t>
            </a:r>
            <a:endParaRPr dirty="0"/>
          </a:p>
          <a:p>
            <a:pPr marL="457200" lvl="1" indent="0" algn="l" rtl="0">
              <a:spcBef>
                <a:spcPts val="360"/>
              </a:spcBef>
              <a:spcAft>
                <a:spcPts val="0"/>
              </a:spcAft>
              <a:buSzPts val="1800"/>
              <a:buNone/>
            </a:pPr>
            <a:r>
              <a:rPr lang="en-US" sz="1800" dirty="0" err="1">
                <a:latin typeface="Courier New"/>
                <a:ea typeface="Courier New"/>
                <a:cs typeface="Courier New"/>
                <a:sym typeface="Courier New"/>
              </a:rPr>
              <a:t>System.out.println</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otherArr</a:t>
            </a:r>
            <a:r>
              <a:rPr lang="en-US" sz="1800" dirty="0">
                <a:latin typeface="Courier New"/>
                <a:ea typeface="Courier New"/>
                <a:cs typeface="Courier New"/>
                <a:sym typeface="Courier New"/>
              </a:rPr>
              <a:t>[1]); // print 2</a:t>
            </a:r>
            <a:r>
              <a:rPr lang="en-US" sz="1800" baseline="30000" dirty="0">
                <a:latin typeface="Courier New"/>
                <a:ea typeface="Courier New"/>
                <a:cs typeface="Courier New"/>
                <a:sym typeface="Courier New"/>
              </a:rPr>
              <a:t>nd</a:t>
            </a:r>
            <a:r>
              <a:rPr lang="en-US" sz="1800" dirty="0">
                <a:latin typeface="Courier New"/>
                <a:ea typeface="Courier New"/>
                <a:cs typeface="Courier New"/>
                <a:sym typeface="Courier New"/>
              </a:rPr>
              <a:t> element</a:t>
            </a:r>
            <a:endParaRPr sz="1800" dirty="0">
              <a:latin typeface="Arial"/>
              <a:ea typeface="Arial"/>
              <a:cs typeface="Arial"/>
              <a:sym typeface="Arial"/>
            </a:endParaRPr>
          </a:p>
          <a:p>
            <a:pPr marL="457200" lvl="1" indent="0" algn="l" rtl="0">
              <a:spcBef>
                <a:spcPts val="480"/>
              </a:spcBef>
              <a:spcAft>
                <a:spcPts val="0"/>
              </a:spcAft>
              <a:buSzPts val="2400"/>
              <a:buNone/>
            </a:pPr>
            <a:endParaRPr dirty="0">
              <a:latin typeface="Arial"/>
              <a:ea typeface="Arial"/>
              <a:cs typeface="Arial"/>
              <a:sym typeface="Arial"/>
            </a:endParaRP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4506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Simulator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if</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(true)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word =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Revature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(word);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(word);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breed;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static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count = 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 String b){</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s;</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breed = b;</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count++;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Dog(5, “Poodle”);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sam</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Dog(50, “Pitbull”);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Poodle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Pitbull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Segoe Print" panose="02000600000000000000" pitchFamily="2" charset="0"/>
                  <a:ea typeface="+mn-ea"/>
                  <a:cs typeface="+mn-cs"/>
                  <a:sym typeface="Arial"/>
                </a:rPr>
                <a:t>count =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Segoe Print" panose="02000600000000000000" pitchFamily="2" charset="0"/>
                  <a:ea typeface="+mn-ea"/>
                  <a:cs typeface="+mn-cs"/>
                  <a:sym typeface="Arial"/>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6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b="1" dirty="0"/>
              <a:t>static methods can only </a:t>
            </a:r>
            <a:r>
              <a:rPr lang="en-US" sz="1750" b="1" u="sng" dirty="0"/>
              <a:t>directly</a:t>
            </a:r>
            <a:r>
              <a:rPr lang="en-US" sz="1750" b="1" dirty="0"/>
              <a:t> </a:t>
            </a:r>
            <a:r>
              <a:rPr lang="en-US" sz="1750" b="1" u="sng" dirty="0"/>
              <a:t>call</a:t>
            </a:r>
            <a:r>
              <a:rPr lang="en-US" sz="1750" b="1" dirty="0"/>
              <a:t> other static methods.</a:t>
            </a:r>
            <a:endParaRPr b="1"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800" b="1" strike="sngStrike" dirty="0" err="1">
                <a:solidFill>
                  <a:srgbClr val="FF0000"/>
                </a:solidFill>
                <a:latin typeface="Courier New"/>
                <a:ea typeface="Courier New"/>
                <a:cs typeface="Courier New"/>
                <a:sym typeface="Courier New"/>
              </a:rPr>
              <a:t>doAThing</a:t>
            </a:r>
            <a:r>
              <a:rPr lang="en-US" sz="1800" b="1" strike="sngStrike" dirty="0">
                <a:solidFill>
                  <a:srgbClr val="FF0000"/>
                </a:solidFill>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b="1" i="1" dirty="0" err="1">
                <a:solidFill>
                  <a:srgbClr val="00B050"/>
                </a:solidFill>
                <a:latin typeface="Courier New"/>
                <a:ea typeface="Courier New"/>
                <a:cs typeface="Courier New"/>
                <a:sym typeface="Courier New"/>
              </a:rPr>
              <a:t>myEx.doAThing</a:t>
            </a:r>
            <a:r>
              <a:rPr lang="en-US" sz="1812" b="1" i="1" dirty="0">
                <a:solidFill>
                  <a:srgbClr val="00B050"/>
                </a:solidFill>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a:t>
            </a:r>
          </a:p>
          <a:p>
            <a:pPr algn="l">
              <a:buFont typeface="Arial" panose="020B0604020202020204" pitchFamily="34" charset="0"/>
              <a:buChar char="•"/>
            </a:pPr>
            <a:r>
              <a:rPr lang="en-US" sz="1800" dirty="0">
                <a:solidFill>
                  <a:srgbClr val="212529"/>
                </a:solidFill>
                <a:latin typeface="+mn-lt"/>
              </a:rPr>
              <a:t>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using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setNumber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this.number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number;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CLASSPATH</a:t>
            </a:r>
            <a:endParaRPr dirty="0"/>
          </a:p>
        </p:txBody>
      </p:sp>
      <p:sp>
        <p:nvSpPr>
          <p:cNvPr id="303" name="Google Shape;303;p28"/>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Only one class can be compiled at a time</a:t>
            </a:r>
            <a:endParaRPr dirty="0"/>
          </a:p>
          <a:p>
            <a:pPr marL="342900" lvl="0" indent="-342900" algn="l" rtl="0">
              <a:lnSpc>
                <a:spcPct val="90000"/>
              </a:lnSpc>
              <a:spcBef>
                <a:spcPts val="518"/>
              </a:spcBef>
              <a:spcAft>
                <a:spcPts val="0"/>
              </a:spcAft>
              <a:buSzPts val="2590"/>
              <a:buChar char="•"/>
            </a:pPr>
            <a:r>
              <a:rPr lang="en-US" sz="2590" dirty="0"/>
              <a:t>If one class that is being compiled references another class, the compiler will search for the relevant compiled .class file.</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class Test2 { Test1 test = new Test1(); }</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The “</a:t>
            </a:r>
            <a:r>
              <a:rPr lang="en-US" sz="2220" dirty="0" err="1">
                <a:latin typeface="Arial"/>
                <a:ea typeface="Arial"/>
                <a:cs typeface="Arial"/>
                <a:sym typeface="Arial"/>
              </a:rPr>
              <a:t>Classpath</a:t>
            </a:r>
            <a:r>
              <a:rPr lang="en-US" sz="2220" dirty="0">
                <a:latin typeface="Arial"/>
                <a:ea typeface="Arial"/>
                <a:cs typeface="Arial"/>
                <a:sym typeface="Arial"/>
              </a:rPr>
              <a:t>” is a list of all the directories where the compiler is allowed to look for dependent classes.</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Will search in the current folder by default</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Can search in other folders by compiling with the “-</a:t>
            </a:r>
            <a:r>
              <a:rPr lang="en-US" sz="1850" dirty="0" err="1">
                <a:latin typeface="Arial"/>
                <a:ea typeface="Arial"/>
                <a:cs typeface="Arial"/>
                <a:sym typeface="Arial"/>
              </a:rPr>
              <a:t>classpath</a:t>
            </a:r>
            <a:r>
              <a:rPr lang="en-US" sz="1850" dirty="0">
                <a:latin typeface="Arial"/>
                <a:ea typeface="Arial"/>
                <a:cs typeface="Arial"/>
                <a:sym typeface="Arial"/>
              </a:rPr>
              <a:t> folder1:folder2: …” flag</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CLASSPATH can also be set as an OS environment variable.</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IDEs will manage projects – every file in a project will be included in the </a:t>
            </a:r>
            <a:r>
              <a:rPr lang="en-US" sz="2220" dirty="0" err="1">
                <a:latin typeface="Arial"/>
                <a:ea typeface="Arial"/>
                <a:cs typeface="Arial"/>
                <a:sym typeface="Arial"/>
              </a:rPr>
              <a:t>classpath</a:t>
            </a:r>
            <a:r>
              <a:rPr lang="en-US" sz="2220" dirty="0">
                <a:latin typeface="Arial"/>
                <a:ea typeface="Arial"/>
                <a:cs typeface="Arial"/>
                <a:sym typeface="Arial"/>
              </a:rPr>
              <a:t> for that project. External libraries can be added as well (sometimes called the Build Path)</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34</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199B-366E-4839-A919-44061BF8E55D}"/>
              </a:ext>
            </a:extLst>
          </p:cNvPr>
          <p:cNvSpPr>
            <a:spLocks noGrp="1"/>
          </p:cNvSpPr>
          <p:nvPr>
            <p:ph type="title"/>
          </p:nvPr>
        </p:nvSpPr>
        <p:spPr/>
        <p:txBody>
          <a:bodyPr/>
          <a:lstStyle/>
          <a:p>
            <a:r>
              <a:rPr lang="en-US" dirty="0">
                <a:latin typeface="Arial"/>
                <a:cs typeface="Arial"/>
              </a:rPr>
              <a:t>Using Arrays</a:t>
            </a:r>
            <a:endParaRPr lang="en-US" dirty="0"/>
          </a:p>
        </p:txBody>
      </p:sp>
      <p:sp>
        <p:nvSpPr>
          <p:cNvPr id="3" name="Slide Number Placeholder 2">
            <a:extLst>
              <a:ext uri="{FF2B5EF4-FFF2-40B4-BE49-F238E27FC236}">
                <a16:creationId xmlns:a16="http://schemas.microsoft.com/office/drawing/2014/main" id="{F833746E-193C-4E3F-98D8-A460E85F91D8}"/>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4" name="Content Placeholder 3">
            <a:extLst>
              <a:ext uri="{FF2B5EF4-FFF2-40B4-BE49-F238E27FC236}">
                <a16:creationId xmlns:a16="http://schemas.microsoft.com/office/drawing/2014/main" id="{6A5045DF-E1DA-4AC5-9BB8-E3FCC9F51B0B}"/>
              </a:ext>
            </a:extLst>
          </p:cNvPr>
          <p:cNvSpPr>
            <a:spLocks noGrp="1"/>
          </p:cNvSpPr>
          <p:nvPr>
            <p:ph sz="quarter" idx="16"/>
          </p:nvPr>
        </p:nvSpPr>
        <p:spPr/>
        <p:txBody>
          <a:bodyPr vert="horz" lIns="91440" tIns="45720" rIns="91440" bIns="45720" rtlCol="0" anchor="t">
            <a:normAutofit/>
          </a:bodyPr>
          <a:lstStyle/>
          <a:p>
            <a:pPr marL="175895" indent="-175895"/>
            <a:r>
              <a:rPr lang="en-US" dirty="0">
                <a:latin typeface="Courier New"/>
                <a:cs typeface="Courier New"/>
              </a:rPr>
              <a:t>Datatype[] </a:t>
            </a:r>
            <a:r>
              <a:rPr lang="en-US" err="1">
                <a:latin typeface="Courier New"/>
                <a:cs typeface="Courier New"/>
              </a:rPr>
              <a:t>variableName</a:t>
            </a:r>
            <a:endParaRPr lang="en-US"/>
          </a:p>
          <a:p>
            <a:pPr marL="175895" indent="-175895"/>
            <a:r>
              <a:rPr lang="en-US" dirty="0">
                <a:latin typeface="Courier New"/>
                <a:cs typeface="Courier New"/>
              </a:rPr>
              <a:t>Datatype </a:t>
            </a:r>
            <a:r>
              <a:rPr lang="en-US" dirty="0" err="1">
                <a:latin typeface="Courier New"/>
                <a:cs typeface="Courier New"/>
              </a:rPr>
              <a:t>variableName</a:t>
            </a:r>
            <a:r>
              <a:rPr lang="en-US" dirty="0">
                <a:latin typeface="Courier New"/>
                <a:cs typeface="Courier New"/>
              </a:rPr>
              <a:t>[]</a:t>
            </a:r>
          </a:p>
          <a:p>
            <a:pPr marL="0" indent="0">
              <a:buNone/>
            </a:pPr>
            <a:endParaRPr lang="en-US" sz="1400" dirty="0">
              <a:latin typeface="Courier New"/>
              <a:cs typeface="Courier New"/>
            </a:endParaRPr>
          </a:p>
          <a:p>
            <a:pPr marL="0" indent="0">
              <a:buNone/>
            </a:pPr>
            <a:r>
              <a:rPr lang="en-US" sz="1400" dirty="0">
                <a:latin typeface="Courier New"/>
                <a:cs typeface="Courier New"/>
              </a:rPr>
              <a:t>String[] </a:t>
            </a:r>
            <a:r>
              <a:rPr lang="en-US" sz="1400" dirty="0" err="1">
                <a:latin typeface="Courier New"/>
                <a:cs typeface="Courier New"/>
              </a:rPr>
              <a:t>myArray</a:t>
            </a:r>
            <a:r>
              <a:rPr lang="en-US" sz="1400" dirty="0">
                <a:latin typeface="Courier New"/>
                <a:cs typeface="Courier New"/>
              </a:rPr>
              <a:t>= new String[5];</a:t>
            </a:r>
          </a:p>
          <a:p>
            <a:pPr marL="0" indent="0">
              <a:buNone/>
            </a:pPr>
            <a:endParaRPr lang="en-US" sz="1400" dirty="0">
              <a:latin typeface="Courier New"/>
              <a:cs typeface="Courier New"/>
            </a:endParaRPr>
          </a:p>
          <a:p>
            <a:pPr marL="0" indent="0">
              <a:buNone/>
            </a:pPr>
            <a:r>
              <a:rPr lang="en-US" sz="1400" dirty="0">
                <a:latin typeface="Courier New"/>
                <a:cs typeface="Courier New"/>
              </a:rPr>
              <a:t>String[] another = {"Hello", "Hello", "Fun", "Another String"};</a:t>
            </a:r>
          </a:p>
        </p:txBody>
      </p:sp>
      <p:sp>
        <p:nvSpPr>
          <p:cNvPr id="5" name="Content Placeholder 4">
            <a:extLst>
              <a:ext uri="{FF2B5EF4-FFF2-40B4-BE49-F238E27FC236}">
                <a16:creationId xmlns:a16="http://schemas.microsoft.com/office/drawing/2014/main" id="{A105B200-FB8B-4CA2-81B8-65EFCC6A288D}"/>
              </a:ext>
            </a:extLst>
          </p:cNvPr>
          <p:cNvSpPr>
            <a:spLocks noGrp="1"/>
          </p:cNvSpPr>
          <p:nvPr>
            <p:ph sz="quarter" idx="17"/>
          </p:nvPr>
        </p:nvSpPr>
        <p:spPr>
          <a:xfrm>
            <a:off x="351116" y="1540358"/>
            <a:ext cx="4113904" cy="4820656"/>
          </a:xfrm>
        </p:spPr>
        <p:txBody>
          <a:bodyPr vert="horz" lIns="91440" tIns="45720" rIns="91440" bIns="45720" rtlCol="0" anchor="t">
            <a:normAutofit/>
          </a:bodyPr>
          <a:lstStyle/>
          <a:p>
            <a:pPr marL="175895" indent="-175895"/>
            <a:endParaRPr lang="en-US" dirty="0">
              <a:latin typeface="Arial"/>
              <a:cs typeface="Arial"/>
            </a:endParaRPr>
          </a:p>
          <a:p>
            <a:pPr marL="175895" indent="-175895"/>
            <a:r>
              <a:rPr lang="en-US" dirty="0">
                <a:latin typeface="Arial"/>
                <a:cs typeface="Arial"/>
              </a:rPr>
              <a:t>Can be created using literal notation: </a:t>
            </a:r>
          </a:p>
          <a:p>
            <a:pPr lvl="1" indent="-223520"/>
            <a:r>
              <a:rPr lang="en-US" dirty="0">
                <a:latin typeface="Arial"/>
                <a:cs typeface="Arial"/>
              </a:rPr>
              <a:t>{ 1, 90, -3}</a:t>
            </a:r>
          </a:p>
          <a:p>
            <a:pPr lvl="1" indent="-223520"/>
            <a:r>
              <a:rPr lang="en-US" dirty="0">
                <a:latin typeface="Arial"/>
                <a:cs typeface="Arial"/>
              </a:rPr>
              <a:t>{"Hi", "Hello", "Howdy"}</a:t>
            </a:r>
          </a:p>
          <a:p>
            <a:pPr lvl="1" indent="-223520"/>
            <a:endParaRPr lang="en-US" dirty="0">
              <a:latin typeface="Arial"/>
              <a:cs typeface="Arial"/>
            </a:endParaRPr>
          </a:p>
          <a:p>
            <a:pPr marL="175895" indent="-175895"/>
            <a:r>
              <a:rPr lang="en-US" dirty="0">
                <a:latin typeface="Arial"/>
                <a:cs typeface="Arial"/>
              </a:rPr>
              <a:t>And using a constructor:</a:t>
            </a:r>
          </a:p>
          <a:p>
            <a:pPr lvl="1" indent="-223520"/>
            <a:r>
              <a:rPr lang="en-US" dirty="0">
                <a:latin typeface="Arial"/>
                <a:cs typeface="Arial"/>
              </a:rPr>
              <a:t>new int[3]; </a:t>
            </a:r>
          </a:p>
          <a:p>
            <a:pPr lvl="1" indent="-223520"/>
            <a:r>
              <a:rPr lang="en-US" dirty="0">
                <a:latin typeface="Arial"/>
                <a:cs typeface="Arial"/>
              </a:rPr>
              <a:t>new String[3];</a:t>
            </a:r>
            <a:endParaRPr lang="en-US" dirty="0"/>
          </a:p>
          <a:p>
            <a:pPr lvl="1" indent="-223520"/>
            <a:endParaRPr lang="en-US" dirty="0">
              <a:latin typeface="Arial"/>
              <a:cs typeface="Arial"/>
            </a:endParaRPr>
          </a:p>
          <a:p>
            <a:pPr marL="175895" indent="-175895"/>
            <a:r>
              <a:rPr lang="en-US" dirty="0">
                <a:latin typeface="Arial"/>
                <a:cs typeface="Arial"/>
              </a:rPr>
              <a:t>Can contain primitives or objects</a:t>
            </a:r>
            <a:endParaRPr lang="en-US"/>
          </a:p>
          <a:p>
            <a:pPr marL="175895" indent="-175895"/>
            <a:endParaRPr lang="en-US" dirty="0"/>
          </a:p>
          <a:p>
            <a:pPr marL="175895" indent="-175895"/>
            <a:endParaRPr lang="en-US" dirty="0">
              <a:latin typeface="Arial"/>
              <a:cs typeface="Arial"/>
            </a:endParaRPr>
          </a:p>
          <a:p>
            <a:pPr marL="175895" indent="-175895"/>
            <a:endParaRPr lang="en-US" dirty="0">
              <a:latin typeface="Arial"/>
              <a:cs typeface="Arial"/>
            </a:endParaRPr>
          </a:p>
          <a:p>
            <a:pPr marL="175895" indent="-175895"/>
            <a:endParaRPr lang="en-US" dirty="0">
              <a:highlight>
                <a:srgbClr val="C0C0C0"/>
              </a:highlight>
              <a:latin typeface="Courier New"/>
              <a:cs typeface="Courier New"/>
            </a:endParaRPr>
          </a:p>
        </p:txBody>
      </p:sp>
      <p:graphicFrame>
        <p:nvGraphicFramePr>
          <p:cNvPr id="9" name="Table 6">
            <a:extLst>
              <a:ext uri="{FF2B5EF4-FFF2-40B4-BE49-F238E27FC236}">
                <a16:creationId xmlns:a16="http://schemas.microsoft.com/office/drawing/2014/main" id="{DC94D781-1609-4A2F-A165-698DED3FF4F5}"/>
              </a:ext>
            </a:extLst>
          </p:cNvPr>
          <p:cNvGraphicFramePr>
            <a:graphicFrameLocks/>
          </p:cNvGraphicFramePr>
          <p:nvPr/>
        </p:nvGraphicFramePr>
        <p:xfrm>
          <a:off x="4773555" y="4106825"/>
          <a:ext cx="4008437" cy="2225039"/>
        </p:xfrm>
        <a:graphic>
          <a:graphicData uri="http://schemas.openxmlformats.org/drawingml/2006/table">
            <a:tbl>
              <a:tblPr firstRow="1" bandRow="1">
                <a:tableStyleId>{5C22544A-7EE6-4342-B048-85BDC9FD1C3A}</a:tableStyleId>
              </a:tblPr>
              <a:tblGrid>
                <a:gridCol w="929089">
                  <a:extLst>
                    <a:ext uri="{9D8B030D-6E8A-4147-A177-3AD203B41FA5}">
                      <a16:colId xmlns:a16="http://schemas.microsoft.com/office/drawing/2014/main" val="843167199"/>
                    </a:ext>
                  </a:extLst>
                </a:gridCol>
                <a:gridCol w="3079348">
                  <a:extLst>
                    <a:ext uri="{9D8B030D-6E8A-4147-A177-3AD203B41FA5}">
                      <a16:colId xmlns:a16="http://schemas.microsoft.com/office/drawing/2014/main" val="842144350"/>
                    </a:ext>
                  </a:extLst>
                </a:gridCol>
              </a:tblGrid>
              <a:tr h="370840">
                <a:tc>
                  <a:txBody>
                    <a:bodyPr/>
                    <a:lstStyle/>
                    <a:p>
                      <a:r>
                        <a:rPr lang="en-US" dirty="0"/>
                        <a:t>index</a:t>
                      </a:r>
                    </a:p>
                  </a:txBody>
                  <a:tcPr/>
                </a:tc>
                <a:tc>
                  <a:txBody>
                    <a:bodyPr/>
                    <a:lstStyle/>
                    <a:p>
                      <a:endParaRPr lang="en-US"/>
                    </a:p>
                  </a:txBody>
                  <a:tcPr/>
                </a:tc>
                <a:extLst>
                  <a:ext uri="{0D108BD9-81ED-4DB2-BD59-A6C34878D82A}">
                    <a16:rowId xmlns:a16="http://schemas.microsoft.com/office/drawing/2014/main" val="3460850369"/>
                  </a:ext>
                </a:extLst>
              </a:tr>
              <a:tr h="370840">
                <a:tc>
                  <a:txBody>
                    <a:bodyPr/>
                    <a:lstStyle/>
                    <a:p>
                      <a:r>
                        <a:rPr lang="en-US" dirty="0"/>
                        <a:t>0</a:t>
                      </a:r>
                    </a:p>
                  </a:txBody>
                  <a:tcPr/>
                </a:tc>
                <a:tc>
                  <a:txBody>
                    <a:bodyPr/>
                    <a:lstStyle/>
                    <a:p>
                      <a:r>
                        <a:rPr lang="en-US" dirty="0"/>
                        <a:t>"Hello"</a:t>
                      </a:r>
                    </a:p>
                  </a:txBody>
                  <a:tcPr/>
                </a:tc>
                <a:extLst>
                  <a:ext uri="{0D108BD9-81ED-4DB2-BD59-A6C34878D82A}">
                    <a16:rowId xmlns:a16="http://schemas.microsoft.com/office/drawing/2014/main" val="531234596"/>
                  </a:ext>
                </a:extLst>
              </a:tr>
              <a:tr h="370840">
                <a:tc>
                  <a:txBody>
                    <a:bodyPr/>
                    <a:lstStyle/>
                    <a:p>
                      <a:r>
                        <a:rPr lang="en-US" dirty="0"/>
                        <a:t>1</a:t>
                      </a:r>
                    </a:p>
                  </a:txBody>
                  <a:tcPr/>
                </a:tc>
                <a:tc>
                  <a:txBody>
                    <a:bodyPr/>
                    <a:lstStyle/>
                    <a:p>
                      <a:r>
                        <a:rPr lang="en-US" dirty="0"/>
                        <a:t>"Hello"</a:t>
                      </a:r>
                    </a:p>
                  </a:txBody>
                  <a:tcPr/>
                </a:tc>
                <a:extLst>
                  <a:ext uri="{0D108BD9-81ED-4DB2-BD59-A6C34878D82A}">
                    <a16:rowId xmlns:a16="http://schemas.microsoft.com/office/drawing/2014/main" val="1606816076"/>
                  </a:ext>
                </a:extLst>
              </a:tr>
              <a:tr h="370840">
                <a:tc>
                  <a:txBody>
                    <a:bodyPr/>
                    <a:lstStyle/>
                    <a:p>
                      <a:r>
                        <a:rPr lang="en-US" dirty="0"/>
                        <a:t>2</a:t>
                      </a:r>
                    </a:p>
                  </a:txBody>
                  <a:tcPr/>
                </a:tc>
                <a:tc>
                  <a:txBody>
                    <a:bodyPr/>
                    <a:lstStyle/>
                    <a:p>
                      <a:r>
                        <a:rPr lang="en-US" dirty="0"/>
                        <a:t>"Fun"</a:t>
                      </a:r>
                    </a:p>
                  </a:txBody>
                  <a:tcPr/>
                </a:tc>
                <a:extLst>
                  <a:ext uri="{0D108BD9-81ED-4DB2-BD59-A6C34878D82A}">
                    <a16:rowId xmlns:a16="http://schemas.microsoft.com/office/drawing/2014/main" val="4173261396"/>
                  </a:ext>
                </a:extLst>
              </a:tr>
              <a:tr h="370840">
                <a:tc>
                  <a:txBody>
                    <a:bodyPr/>
                    <a:lstStyle/>
                    <a:p>
                      <a:r>
                        <a:rPr lang="en-US" dirty="0"/>
                        <a:t>3</a:t>
                      </a:r>
                    </a:p>
                  </a:txBody>
                  <a:tcPr/>
                </a:tc>
                <a:tc>
                  <a:txBody>
                    <a:bodyPr/>
                    <a:lstStyle/>
                    <a:p>
                      <a:r>
                        <a:rPr lang="en-US"/>
                        <a:t>"Another string"</a:t>
                      </a:r>
                      <a:endParaRPr lang="en-US" dirty="0"/>
                    </a:p>
                  </a:txBody>
                  <a:tcPr/>
                </a:tc>
                <a:extLst>
                  <a:ext uri="{0D108BD9-81ED-4DB2-BD59-A6C34878D82A}">
                    <a16:rowId xmlns:a16="http://schemas.microsoft.com/office/drawing/2014/main" val="3001434243"/>
                  </a:ext>
                </a:extLst>
              </a:tr>
              <a:tr h="370839">
                <a:tc>
                  <a:txBody>
                    <a:bodyPr/>
                    <a:lstStyle/>
                    <a:p>
                      <a:pPr lvl="0">
                        <a:buNone/>
                      </a:pPr>
                      <a:r>
                        <a:rPr lang="en-US" strike="sngStrike" dirty="0"/>
                        <a:t>4</a:t>
                      </a:r>
                    </a:p>
                  </a:txBody>
                  <a:tcPr>
                    <a:solidFill>
                      <a:schemeClr val="accent1">
                        <a:lumMod val="75000"/>
                      </a:schemeClr>
                    </a:solidFill>
                  </a:tcPr>
                </a:tc>
                <a:tc>
                  <a:txBody>
                    <a:bodyPr/>
                    <a:lstStyle/>
                    <a:p>
                      <a:pPr lvl="0">
                        <a:buNone/>
                      </a:pPr>
                      <a:r>
                        <a:rPr lang="en-US" strike="sngStrike" dirty="0"/>
                        <a:t>6</a:t>
                      </a:r>
                    </a:p>
                  </a:txBody>
                  <a:tcPr>
                    <a:solidFill>
                      <a:schemeClr val="accent1">
                        <a:lumMod val="75000"/>
                      </a:schemeClr>
                    </a:solidFill>
                  </a:tcPr>
                </a:tc>
                <a:extLst>
                  <a:ext uri="{0D108BD9-81ED-4DB2-BD59-A6C34878D82A}">
                    <a16:rowId xmlns:a16="http://schemas.microsoft.com/office/drawing/2014/main" val="296413002"/>
                  </a:ext>
                </a:extLst>
              </a:tr>
            </a:tbl>
          </a:graphicData>
        </a:graphic>
      </p:graphicFrame>
    </p:spTree>
    <p:extLst>
      <p:ext uri="{BB962C8B-B14F-4D97-AF65-F5344CB8AC3E}">
        <p14:creationId xmlns:p14="http://schemas.microsoft.com/office/powerpoint/2010/main" val="138927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7984-EEEA-44ED-8305-1DB03C15F27D}"/>
              </a:ext>
            </a:extLst>
          </p:cNvPr>
          <p:cNvSpPr>
            <a:spLocks noGrp="1"/>
          </p:cNvSpPr>
          <p:nvPr>
            <p:ph type="title"/>
          </p:nvPr>
        </p:nvSpPr>
        <p:spPr/>
        <p:txBody>
          <a:bodyPr/>
          <a:lstStyle/>
          <a:p>
            <a:r>
              <a:rPr lang="en-US" dirty="0"/>
              <a:t>So let’s draw this out…</a:t>
            </a:r>
          </a:p>
        </p:txBody>
      </p:sp>
      <p:sp>
        <p:nvSpPr>
          <p:cNvPr id="3" name="Text Placeholder 2">
            <a:extLst>
              <a:ext uri="{FF2B5EF4-FFF2-40B4-BE49-F238E27FC236}">
                <a16:creationId xmlns:a16="http://schemas.microsoft.com/office/drawing/2014/main" id="{F93B5FA8-1BA4-442E-97BB-A6F26C967909}"/>
              </a:ext>
            </a:extLst>
          </p:cNvPr>
          <p:cNvSpPr>
            <a:spLocks noGrp="1"/>
          </p:cNvSpPr>
          <p:nvPr>
            <p:ph type="body" idx="1"/>
          </p:nvPr>
        </p:nvSpPr>
        <p:spPr/>
        <p:txBody>
          <a:bodyPr/>
          <a:lstStyle/>
          <a:p>
            <a:pPr marL="50800" indent="0">
              <a:buNone/>
            </a:pPr>
            <a:r>
              <a:rPr lang="en-US" dirty="0"/>
              <a:t>	int[] </a:t>
            </a:r>
            <a:r>
              <a:rPr lang="en-US" dirty="0" err="1"/>
              <a:t>arrayOfInts</a:t>
            </a:r>
            <a:r>
              <a:rPr lang="en-US" dirty="0"/>
              <a:t> = new int[4];</a:t>
            </a:r>
          </a:p>
          <a:p>
            <a:pPr marL="50800" indent="0">
              <a:buNone/>
            </a:pPr>
            <a:r>
              <a:rPr lang="en-US" dirty="0"/>
              <a:t>	</a:t>
            </a:r>
            <a:r>
              <a:rPr lang="en-US" dirty="0" err="1"/>
              <a:t>arrayOfInts</a:t>
            </a:r>
            <a:r>
              <a:rPr lang="en-US" dirty="0"/>
              <a:t>[1] = 5; </a:t>
            </a:r>
          </a:p>
          <a:p>
            <a:pPr marL="50800" indent="0">
              <a:buNone/>
            </a:pPr>
            <a:r>
              <a:rPr lang="en-US" dirty="0"/>
              <a:t>	</a:t>
            </a:r>
            <a:r>
              <a:rPr lang="en-US" dirty="0" err="1"/>
              <a:t>arrayOfInts</a:t>
            </a:r>
            <a:r>
              <a:rPr lang="en-US" dirty="0"/>
              <a:t>[3] = 6;	</a:t>
            </a:r>
          </a:p>
        </p:txBody>
      </p:sp>
      <p:sp>
        <p:nvSpPr>
          <p:cNvPr id="4" name="Slide Number Placeholder 3">
            <a:extLst>
              <a:ext uri="{FF2B5EF4-FFF2-40B4-BE49-F238E27FC236}">
                <a16:creationId xmlns:a16="http://schemas.microsoft.com/office/drawing/2014/main" id="{90C15F0C-5B7D-402B-B503-9EBFD91A1A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5">
            <a:extLst>
              <a:ext uri="{FF2B5EF4-FFF2-40B4-BE49-F238E27FC236}">
                <a16:creationId xmlns:a16="http://schemas.microsoft.com/office/drawing/2014/main" id="{4C25EBDC-4408-457F-AC2B-AF9B9015A8C1}"/>
              </a:ext>
            </a:extLst>
          </p:cNvPr>
          <p:cNvSpPr/>
          <p:nvPr/>
        </p:nvSpPr>
        <p:spPr>
          <a:xfrm>
            <a:off x="918393" y="4122718"/>
            <a:ext cx="7135091" cy="12538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3773A96-9C8F-4672-8DC7-39AE2DF1D8B2}"/>
              </a:ext>
            </a:extLst>
          </p:cNvPr>
          <p:cNvSpPr/>
          <p:nvPr/>
        </p:nvSpPr>
        <p:spPr>
          <a:xfrm>
            <a:off x="994593"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0BE4E88-8319-43EC-B7A8-558CC28BFCF5}"/>
              </a:ext>
            </a:extLst>
          </p:cNvPr>
          <p:cNvSpPr/>
          <p:nvPr/>
        </p:nvSpPr>
        <p:spPr>
          <a:xfrm>
            <a:off x="2761048"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atin typeface="Segoe Script" panose="030B0504020000000003" pitchFamily="66" charset="0"/>
              </a:rPr>
              <a:t>5</a:t>
            </a:r>
          </a:p>
        </p:txBody>
      </p:sp>
      <p:sp>
        <p:nvSpPr>
          <p:cNvPr id="9" name="Rectangle 8">
            <a:extLst>
              <a:ext uri="{FF2B5EF4-FFF2-40B4-BE49-F238E27FC236}">
                <a16:creationId xmlns:a16="http://schemas.microsoft.com/office/drawing/2014/main" id="{B5822222-CCA3-41B4-9C75-DC372A08F98E}"/>
              </a:ext>
            </a:extLst>
          </p:cNvPr>
          <p:cNvSpPr/>
          <p:nvPr/>
        </p:nvSpPr>
        <p:spPr>
          <a:xfrm>
            <a:off x="4527503"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67F74D2-AFD9-4949-907B-9BD661D61ACB}"/>
              </a:ext>
            </a:extLst>
          </p:cNvPr>
          <p:cNvSpPr/>
          <p:nvPr/>
        </p:nvSpPr>
        <p:spPr>
          <a:xfrm>
            <a:off x="6293958"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atin typeface="Segoe Script" panose="030B0504020000000003" pitchFamily="66" charset="0"/>
              </a:rPr>
              <a:t>6</a:t>
            </a:r>
          </a:p>
        </p:txBody>
      </p:sp>
      <p:sp>
        <p:nvSpPr>
          <p:cNvPr id="21" name="Oval 20">
            <a:extLst>
              <a:ext uri="{FF2B5EF4-FFF2-40B4-BE49-F238E27FC236}">
                <a16:creationId xmlns:a16="http://schemas.microsoft.com/office/drawing/2014/main" id="{F1AC6C62-6F87-4110-8E11-B814C547B293}"/>
              </a:ext>
            </a:extLst>
          </p:cNvPr>
          <p:cNvSpPr/>
          <p:nvPr/>
        </p:nvSpPr>
        <p:spPr>
          <a:xfrm>
            <a:off x="692296" y="2558833"/>
            <a:ext cx="4937760" cy="548640"/>
          </a:xfrm>
          <a:prstGeom prst="ellips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endParaRPr>
          </a:p>
        </p:txBody>
      </p:sp>
      <p:grpSp>
        <p:nvGrpSpPr>
          <p:cNvPr id="56" name="Group 55">
            <a:extLst>
              <a:ext uri="{FF2B5EF4-FFF2-40B4-BE49-F238E27FC236}">
                <a16:creationId xmlns:a16="http://schemas.microsoft.com/office/drawing/2014/main" id="{2B7844BA-062C-4A48-B44E-5B460A13070B}"/>
              </a:ext>
            </a:extLst>
          </p:cNvPr>
          <p:cNvGrpSpPr/>
          <p:nvPr/>
        </p:nvGrpSpPr>
        <p:grpSpPr>
          <a:xfrm>
            <a:off x="5636954" y="2785684"/>
            <a:ext cx="1728580" cy="1323300"/>
            <a:chOff x="5745480" y="2929853"/>
            <a:chExt cx="1931454" cy="1323300"/>
          </a:xfrm>
        </p:grpSpPr>
        <p:sp>
          <p:nvSpPr>
            <p:cNvPr id="57" name="Freeform: Shape 56">
              <a:extLst>
                <a:ext uri="{FF2B5EF4-FFF2-40B4-BE49-F238E27FC236}">
                  <a16:creationId xmlns:a16="http://schemas.microsoft.com/office/drawing/2014/main" id="{74808CE5-3726-4D6A-AA19-1437678F4A87}"/>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152000A-D91B-4357-B727-7113BFCF7E3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9" name="TextBox 58">
            <a:extLst>
              <a:ext uri="{FF2B5EF4-FFF2-40B4-BE49-F238E27FC236}">
                <a16:creationId xmlns:a16="http://schemas.microsoft.com/office/drawing/2014/main" id="{E3843A28-92EB-4302-8BF0-1F6A27A6FC10}"/>
              </a:ext>
            </a:extLst>
          </p:cNvPr>
          <p:cNvSpPr txBox="1"/>
          <p:nvPr/>
        </p:nvSpPr>
        <p:spPr>
          <a:xfrm>
            <a:off x="7059229" y="1812999"/>
            <a:ext cx="1944191" cy="1477328"/>
          </a:xfrm>
          <a:prstGeom prst="rect">
            <a:avLst/>
          </a:prstGeom>
          <a:noFill/>
        </p:spPr>
        <p:txBody>
          <a:bodyPr wrap="square" rtlCol="0">
            <a:spAutoFit/>
          </a:bodyPr>
          <a:lstStyle/>
          <a:p>
            <a:r>
              <a:rPr lang="en-US" dirty="0">
                <a:latin typeface="Segoe Print" panose="02000600000000000000" pitchFamily="2" charset="0"/>
              </a:rPr>
              <a:t>*Note that the last index is equal to the length of the array-1</a:t>
            </a:r>
          </a:p>
        </p:txBody>
      </p:sp>
    </p:spTree>
    <p:extLst>
      <p:ext uri="{BB962C8B-B14F-4D97-AF65-F5344CB8AC3E}">
        <p14:creationId xmlns:p14="http://schemas.microsoft.com/office/powerpoint/2010/main" val="39326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animBg="1"/>
      <p:bldP spid="7" grpId="0" uiExpand="1" animBg="1"/>
      <p:bldP spid="8" grpId="0" uiExpand="1" animBg="1"/>
      <p:bldP spid="9" grpId="0" uiExpand="1" animBg="1"/>
      <p:bldP spid="10" grpId="0" animBg="1"/>
      <p:bldP spid="21" grpId="0"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While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Courier New"/>
                <a:cs typeface="Arial"/>
              </a:rPr>
              <a:t>while(conditional expression){</a:t>
            </a:r>
            <a:endParaRPr lang="en-US" sz="160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dirty="0">
                <a:latin typeface="Arial"/>
                <a:cs typeface="Arial"/>
              </a:rPr>
              <a:t>int x = 0; </a:t>
            </a:r>
          </a:p>
          <a:p>
            <a:pPr marL="0" indent="0">
              <a:buNone/>
            </a:pPr>
            <a:r>
              <a:rPr lang="en-US" dirty="0">
                <a:latin typeface="Arial"/>
                <a:cs typeface="Arial"/>
              </a:rPr>
              <a:t>while(x&lt;3){</a:t>
            </a:r>
          </a:p>
          <a:p>
            <a:pPr marL="0" indent="0">
              <a:buNone/>
            </a:pPr>
            <a:r>
              <a:rPr lang="en-US" dirty="0">
                <a:latin typeface="Arial"/>
                <a:cs typeface="Arial"/>
              </a:rPr>
              <a:t>   </a:t>
            </a:r>
            <a:r>
              <a:rPr lang="en-US" dirty="0"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x++; </a:t>
            </a:r>
            <a:br>
              <a:rPr lang="en-US" dirty="0">
                <a:latin typeface="Arial"/>
                <a:cs typeface="Arial"/>
              </a:rPr>
            </a:br>
            <a:r>
              <a:rPr lang="en-US" dirty="0">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331097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Do-While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sz="1600" dirty="0">
                <a:latin typeface="Courier New"/>
                <a:cs typeface="Arial"/>
              </a:rPr>
              <a:t>do{</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}while</a:t>
            </a:r>
            <a:r>
              <a:rPr lang="en-US" sz="1600" dirty="0">
                <a:latin typeface="Courier New"/>
                <a:cs typeface="Courier New"/>
              </a:rPr>
              <a:t>(conditional expression);</a:t>
            </a:r>
            <a:br>
              <a:rPr lang="en-US" sz="1600" dirty="0">
                <a:latin typeface="Courier New"/>
                <a:cs typeface="Courier New"/>
              </a:rPr>
            </a:br>
            <a:endParaRPr lang="en-US" sz="1600" dirty="0">
              <a:latin typeface="Courier New"/>
              <a:cs typeface="Courier New"/>
            </a:endParaRP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p>
          <a:p>
            <a:r>
              <a:rPr lang="en-US" dirty="0">
                <a:latin typeface="Arial"/>
                <a:cs typeface="Arial"/>
              </a:rPr>
              <a:t>Do-while loops will always run once</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dirty="0">
                <a:latin typeface="Arial"/>
                <a:cs typeface="Arial"/>
              </a:rPr>
              <a:t>int x = 0; </a:t>
            </a:r>
          </a:p>
          <a:p>
            <a:pPr marL="0" indent="0">
              <a:buNone/>
            </a:pPr>
            <a:r>
              <a:rPr lang="en-US" dirty="0">
                <a:latin typeface="Arial"/>
                <a:cs typeface="Arial"/>
              </a:rPr>
              <a:t>do{</a:t>
            </a:r>
          </a:p>
          <a:p>
            <a:pPr marL="0" indent="0">
              <a:buNone/>
            </a:pPr>
            <a:r>
              <a:rPr lang="en-US" dirty="0">
                <a:latin typeface="Arial"/>
                <a:cs typeface="Arial"/>
              </a:rPr>
              <a:t>   </a:t>
            </a:r>
            <a:r>
              <a:rPr lang="en-US" dirty="0"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x++; </a:t>
            </a:r>
            <a:br>
              <a:rPr lang="en-US" dirty="0">
                <a:latin typeface="Arial"/>
                <a:cs typeface="Arial"/>
              </a:rPr>
            </a:br>
            <a:r>
              <a:rPr lang="en-US" dirty="0">
                <a:latin typeface="Arial"/>
                <a:cs typeface="Arial"/>
              </a:rPr>
              <a:t>}while(x&lt;3);</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366110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For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sz="1600" dirty="0">
                <a:latin typeface="Courier New"/>
                <a:cs typeface="Arial"/>
              </a:rPr>
              <a:t>for(initialization; condition; update){</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endParaRPr lang="en-US" sz="1600" dirty="0">
              <a:latin typeface="Courier New"/>
              <a:cs typeface="Courier New"/>
            </a:endParaRP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p>
          <a:p>
            <a:r>
              <a:rPr lang="en-US" dirty="0">
                <a:latin typeface="Arial"/>
                <a:cs typeface="Arial"/>
              </a:rPr>
              <a:t>The initialization statement is considered part of the loop's block</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endParaRPr lang="en-US">
              <a:latin typeface="Arial"/>
              <a:cs typeface="Arial"/>
            </a:endParaRPr>
          </a:p>
          <a:p>
            <a:pPr marL="0" indent="0">
              <a:buNone/>
            </a:pPr>
            <a:r>
              <a:rPr lang="en-US">
                <a:latin typeface="Arial"/>
                <a:cs typeface="Arial"/>
              </a:rPr>
              <a:t>for(int x = 0; x&lt;3; x++){</a:t>
            </a:r>
          </a:p>
          <a:p>
            <a:pPr marL="0" indent="0">
              <a:buNone/>
            </a:pPr>
            <a:r>
              <a:rPr lang="en-US" dirty="0">
                <a:latin typeface="Arial"/>
                <a:cs typeface="Arial"/>
              </a:rPr>
              <a:t>   </a:t>
            </a:r>
            <a:r>
              <a:rPr lang="en-US"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a:t>
            </a:r>
            <a:br>
              <a:rPr lang="en-US" dirty="0">
                <a:latin typeface="Arial"/>
                <a:cs typeface="Arial"/>
              </a:rPr>
            </a:br>
            <a:r>
              <a:rPr lang="en-US">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2008793752"/>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97</TotalTime>
  <Words>3271</Words>
  <Application>Microsoft Office PowerPoint</Application>
  <PresentationFormat>On-screen Show (4:3)</PresentationFormat>
  <Paragraphs>470</Paragraphs>
  <Slides>36</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Courier New</vt:lpstr>
      <vt:lpstr>Segoe Print</vt:lpstr>
      <vt:lpstr>Segoe Script</vt:lpstr>
      <vt:lpstr>Revature</vt:lpstr>
      <vt:lpstr>2_Custom Design</vt:lpstr>
      <vt:lpstr>Arrays, Loops, static, method basics</vt:lpstr>
      <vt:lpstr>A Quick Word on Capitalization</vt:lpstr>
      <vt:lpstr>Creating Arrays</vt:lpstr>
      <vt:lpstr>Creating Arrays (cont)</vt:lpstr>
      <vt:lpstr>Using Arrays</vt:lpstr>
      <vt:lpstr>So let’s draw this out…</vt:lpstr>
      <vt:lpstr>While Loops</vt:lpstr>
      <vt:lpstr>Do-While Loops</vt:lpstr>
      <vt:lpstr>For Loops</vt:lpstr>
      <vt:lpstr>Looping over Iterable Objects</vt:lpstr>
      <vt:lpstr>Break</vt:lpstr>
      <vt:lpstr>Continue</vt:lpstr>
      <vt:lpstr>Methods</vt:lpstr>
      <vt:lpstr>Anatomy of a Method - Java</vt:lpstr>
      <vt:lpstr>Method Signature</vt:lpstr>
      <vt:lpstr>Method Declaration vs Invocation</vt:lpstr>
      <vt:lpstr>Creating Objects and Invoking Methods</vt:lpstr>
      <vt:lpstr>Creating Objects and Invoking Methods</vt:lpstr>
      <vt:lpstr>Passing data into Methods</vt:lpstr>
      <vt:lpstr>Method Overloading</vt:lpstr>
      <vt:lpstr>So how do we get information from a method?...</vt:lpstr>
      <vt:lpstr>Passing parameters to a Java Program</vt:lpstr>
      <vt:lpstr>varargs...</vt:lpstr>
      <vt:lpstr>varargs... (cont)</vt:lpstr>
      <vt:lpstr>varargs… (cont)</vt:lpstr>
      <vt:lpstr>Instance Variables</vt:lpstr>
      <vt:lpstr>Scopes</vt:lpstr>
      <vt:lpstr>Scopes - Instance</vt:lpstr>
      <vt:lpstr>Scopes - Method</vt:lpstr>
      <vt:lpstr>Scopes - Block</vt:lpstr>
      <vt:lpstr>The static Keyword</vt:lpstr>
      <vt:lpstr>Static Variables</vt:lpstr>
      <vt:lpstr>static Restrictions</vt:lpstr>
      <vt:lpstr>Scope Naming Rules</vt:lpstr>
      <vt:lpstr>CLASSPATH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19</cp:revision>
  <dcterms:created xsi:type="dcterms:W3CDTF">2021-05-06T19:48:32Z</dcterms:created>
  <dcterms:modified xsi:type="dcterms:W3CDTF">2021-05-16T18:26:13Z</dcterms:modified>
</cp:coreProperties>
</file>