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6.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7.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 id="2147483706" r:id="rId2"/>
  </p:sldMasterIdLst>
  <p:notesMasterIdLst>
    <p:notesMasterId r:id="rId50"/>
  </p:notesMasterIdLst>
  <p:sldIdLst>
    <p:sldId id="256" r:id="rId3"/>
    <p:sldId id="294" r:id="rId4"/>
    <p:sldId id="272" r:id="rId5"/>
    <p:sldId id="269" r:id="rId6"/>
    <p:sldId id="341" r:id="rId7"/>
    <p:sldId id="318" r:id="rId8"/>
    <p:sldId id="342" r:id="rId9"/>
    <p:sldId id="319" r:id="rId10"/>
    <p:sldId id="343" r:id="rId11"/>
    <p:sldId id="320" r:id="rId12"/>
    <p:sldId id="321" r:id="rId13"/>
    <p:sldId id="344" r:id="rId14"/>
    <p:sldId id="291" r:id="rId15"/>
    <p:sldId id="257" r:id="rId16"/>
    <p:sldId id="277" r:id="rId17"/>
    <p:sldId id="278" r:id="rId18"/>
    <p:sldId id="260" r:id="rId19"/>
    <p:sldId id="263" r:id="rId20"/>
    <p:sldId id="262" r:id="rId21"/>
    <p:sldId id="259" r:id="rId22"/>
    <p:sldId id="273" r:id="rId23"/>
    <p:sldId id="307" r:id="rId24"/>
    <p:sldId id="295" r:id="rId25"/>
    <p:sldId id="296" r:id="rId26"/>
    <p:sldId id="297" r:id="rId27"/>
    <p:sldId id="275" r:id="rId28"/>
    <p:sldId id="298" r:id="rId29"/>
    <p:sldId id="299" r:id="rId30"/>
    <p:sldId id="261" r:id="rId31"/>
    <p:sldId id="304" r:id="rId32"/>
    <p:sldId id="300" r:id="rId33"/>
    <p:sldId id="301" r:id="rId34"/>
    <p:sldId id="340" r:id="rId35"/>
    <p:sldId id="302" r:id="rId36"/>
    <p:sldId id="303" r:id="rId37"/>
    <p:sldId id="265" r:id="rId38"/>
    <p:sldId id="266" r:id="rId39"/>
    <p:sldId id="274" r:id="rId40"/>
    <p:sldId id="268" r:id="rId41"/>
    <p:sldId id="316" r:id="rId42"/>
    <p:sldId id="317" r:id="rId43"/>
    <p:sldId id="328" r:id="rId44"/>
    <p:sldId id="329" r:id="rId45"/>
    <p:sldId id="330" r:id="rId46"/>
    <p:sldId id="305" r:id="rId47"/>
    <p:sldId id="306" r:id="rId48"/>
    <p:sldId id="258" r:id="rId4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139" autoAdjust="0"/>
  </p:normalViewPr>
  <p:slideViewPr>
    <p:cSldViewPr snapToGrid="0">
      <p:cViewPr varScale="1">
        <p:scale>
          <a:sx n="52" d="100"/>
          <a:sy n="52" d="100"/>
        </p:scale>
        <p:origin x="1092" y="78"/>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4:53.655"/>
    </inkml:context>
    <inkml:brush xml:id="br0">
      <inkml:brushProperty name="width" value="0.05" units="cm"/>
      <inkml:brushProperty name="height" value="0.05" units="cm"/>
      <inkml:brushProperty name="color" value="#FF4E00"/>
      <inkml:brushProperty name="ignorePressure" value="1"/>
      <inkml:brushProperty name="inkEffects" value="rainbow"/>
      <inkml:brushProperty name="anchorX" value="-5772.02686"/>
      <inkml:brushProperty name="anchorY" value="-10605.84375"/>
      <inkml:brushProperty name="scaleFactor" value="0.5"/>
    </inkml:brush>
  </inkml:definitions>
  <inkml:trace contextRef="#ctx0" brushRef="#br0">0 1,'0'0,"0"0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0.7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0,'0'0,"0"0,3 23,13 18,2 0,11 19,-4-12,5 21,-29-67,-1 0,1 0,0-1,0 1,0-1,0 1,0-1,1 1,-1-1,0 1,2 0,-2-1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1.737"/>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48 207,'-2'0,"0"-1,0 1,0-1,1 0,-1 0,0 0,1 0,-1 0,1 0,-1 0,1-1,0 1,0-1,-1 1,1 0,0-1,0 0,0 1,0-1,1 0,-1 1,0-1,1 0,-1 0,1 0,0 0,-12-49,10 38,1 1,1-1,0 0,0-2,0 12,0 1,0 0,0-1,1 1,-1 0,1-1,-1 1,1 0,0 0,0-1,0 1,0 0,0 0,0 0,1 0,-1 0,1 1,-1-1,1 0,0 1,-1-1,1 1,0-1,0 1,0 0,2-1,-1 2,1-1,-1 1,0 0,1 0,-1 1,0-1,1 1,-1 0,0-1,1 1,-1 1,0-1,0 0,0 1,0 0,0 0,0 0,47 37,-43-31,0-1,-1 2,0-1,0 1,0 0,-1 0,-1 0,0 1,0 0,-1 0,0 0,0 0,-1 0,0 10,-1-12,0 0,-1 0,0 0,0 0,-1 0,0 0,-1 0,0 0,0 0,0 0,-1-1,0 1,-1-1,1 0,-2 0,1 0,-1 0,0-1,-3 3,6-7,0 0,0 0,0 0,0-1,0 1,-1-1,1 1,-1-1,1 0,-1 0,1 0,-4 0,5 0,0-1,-1 0,1 0,-1 0,1 0,-1 0,1-1,0 1,-1 0,1-1,0 1,-1-1,1 1,0-1,-1 0,1 1,0-1,-1 0,0-2,-1 0,1 1,0-1,0 0,0 0,0-1,0 1,1 0,0 0,-1-1,1 1,0-1,1 1,-1-1,0 1,1-1,0-2,0 2,-1-1,1 0,0 1,1-1,-1 1,1-1,0 0,0 1,1-2,-2 4,1 1,0 0,0 0,0-1,0 1,0 0,0 0,0 0,0 1,1-1,-1 0,0 0,0 0,1 1,-1-1,1 1,-1-1,0 1,1 0,-1-1,1 1,-1 0,1 0,-1 0,1 0,-1 0,1 0,-1 1,0-1,2 1,56 10,-45-7,0-1,-1 0,1-1,0-1,1 0,-1-1,0-1,11-1,-20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3.400"/>
    </inkml:context>
    <inkml:brush xml:id="br0">
      <inkml:brushProperty name="width" value="0.05" units="cm"/>
      <inkml:brushProperty name="height" value="0.05" units="cm"/>
      <inkml:brushProperty name="color" value="#F6630D"/>
      <inkml:brushProperty name="ignorePressure" value="1"/>
    </inkml:brush>
  </inkml:definitions>
  <inkml:trace contextRef="#ctx0" brushRef="#br0">57 40,'-35'-26,"14"12,31 23,0 1,0 0,-1 0,6 11,5 4,0-1,0-3,-2 1,-1 1,-1 1,7 13,-20-31,1 1,-2-1,1 1,-1 0,1 0,-2 0,1 0,-1 0,0 0,-1 0,0 1,0-1,0 0,-1 0,0 0,0 1,-1-1,0 0,0-1,-1 2,-28 54,28-56,0 0,-1-1,0 0,1 0,-2 0,1 0,-1-1,0 1,-4 2,10-8,-1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0.203"/>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2:59.199"/>
    </inkml:context>
    <inkml:brush xml:id="br0">
      <inkml:brushProperty name="width" value="0.05" units="cm"/>
      <inkml:brushProperty name="height" value="0.05" units="cm"/>
      <inkml:brushProperty name="color" value="#F6630D"/>
      <inkml:brushProperty name="ignorePressure" value="1"/>
    </inkml:brush>
  </inkml:definitions>
  <inkml:trace contextRef="#ctx0" brushRef="#br0">36 1150,'-26'-1,"17"0,25-14,70-49,3 3,3 5,2 3,97-38,415-137,-367 144,44-14,4 13,4 12,55 3,156-6,4 22,1 23,157 23,301 56,-504 0,36 26,-308-37,-2 8,-2 8,99 46,-136-38,-2 7,-4 6,-3 6,58 49,45 50,71 79,208 219,-291-246,-12 9,-9 9,-12 9,72 138,-146-195,-10 6,-9 4,-9 4,-10 4,51 209,-105-305,-5 1,-6 2,-6 0,-5 0,-5 1,-6 0,-6-1,-5 1,-19 75,-12-8,-7-2,-10-2,-81 174,41-146,-9-5,-10-6,-24 19,75-127,-4-4,-5-3,-3-4,-4-3,-4-4,-3-3,-81 50,-13-9,-5-7,-9-7,-406 178,505-239,103-45,-2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15.25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15,'0'0,"0"0,0 0,20 0,217-8,40 1,-216 9,1 3,-1 2,32 9,-24 0,0 4,-1 3,-1 2,-1 3,15 13,-34-16,-1 3,-2 1,-1 3,-2 1,-1 2,-1 2,13 19,-30-28,-2 0,-2 1,0 1,-2 0,-1 1,-1 1,-2 1,-2 0,0 0,3 27,-2 12,-3 0,-2 0,-4 0,-6 49,-7-7,-5-1,-5 0,-25 69,-2-32,-1 6,48-153,0 0,0 1,1-1,-1 0,1 1,-1-1,1 1,0-1,1 0,-1 1,0-1,1 0,0 1,0-1,0 0,1 2,-1-3,1 0,0 0,0 0,-1 0,1-1,0 1,0-1,1 0,-1 1,0-1,0 0,0 0,1-1,-1 1,1 0,-1-1,1 1,-1-1,1 0,-1 0,0 0,3 0,57-2,-1-2,1-4,-1-2,28-9,-75 16,-7 2,-1-1,1 0,0 1,0 0,0 0,0 1,0 0,0 0,0 1,0 0,-42 20,-26 10,30-16,1 1,0 2,1 1,-3 5,28-21,1 0,0 0,0 1,1 0,-1 0,1-1,-1 1,1 1,1-1,-1 0,0 0,1 1,0-1,0 1,1-1,-1 1,1-1,0 1,0-1,0 1,0 0,1-1,0 1,0-1,1 2,2 8,1 0,0 0,1 0,0-1,1 0,0 0,4 3,43 55,3-2,3-3,3-3,35 27,-64-59,-1 1,-2 2,-1 2,-2 0,-1 2,2 8,-11-13,-1 0,-2 2,-1-1,-2 2,-1-1,-2 2,4 32,-8-30,-2 1,-2-1,-2 0,-1 0,-2 0,-2 0,-1 0,-2-1,-2-1,-1 1,-2-2,-1 0,-8 11,-2-2,-2-2,-1-1,-3-1,-1-1,-2-2,-1-1,-2-2,-2-1,-1-2,-1-2,-36 20,-2-3,-2-3,-2-4,-28 7,-28 4,-3-6,-41 4,88-25,-1-5,0-4,-34-1,118-13,8 0,0-1,0 1,-1-1,1-1,0 1,-1 0,1-1,-4-1,11 2,-3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7.131"/>
    </inkml:context>
    <inkml:brush xml:id="br0">
      <inkml:brushProperty name="width" value="0.05" units="cm"/>
      <inkml:brushProperty name="height" value="0.05" units="cm"/>
      <inkml:brushProperty name="color" value="#F6630D"/>
      <inkml:brushProperty name="ignorePressure" value="1"/>
    </inkml:brush>
  </inkml:definitions>
  <inkml:trace contextRef="#ctx0" brushRef="#br0">130 590,'4'83,"5"0,3-1,10 31,2 17,-21-115,-1-9,-1-1,0 1,-1 0,1 0,-1 1,0 4,0-10</inkml:trace>
  <inkml:trace contextRef="#ctx0" brushRef="#br0" timeOffset="451">0 890,'23'-3,"-3"-1,-1-1,1 0,-1-2,0 0,0-1,-1-1,0-1,-1 0,0-1,-1-1,0-1,0 0,3-5,-16 13,-1 2</inkml:trace>
  <inkml:trace contextRef="#ctx0" brushRef="#br0" timeOffset="1152.08">416 759,'-10'-1,"-1"2,0-1,1 1,-1 1,1 0,-1 0,-1 2,8-3,0 1,0 0,1 0,-1 0,0 1,1-1,0 1,0 0,0 0,0 0,0 0,0 0,1 1,0-1,-1 1,1 0,1 0,-1 0,0 2,-1 2,1 1,0 0,0 0,1 0,1 0,-1 0,1 1,1-1,0 0,0 0,1 0,2 6,-4-12,1 0,0 0,-1-1,2 1,-1-1,0 1,0-1,1 1,-1-1,1 0,0 0,0 0,-1 0,1 0,1 0,-1 0,0-1,0 1,1-1,-1 1,1-1,-1 0,1 0,-1 0,1 0,0-1,0 1,-1-1,1 1,0-1,0 0,-1 0,1-1,0 1,0 0,-1-1,1 0,0 1,-1-1,1 0,0 0,1-2,1 1,0-1,-1 0,1 0,-1-1,1 1,-1-1,-1 0,1 0,0 0,-1 0,0-1,0 0,0 1,-1-1,1 0,-1 0,-1 0,1-1,-1 1,1 0,-1-1,-1 1,1-4,0 0,-1 1,1-1,-2 0,1 1,-1-1,0 0,-1 1,0-1,-1 1,1 0,-2 0,1 0,-1 0,-4-6,-3 2,9 11</inkml:trace>
  <inkml:trace contextRef="#ctx0" brushRef="#br0" timeOffset="1963.52">733 469,'0'0,"-6"1,0-1,0 2,0-1,-1 1,2 0,-1 0,0 0,0 1,1 0,-1 0,1 0,0 1,0 0,0 0,1 0,-3 3,5-5,0 0,1 0,-1-1,1 1,-1 0,1 0,0 0,0 1,0-1,0 0,0 0,0 1,1-1,-1 0,1 1,-1-1,1 1,0-1,0 0,0 1,0-1,1 1,-1-1,1 0,-1 1,1-1,0 0,0 0,0 1,0-1,0 0,0 0,1 0,-1 0,1 0,0-1,-1 1,1 0,0-1,0 1,0-1,0 0,0 1,10 4,-1 0,1 0,0-1,0-1,5 2,-6-3,-1 0,0 1,0 0,0 1,0 0,-1 1,7 5,-14-9,1 0,-1 1,0 0,0 0,0-1,0 1,0 0,-1 1,1-1,-1 0,0 0,0 1,0-1,-1 0,1 1,-1-1,0 1,0-1,0 1,0-1,0 0,-1 1,0-1,1 1,-1-1,-1 0,1 1,0 1,-1-1,0 1,0-1,0 0,0 0,-1 0,1 0,-1 0,0 0,0 0,-1-1,1 0,-1 0,1 0,-1 0,-3 1,5-2,0-1,-1 0,1 0,0-1,-1 1,1 0,-1-1,1 0,0 1,-1-1,1 0,-1 0,1-1,-1 1,1 0,-1-1,1 1,0-1,-1 0,1 0,0 0,-1 0,1 0,0-1,0 1,0-1,0 1,0-1,1 0,-1 1,0-1,1-1,-8-8,2 2</inkml:trace>
  <inkml:trace contextRef="#ctx0" brushRef="#br0" timeOffset="2629.1">951 492,'0'-2,"0"1,0-1,0 1,0 0,0-1,-1 1,1 0,-1-1,1 1,-1 0,1 0,-1-1,0 1,0 0,0 0,1 0,-1 0,0 0,0 0,-1 0,1 0,0 1,0-1,0 0,0 1,-1-1,1 0,0 1,-1 0,1-1,0 1,-1 0,1 0,0-1,-1 1,1 0,0 0,-1 1,1-1,-2 0,-1 1,0-1,1 1,-1-1,0 1,0 0,0 1,1-1,-1 1,0-1,1 1,0 0,-1 0,-2 3,2 1,-1 0,1 0,0 1,1-1,0 1,0 0,0 0,1 0,0 1,0-1,0 1,1-1,1 1,-1-1,1 1,0-1,2 7,-2-9,1 0,0 0,0 1,1-1,0 0,-1 0,2 0,-1-1,1 1,-1 0,4 3,-3-5,-1 0,1-1,-1 1,1-1,0 0,0 0,0 0,0 0,0-1,0 1,1-1,-1 0,0 0,1 0,-1 0,1-1,-1 1,3-1,-3 0,0 1,0-1,0-1,0 1,0 0,1-1,-1 1,0-1,0 0,0 0,-1 0,1-1,0 1,0 0,-1-1,1 0,-1 0,1 0,-1 0,0 0,1 0,0-2,-1 0,1-1,-1 1,1-1,-1 0,-1 1,1-1,-1 0,1 0,-1 0,-1 0,1 0,-1 0,0-2,0-2,0 0,-1 0,0 1,-1-1,0 1,0-1,-1 1,-1-2,2 5,0 0,0 1,-1-1,1 1,-1 0,0 0,0 0,0 0,-1 1,0-1,1 1,-1 0,-1-1,-3 0</inkml:trace>
  <inkml:trace contextRef="#ctx0" brushRef="#br0" timeOffset="3214.06">969 1,'2'26,"1"-1,1 1,1-1,6 17,2 10,11 60,49 194,-73-306</inkml:trace>
  <inkml:trace contextRef="#ctx0" brushRef="#br0" timeOffset="3818.72">1137 356,'3'3,"0"0,0 0,0 1,-1-1,1 1,-1 0,1-1,-1 1,0 3,6 7,14 18,0-1,2-1,2-2,3 3,-27-64,-6-68,1 51,2-1,2-3,1 42,-1 9</inkml:trace>
  <inkml:trace contextRef="#ctx0" brushRef="#br0" timeOffset="4549.29">1385 328,'0'0,"0"0,25 3,-20-3,-1-1,1-1,0 1,-1-1,1 0,-1 0,1 0,-1 0,0-1,0 0,0 1,0-2,-1 1,1 0,-1-1,0 0,1-1,-1 3,-1-1,0 1,0-1,-1 0,1 0,-1 1,1-1,-1 0,0 0,0 0,0-1,-1 1,1 0,-1 0,1 0,-1 0,0-1,0 1,-1 0,1 0,-1 0,1-1,-1 1,0 0,0 0,-2-2,3 4,-1 0,1 0,-1 0,0 0,0 0,0 0,1 0,-1 0,0 1,0-1,0 0,0 1,0-1,0 0,0 1,-1-1,1 1,0 0,0-1,0 1,0 0,-1 0,1 0,0 0,0 0,0 0,-1 0,1 0,0 0,0 1,0-1,0 0,-1 1,1-1,0 1,0-1,0 1,0 0,0-1,0 1,0 0,0 0,1-1,-1 1,0 0,0 0,1 0,-6 5,1-1,1 1,-1-1,1 2,0-1,0 0,0 3,0 0,1 0,0 1,0-1,1 1,0 0,1 0,0 0,1 0,0 0,0 0,1 0,1 0,-1-1,2 1,0 2,-2-8,1 1,-1-1,1 0,0 0,0 1,1-2,-1 1,1 0,0 0,0-1,0 1,1-1,-1 0,1 0,-1-1,1 1,0-1,0 1,0-1,1 0,-1-1,0 1,1-1,-1 0,1 0,-1 0,1-1,-1 1,1-1,0 0,-1-1,1 1,1-1,1 0,0-1,1 1,-1-1,0-1,0 1,0-1,2-2,-3 1</inkml:trace>
  <inkml:trace contextRef="#ctx0" brushRef="#br0" timeOffset="5528.07">660 1043,'0'0,"0"0,5 22,23 85,30 134,-57-238</inkml:trace>
  <inkml:trace contextRef="#ctx0" brushRef="#br0" timeOffset="5864">607 1340,'0'0,"0"0,0 0,0 0,0 0,4-1,3-2,4-2,6-3,3-3,4-3,0-2,1-3,-6 3,-4 4</inkml:trace>
  <inkml:trace contextRef="#ctx0" brushRef="#br0" timeOffset="6954.1">817 1026,'1'15,"1"0,0 0,1 0,5 12,3 19,28 149,-39-215,0 0,1 0,0 0,2 0,1 0,3-10,-6 23,1 0,8-33,-10 38,1-1,0 1,0 0,0-1,1 1,-1 0,0 0,1 0,-1 0,1 0,0 0,0 0,1-1,-2 3,0 0,0-1,0 1,-1 0,1 0,0 0,0 0,0 0,0 1,0-1,-1 0,1 0,0 0,0 1,0-1,-1 0,1 1,0-1,0 1,-1-1,1 1,0-1,-1 1,1 0,-1-1,1 1,-1 0,1-1,0 2,19 25,-14-18,-1-2,1 0,-1 0,1-1,1 0,0 0,-1 0,2-1,6 5,-11-9,-1 0,0 0,1 0,0 0,-1-1,1 1,-1-1,1 1,0-1,-1 0,1 0,0 0,0 0,-1 0,1-1,-1 1,1-1,0 0,-1 0,1 0,-1 0,1 0,-1-1,0 1,0-1,0 1,1-1,-1 0,-1 0,1 0,0 0,4-5,-1 0,0 0,0 0,-1-1,0 0,0 1,-1-1,0-1,-1 1,0 0,0-1,0 1,-1-1,0-2,-1 6,1 0,-1-1,0 1,-1 0,1 0,-1 0,0 0,0 0,-1 0,1 0,-1 0,0 1,-1-1,1 0,-1 1,0 0,0 0,0 0,0 0,-1 0,1 0,-1 1,0 0,-3-2,6 4,0 1,-1-1,1 0,0 1,0-1,-1 1,1 0,0-1,-1 1,1 0,0 0,-1 0,1 0,-1 0,1 0,0 0,-1 0,1 1,0-1,-1 0,1 1,0-1,0 1,-1-1,1 1,0 0,0 0,0 0,0-1,0 1,0 0,0 0,0 0,0 0,1 1,-1-1,0 0,0 0,1 0,-1 1,1-1,-1 0,1 0,0 1,0 0,-3 5,1 0,0 1,0 0,1-1,0 1,1 0,0 3,0-4,1 0,-1 0,2-1,-1 1,1 0,0-1,0 0,1 1,0-1,0 0,0 0,1-1,0 1,0-1,0 0,1 0,0 0,0 0,0-1,3 2,-3-3,0 0,0 0,0-1,1 1,-1-1,0-1,1 1,0-1,-1 0,1 0,0-1,-1 1,1-1,0-1,0 1,-1-1,1 0,0 0,-1 0,1-1,-1 0,0 0,1-1,1-1,-1 1,-3 0</inkml:trace>
  <inkml:trace contextRef="#ctx0" brushRef="#br0" timeOffset="7845.81">997 1728,'2'4,"0"-1,-1 0,1 1,-1-1,1 1,-1-1,-1 1,1 1,4 11,32 69,-20-47,-1 0,-2 1,7 35,-20-72,-1-1</inkml:trace>
  <inkml:trace contextRef="#ctx0" brushRef="#br0" timeOffset="8312.79">984 1756,'1'-5,"0"1,0-1,0 1,1-1,-1 1,1 0,0-1,0 1,1 0,-1 0,1 0,0 1,2-3,44-44,-47 49,0-1,0 0,0 1,0-1,0 1,0 0,0-1,1 1,-1 0,0 0,1 1,-1-1,1 0,-1 1,1-1,-1 1,1 0,-1 0,1 0,2 1,-3-1,-1 1,1 0,0 0,0 0,-1 0,1 0,-1 1,1-1,-1 0,1 1,-1-1,0 1,0 0,1-1,-1 1,0 0,-1 0,1 0,0-1,0 1,-1 0,1 0,-1 0,0 0,0 0,0 2,1 8,0 0,-2-1,1 1,-2 0,0 0,0-1,-1 1,0-1,-1 1,0-1,-1 0,0-1,-1 1,0-1,-1 0,0-1,0 1,-2 0,-2-2,9-7</inkml:trace>
  <inkml:trace contextRef="#ctx0" brushRef="#br0" timeOffset="8963.34">1228 1640,'2'17,"0"-1,1 0,1 0,1 0,0-1,1 1,1-1,0-1,1 1,8 11,-19-33,0 0,0 1,0-1,1-1,0 1,0 0,1-5,-8-56,9 68,-1-3,-2-65,3 63,0 1,1-1,-1 1,1 0,0 0,0-1,0 1,1 0,-1 0,1 0,0 0,0 1,1-1,0-1,-1 4,-1 0,1 0,-1 0,1 0,0 0,-1 0,1 1,0-1,0 1,-1-1,1 1,0 0,0 0,0-1,0 1,-1 1,1-1,0 0,0 0,1 1,4 0</inkml:trace>
  <inkml:trace contextRef="#ctx0" brushRef="#br0" timeOffset="9582">1504 1532,'0'0,"-24"-13,21 12,1 0,0 1,0-1,0 1,-1 0,1 0,0-1,0 1,-1 1,1-1,0 0,0 1,-1-1,1 1,0-1,0 1,0 0,0 0,0 0,0 0,0 1,0-1,1 0,-1 1,0-1,1 1,-1 0,1-1,-1 1,1 0,0 0,0 0,0 0,0 0,0 0,0 0,1 0,-1 1,1-1,-1 0,1 0,0 2,-1 3,0-1,1 1,0 0,1-1,-1 1,1-1,0 1,1-1,-1 0,1 1,1-1,-1 0,1 0,1 2,-2-5,0 0,0 0,0-1,0 0,1 1,-1-1,1 0,-1 0,1 0,0 0,-1 0,1-1,0 1,0-1,0 0,0 0,1 0,-1 0,0-1,0 1,1-1,-1 0,0 0,0 0,1 0,0-1,-1 0,-1 1,0-1,1 0,-1-1,0 1,0 0,0-1,0 1,0-1,0 1,0-1,0 0,-1 0,1 0,0 0,-1 0,0 0,0-1,1 1,-1 0,-1-1,1 1,0-1,-1 1,1-1,-1 1,1-1,-1 1,0-1,0 1,-1-1,1 1,-1-3,0-3,0 1,0 0,-1 0,0-1,0 1,-1 0,1 1,-2-1,1 0,-1 1,0 0,0 0,-1 0,0 0,0 1,0 0,-1-1,-1 1</inkml:trace>
  <inkml:trace contextRef="#ctx0" brushRef="#br0" timeOffset="10391.51">1507 1199,'3'4,"-1"1,1-1,-1 0,0 1,0-1,0 1,0 2,6 14,55 97,-38-74,-1 1,-2 1,8 31,-32-87,0-1,1 0,0 0,1 0,0 0,0 0,2 0,-1 0,3-10,-3 15,1-1,0 1,0-1,0 1,0 0,1 0,0 0,1 0,-1 0,1 1,0 0,0 0,1 0,0 0,-1 0,2 1,-1 0,6-3,-10 6,1 0,-1 0,1 0,0 0,-1 1,1-1,0 1,0-1,-1 1,1 0,0 0,0 0,0 0,-1 0,1 0,0 0,0 0,0 1,-1-1,1 1,0-1,-1 1,1 0,0 0,-1 0,1 0,-1 0,1 0,-1 0,0 0,1 0,-1 1,0-1,0 1,0-1,0 1,0-1,0 1,0-1,-1 1,1 0,-1 0,1 1,1 3,0 0,-1 0,0 0,0 0,-1 0,1 0,-1 0,-1 0,1 0,-1 0,0 0,-1 4,-2-1,1-1,-1 1,-1-1,1 0,-2 0,1-1,-3 3,5-6,0 0,-1 0,0-1,0 1,0-1,0 1,-1-1,0-1,1 1,-1-1,0 1,0-1,-1 0,-9-3,11-1</inkml:trace>
  <inkml:trace contextRef="#ctx0" brushRef="#br0" timeOffset="11193.96">1834 973,'6'31,"5"21,1 3,15 42,-22-82,1-1,0 0,1 0,0 0,1-1,1 0,0 0,8 8,-14-18,0 0,0 0,0 0,0-1,1 1,-1-1,1 0,-1 0,1 0,0 0,0-1,0 1,0-1,0 0,0 0,0-1,0 1,0-1,0 0,0 0,0 0,3-1,-2-1,1 1,0-1,-1-1,1 1,-1-1,1 0,-1 0,0 0,0-1,-1 0,1 0,-1 0,0 0,0-1,1-1,3-5,0-1,0 0,-1-1,-1 1,0-2,0 1,0-7,-4 15,0-1,0 0,-1 0,0 0,0 0,-1 1,1-1,-1-1,-1 1,1 1,-1-1,0 0,0 0,-1 0,0 0,0 1,0-1,-3-5,4 10,0-1,0 0,0 0,0 1,0-1,-1 1,1-1,0 1,-1 0,1-1,-1 1,0 0,1 0,-1 0,0 0,1 0,-1 0,0 1,0-1,0 1,0-1,0 1,0 0,0-1,0 1,0 0,0 0,0 1,0-1,1 0,-1 1,0-1,0 1,-2 0,2 1,-1-1,1 1,0 0,0 0,0 0,0 1,0-1,0 0,0 1,1-1,-1 1,1 0,0-1,0 1,0 0,0 0,0 0,0-1,1 1,0 0,-1 0,1 3,0 4,1 1,0-1,1 1,0-1,0 0,1 0,1 0,0 0,0 0,0-1,1 0,1 0,0 0,0 0,-3-6,-1 1,1-1,-1 0,1-1,0 1,0 0,1-1,-1 1,0-1,1 0,-1 0,1-1,0 1,-1-1,1 0,0 0,0 0,0 0,0 0,0-1,0 0,0 0,0 0,0 0,0-1,0 0,0 1,0-1,0-1,-1 1,1-1,0 1,-1-1,1 0,-1 0,3-3,7-4</inkml:trace>
  <inkml:trace contextRef="#ctx0" brushRef="#br0" timeOffset="12145.76">2204 1031,'0'0,"11"20,81 125,-101-167,2-1,0 0,0-8,5 20,1 1,0-1,0 1,1-1,0 0,1 0,0 1,2-8,-3 17,0 0,0 0,0 0,1 0,-1 0,0 0,1 0,-1 0,0 0,1 0,-1 0,1 0,-1 0,1 1,0-1,-1 0,1 0,0 1,0-1,-1 0,1 1,0-1,0 1,0-1,0 1,0-1,0 1,0 0,0-1,0 1,0 0,0 0,0 0,0 0,0 0,0 0,0 0,0 0,0 0,0 0,0 0,0 1,0-1,0 1,0-1,-1 0,1 1,0-1,0 1,0 0,0-1,-1 1,1 0,0-1,0 1,6 5,-1 0,1 0,-1 0,0 1,4 6,9 18,12 27,-21-41,-18-42,1 1,1-1,1 0,0-15,4 33,0 0,1 0,0 0,0 0,1 0,0 0,0 0,0 0,1 0,0 1,1-1,-1 1,1-1,0 1,1 0,-1 0,1 0,1 1,0-1,-4 4,0 1,0 0,1 0,-1 0,1 0,-1 0,1 0,-1 0,1 0,0 0,-1 1,1-1,0 1,-1-1,1 1,0 0,0 0,0-1,-1 1,1 1,0-1,0 0,1 0,0 2,0-1,0 0,-1 1,1-1,0 1,-1 0,1 0,-1 0,1 0,-1 0,0 1,2 2,5 7,-1 1,0 1,-1-1,-1 1,0 1,2 4,-4-8,1 0,0 0,0 0,1-1,1 1,4 4,-3-7</inkml:trace>
  <inkml:trace contextRef="#ctx0" brushRef="#br0" timeOffset="13245.82">2681 844,'3'-1,"0"0,0 0,0 0,0 0,0-1,0 1,0-1,-1 0,1 0,2-2,-1 1,9-6,0-1,0-1,-1 0,0-1,-1 0,0-1,-7 8</inkml:trace>
  <inkml:trace contextRef="#ctx0" brushRef="#br0" timeOffset="14058.99">3130 550,'-2'-2,"-1"0,0 0,1 1,-1-1,0 1,1 0,-1 0,0 0,0 0,0 0,0 1,0 0,0-1,0 1,0 0,0 0,0 0,0 1,0-1,0 1,0 0,0 0,0 0,0 0,1 0,-3 1,-2 1,0 1,1 0,-1 0,1 0,0 0,0 1,0 0,0 1,1-1,0 1,2 0,0-1,0 1,1 0,0 0,0 0,1 0,-1 0,1 0,0 0,1 0,0 1,0-1,0 0,1 0,0 1,0-1,0 0,1 0,0 0,1 2,-1-4,-1 0,1 0,0 0,1 0,-1 0,1-1,-1 1,1-1,0 0,0 1,1-1,-1-1,3 2,-4-2,1-1,0 1,0-1,0 0,0 0,0 0,0-1,0 1,0-1,0 0,0 1,0-1,0-1,0 1,0 0,0-1,1 1,-1-1,-1 0,2-1,0 0,0 0,0 0,0 0,0-1,0 0,-1 0,1 0,-1 0,0 0,0-1,0 0,-1 1,1-1,-1 0,0 0,0 0,0 0,-1-1,1 1,-1-1,0 1,0-1,-1 1,1-1,-1 1,0-3,0 0,0 0,0 0,0 0,-1 0,0 0,-1 1,1-1,-1 0,-1 1,1 0,-1-1,0 1,0 0,-1 0,0 1,0-1,-2-1,-21-13,21 17</inkml:trace>
  <inkml:trace contextRef="#ctx0" brushRef="#br0" timeOffset="15305.78">3178 507,'0'0,"0"0,9 23,8 11,2-1,18 26,-42-69,1 0,0-1,1 0,0 1,0-1,0-8,0 3,-1-1,2-1,0 0,1 1,0-1,2-8,-1 20,1 1,-1-1,1 1,0 0,0-1,1 1,0 0,0 0,0 0,0 0,1 0,0 0,0 1,0-1,1 1,-1 0,1 0,0 0,3-2,-5 5,0-1,0 1,0 0,0 0,1 0,-1 0,0 0,1 1,-1-1,0 0,1 1,-1 0,1 0,-1 0,1 0,-1 0,0 0,1 0,-1 1,1-1,1 2,0 0,0 0,-1 0,1 0,-1 1,1-1,-1 1,0 0,0 0,0 0,0 0,-1 1,1 0,6 9,-1 1,-1 1,0-1,-1 1,-1 0,1 4,2 14,-5-19,0 0,2 0,2 7,-7-21,1 1,-1-1,0 0,0 1,0-1,1 1,-1-1,0 0,0 1,1-1,-1 0,0 1,0-1,1 0,-1 0,0 1,1-1,-1 0,1 0,-1 0,0 1,1-1,-1 0,0 0,1 0,-1 0,1 0,-1 0,1 0,-1 0,0 0,1 0,-1 0,1 0,-1 0,0 0,1 0,15-13,9-22,-13 14,-1-1,-1 0,-1-1,-1 0,3-14,-9 29,0-1,0 1,-1-1,0 0,0 1,-1-1,0 0,-1 0,0 1,0-1,-1 0,0 1,-1 0,0-1,0 1,0 0,-2-1,4 7,-1 0,1 0,0 0,-1 0,1 0,-1 0,0 1,1-1,-1 1,0-1,0 1,0 0,0-1,0 1,0 0,0 1,-1-1,1 0,0 1,-1-1,1 1,0-1,-1 1,1 0,0 0,-1 0,0 1,1-1,0 1,0 0,0 0,0 0,0 0,0 0,0 1,0-1,1 0,-1 1,1 0,-1-1,1 1,-1 0,1 0,0-1,0 1,0 0,0 0,0 0,1 0,-1 1,0-1,1 0,0 0,-1 0,1 0,0 1,0 0,0 5,1 0,0 0,0 0,0 0,1 0,0 0,1 0,0-1,0 1,0-1,1 0,0 0,1 0,-1 0,1-1,1 0,-1 0,1 0,0-1,0 0,6 4,-6-5,-1 0,1-1,0 1,0-1,0-1,0 1,1-1,-1 0,1 0,-1-1,1 0,-1 0,1-1,0 1,0-2,-1 1,1-1,0 0,-1 0,1 0,-1-1,1 0,-1-1,0 1,0-1,3-2,-1-1,-3 1</inkml:trace>
  <inkml:trace contextRef="#ctx0" brushRef="#br0" timeOffset="16628.06">1902 1806,'-23'-16,"19"13,1 0,0 1,-1 0,1 0,-1-1,1 2,-1-1,0 0,0 1,-2 0,1-1,-1 1,1 1,-1-1,0 1,1 0,-1 0,0 1,1-1,-1 1,1 1,-1-1,1 1,0 0,-1 0,1 0,0 1,0 0,0 0,-3 3,5-3,0-1,0 1,0 0,1 0,-1 1,1-1,0 1,0-1,0 1,0-1,1 1,0 0,-1 0,1 0,1 0,-1 0,0 0,1 0,0 0,0 0,0 0,1 0,-1 0,1 0,0 0,0 0,0 0,1 0,0 0,1 2,0 0,0 0,1 0,0 0,0-1,1 1,-1-1,1 0,1-1,-1 1,0-1,1 0,0 0,0-1,0 0,0 0,6 2,-9-4,0 0,0 0,0 0,0-1,1 1,-1-1,0 0,0 0,0 0,1 0,-1 0,0-1,0 1,0-1,0 0,1 0,-1 0,-1 0,1-1,0 1,0-1,0 0,-1 0,1 0,-1 0,1 0,-1 0,0-1,0 1,0-1,0 1,-1-1,1 0,-1 0,1 0,-1 0,0 0,0-2,1-1,0 0,-1 0,0 0,-1-1,1 1,-1 0,0 0,-1-1,1 1,-1 0,-1 0,1 0,-1 0,0 0,0 0,-1 1,0-1,-2-3,10 14,0 0,0 0,0-1,0 0,1 0,0 0,0 0,2 0,11 8,-7-4</inkml:trace>
  <inkml:trace contextRef="#ctx0" brushRef="#br0" timeOffset="17113.97">2029 1721,'16'18,"-1"2,0 0,-2 0,11 22,8 12,-5-14,-15-24,-1 1,0 0,-2 1,0 0,1 5,-9-22,-1 0</inkml:trace>
  <inkml:trace contextRef="#ctx0" brushRef="#br0" timeOffset="17555.62">2027 1696,'15'-28,"-10"23,0 1,0-1,1 1,-1 0,1 1,0-1,0 1,0 0,0 1,1 0,-1 0,1 0,-1 0,1 1,6 0,-9 1,-1 0,1 0,-1 0,0 0,1 1,-1 0,0-1,0 1,1 0,-1 1,0-1,0 1,0-1,0 1,0 0,-1 0,1 0,-1 0,1 1,-1-1,0 1,0-1,0 1,0 0,0 0,0 0,-1 0,0 0,1 0,-1 0,0 1,0 1,0 2,0 1,0-1,-1 0,0 0,0 0,0 1,-1-1,0 0,-1 0,0 0,0 2,0-4,1-1,-1 1,0-1,0 0,0 1,-1-1,1 0,-1 0,0 0,0-1,-1 1,1-1,-1 0,0 0,1 0,-1 0,-2 0,2-1</inkml:trace>
  <inkml:trace contextRef="#ctx0" brushRef="#br0" timeOffset="18073.76">2303 1603,'11'21,"36"73,-18-31,3-2,29 39,-49-85,-9-13,-6-11,0 4</inkml:trace>
  <inkml:trace contextRef="#ctx0" brushRef="#br0" timeOffset="18526.82">2288 1582,'-8'-27,"8"22,1 1,-1-1,1 1,0-1,1 1,-1-1,1 1,0 0,0 0,0 0,1 0,-1 0,1 0,0 1,0-1,0 1,1 0,-1 0,1 0,-1 0,1 1,0-1,0 1,4-1,-4 0,0 1,0 0,0 0,0 0,1 1,-1-1,0 1,1 0,0 1,-1-1,1 1,-1-1,1 1,0 1,-1-1,1 1,-1 0,1 0,-1 0,1 0,-1 1,0 0,1 0,1 1,-4-1,0 0,0-1,-1 1,1 0,-1 0,0 0,1 0,-1 0,0 0,0 0,0 0,0 1,-1-1,1 0,0 1,-1-1,0 0,0 1,1-1,-1 3,-1 1,1-1,-1 0,0 0,0 0,0 0,-1-1,0 1,-1 2,0 0,0-1,0 0,-1 0,0 0,0 0,0-1,-1 0,0 0,0 0,0 0,-1-1,1 1,-6 1,7-4</inkml:trace>
  <inkml:trace contextRef="#ctx0" brushRef="#br0" timeOffset="19126">2539 1421,'8'20,"1"-1,1-1,1 1,0-2,9 11,3 6,-16-24,-16-21,-15-23,18 22,0 0,1-1,1 1,0-1,1 0,0 0,1 0,0-5,2 12,-1 1,1 0,1 0,-1 0,1 0,0-1,0 1,0 0,1 0,-1 0,1 1,1-1,-1 0,1 1,-1-1,1 1,1 0,-1 0,0 0,1 1,0-1,2-1,1 0</inkml:trace>
  <inkml:trace contextRef="#ctx0" brushRef="#br0" timeOffset="19758.27">2871 1288,'-24'-19,"21"17,0 1,0-1,0 1,0 0,0 1,0-1,0 0,0 1,0 0,0-1,0 1,-1 0,1 1,0-1,0 1,0-1,0 1,0 0,0 0,0 0,0 1,0-1,1 1,-3 0,1 2,-1-1,1 1,0 0,0 1,1-1,-1 0,1 1,0 0,0 0,1 0,-1 0,1 0,-1 4,1-3,0-1,1 1,0 0,0 0,0-1,1 1,0 0,0 0,0 0,1 0,0 0,0-1,1 2,-1-4,0 0,0 0,0 0,1 0,-1-1,1 1,0-1,0 1,0-1,0 0,0 1,0-1,1 0,-1 0,1-1,-1 1,1 0,0-1,-1 0,1 1,0-1,0 0,0-1,2 1,-3 0,1-1,-1 1,1-1,-1 0,1 1,-1-2,1 1,-1 0,1 0,-1-1,1 1,-1-1,1 0,-1 0,0 0,0 0,1 0,-1 0,0 0,0-1,0 1,0-1,0 0,0 0,-1 1,1-1,-1 0,1 0,-1-1,0 1,0 0,0 0,0-1,0 1,0 0,0-1,-1 1,1-2,0-3,0 0,0 0,-1 1,1-1,-2 0,1 0,-1 0,0 0,0 0,-1 0,0 1,0-1,-2-3,2 6,0 0,0 0,0 0,-1 1,0-1,0 0,0 1,0 0,0 0,-1 0,0 0,0 0,-4-2</inkml:trace>
  <inkml:trace contextRef="#ctx0" brushRef="#br0" timeOffset="20558.58">3003 1177,'-2'-1,"-1"0,1 0,0 0,-1 0,1 1,0 0,-1-1,1 1,-1 0,1 0,-1 0,-1 0,2 1,0-1,0 0,-1 1,1-1,0 1,0 0,0 0,0 0,0 0,0 0,0 0,1 0,-1 1,0-1,1 1,-1-1,1 1,-1 0,1-1,0 1,-1 1,0 1,0 0,1 0,-1 1,1-1,0 0,0 0,0 1,1-1,0 0,0 1,0 0,0 2,0 0,1 0,0-1,1 1,-1 0,1-1,0 1,1-1,0 0,0 0,0 0,1 0,-1 0,4 3,-6-8,0 1,0-1,0 0,0 0,0-1,0 1,0 0,0 0,0 0,0-1,0 1,1 0,-1-1,0 1,1-1,-1 0,0 1,1-1,-1 0,0 0,1 0,-1 0,0 0,1 0,-1 0,0 0,1 0,-1-1,0 1,1-1,-1 1,0-1,0 1,1-1,-1 0,0 0,0 1,0-1,0 0,0 0,0 0,0 0,0 0,-1 0,1-1,0 1,-1 0,1 0,0 0,-1-1,3-4,0-1,-1 1,1-1,-2 1,1-1,-1 0,0 0,0 0,0-2,-2-2,0-1,0 1,-1 0,0 0,-1 1,0-1,-1 0,-2-3,11 19,-1 0,1 0,0-1,0 0,1 0,-1 0,1-1,0 0,1 1,1 1,60 29,-62-32</inkml:trace>
  <inkml:trace contextRef="#ctx0" brushRef="#br0" timeOffset="21109.03">3259 1023,'-4'1,"0"-1,0 1,0 0,0 0,1 0,-1 1,0 0,1-1,-1 1,1 0,-1 1,1-1,0 0,0 1,0 0,0 0,1 0,-1 0,1 0,-1 0,1 1,0-1,1 1,-2 1,1 0,-1 0,1 1,0-1,1 0,-1 1,1-1,0 1,0-1,1 1,0 0,0-1,0 1,1 0,-1-1,1 1,1-1,-1 1,0-3,1 0,-1 0,0-1,1 1,-1 0,1-1,0 0,0 1,0-1,0 0,0 0,0 0,1 0,-1 0,1-1,-1 1,1-1,0 0,-1 0,1 1,0-2,0 1,0 0,0-1,0 1,0-1,0 0,0 0,0 0,0 0,0-1,-1 1,1-1,0 1,0-1,2-1,2-1,1 1,-1-2,0 1,0-1,0 0,0-1,-1 1,0-1,0-1,0 1,0-1,-1 0,1-1,0-3</inkml:trace>
  <inkml:trace contextRef="#ctx0" brushRef="#br0" timeOffset="21823.76">3315 834,'1'5,"1"-1,-1 1,1-1,0 1,0-1,1 0,-1 0,1 0,0 0,7 11,5 14,-1-2,0-1,2 0,1-1,1 0,1-2,2 1,-23-65,1 38,0-78,1 75,0 0,1 0,0 0,0 0,1 1,0-1,0 0,0 1,1-1,-1 1,1 0,1-2,-2 6,-1 0,0 0,1-1,-1 1,1 0,0 0,-1 0,1 1,0-1,-1 0,1 1,0-1,0 1,0-1,0 1,0 0,-1 0,1 0,0 0,0 0,0 0,0 0,0 1,0-1,-1 1,1-1,0 1,0 0,-1 0,1 0,0 0,0 0,10 6,-1 0,0 1,0 0,3 4,-4-4,54 43,-58-47</inkml:trace>
  <inkml:trace contextRef="#ctx0" brushRef="#br0" timeOffset="22703.27">2993 1723,'-1'-1,"-1"-1,0 1,1-1,-1 1,0-1,1 1,-1 0,0 0,0 0,0 0,0 0,0 1,0-1,-1 1,1-1,0 1,0-1,0 1,0 0,-1 0,1 0,0 1,0-1,0 0,-1 1,1 0,0-1,0 1,0 0,0 0,0 0,0 0,0 1,-1 0,-1 1,1 0,0-1,1 1,-1 1,0-1,1 0,0 0,0 1,0 0,0-1,0 1,1 0,0 0,-1 0,1 0,1 1,-1 1,0 1,1-1,0 0,1 1,-1-1,1 0,1 1,-1-1,1 0,0 0,0 0,1 0,0 0,0-1,0 1,0-1,1 0,0 0,0 0,1 0,-2-2,0 0,1-1,-1 1,0-1,1 0,-1 0,1 0,0 0,-1-1,1 1,0-1,0 0,0 0,0-1,0 1,0-1,0 0,1 0,-1 0,0-1,0 1,0-1,0 0,0 0,0 0,-1-1,1 0,0 1,-1-1,1 0,1-2,1 0,0-1,0 1,-1-1,1 0,-1-1,0 1,-1-1,4-5,-3 2</inkml:trace>
  <inkml:trace contextRef="#ctx0" brushRef="#br0" timeOffset="23370">3221 1628,'0'0,"-29"5,24-3,1 0,0 1,0 0,0-1,0 1,1 1,-1-1,1 1,0-1,0 1,0 0,0 0,1 0,0 0,-1 1,2-1,-1 1,0-1,1 1,0 0,0-1,0 5,0-5,1 0,-1 1,1-1,0 0,0 1,0-1,1 0,0 1,0-1,0 0,0 0,1 0,-1 0,1 0,0 0,0 0,1 0,-1-1,1 1,0-1,0 0,0 0,0 0,0 0,2 1,-2-3,-1 1,1-1,0 1,0-1,0 0,0 0,0 0,0-1,0 1,0-1,0 0,0 0,1 0,-1 0,0 0,0-1,0 1,0-1,0 0,0 0,0 0,0 0,0 0,-1-1,1 1,0-1,-1 0,1 0,-1 0,0 0,2-2,0 0,-1 1,0-1,0 0,0 0,0-1,-1 1,0 0,0-1,0 1,0-1,-1 0,1 0,-1 1,-1-1,1 0,-1 0,1 0,-2 0,1-4,-2 0,0 1,0 1,-1-1,0 0,0 0,-1 1,-3-5,5 8,-1 0,1 1,-1-1,0 1,0-1,0 1,-1 0,1 0,-1 0,0 1,0-1,1 1,-1 0,-4-1,5 2</inkml:trace>
  <inkml:trace contextRef="#ctx0" brushRef="#br0" timeOffset="24184.72">3333 1542,'2'5,"-1"-1,1 1,1-1,-1 0,1 0,-1 0,1 0,0 0,4 3,2 4,-3-1,1-2,0 1,0-1,1 0,0 0,9 6,-15-13,-1 1,1-1,0 0,0 0,0 0,0-1,0 1,0 0,0-1,0 1,0-1,0 0,0 0,0 0,0 0,0 0,1 0,-1 0,0-1,0 1,0-1,0 1,0-1,0 0,0 0,0 0,-1 0,1 0,0 0,-1-1,1 1,0 0,-1-1,1 0,-1 1,0-1,0 0,0 1,1-2,3-5,-1 1,0-1,-1 0,0 0,0 0,-1 0,1-1,-2 1,1-1,-1 1,-1-8,1 8,-1 1,0-1,-1 1,0 0,0 0,-1-1,1 1,-1 0,-1 0,0 1,0-1,0 0,-1 1,0-1,16 23,0-1,1 0,1-1,0 0,1-1,1-1,0 0,3 1,-17-13,-1 1,0 0,0-1,0 0,0 1,1-1,-1 1,0-1,0 0,1 0,-1 0,0 0,1 0,-1 0,0 0,0 0,1-1,-1 1,0 0,0-1,1 1,2-2</inkml:trace>
  <inkml:trace contextRef="#ctx0" brushRef="#br0" timeOffset="24674.09">3520 1242,'11'24,"7"9,3-1,0 0,2-2,1-1,2 0,19 15,-44-43</inkml:trace>
  <inkml:trace contextRef="#ctx0" brushRef="#br0" timeOffset="25279.97">3860 1275,'-2'-3,"0"1,0-1,-1 1,1 0,-1 0,0-1,0 2,0-1,0 0,0 1,0-1,0 1,0 0,-1 0,1 0,0 0,-1 1,1-1,0 1,-1 0,1 0,-1 0,1 1,0-1,-1 1,1 0,0 0,-1 0,1 0,0 0,0 1,0-1,0 1,0 0,0 0,1 0,-1 0,1 1,-1-1,0 2,1-2,-1 1,1 0,0 0,0 0,0 0,0 0,0 0,1 1,0-1,-1 0,1 1,1-1,-1 1,0 0,1-1,0 1,-1-1,2 1,-1 0,0-1,1 1,-1 0,1-1,0 1,0-1,1 0,-1 1,1-1,-1 0,1 0,0 0,0 0,1 0,-1 0,1 0,-1-1,3 2,-3-2,0 0,0 0,0 0,1-1,-1 1,0-1,1 0,-1 1,1-1,-1 0,1-1,-1 1,1 0,0-1,-1 1,1-1,0 0,0 0,-1 0,1 0,0-1,-1 1,1-1,0 1,-1-1,1 0,-1 0,3-1,-1-1,-1 0,0 1,1-1,-1 0,0-1,0 1,-1 0,1-1,-1 0,0 1,0-1,0 0,0 0,0 0,-1-1,0 1,0-2,3-13,-1 2</inkml:trace>
  <inkml:trace contextRef="#ctx0" brushRef="#br0" timeOffset="25691.18">3716 1099,'19'22,"49"62,65 60,-131-142</inkml:trace>
  <inkml:trace contextRef="#ctx0" brushRef="#br0" timeOffset="26786.92">3373 1887,'15'22,"35"40,-30-39,-1 1,-1 0,13 25,-32-57,1 0,-1 0,2 0,-1-1,1 1,2-6,-3 9,2-5,0 0,0 0,1 0,1 0,-1 1,4-6,-5 12,-1-1,1 1,0 0,0 0,0 0,1 0,-1 0,1 0,-1 1,1-1,0 1,0 0,0 0,1 0,-1 0,0 0,1 1,-1-1,2 1,-3 0,0 1,-1 0,1 0,0-1,-1 1,1 0,0 1,-1-1,1 0,0 0,-1 1,1-1,-1 1,1-1,-1 1,1 0,-1 0,1 0,-1 0,1 0,-1 0,1 1,0 0,0 1,0 0,0-1,0 1,-1 0,1 0,-1 1,0-1,0 0,0 0,0 2,1 4,0 0,-2 1,1-1,-1 0,0 1,-1-1,-1 10,0-13,0 1,-1 0,1-1,-1 1,-1-1,1 0,-1 0,0 0,0 0,-3 1,5-4,0-1,1 0,-1 0,0 0,-1-1,1 1,0 0,0-1,-1 0,1 1,-1-1,1 0,-1 0,1 0,-1-1,0 1,1-1,-1 1,0-1,0 0,1 0,-1 0,0 0,0-1,1 1,-1-1,0 1,0-1,-2-2,2 0</inkml:trace>
  <inkml:trace contextRef="#ctx0" brushRef="#br0" timeOffset="27549.06">3736 1953,'7'-6,"5"-5,1 0,-2-1,1 0,-2-1,5-7,-12 16,0-1,-1 1,0 0,0-1,-1 1,1-1,-1 0,0 1,0-1,0 0,-1 0,0 1,0-1,0 0,0 0,-1 0,0 1,0-1,0 0,-1 1,0-3,1 5,0 0,0 0,1 0,-2 0,1 0,0 0,0 0,0 1,-1-1,1 0,-1 1,0-1,1 1,-1 0,0-1,0 1,0 0,0 0,0 0,1 1,0 0,1 0,-1 0,0 0,0 0,1 0,-1 0,0 0,1 0,-1 0,0 0,1 0,-1 0,0 1,1-1,-1 0,0 1,1-1,-1 0,1 1,-1-1,0 1,0 1,0-1,0 0,0 1,0 0,0-1,0 1,0 0,1-1,-1 1,1 0,-1 0,1-1,0 1,-2 7,2-1,-1 1,1 0,0-1,1 1,0-1,1 1,0-1,0 0,0 0,1 1,0-1,1-1,0 1,0-1,1 1,5 5,-8-9,1-1,0 0,0 0,0 0,0 0,0 0,1-1,0 0,-1 1,1-1,0 0,0-1,0 1,0-1,0 0,0 0,0 0,1 0,-1-1,0 0,0 0,1 0,-1 0,0-1,0 1,1-1,-1 0,0 0,0-1,0 1,0-1,-1 0,1 0,0-1,-1 1,1-1,22-16,-25 18,1 0,-1 0,1 0,-1-1,1 1,-1 0,0-1,0 1,0-1,0 0,0 1,0-1,0 0,-1 1,1-2,-1 3,-1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4:26.190"/>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1 537,'7'18,"159"379,-154-372,18 45,-29-68</inkml:trace>
  <inkml:trace contextRef="#ctx0" brushRef="#br0" timeOffset="439.28">18 881,'3'0,"0"0,0 0,0-1,0 0,-1 0,1 1,0-1,0-1,-1 1,2-1,4-1,18-8,0 0,-1-1,8-7,-21 12,0-1,-1 0,-1 0,1-1,-1-1,-1 0,9-10,-14 13,-2 3</inkml:trace>
  <inkml:trace contextRef="#ctx0" brushRef="#br0" timeOffset="1184.53">232 399,'6'29,"88"324,-47-188,-50-187,1 0,0 1,2-1,2-21,-1 24,-1 12,0-15,0 0,2 0,1 0,0 1,2-1,0 1,4-7,-9 28,0 0,1-1,-1 1,0 0,0-1,0 1,1-1,-1 1,0 0,0 0,1-1,-1 1,0 0,1-1,-1 1,0 0,1 0,-1 0,1-1,-1 1,0 0,1 0,-1 0,1 0,-1 0,0 0,1 0,-1 0,1 0,-1 0,1 0,-1 0,0 0,1 0,-1 0,1 0,-1 0,0 1,1-1,-1 0,0 0,1 0,-1 1,0-1,1 0,-1 1,0-1,1 0,-1 0,0 1,0-1,1 1,-1-1,17 23,-14-20,30 51,15 21,-43-68,1 0,0 0,0-1,1 1,-1-1,2-1,-1 1,3 0,-8-5,0 0,0 0,0 0,0 0,0-1,0 1,0-1,0 1,0-1,1 0,-1 0,0 0,0 0,1 0,4-2</inkml:trace>
  <inkml:trace contextRef="#ctx0" brushRef="#br0" timeOffset="1511.74">657 574,'0'0,"0"0,1 1,1 3,2 4,2 5,2 3,3 3,1 4,1 0,0 0,-1-1,0-3,-3-4,-2-5,-3-4,-1-2</inkml:trace>
  <inkml:trace contextRef="#ctx0" brushRef="#br0" timeOffset="1873.49">596 425,'0'0,"0"0,0 0,0 0</inkml:trace>
  <inkml:trace contextRef="#ctx0" brushRef="#br0" timeOffset="2349.51">875 412,'-24'5,"19"-3,1 1,0-1,0 1,0 0,0 1,1-1,-1 0,1 1,0 0,0 0,0 0,1 0,-1 0,1 1,0-1,0 1,0 0,1-3,1 0,-1-1,1 1,-1 0,1 0,0 0,0 0,0 0,0 0,0 0,0 0,0-1,1 1,-1 0,1 0,-1 0,1 0,0-1,0 1,0 0,0 0,0-1,0 1,0-1,0 1,1-1,-1 0,1 1,-1-1,1 0,-1 0,1 0,0 0,-1 0,1 0,0-1,0 1,-1-1,1 1,0-1,0 1,0-1,1 0,46 4,17 3,-62-6,1 0,-1 0,0 1,1-1,-1 1,0 0,0 0,0 0,-1 1,1 0,0-1,1 3,-4-4,1 1,-1-1,0 1,1-1,-1 1,0 0,0 0,0-1,0 1,-1 0,1 0,0 0,-1 0,1 0,-1 0,0 0,0 0,0 0,0 0,0 0,0 0,0 0,-1 0,1 0,-1 0,1 0,-1 0,0 0,0 0,0-1,0 1,0 0,0 0,0-1,0 1,-1-1,1 1,-2 0,-2 2,1 0,0 0,-1-1,0 0,0 0,0 0,0-1,0 1,-1-1,1-1,-1 1,1-1,-3 1,2-2</inkml:trace>
  <inkml:trace contextRef="#ctx0" brushRef="#br0" timeOffset="3899.43">1293 307,'1'4,"0"0,1 0,0 0,-1-1,1 1,0-1,1 0,1 4,4 4,86 156,-129-201,26 22,1 0,1 0,0-1,0 0,1 0,1-1,0 0,1 0,1 0,-2-13,4 20,1 0,-1-1,1 1,1 0,-1-1,1 1,1 0,-1 0,1 0,2-5,-2 8,0 0,0 0,1 0,0 0,-1 0,1 0,1 1,-1-1,0 1,1 0,0 0,-1 0,1 1,0-1,1 1,3-2,30-5,-30 8</inkml:trace>
  <inkml:trace contextRef="#ctx0" brushRef="#br0" timeOffset="4579.84">1480 334,'0'0,"0"0,25-11,-18 6,0 1,-1-1,0 0,0-1,0 0,-1 0,0 0,0 0,0-1,2-5,-5 9,0-1,0 1,-1-1,1 0,-1 1,0-1,0 0,0 0,-1 0,1 1,-1-1,0 0,0 0,0 0,-1 0,0 0,1 0,-1 1,0-1,-1 0,1 1,-1-1,0 0,2 3,0 0,-1 1,1-1,0 1,-1-1,1 0,-1 1,1-1,-1 1,1-1,-1 1,1-1,-1 1,0-1,1 1,-1 0,0-1,1 1,-1 0,0-1,1 1,-1 0,0 0,1 0,-1 0,0 0,0 0,1 0,-1 0,-1 0,1 1,-1-1,1 1,0 0,0 0,-1-1,1 1,0 0,0 0,0 0,0 0,0 1,0-1,0 0,-3 5,0 0,0 0,1 0,0 1,-2 4,2-1,0 0,1 0,0 0,0 1,1-1,0 0,1 1,1-1,0 10,0-16,0 0,-1 0,1 0,1-1,-1 1,0 0,1-1,0 1,0-1,0 0,0 0,1 1,-1-1,1-1,0 1,-1 0,1-1,1 1,-1-1,0 0,0 0,1 0,-1-1,1 1,0-1,0 0,2 1,4 0,0-1,0 0,1 0,-1-1,0 0,0-1,4-1,-9 2,0-1,-1 0,1 0,0 0,-1-1,0 1,1-1,-1 0,0-1,0 1,0-1,0 0,0 0,-1 0,1 0,2-4,-3 3</inkml:trace>
  <inkml:trace contextRef="#ctx0" brushRef="#br0" timeOffset="4961.92">1721 176,'0'0,"15"-8,21-12,-2-2,0-2,10-10,-41 32</inkml:trace>
  <inkml:trace contextRef="#ctx0" brushRef="#br0" timeOffset="6281.51">304 1324,'1'5,"0"0,0 0,1 0,-1 0,1 0,1 0,-1-1,1 2,5 10,-4-6,8 20,2-1,1-1,-11-21,0 0,0 0,1-1,0 0,0 0,0 0,1-1,0 0,0 0,6 4,-11-8,0-1,0 1,1 0,-1-1,0 1,0-1,0 1,0-1,1 0,-1 0,0 1,0-1,1 0,-1 0,0 0,0 0,1 0,-1-1,0 1,0 0,0 0,1-1,-1 1,0-1,0 1,0-1,1 0,0-1,0 0,0 0,-1 0,1-1,-1 1,0 0,1 0,-1-1,0 1,0-1,-1 1,1-1,0 0,1-8,0-1,-1 0,0 1,-1-1,-1-8,0 6,0 1,-1 0,-1 0,0 0,-1 0,0 0,-1 1,-1-1,-1-2,19 62,-5-33,0-1,1 1,10 11,-15-21,0 0,1 0,-1 0,1 0,0-1,0 1,0-1,0 0,1-1,-1 1,1-1,0 1,3 0,-7-3,0 0,0 1,0-1,0 0,0 0,0 1,0-1,0 0,1 0,-1 0,0 0,0-1,0 1,0 0,0 0,0-1,0 1,0 0,0-1,0 1,0-1,0 0,0 1,0-1,0 0,-1 1,1-1,0 0,0 0,0-1,0-1,0 1,0 0,0-1,-1 1,1-1,-1 1,0-1,0 1,1-1,-2 1,1-1,0 1,-1-9,-1 0,0 0,-1 1,0-1,-3-6,-1 1,-1 1,-1 0,0 1,-4-4,7 11</inkml:trace>
  <inkml:trace contextRef="#ctx0" brushRef="#br0" timeOffset="6997.94">633 1215,'15'16,"-2"0,0 1,0 0,-2 1,0 0,-1 1,6 17,-63-135,44 91,1 1,0-1,0 1,0-1,1 0,1 1,-1-1,1 0,0 0,1 0,0 1,1-4,-1 7,0-1,1 1,0 0,0 0,0 1,0-1,1 0,-1 1,1-1,0 1,0 0,0 0,1 0,-1 0,1 1,-1-1,1 1,0 0,0 0,0 1,0-1,3 0,9-3,-3 2</inkml:trace>
  <inkml:trace contextRef="#ctx0" brushRef="#br0" timeOffset="7414.98">926 1027,'2'2,"0"1,-1 0,1-1,-1 1,1 0,-1 0,0 0,0 0,-1 0,1 0,0 1,1 5,3 6,1 5,0 0,1-1,2 0,0 0,0-1,7 8,-15-25</inkml:trace>
  <inkml:trace contextRef="#ctx0" brushRef="#br0" timeOffset="7966.37">1038 878,'0'0,"0"0,9 19,18 31,-4-8,-3 0,-1 1,1 9,-17-43,-3-7</inkml:trace>
  <inkml:trace contextRef="#ctx0" brushRef="#br0" timeOffset="8293.58">1024 1067,'0'0,"0"0,0 0,1 0,1-1,3 0,4-4,6-2,5-4,5-3,2-2,-2-1,-4 3,-6 3</inkml:trace>
  <inkml:trace contextRef="#ctx0" brushRef="#br0" timeOffset="8656.41">1222 770,'9'21,"128"249,-136-268</inkml:trace>
  <inkml:trace contextRef="#ctx0" brushRef="#br0" timeOffset="9352.34">1208 1003,'16'-14,"18"-10,28-14,-38 24,-1 0,0-1,-1-2,-1 0,12-13,-32 28,1 0,0 0,-1 0,0 0,1-1,-1 1,0 0,0-1,0 1,-1 0,1-1,0 0,-1 1,0-1,0 1,1-1,-2 1,1-1,0 0,0 2,-1-1,1 1,0 0,-1-1,0 1,1-1,-1 1,0 0,0-1,1 1,-1 0,0 0,0 0,0 0,-1 0,1 0,0 0,0 0,-1 0,1 1,0-1,-1 0,1 1,0-1,-1 1,1-1,-1 1,1 0,-1 0,1 0,-1 0,1 0,-2 0,1 0,0 0,0 1,0-1,0 1,-1-1,1 1,0 0,0 0,0 0,0 0,1 0,-1 0,0 1,0-1,1 0,-1 1,1 0,-1-1,1 1,-1 0,1 0,0 0,0 0,0 0,0 0,0 0,1 0,-1 0,1 0,-1 0,1 0,0 1,0 0,-2 5,2 0,-1 0,1 1,0-1,1 0,0 0,0 0,2 5,1-2,0 1,1 0,0-1,1 0,1 0,0-1,7 10,-11-16,1 1,0-1,0 0,0 0,0 0,0-1,1 1,0-1,0 0,-1-1,2 1,-1-1,0 0,0 0,1 0,-1-1,1 0,3 1,-6-3,0 1,0 0,0-1,0 0,0 1,0-1,0 0,0-1,0 1,0 0,-1-1,1 0,1 0,4-5</inkml:trace>
  <inkml:trace contextRef="#ctx0" brushRef="#br0" timeOffset="10142.41">1579 712,'2'3,"0"0,0-1,0 1,0 0,0 0,-1 0,1 0,-1 0,1 2,4 7,-3-6,14 22,-1 1,-2 0,-1 1,-2 0,7 27,-52-102,19 17,2 0,-5-14,14 33,1-1,0 0,1-1,0 1,0 0,1-1,0 1,1-1,0-2,1 9,-1 1,1 0,0-1,0 1,0-1,0 1,0 0,1 0,-1 0,1 0,0 0,0 0,0 0,0 0,1 1,-1-1,1 1,0 0,-1-1,1 1,0 1,0-1,0 0,1 1,-1-1,0 1,0 0,1 0,-1 1,2-1,1 0,-1 1,0-1,1 1,-1 1,1-1,-1 1,0 0,1 0,-1 0,0 1,0 0,0 0,0 0,0 1,0-1,-1 1,1 0,-1 1,2 0,3 6,-1 0,0 1,0 0,-1 0,0 0,-1 1,0 0,2 8,0-1,2 1,7 11,-10-25,-6-6</inkml:trace>
  <inkml:trace contextRef="#ctx0" brushRef="#br0" timeOffset="11045.87">967 1661,'-15'-22,"13"20,0 0,0 0,-1 0,1 0,0 1,-1-1,0 1,1-1,-1 1,0 0,1 0,-1 1,0-1,0 0,0 1,1 0,-1 0,0 0,0 0,0 0,0 0,0 1,0-1,1 1,-1 0,0 0,0 0,1 0,-1 0,1 1,-1-1,1 1,-1 0,1 0,0-1,-1 2,0 1,-1-1,0 1,1 0,0 0,0 0,0 0,1 1,-1-1,1 1,0 0,1-1,-1 1,1 0,0 0,0 0,0 0,0 0,1 0,0 0,1 3,-1-1,2-1,-1 0,0 1,1-1,0 0,1 0,0-1,-1 1,2 0,-1-1,1 0,0 1,0-2,0 1,0 0,1-1,0 0,0 0,0 0,1-1,-1 1,1-1,0-1,-1 1,1-1,1 0,-1 0,0-1,0 0,1 0,-1 0,0-1,1 0,-1 0,1 0,-1-1,0 0,1-1,-1 1,0-1,0 0,0-1,0 1,-1-1,3-2,6-4,-4 1</inkml:trace>
  <inkml:trace contextRef="#ctx0" brushRef="#br0" timeOffset="11464.71">1031 1445,'1'5,"1"0,-1 0,1 0,0-1,0 1,1-1,-1 1,1-1,1 2,7 11,29 65,-23-44,2 0,1-1,3-1,17 21,-37-52,0-3</inkml:trace>
  <inkml:trace contextRef="#ctx0" brushRef="#br0" timeOffset="12207.74">1385 1540,'-18'-23,"16"21,0 0,0 0,-1 0,1 0,-1 1,1-1,-1 1,1 0,-1 0,0 0,1 0,-1 0,0 0,0 1,0 0,0-1,1 1,-1 0,0 0,0 0,0 1,0-1,0 1,1 0,-1 0,0 0,0 0,1 0,-1 0,1 1,-1-1,1 1,0 0,-2 0,1 2,-1-1,1 1,0-1,0 1,0 0,0 0,1 0,-1 1,1-1,0 1,0-1,1 1,0-1,0 1,0 0,0 0,0 0,1-1,0 1,0 2,2 3,0 1,0 0,1-1,0 0,1 0,2 3,-5-9,0-1,1 1,0-1,0 0,0 1,0-1,0 0,1 0,-1-1,1 1,0 0,0-1,0 0,0 0,0 0,0 0,1 0,-1 0,3 0,-5-2,1 0,0 0,0 0,0-1,0 1,-1 0,1-1,0 1,0-1,0 0,-1 0,1 1,-1-1,1 0,0 0,-1-1,0 1,1 0,-1 0,0-1,1 1,-1-1,0 1,0-1,0 1,0-1,-1 0,1 1,0-1,0-1,3-7,-1 0,0 0,0 0,1-9,-1-44,-2 26,0 40,1-1,0 1,0-1,-1 0,1 0,0 0,1 0,-1 0,1 1,1 1,6 5,0-1,0 0,0 0,1-1,0-1,1 1,9 2,-11-5</inkml:trace>
  <inkml:trace contextRef="#ctx0" brushRef="#br0" timeOffset="12873.17">1582 1337,'-12'6,"1"1,0-1,0 2,1 0,-8 7,14-12,1 0,0 1,0-1,0 1,0 0,0 0,1 0,0 0,0 0,0 0,0 1,1-1,-1 1,1-1,0 1,1 0,-1 3,1-7,0 1,0-1,1 1,-1-1,0 0,1 0,-1 1,1-1,0 0,-1 0,1 1,0-1,0 0,-1 0,1 0,0 0,0 0,0 0,1 0,-1-1,0 1,0 0,0-1,0 1,1 0,-1-1,0 0,1 1,-1-1,0 0,1 1,-1-1,0 0,1 0,-1 0,1-1,8 2,1-2,-1 1,0-2,6 0,-9 0,16-2,36-5,-55 9,-1-1,0 1,1 0,-1 1,0-1,0 1,1-1,-1 1,0 0,0 0,0 0,0 1,0-1,0 1,0 0,-1-1,-1 1,0-1,0 0,0 1,0-1,0 1,0-1,-1 1,1-1,0 1,-1 0,0-1,1 1,-1 0,0-1,0 1,1 0,-1-1,-1 1,1 0,0 0,0-1,-1 1,1 0,-1-1,1 1,-1-1,0 1,1 0,-1-1,0 1,0-1,0 0,0 1,0-1,-1 0,-3 6,0-1,0 0,-1 0,0 0,0-1,-7 5,7-6,1-1,0 0,-1-1,1 1,-1-1,0 0,0-1,1 1,-1-1,0 0,-1-1,-1 1,-3-2</inkml:trace>
  <inkml:trace contextRef="#ctx0" brushRef="#br0" timeOffset="13589.63">1871 1155,'-28'12,"-23"23,49-33,-1 0,1 0,-1 0,1 0,0 1,0-1,0 1,0 0,1-1,-1 1,1 0,-1 0,1 0,0 0,0 0,0 0,0 3,2-4,-1-1,1 0,-1 1,1-1,-1 0,1 1,0-1,-1 0,1 0,0 1,0-1,0 0,0 0,0 0,0 0,0 0,1 0,-1-1,0 1,0 0,1-1,-1 1,0-1,1 1,0-1,42 12,-35-10,13 2,41 11,-59-14,-1 0,1 1,0 0,0-1,-1 1,1 1,-1-1,0 0,0 1,0 0,0-1,0 1,1 2,-3-3,-1 0,1 0,0 0,-1 0,1 0,-1 0,0 0,0 0,0 0,0 1,0-1,0 0,0 0,-1 0,1 0,-1 0,0 0,1 0,-1 0,0 0,0 0,0 0,0-1,-1 1,1 0,0-1,-1 1,0 0,-7 8,0 0,-1-1,-8 7,-29 16,45-30,0-1,-1 0,1 0,-1 0,1 0,-1 0,1-1,-1 1,1-1,-1 1,0-1,1 0,-1 0,1 0,-1-1,0 1,1 0,-1-1,-2-1,-2-2</inkml:trace>
  <inkml:trace contextRef="#ctx0" brushRef="#br0" timeOffset="15654.15">738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18.350"/>
    </inkml:context>
    <inkml:brush xml:id="br0">
      <inkml:brushProperty name="width" value="0.05" units="cm"/>
      <inkml:brushProperty name="height" value="0.05" units="cm"/>
      <inkml:brushProperty name="color" value="#F6630D"/>
      <inkml:brushProperty name="ignorePressure" value="1"/>
    </inkml:brush>
  </inkml:definitions>
  <inkml:trace contextRef="#ctx0" brushRef="#br0">3522 1407,'0'0,"0"0,0 0,0 0,0 0,0 0,0 0,0 0,0 0,0 0,0 0,0 0,0 0,8-8,42-40,-17 16,-1 0,-1-3,3-7,-25 30,0-1,-2 0,0 0,0 0,-1-1,-1 0,0 0,-1-1,0 1,-1-1,0-13,-2 19,-1-1,0 1,-1 0,0 0,-1-1,1 1,-2 0,1 1,-1-1,-1 0,0 1,0-1,-3-3,0 1,-1 0,0 0,-1 1,0 0,0 1,-11-9,-7-2,-1 2,-1 0,-1 2,0 1,-1 1,-9-2,-40-11,-1 4,0 3,-2 4,0 3,-60 0,-121 3,-39 14,260-3,-275 8,-374 0,510-15,0-8,-140-31,266 34,0-1,1-3,1-3,-41-19,76 28,0-1,0 0,1-2,1 0,0-1,0 0,1-2,1 0,1 0,0-2,1 1,1-2,0 0,-2-6,5 6,1 0,1 0,0 0,1-1,1 0,1 0,1 0,1-1,0 1,1-1,2-3,-1 21,1 5,-1-3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30.516"/>
    </inkml:context>
    <inkml:brush xml:id="br0">
      <inkml:brushProperty name="width" value="0.05" units="cm"/>
      <inkml:brushProperty name="height" value="0.05" units="cm"/>
      <inkml:brushProperty name="color" value="#F6630D"/>
      <inkml:brushProperty name="ignorePressure" value="1"/>
    </inkml:brush>
  </inkml:definitions>
  <inkml:trace contextRef="#ctx0" brushRef="#br0">3 0,'0'0,"8"25,2 10,-2-1,-1 2,-1-1,-2 1,-1 22,-3-55,0-3</inkml:trace>
  <inkml:trace contextRef="#ctx0" brushRef="#br0" timeOffset="1159.96">0 13,'0'0,"0"0,30 9,1-4,0-1,3-2,-5-1,0 2,20 5,-27-2,-16-3,0-1,1 0,-1-1,0 0,1 0,-1 0,1-1,0 0,-1 0,3-1,-29 35,-20 10,-36 31,-12 13,45-37,43-51</inkml:trace>
  <inkml:trace contextRef="#ctx0" brushRef="#br0" timeOffset="3593.25">36 66,'0'0,"16"25,-11-13,1 1,-2 0,0 0,0 1,-1-1,-1 1,-1 0,1 0,-2-1,0 1,-1 3,3-75,-3 45,1 1,0-1,2 0,-1 1,1-1,1 0,0 11,1 8,7 22,4 35,-13-36,-3-44,1 2,0 5,-1 0,2 1,-1-1,2 0,-1 1,1-1,2-4,-4 14,1 0,-1 0,1-1,-1 1,1 0,-1 0,1 0,-1 0,1 0,-1 0,1 0,-1 0,1 0,-1 0,1 0,-1 0,1 0,-1 0,1 1,-1-1,1 0,-1 0,1 1,-1-1,1 0,-1 0,0 1,1-1,-1 0,0 1,1-1,-1 1,20 15,-16-13,-1-1,0 1,1 0,-1-1,1 0,-1 0,1 0,0 0,0 0,0-1,-2-1,1 0,-1 0,0 0,0 0,1 0,-1 0,0-1,0 1,0-1,0 0,1 0,-1 1,0-1,0-1,0 1,-1 0,2-1,-129 113,124-110,1 1,-1-1,1 1,0-1,-1 1,1-1,0 1,0 0,0-1,0 1,0 0,1 0,-1 0,1 0,-1 0,1-2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7.560"/>
    </inkml:context>
    <inkml:brush xml:id="br0">
      <inkml:brushProperty name="width" value="0.05" units="cm"/>
      <inkml:brushProperty name="height" value="0.05" units="cm"/>
      <inkml:brushProperty name="color" value="#F6630D"/>
      <inkml:brushProperty name="ignorePressure" value="1"/>
    </inkml:brush>
  </inkml:definitions>
  <inkml:trace contextRef="#ctx0" brushRef="#br0">2829 387,'-1'-1,"-1"-1,0 1,0-1,0 1,0-1,0 1,0 0,0 0,0 0,0 0,-2 0,1 0,-82-32,-45-10,-16-6,22 3,-191-67,239 90,-2 4,0 3,-17 1,8 7,0 3,0 4,1 4,-1 4,1 4,0 3,1 4,1 4,0 3,2 4,2 4,1 3,-45 29,79-38,2 3,1 1,1 2,2 1,-23 28,42-40,1 1,0 1,2 0,1 1,1 1,1 0,2 1,0 1,2 0,-4 18,11-32,0 0,1 1,1-1,1 1,0-1,0 1,2-1,0 0,0 1,1-1,4 10,0-6,1 0,0 0,1-1,1 0,1 0,0-1,1-1,4 4,10 8,2 0,1-2,2-1,0-1,1-2,1-1,1-2,20 8,19 4,1-3,1-4,1-2,1-5,1-2,0-4,1-3,-1-4,1-3,28-6,-31-1,-1-4,0-2,-1-4,-1-3,0-4,-2-2,-1-4,-1-2,-2-4,48-33,-68 37,-1-1,-2-2,-2-2,-1-2,-2-2,16-22,-42 45,0-1,-2 0,0-1,-1 0,-1 0,-1-1,-1 0,0-4,-3 9,-1-1,-1 0,-1 1,0-1,-1 0,-1 0,0 0,-1 1,-1-1,-1 1,-3-10,-2 2,0 1,-2 0,-1 1,-1 0,0 1,-2 0,0 1,-1 1,-1 1,-1 0,-19-14,9 9,-2 1,0 2,-1 1,-1 2,-1 0,0 3,-34-11,41 18,-1 0,0 2,0 1,0 1,0 1,0 2,-1 1,-9 1,-2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9.5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1,'6'1,"0"0,-1 0,1 1,-1 0,1 0,-1 1,0-1,0 1,0 0,1 1,12 7,311 177,40 47,-262-162,88 79,-139-102,-1 3,-3 2,-3 2,-1 3,14 29,-4 3,-4 2,-4 3,29 81,-7 13,-9 4,-4 19,5 64,4 110,18 287,14 87,-43-441,69 213,-73-359,7-2,8-2,69 122,-77-188,5-2,4-3,4-3,39 35,70 62,102 78,-182-181,5-4,98 60,-135-102,2-4,3-4,0-2,2-4,26 5,54 5,1-7,23-4,119 24,-194-34,1-5,87 0,216-11,-246-5,80 14,-230-14,0 1,1 1,-1 0,0 1,0 1,0 0,9 4,7 5,-1 2,0 1,8 7,35 18,-63-36,-9-4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1.448"/>
    </inkml:context>
    <inkml:brush xml:id="br0">
      <inkml:brushProperty name="width" value="0.05" units="cm"/>
      <inkml:brushProperty name="height" value="0.05" units="cm"/>
      <inkml:brushProperty name="color" value="#F6630D"/>
      <inkml:brushProperty name="ignorePressure" value="1"/>
    </inkml:brush>
  </inkml:definitions>
  <inkml:trace contextRef="#ctx0" brushRef="#br0">64 15,'4'219,"0"-65,-6 0,-20 128,17-246,5-35</inkml:trace>
  <inkml:trace contextRef="#ctx0" brushRef="#br0" timeOffset="1067">126 0,'19'18,"0"-2,1 0,1-1,1-1,12 6,37 16,11 0,52 26,-61-26,-32-17,30 19,-71-38,1 1,0-1,-1 0,1 1,0-1,-1 1,1-1,-1 0,1 1,-1-1,1 1,-1 0,1-1,-1 1,1-1,-1 1,0 0,1-1,-1 1,0 0,1-1,-1 1,0 0,0-1,0 1,0 0,0 0,0-1,0 1,0 0,0 0,0-1,0 1,0 0,-1-1,1 1,0 0,0 0,-1-1,1 1,-1-1,1 1,0 0,-1-1,1 1,-1-1,1 1,-1-1,0 1,1-1,-1 1,-6 4,0 0,0-1,0 1,-8 2,1 0,-118 79,-113 97,49-34,186-144,1 2,0-1,0 2,1-1,-1 1,2 0,-1 1,1-1,1 1,-1 1,2 0,-2 3,3-9,3-3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6.835"/>
    </inkml:context>
    <inkml:brush xml:id="br0">
      <inkml:brushProperty name="width" value="0.05" units="cm"/>
      <inkml:brushProperty name="height" value="0.05" units="cm"/>
      <inkml:brushProperty name="color" value="#F6630D"/>
      <inkml:brushProperty name="ignorePressure" value="1"/>
    </inkml:brush>
  </inkml:definitions>
  <inkml:trace contextRef="#ctx0" brushRef="#br0">93 0,'0'0,"0"0,-6 11,-3 18,1 1,1 0,1 0,2 0,0 18,1 46,4 13,0-378,-8 289,1 1,0-1,1 5,-4 24,2 0,2 0,3 1,1 0,2-1,4 9,-5-56,0 0,0 0,0 0,0 0,0 0,0 0,0 0,0 1,0-1,0 0,0 0,0 0,0 0,0 0,0 0,0 0,0 0,0 0,0 1,0-1,0 0,0 0,0 0,0 0,0 0,0 0,0 0,1 0,-1 0,0 0,0 0,0 0,0 1,0-1,0 0,0 0,0 0,0 0,1 0,-1 0,0 0,0 0,0 0,0 0,0 0,0 0,0 0,0 0,1 0,-1 0,0 0,0 0,0 0,0-1,0 1,0 0,0 0,0 0,7-7,3-13,4-16,-2-1,-1-1,3-27,-3 13,11-27,-23 85,0 0,0 0,1 0,-1 1,2-1,-1 6,1 13,-5 138,6-180,0 0,2 0,0 1,1-1,7-29,-6 16,5-20,12-36,-29 152,-27 114,57-271,-14 56,-1 0,0-11,-11 60,-9 67,2 19,9-100,0 0,1 0,-1 0,0 0,0 0,0-1,0 1,0 0,0 0,0 0,0 0,0 0,1 0,-1 0,0 0,0 0,0 0,0 0,0 0,0 0,1 0,-1 0,0 0,0 0,0 0,0 0,0 0,0 0,1 0,-1 0,0 0,0 0,0 0,0 0,0 0,0 0,1 0,-1 0,0 0,0 0,0 0,0 1,0-1,0 0,0 0,0 0,0 0,1 0,-1 0,0 0,0 0,0 1,0-1,0 0,0 0,0 0,0 0,0 0,0 0,0 1,0-1,14-18,11-25,5-21,-20 39,2 1,0 1,6-8,-14 34,-3 11,0 15,-3-12,1-10,1 0,-1 0,1 0,1 0,-1 0,2 6,-2-12,1-1,-1 1,0 0,1-1,-1 1,1-1,-1 1,1-1,-1 1,1-1,-1 1,1-1,-1 0,1 1,0-1,-1 0,1 1,0-1,-1 0,1 0,0 0,-1 1,1-1,0 0,-1 0,1 0,0 0,-1 0,1 0,0-1,-1 1,1 0,0 0,-1 0,1-1,0 1,-1 0,1 0,-1-1,1 1,0-1,29-15,-28 14,39-28,-1-2,17-19,-38 34,-26 24,0 0,1 1,0-1,1 1,-2 3,3-4,-1 1,0-1,-1 0,0-1,0 1,-6 4,2-3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6:07.8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1101 1,'0'0</inkml:trace>
  <inkml:trace contextRef="#ctx0" brushRef="#br0" timeOffset="684.54">1 106,'0'0</inkml:trace>
  <inkml:trace contextRef="#ctx0" brushRef="#br0" timeOffset="1035.56">1 106,'0'0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29.568"/>
    </inkml:context>
    <inkml:brush xml:id="br0">
      <inkml:brushProperty name="width" value="0.05" units="cm"/>
      <inkml:brushProperty name="height" value="0.05" units="cm"/>
      <inkml:brushProperty name="color" value="#F6630D"/>
      <inkml:brushProperty name="ignorePressure" value="1"/>
    </inkml:brush>
  </inkml:definitions>
  <inkml:trace contextRef="#ctx0" brushRef="#br0">2290 71,'0'0,"0"0,0 0,-20 0,-624 10,471-18,-148-26,-24-3,288 35,0 3,0 2,1 3,-1 2,1 2,-47 17,75-19,0 2,1 2,1 0,0 2,0 1,1 0,1 2,-14 13,30-21,-1 1,1 0,1 0,0 0,0 1,1 0,1 1,0-1,-4 12,3-5,1 0,1 0,0 0,1 1,1-1,1 9,1-18,0-1,1 1,0-1,0 1,1-1,0 0,1 1,0-1,0 0,0-1,1 1,0-1,1 1,0-1,3 4,0-3,1 1,0-1,0-1,0 0,1 0,0-1,1 0,-1-1,1 0,6 2,17 3,1-1,1-1,-1-2,1-2,0-1,32-1,138-9,24-11,-23 1,350 1,-405 12,0-7,30-10,-120 11,0-2,0-4,-42 11,-1-1,0-1,0-1,-1-1,0 0,-1-2,0 0,5-4,-18 12,0 0,-1-1,1 1,-1-1,0 0,0 1,0-1,0-1,-1 1,1 0,-1-1,0 1,-1-1,1 1,-1-1,0 0,0 0,0 0,-1 0,0-1,-1 0,1-1,-2 1,1 0,0 0,-1 0,0 0,-1 0,0 1,1-1,-2 1,1-1,-2-1,-7-8,-1 0,0 1,-1 1,-1 0,0 1,0 0,-2 1,1 1,-3 0,3 2,0 1,0 1,-1 0,1 2,-1 0,0 0,-1 2,-6-1,-24 2,-1 1,-15 4,15-1,40-2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32.6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48 948,'15'-16,"-2"2,0 0,1 1,0 1,1 0,1 1,0 1,0 0,15-6,-6 7,0 1,1 1,0 1,12 0,108-9,-114 12,28 0,-1 3,1 3,-1 2,0 2,-1 3,0 3,0 2,-1 3,12 8,-31-11,-1 2,0 2,-2 2,0 1,28 23,-43-28,0 1,-1 0,-1 1,-1 1,-1 1,0 1,-2 0,0 1,6 17,-17-34,0 1,0-1,-1 1,0 0,0 0,-1 0,0 0,0 0,0 0,-1 0,0 1,-1 2,0-4,-1-1,1 0,-1 0,0 0,-1 0,1 0,-1 0,0 0,0-1,0 0,-1 1,0-1,0 0,0-1,0 1,-3 1,-28 20,-1 0,-1-3,-33 15,-12 0,-31 7,42-18,-1-4,-72 12,99-27,-1-1,0-3,0-1,0-3,-21-3,7-4,38 4,1 1,-1 1,0 0,-1 2,22 0</inkml:trace>
  <inkml:trace contextRef="#ctx0" brushRef="#br0" timeOffset="553.76">318 1490,'0'0,"0"0,1 22,16 72,-9-59,-2 0,-1 0,-2 0,-1 0,-2 0,-2 5,2-40,0-1</inkml:trace>
  <inkml:trace contextRef="#ctx0" brushRef="#br0" timeOffset="1317.08">318 1454,'0'0,"-2"3,-1 0,1 0,0 0,-1-1,1 1,-1-1,0 1,-1 0,-2 2,-33 28,-2-1,-1-3,-41 22,0 1,84-51,-1 1,1-1,0 0,-1 1,1-1,0 0,0 0,0 0,0 0,0 0,0 0,0 0,1 0,-1 0,0 0,0-1,2 2,29 20,193 106,-210-115,-14-12,1 1,-1-1,1 1,0-1,0 1,0-1,-1 0,1 0,0 0,1 0,-1 0,0 0,1 0,0-1</inkml:trace>
  <inkml:trace contextRef="#ctx0" brushRef="#br0" timeOffset="2932.78">1929 781,'-7'-32,"3"20,0 0,0 1,-1-1,0 1,-1-1,0 2,-1-1,-1 1,1 0,-2 0,1 1,-1 0,-2-1,9 9,1 0,0 1,0-1,-1 0,1 1,0-1,-1 1,1-1,0 1,-1-1,1 1,-1 0,1 0,-1 0,1 0,-1 0,1 0,0 0,-1 0,1 1,-1-1,1 1,-1-1,0 1,-1 1,1-1,0 1,-1 0,1 0,0-1,0 1,0 1,0-1,0 0,0 2,-5 6,2 1,-1-1,1 1,1 0,-1 5,1-5,2 1,-1-1,1 1,1 0,0 0,1 0,0 0,1-1,0 1,1 0,0 0,1-1,0 1,1-1,3 5,-5-10,2 1,-1-1,1 0,-1 0,2-1,-1 1,1-1,-1 0,1 0,1 0,-1-1,1 0,0 0,0 0,0-1,0 0,0 0,1 0,-1-1,1 0,0-1,0 1,0-1,0 0,0-1,6 0,-7 0,0 0,-1-1,1 0,-1 0,1 0,-1-1,0 0,0 0,1 0,-1-1,0 1,-1-1,1 0,-1-1,1 1,-1-1,0 0,0 0,0 0,1-3,-2 3</inkml:trace>
  <inkml:trace contextRef="#ctx0" brushRef="#br0" timeOffset="4053.46">2347 604,'0'0,"0"0,-26-15,-5-2,24 12,0 0,-1 1,0 0,0 0,0 1,-1 0,-4 0,11 2,0 1,-1 0,1 0,-1 0,1 0,0 1,-1-1,1 1,0-1,-1 1,1 0,0 0,0 0,-1 0,1 0,0 1,0-1,0 1,1-1,-1 1,0 0,0-1,1 1,-1 0,1 0,0 0,0 0,0 1,-1 1,-7 14,1 0,1 1,1 0,0 0,2 1,0 0,1 0,1 0,1 0,1 0,1 11,-1-28,0-1,0 1,1-1,-1 0,1 1,-1-1,1 0,0 0,0 0,0 1,0-1,0 0,0 0,1 0,-1 0,1-1,-1 1,1 0,0-1,0 1,0-1,0 1,0-1,0 0,0-1,1 0,-1 1,1-1,-1 0,0 0,1 0,-1 0,1 0,-1-1,1 1,-1-1,0 0,1 1,-1-1,0 0,0-1,0 1,0 0,0 0,0-1,1 0,4-4,1 0,-1-1,-1 0,1 0,-1-1,0 0,-1 0,0 0,0 0,-1-1,0 0,1-4,-1 2,0 0,-1 0,-1-1,0 1,0-1,-1 1,0-1,-1 1,-1-1,0-3,29 50,-22-27,10 14,2 0,0-1,1-1,12 9,-23-24</inkml:trace>
  <inkml:trace contextRef="#ctx0" brushRef="#br0" timeOffset="4765.49">2423 16,'1'32,"14"61,3-1,22 58,17 84,-54-221,-2-8,0 0,0 0,0 0,0 0,-1 0,0 0,0 0,0 0,-1 0,1-5,0 0</inkml:trace>
  <inkml:trace contextRef="#ctx0" brushRef="#br0" timeOffset="5501.49">2658 1,'3'25,"21"103,57 286,-75-390,-4-18,0 1,0-1,-1 0,0 1,0 0,-1-1,1 1,-1 0,-1 2,1-9,0 0</inkml:trace>
  <inkml:trace contextRef="#ctx0" brushRef="#br0" timeOffset="6634.76">3117 234,'0'0,"-10"-25,6 20,1-1,-1 1,0 0,-1 0,1 0,-1 0,0 1,0 0,0 0,-1 0,0 1,1 0,-2-1,4 3,0 0,0 0,-1 0,1 0,-1 1,1-1,-1 1,1 0,0 0,-1 0,1 1,-1-1,1 1,-1 0,1-1,0 2,0-1,-1 0,1 1,0-1,0 1,0 0,1 0,-1 0,0 1,-1 0,0 0,0 1,0 0,1-1,-1 2,1-1,0 0,1 0,-1 1,1 0,0-1,0 1,0 0,0 3,1-6,1 1,0 0,0 0,0 0,0-1,0 1,1 0,-1 0,1 0,0-1,0 1,0-1,0 1,0 0,1-1,-1 0,1 1,-1-1,1 0,0 0,0 0,0 0,0 0,0 0,1-1,-1 1,1 0,51 24,-44-22,0 0,0 0,-1 1,1 1,-1 0,7 6,-14-10,0 0,0 0,0 0,0 1,0 0,0-1,-1 1,0 0,1-1,-1 1,0 0,0 0,-1 0,1 0,-1 0,1 0,-1 0,0 0,0 0,0 0,-1 0,1 0,-1 0,1 0,-1 0,-1 1,2-1,-1 0,0-1,0 1,0 0,0-1,-1 0,1 1,-1-1,1 0,-1 1,0-1,0 0,0 0,0-1,0 1,-1 0,1-1,0 1,-1-1,1 0,-1 0,0 0,1 0,-1 0,0 0,1-1,-1 0,0 1,0-1,1 0,-1 0,0 0,-1-1,-7 0,1-1,0-1,0 1,0-1,0-1,0 0,1-1,-6-3,12 6,2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45.73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11 557,'1'14,"1"1,1-1,1 0,0 0,0 0,2 0,4 8,6 17,14 42,39 69,-70-151,1 1</inkml:trace>
  <inkml:trace contextRef="#ctx0" brushRef="#br0" timeOffset="716.98">0 547,'21'-21,"-11"11,10-12,1 2,1 1,0 0,5-1,-20 15,1 1,1-1,-1 1,1 0,-1 1,1 0,0 1,0-1,0 2,1-1,-1 1,0 1,0 0,1 0,-1 1,1 0,-1 0,1 0,-1 1,0 1,0 0,0 0,0 0,0 1,-1 1,1 0,-1 0,-1 0,1 1,-1 0,0 0,0 1,0 0,-1 0,0 1,-1 0,0 0,0 0,0 0,-1 1,-1 0,1-1,-1 2,-1-1,0 0,0 0,-1 1,0-1,0 1,-1-1,-1 6,0 2,-1 1,-1-1,0 0,-1 0,-1 0,-1 0,0-1,-1 1,-1-2,0 1,-7 8,9-15,0 0,0-1,-1 0,0 0,0-1,-1 0,0 0,-1-1,1 0,-1 0,0-1,0 0,-1 0,0-1,1-1,-1 0,-1 0,1-1,0 0,-2 0,11-2,-1 0,0 0,0 0,0 0,0 0,0 0,1-1,-1 1,0-1,0 1,1-1,-3 0,3-1</inkml:trace>
  <inkml:trace contextRef="#ctx0" brushRef="#br0" timeOffset="1586.99">735 532,'-20'-18,"18"17,1 0,-1 0,0 1,0-1,1 1,-1 0,0-1,0 1,0 0,0 0,0 0,0 0,1 1,-1-1,0 0,0 1,0-1,1 1,-1 0,0 0,1-1,-1 1,0 0,0 1,0 0,0 0,0 1,1-1,-1 1,0-1,1 1,0 0,-1-1,1 1,0 0,0 0,1 0,-1 0,1 0,-2 10,1 0,0 0,2 0,-1 1,1-1,2 4,-3-15,1 6,1 1,0-1,0 1,1-1,0 0,3 6,-6-13,1 1,0-1,0 0,0 1,0-1,0 0,0 0,1 0,-1 1,0-1,0-1,1 1,-1 0,1 0,-1 0,1-1,-1 1,1-1,-1 1,1-1,0 0,-1 0,1 1,0-1,-1 0,1 0,0-1,-1 1,1 0,-1 0,1-1,0 1,-1-1,1 0,-1 1,1-1,0-1,5-2,0 0,0 0,-1-1,0 0,0-1,0 1,0-1,-1 0,0 0,0-1,1-3,-4 6,0 1,0-1,0 1,-1-1,0 0,1 0,-1 0,-1 0,1 0,-1 0,1-1,-1 3,-1-1,1 1,0 0,-1-1,1 1,-1 0,0 0,0 0,0-1,0 1,0 0,0 0,0 0,-1 1,1-1,-1 0,0 0,1 1,-3-2,2 1,-1 1,1 0,-1-1,1 1,-1 0,0 0,1 1,-1-1,0 0,0 1,1 0,-1-1,-2 1,-14-2,17 2</inkml:trace>
  <inkml:trace contextRef="#ctx0" brushRef="#br0" timeOffset="2668.36">1035 385,'-31'-11,"26"10,0 1,0-1,-1 1,1 0,0 1,0-1,0 1,0 0,0 0,0 0,0 1,0-1,1 1,-1 1,0-1,1 1,0-1,0 1,-1 0,2 1,-1-1,0 1,1 0,0 0,-1 0,2 0,-1 0,0 1,1-1,-2 4,0 0,1 0,-1 1,1-1,1 1,0-1,0 1,0 0,1 0,1 0,-1 0,1 0,1 0,0 0,0 0,1-1,0 1,1 2,-2-8,0 1,1-1,-1 0,1 0,0 0,-1 0,2 0,-1 0,0-1,0 1,1-1,0 1,-1-1,1 0,0 0,0 0,0-1,0 1,0-1,1 1,1-1,-1 0,-1-1,1 1,0-1,-1 0,1-1,0 1,-1-1,1 1,-1-1,1 0,-1-1,1 1,-1 0,1-1,-1 0,0 0,0 0,0 0,0 0,1-2,1-1,1 0,-1 0,0-1,-1 0,0 0,0 0,0 0,0-1,-1 1,0-1,-1 0,1 0,-1 0,-1 0,1 0,-1-1,0 1,-1 0,0-1,0 1,-1 0,1-1,-2-1,4 12,0-1,1 1,-1-1,1 0,0 0,-1 0,1 0,3 1,7 6,0 2,-1 1,0 0,-1 0,0 1,-1 0,-1 1,0 0,-1 1,0 0,-2 0,1 1,2 10,-6-14,-1 1,1-1,-2 1,0 0,0-1,-1 1,-1 0,0-1,-1 1,0-1,-1 1,0-1,-1 0,-1 0,0 0,0-1,-1 1,3-6,0-1,-1 0,1 0,-1-1,0 1,0-1,0 0,0 0,-1 0,0 0,0-1,0 0,0 0,0 0,-1-1,1 0,-1 0,0 0,1 0,-2-1,0 0,0-1,0 0,0 0,1 0,-1-1,0 0,0 0,0-1,1 1,-1-2,1 1,0-1,-1 0,1 0,0-1,1 1,-2-2,-3-3</inkml:trace>
  <inkml:trace contextRef="#ctx0" brushRef="#br0" timeOffset="3010.48">1204 56,'0'0,"0"0,0 0</inkml:trace>
  <inkml:trace contextRef="#ctx0" brushRef="#br0" timeOffset="3581.19">1214 0,'-1'70,"-1"-30,2 1,1-1,6 29,-6-59,1 0,1 1,-1-1,2 0,0 0,0-1,0 1,1-1,1 0,-1 0,1-1,1 1,0-1,0-1,1 1,2 1,-7-7,0 1,0-1,0 0,1-1,-1 1,1 0,-1-1,1 0,-1 0,1 0,0 0,0 0,0-1,-1 0,1 1,0-2,0 1,2 0,-4-1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6/2/2021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0" name="Google Shape;250;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9" name="Google Shape;229;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9" name="Google Shape;229;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8421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1444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791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3720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544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9" name="Google Shape;279;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5394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8065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4" name="Google Shape;264;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7" name="Google Shape;257;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1" name="Google Shape;271;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8" name="Google Shape;278;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8" name="Google Shape;278;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9857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2853495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4292482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4263079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02570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1718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827131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035229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28098614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5264975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47516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125175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95880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3414167970"/>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12.xml"/><Relationship Id="rId2" Type="http://schemas.openxmlformats.org/officeDocument/2006/relationships/customXml" Target="../ink/ink7.xml"/><Relationship Id="rId1" Type="http://schemas.openxmlformats.org/officeDocument/2006/relationships/slideLayout" Target="../slideLayouts/slideLayout25.xml"/><Relationship Id="rId6" Type="http://schemas.openxmlformats.org/officeDocument/2006/relationships/customXml" Target="../ink/ink9.xm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NULL"/></Relationships>
</file>

<file path=ppt/slides/_rels/slide11.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customXml" Target="../ink/ink18.xml"/><Relationship Id="rId3" Type="http://schemas.openxmlformats.org/officeDocument/2006/relationships/customXml" Target="../ink/ink13.xml"/><Relationship Id="rId7" Type="http://schemas.openxmlformats.org/officeDocument/2006/relationships/customXml" Target="../ink/ink15.xml"/><Relationship Id="rId12" Type="http://schemas.openxmlformats.org/officeDocument/2006/relationships/image" Target="NULL"/><Relationship Id="rId2" Type="http://schemas.openxmlformats.org/officeDocument/2006/relationships/notesSlide" Target="../notesSlides/notesSlide7.xml"/><Relationship Id="rId16" Type="http://schemas.openxmlformats.org/officeDocument/2006/relationships/image" Target="NULL"/><Relationship Id="rId1" Type="http://schemas.openxmlformats.org/officeDocument/2006/relationships/slideLayout" Target="../slideLayouts/slideLayout25.xml"/><Relationship Id="rId6" Type="http://schemas.openxmlformats.org/officeDocument/2006/relationships/image" Target="NULL"/><Relationship Id="rId11" Type="http://schemas.openxmlformats.org/officeDocument/2006/relationships/customXml" Target="../ink/ink17.xml"/><Relationship Id="rId5" Type="http://schemas.openxmlformats.org/officeDocument/2006/relationships/customXml" Target="../ink/ink14.xml"/><Relationship Id="rId15" Type="http://schemas.openxmlformats.org/officeDocument/2006/relationships/customXml" Target="../ink/ink19.xm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customXml" Target="../ink/ink16.xml"/><Relationship Id="rId14" Type="http://schemas.openxmlformats.org/officeDocument/2006/relationships/image" Target="NUL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5.xml"/><Relationship Id="rId6" Type="http://schemas.openxmlformats.org/officeDocument/2006/relationships/customXml" Target="../ink/ink3.xm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NUL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The Pillars of OOP</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1C5B-618D-4DA7-BF58-F8A88700E29B}"/>
              </a:ext>
            </a:extLst>
          </p:cNvPr>
          <p:cNvSpPr>
            <a:spLocks noGrp="1"/>
          </p:cNvSpPr>
          <p:nvPr>
            <p:ph type="title"/>
          </p:nvPr>
        </p:nvSpPr>
        <p:spPr/>
        <p:txBody>
          <a:bodyPr/>
          <a:lstStyle/>
          <a:p>
            <a:r>
              <a:rPr lang="en-US" dirty="0"/>
              <a:t>this()… </a:t>
            </a:r>
          </a:p>
        </p:txBody>
      </p:sp>
      <p:sp>
        <p:nvSpPr>
          <p:cNvPr id="3" name="Text Placeholder 2">
            <a:extLst>
              <a:ext uri="{FF2B5EF4-FFF2-40B4-BE49-F238E27FC236}">
                <a16:creationId xmlns:a16="http://schemas.microsoft.com/office/drawing/2014/main" id="{A99380E9-B142-4258-935C-EA35889C2D05}"/>
              </a:ext>
            </a:extLst>
          </p:cNvPr>
          <p:cNvSpPr>
            <a:spLocks noGrp="1"/>
          </p:cNvSpPr>
          <p:nvPr>
            <p:ph type="body" idx="1"/>
          </p:nvPr>
        </p:nvSpPr>
        <p:spPr>
          <a:xfrm>
            <a:off x="380010" y="1481447"/>
            <a:ext cx="8383980" cy="2458958"/>
          </a:xfrm>
        </p:spPr>
        <p:txBody>
          <a:bodyPr/>
          <a:lstStyle/>
          <a:p>
            <a:pPr marL="342900" lvl="0" indent="-342900">
              <a:lnSpc>
                <a:spcPct val="90000"/>
              </a:lnSpc>
              <a:spcBef>
                <a:spcPts val="518"/>
              </a:spcBef>
              <a:buSzPts val="2590"/>
            </a:pPr>
            <a:r>
              <a:rPr lang="en-US" sz="2590" dirty="0"/>
              <a:t>When you call a constructor only one of the constructors in each class runs unless one of the constructors calls </a:t>
            </a:r>
            <a:r>
              <a:rPr lang="en-US" sz="2590" dirty="0">
                <a:latin typeface="Courier New" panose="02070309020205020404" pitchFamily="49" charset="0"/>
                <a:cs typeface="Courier New" panose="02070309020205020404" pitchFamily="49" charset="0"/>
              </a:rPr>
              <a:t>this(…) </a:t>
            </a:r>
          </a:p>
          <a:p>
            <a:pPr marL="342900" indent="-342900">
              <a:lnSpc>
                <a:spcPct val="90000"/>
              </a:lnSpc>
              <a:spcBef>
                <a:spcPts val="518"/>
              </a:spcBef>
              <a:buSzPts val="2590"/>
            </a:pPr>
            <a:r>
              <a:rPr lang="en-US" dirty="0">
                <a:latin typeface="Courier New"/>
                <a:ea typeface="Courier New"/>
                <a:cs typeface="Courier New"/>
                <a:sym typeface="Courier New"/>
              </a:rPr>
              <a:t>this</a:t>
            </a:r>
            <a:r>
              <a:rPr lang="en-US" dirty="0"/>
              <a:t> is a reference to the current class, so </a:t>
            </a:r>
            <a:r>
              <a:rPr lang="en-US" dirty="0">
                <a:latin typeface="Courier New"/>
                <a:ea typeface="Courier New"/>
                <a:cs typeface="Courier New"/>
                <a:sym typeface="Courier New"/>
              </a:rPr>
              <a:t>this() </a:t>
            </a:r>
            <a:r>
              <a:rPr lang="en-US" dirty="0"/>
              <a:t>is an invocation of one of the current class’ constructors.</a:t>
            </a:r>
            <a:endParaRPr lang="en-US" sz="2590" dirty="0"/>
          </a:p>
        </p:txBody>
      </p:sp>
      <p:sp>
        <p:nvSpPr>
          <p:cNvPr id="4" name="Slide Number Placeholder 3">
            <a:extLst>
              <a:ext uri="{FF2B5EF4-FFF2-40B4-BE49-F238E27FC236}">
                <a16:creationId xmlns:a16="http://schemas.microsoft.com/office/drawing/2014/main" id="{E9597E5C-5A80-424E-95D4-FC3B401CC89D}"/>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Rectangle 4">
            <a:extLst>
              <a:ext uri="{FF2B5EF4-FFF2-40B4-BE49-F238E27FC236}">
                <a16:creationId xmlns:a16="http://schemas.microsoft.com/office/drawing/2014/main" id="{36ABE9F0-1FE6-48EE-BE0D-7D02744210A0}"/>
              </a:ext>
            </a:extLst>
          </p:cNvPr>
          <p:cNvSpPr/>
          <p:nvPr/>
        </p:nvSpPr>
        <p:spPr>
          <a:xfrm>
            <a:off x="688157" y="3940404"/>
            <a:ext cx="4355183" cy="20670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one;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private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double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(12);}</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int</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7FBF780D-D2FC-420B-A8CD-E04796CDCEEC}"/>
                  </a:ext>
                </a:extLst>
              </p14:cNvPr>
              <p14:cNvContentPartPr/>
              <p14:nvPr/>
            </p14:nvContentPartPr>
            <p14:xfrm>
              <a:off x="3065910" y="4645200"/>
              <a:ext cx="909360" cy="248400"/>
            </p14:xfrm>
          </p:contentPart>
        </mc:Choice>
        <mc:Fallback xmlns="">
          <p:pic>
            <p:nvPicPr>
              <p:cNvPr id="6" name="Ink 5">
                <a:extLst>
                  <a:ext uri="{FF2B5EF4-FFF2-40B4-BE49-F238E27FC236}">
                    <a16:creationId xmlns:a16="http://schemas.microsoft.com/office/drawing/2014/main" id="{7FBF780D-D2FC-420B-A8CD-E04796CDCEEC}"/>
                  </a:ext>
                </a:extLst>
              </p:cNvPr>
              <p:cNvPicPr/>
              <p:nvPr/>
            </p:nvPicPr>
            <p:blipFill>
              <a:blip r:embed="rId3"/>
              <a:stretch>
                <a:fillRect/>
              </a:stretch>
            </p:blipFill>
            <p:spPr>
              <a:xfrm>
                <a:off x="3056910" y="4636200"/>
                <a:ext cx="9270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DE51D753-B6EF-4916-A241-56696920EDCA}"/>
                  </a:ext>
                </a:extLst>
              </p14:cNvPr>
              <p14:cNvContentPartPr/>
              <p14:nvPr/>
            </p14:nvContentPartPr>
            <p14:xfrm>
              <a:off x="3939270" y="4429560"/>
              <a:ext cx="1122120" cy="677520"/>
            </p14:xfrm>
          </p:contentPart>
        </mc:Choice>
        <mc:Fallback xmlns="">
          <p:pic>
            <p:nvPicPr>
              <p:cNvPr id="16" name="Ink 15">
                <a:extLst>
                  <a:ext uri="{FF2B5EF4-FFF2-40B4-BE49-F238E27FC236}">
                    <a16:creationId xmlns:a16="http://schemas.microsoft.com/office/drawing/2014/main" id="{DE51D753-B6EF-4916-A241-56696920EDCA}"/>
                  </a:ext>
                </a:extLst>
              </p:cNvPr>
              <p:cNvPicPr/>
              <p:nvPr/>
            </p:nvPicPr>
            <p:blipFill>
              <a:blip r:embed="rId5"/>
              <a:stretch>
                <a:fillRect/>
              </a:stretch>
            </p:blipFill>
            <p:spPr>
              <a:xfrm>
                <a:off x="3930273" y="4420915"/>
                <a:ext cx="1139754" cy="69516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52E3540A-B626-4430-A010-45F59B73DEA7}"/>
                  </a:ext>
                </a:extLst>
              </p14:cNvPr>
              <p14:cNvContentPartPr/>
              <p14:nvPr/>
            </p14:nvContentPartPr>
            <p14:xfrm>
              <a:off x="4662870" y="4679760"/>
              <a:ext cx="495360" cy="356400"/>
            </p14:xfrm>
          </p:contentPart>
        </mc:Choice>
        <mc:Fallback xmlns="">
          <p:pic>
            <p:nvPicPr>
              <p:cNvPr id="23" name="Ink 22">
                <a:extLst>
                  <a:ext uri="{FF2B5EF4-FFF2-40B4-BE49-F238E27FC236}">
                    <a16:creationId xmlns:a16="http://schemas.microsoft.com/office/drawing/2014/main" id="{52E3540A-B626-4430-A010-45F59B73DEA7}"/>
                  </a:ext>
                </a:extLst>
              </p:cNvPr>
              <p:cNvPicPr/>
              <p:nvPr/>
            </p:nvPicPr>
            <p:blipFill>
              <a:blip r:embed="rId7"/>
              <a:stretch>
                <a:fillRect/>
              </a:stretch>
            </p:blipFill>
            <p:spPr>
              <a:xfrm>
                <a:off x="4653870" y="4670760"/>
                <a:ext cx="51300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4BE7F14D-5A09-4F9E-A371-64C9421C9FD3}"/>
                  </a:ext>
                </a:extLst>
              </p14:cNvPr>
              <p14:cNvContentPartPr/>
              <p14:nvPr/>
            </p14:nvContentPartPr>
            <p14:xfrm>
              <a:off x="5156790" y="4690560"/>
              <a:ext cx="49320" cy="109440"/>
            </p14:xfrm>
          </p:contentPart>
        </mc:Choice>
        <mc:Fallback xmlns="">
          <p:pic>
            <p:nvPicPr>
              <p:cNvPr id="24" name="Ink 23">
                <a:extLst>
                  <a:ext uri="{FF2B5EF4-FFF2-40B4-BE49-F238E27FC236}">
                    <a16:creationId xmlns:a16="http://schemas.microsoft.com/office/drawing/2014/main" id="{4BE7F14D-5A09-4F9E-A371-64C9421C9FD3}"/>
                  </a:ext>
                </a:extLst>
              </p:cNvPr>
              <p:cNvPicPr/>
              <p:nvPr/>
            </p:nvPicPr>
            <p:blipFill>
              <a:blip r:embed="rId9"/>
              <a:stretch>
                <a:fillRect/>
              </a:stretch>
            </p:blipFill>
            <p:spPr>
              <a:xfrm>
                <a:off x="5147790" y="4681560"/>
                <a:ext cx="669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FED069E0-F928-4B12-A815-15636655473E}"/>
                  </a:ext>
                </a:extLst>
              </p14:cNvPr>
              <p14:cNvContentPartPr/>
              <p14:nvPr/>
            </p14:nvContentPartPr>
            <p14:xfrm>
              <a:off x="5233470" y="4619640"/>
              <a:ext cx="116280" cy="135720"/>
            </p14:xfrm>
          </p:contentPart>
        </mc:Choice>
        <mc:Fallback xmlns="">
          <p:pic>
            <p:nvPicPr>
              <p:cNvPr id="25" name="Ink 24">
                <a:extLst>
                  <a:ext uri="{FF2B5EF4-FFF2-40B4-BE49-F238E27FC236}">
                    <a16:creationId xmlns:a16="http://schemas.microsoft.com/office/drawing/2014/main" id="{FED069E0-F928-4B12-A815-15636655473E}"/>
                  </a:ext>
                </a:extLst>
              </p:cNvPr>
              <p:cNvPicPr/>
              <p:nvPr/>
            </p:nvPicPr>
            <p:blipFill>
              <a:blip r:embed="rId11"/>
              <a:stretch>
                <a:fillRect/>
              </a:stretch>
            </p:blipFill>
            <p:spPr>
              <a:xfrm>
                <a:off x="5224830" y="4610640"/>
                <a:ext cx="1339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BC5102EE-8C78-44B0-A677-88453039FE75}"/>
                  </a:ext>
                </a:extLst>
              </p14:cNvPr>
              <p14:cNvContentPartPr/>
              <p14:nvPr/>
            </p14:nvContentPartPr>
            <p14:xfrm>
              <a:off x="5385750" y="4544760"/>
              <a:ext cx="75960" cy="179280"/>
            </p14:xfrm>
          </p:contentPart>
        </mc:Choice>
        <mc:Fallback xmlns="">
          <p:pic>
            <p:nvPicPr>
              <p:cNvPr id="26" name="Ink 25">
                <a:extLst>
                  <a:ext uri="{FF2B5EF4-FFF2-40B4-BE49-F238E27FC236}">
                    <a16:creationId xmlns:a16="http://schemas.microsoft.com/office/drawing/2014/main" id="{BC5102EE-8C78-44B0-A677-88453039FE75}"/>
                  </a:ext>
                </a:extLst>
              </p:cNvPr>
              <p:cNvPicPr/>
              <p:nvPr/>
            </p:nvPicPr>
            <p:blipFill>
              <a:blip r:embed="rId13"/>
              <a:stretch>
                <a:fillRect/>
              </a:stretch>
            </p:blipFill>
            <p:spPr>
              <a:xfrm>
                <a:off x="5377110" y="4535760"/>
                <a:ext cx="93600" cy="196920"/>
              </a:xfrm>
              <a:prstGeom prst="rect">
                <a:avLst/>
              </a:prstGeom>
            </p:spPr>
          </p:pic>
        </mc:Fallback>
      </mc:AlternateContent>
      <p:sp>
        <p:nvSpPr>
          <p:cNvPr id="33" name="Text Placeholder 2">
            <a:extLst>
              <a:ext uri="{FF2B5EF4-FFF2-40B4-BE49-F238E27FC236}">
                <a16:creationId xmlns:a16="http://schemas.microsoft.com/office/drawing/2014/main" id="{3EDC9D56-44E2-49B7-915F-D4A9153D8F1A}"/>
              </a:ext>
            </a:extLst>
          </p:cNvPr>
          <p:cNvSpPr txBox="1">
            <a:spLocks/>
          </p:cNvSpPr>
          <p:nvPr/>
        </p:nvSpPr>
        <p:spPr>
          <a:xfrm>
            <a:off x="5385750" y="3744428"/>
            <a:ext cx="3453480" cy="2458958"/>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342900" marR="0" lvl="0" indent="-342900" algn="l" defTabSz="914400" rtl="0" eaLnBrk="1" fontAlgn="auto" latinLnBrk="0" hangingPunct="1">
              <a:lnSpc>
                <a:spcPct val="90000"/>
              </a:lnSpc>
              <a:spcBef>
                <a:spcPts val="518"/>
              </a:spcBef>
              <a:spcAft>
                <a:spcPts val="0"/>
              </a:spcAft>
              <a:buClr>
                <a:srgbClr val="F36A25"/>
              </a:buClr>
              <a:buSzPts val="2590"/>
              <a:buFont typeface="Arial"/>
              <a:buChar char="•"/>
              <a:tabLst/>
              <a:defRPr/>
            </a:pPr>
            <a:r>
              <a:rPr kumimoji="0" lang="en-US" sz="2800" b="0" i="0" u="none" strike="noStrike" kern="0" cap="none" spc="0" normalizeH="0" baseline="0" noProof="0" dirty="0">
                <a:ln>
                  <a:noFill/>
                </a:ln>
                <a:solidFill>
                  <a:srgbClr val="474C55"/>
                </a:solidFill>
                <a:effectLst/>
                <a:uLnTx/>
                <a:uFillTx/>
                <a:latin typeface="Courier New"/>
                <a:ea typeface="Courier New"/>
                <a:cs typeface="Courier New"/>
                <a:sym typeface="Courier New"/>
              </a:rPr>
              <a:t>this() </a:t>
            </a:r>
            <a:r>
              <a:rPr kumimoji="0" lang="en-US" sz="2800" b="0" i="0" u="none" strike="noStrike" kern="0" cap="none" spc="0" normalizeH="0" baseline="0" noProof="0" dirty="0">
                <a:ln>
                  <a:noFill/>
                </a:ln>
                <a:solidFill>
                  <a:srgbClr val="474C55"/>
                </a:solidFill>
                <a:effectLst/>
                <a:uLnTx/>
                <a:uFillTx/>
                <a:latin typeface="Arial"/>
                <a:ea typeface="Courier New"/>
                <a:cs typeface="Courier New"/>
                <a:sym typeface="Courier New"/>
              </a:rPr>
              <a:t>can be used in place of </a:t>
            </a:r>
            <a:r>
              <a:rPr kumimoji="0" lang="en-US" sz="2800" b="0" i="0" u="none" strike="noStrike" kern="0" cap="none" spc="0" normalizeH="0" baseline="0" noProof="0" dirty="0">
                <a:ln>
                  <a:noFill/>
                </a:ln>
                <a:solidFill>
                  <a:srgbClr val="474C55"/>
                </a:solidFill>
                <a:effectLst/>
                <a:uLnTx/>
                <a:uFillTx/>
                <a:latin typeface="Courier New"/>
                <a:ea typeface="Courier New"/>
                <a:cs typeface="Courier New"/>
                <a:sym typeface="Courier New"/>
              </a:rPr>
              <a:t>super- </a:t>
            </a:r>
            <a:r>
              <a:rPr kumimoji="0" lang="en-US" sz="2800" b="0" i="0" u="none" strike="noStrike" kern="0" cap="none" spc="0" normalizeH="0" baseline="0" noProof="0" dirty="0">
                <a:ln>
                  <a:noFill/>
                </a:ln>
                <a:solidFill>
                  <a:srgbClr val="474C55"/>
                </a:solidFill>
                <a:effectLst/>
                <a:uLnTx/>
                <a:uFillTx/>
                <a:latin typeface="Arial"/>
                <a:ea typeface="Courier New"/>
                <a:cs typeface="Courier New"/>
                <a:sym typeface="Courier New"/>
              </a:rPr>
              <a:t>it must be the first instruction of the constructor. </a:t>
            </a:r>
            <a:endParaRPr kumimoji="0" lang="en-US" sz="2590" b="0" i="0" u="none" strike="noStrike" kern="0" cap="none" spc="0" normalizeH="0" baseline="0" noProof="0" dirty="0">
              <a:ln>
                <a:noFill/>
              </a:ln>
              <a:solidFill>
                <a:srgbClr val="474C55"/>
              </a:solidFill>
              <a:effectLst/>
              <a:uLnTx/>
              <a:uFillTx/>
              <a:latin typeface="Arial"/>
              <a:cs typeface="Arial"/>
              <a:sym typeface="Arial"/>
            </a:endParaRPr>
          </a:p>
        </p:txBody>
      </p:sp>
    </p:spTree>
    <p:extLst>
      <p:ext uri="{BB962C8B-B14F-4D97-AF65-F5344CB8AC3E}">
        <p14:creationId xmlns:p14="http://schemas.microsoft.com/office/powerpoint/2010/main" val="2724939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Pitfalls of Constructors – Inheritance and parameter matching</a:t>
            </a:r>
            <a:endParaRPr dirty="0"/>
          </a:p>
        </p:txBody>
      </p:sp>
      <p:sp>
        <p:nvSpPr>
          <p:cNvPr id="281" name="Google Shape;281;p25"/>
          <p:cNvSpPr txBox="1">
            <a:spLocks noGrp="1"/>
          </p:cNvSpPr>
          <p:nvPr>
            <p:ph type="body" idx="1"/>
          </p:nvPr>
        </p:nvSpPr>
        <p:spPr>
          <a:xfrm>
            <a:off x="380010" y="2811780"/>
            <a:ext cx="8383980" cy="164592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Animal has a constructor defined, so it doesn’t get the default no-</a:t>
            </a:r>
            <a:r>
              <a:rPr lang="en-US" sz="1750" dirty="0" err="1">
                <a:latin typeface="Arial"/>
                <a:ea typeface="Arial"/>
                <a:cs typeface="Arial"/>
                <a:sym typeface="Arial"/>
              </a:rPr>
              <a:t>arg</a:t>
            </a:r>
            <a:r>
              <a:rPr lang="en-US" sz="1750" dirty="0">
                <a:latin typeface="Arial"/>
                <a:ea typeface="Arial"/>
                <a:cs typeface="Arial"/>
                <a:sym typeface="Arial"/>
              </a:rPr>
              <a:t> constructor. </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Dog is given a default no-</a:t>
            </a:r>
            <a:r>
              <a:rPr lang="en-US" sz="1750" dirty="0" err="1">
                <a:latin typeface="Arial"/>
                <a:ea typeface="Arial"/>
                <a:cs typeface="Arial"/>
                <a:sym typeface="Arial"/>
              </a:rPr>
              <a:t>arg</a:t>
            </a:r>
            <a:r>
              <a:rPr lang="en-US" sz="1750" dirty="0">
                <a:latin typeface="Arial"/>
                <a:ea typeface="Arial"/>
                <a:cs typeface="Arial"/>
                <a:sym typeface="Arial"/>
              </a:rPr>
              <a:t> constructor. The default constructor will call </a:t>
            </a:r>
            <a:r>
              <a:rPr lang="en-US" sz="1750" dirty="0">
                <a:latin typeface="Courier New" panose="02070309020205020404" pitchFamily="49" charset="0"/>
                <a:cs typeface="Courier New" panose="02070309020205020404" pitchFamily="49" charset="0"/>
                <a:sym typeface="Arial"/>
              </a:rPr>
              <a:t>super()</a:t>
            </a:r>
            <a:r>
              <a:rPr lang="en-US" sz="1750" dirty="0">
                <a:latin typeface="Arial"/>
                <a:ea typeface="Arial"/>
                <a:cs typeface="Arial"/>
                <a:sym typeface="Arial"/>
              </a:rPr>
              <a:t>.</a:t>
            </a:r>
            <a:endParaRPr dirty="0"/>
          </a:p>
          <a:p>
            <a:pPr marL="342900" lvl="0" indent="-342900" algn="l" rtl="0">
              <a:lnSpc>
                <a:spcPct val="80000"/>
              </a:lnSpc>
              <a:spcBef>
                <a:spcPts val="350"/>
              </a:spcBef>
              <a:spcAft>
                <a:spcPts val="0"/>
              </a:spcAft>
              <a:buSzPts val="1750"/>
              <a:buChar char="•"/>
            </a:pPr>
            <a:r>
              <a:rPr lang="en-US" sz="1750" dirty="0">
                <a:latin typeface="Courier New" panose="02070309020205020404" pitchFamily="49" charset="0"/>
                <a:cs typeface="Courier New" panose="02070309020205020404" pitchFamily="49" charset="0"/>
                <a:sym typeface="Arial"/>
              </a:rPr>
              <a:t>super()</a:t>
            </a:r>
            <a:r>
              <a:rPr lang="en-US" sz="1750" dirty="0">
                <a:latin typeface="Arial"/>
                <a:ea typeface="Arial"/>
                <a:cs typeface="Arial"/>
                <a:sym typeface="Arial"/>
              </a:rPr>
              <a:t> is undefined, because no no-</a:t>
            </a:r>
            <a:r>
              <a:rPr lang="en-US" sz="1750" dirty="0" err="1">
                <a:latin typeface="Arial"/>
                <a:ea typeface="Arial"/>
                <a:cs typeface="Arial"/>
                <a:sym typeface="Arial"/>
              </a:rPr>
              <a:t>arg</a:t>
            </a:r>
            <a:r>
              <a:rPr lang="en-US" sz="1750" dirty="0">
                <a:latin typeface="Arial"/>
                <a:ea typeface="Arial"/>
                <a:cs typeface="Arial"/>
                <a:sym typeface="Arial"/>
              </a:rPr>
              <a:t> constructor exists for Animal</a:t>
            </a:r>
            <a:endParaRPr dirty="0"/>
          </a:p>
          <a:p>
            <a:pPr marL="342900" lvl="0" indent="-231775" algn="l" rtl="0">
              <a:lnSpc>
                <a:spcPct val="80000"/>
              </a:lnSpc>
              <a:spcBef>
                <a:spcPts val="350"/>
              </a:spcBef>
              <a:spcAft>
                <a:spcPts val="0"/>
              </a:spcAft>
              <a:buSzPts val="1750"/>
              <a:buNone/>
            </a:pPr>
            <a:endParaRPr sz="1750" dirty="0">
              <a:latin typeface="Arial"/>
              <a:ea typeface="Arial"/>
              <a:cs typeface="Arial"/>
              <a:sym typeface="Arial"/>
            </a:endParaRPr>
          </a:p>
          <a:p>
            <a:pPr marL="0" lvl="0" indent="0" algn="l" rtl="0">
              <a:lnSpc>
                <a:spcPct val="80000"/>
              </a:lnSpc>
              <a:spcBef>
                <a:spcPts val="350"/>
              </a:spcBef>
              <a:spcAft>
                <a:spcPts val="0"/>
              </a:spcAft>
              <a:buSzPts val="1750"/>
              <a:buNone/>
            </a:pPr>
            <a:endParaRPr sz="1750" dirty="0">
              <a:latin typeface="Arial"/>
              <a:ea typeface="Arial"/>
              <a:cs typeface="Arial"/>
              <a:sym typeface="Arial"/>
            </a:endParaRPr>
          </a:p>
        </p:txBody>
      </p:sp>
      <p:sp>
        <p:nvSpPr>
          <p:cNvPr id="282" name="Google Shape;282;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7C916B91-FBFE-44C4-91A1-23342A3EAF84}"/>
              </a:ext>
            </a:extLst>
          </p:cNvPr>
          <p:cNvSpPr/>
          <p:nvPr/>
        </p:nvSpPr>
        <p:spPr>
          <a:xfrm>
            <a:off x="738150" y="1354639"/>
            <a:ext cx="5754090" cy="16459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0"/>
              </a:spcBef>
              <a:spcAft>
                <a:spcPts val="0"/>
              </a:spcAft>
              <a:buClr>
                <a:srgbClr val="000000"/>
              </a:buClr>
              <a:buSzPts val="1750"/>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Animal(String name)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Dog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extends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 name="Rectangle 2">
            <a:extLst>
              <a:ext uri="{FF2B5EF4-FFF2-40B4-BE49-F238E27FC236}">
                <a16:creationId xmlns:a16="http://schemas.microsoft.com/office/drawing/2014/main" id="{1693FFE3-2EBC-4975-A4D8-4AD3DA19414E}"/>
              </a:ext>
            </a:extLst>
          </p:cNvPr>
          <p:cNvSpPr/>
          <p:nvPr/>
        </p:nvSpPr>
        <p:spPr>
          <a:xfrm>
            <a:off x="738150" y="4566121"/>
            <a:ext cx="6737070" cy="18651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Dog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extends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 {</a:t>
            </a:r>
            <a:b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b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Dog(String name) {</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super</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(name); // calls Animal(String)</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You could also call a constructor in the same class:</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Dog() {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this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fido</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 gives a default value</a:t>
            </a:r>
            <a:b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b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08F9D2BF-B05C-47E8-AC2A-7C829632562D}"/>
                  </a:ext>
                </a:extLst>
              </p14:cNvPr>
              <p14:cNvContentPartPr/>
              <p14:nvPr/>
            </p14:nvContentPartPr>
            <p14:xfrm>
              <a:off x="7878720" y="6255540"/>
              <a:ext cx="360" cy="360"/>
            </p14:xfrm>
          </p:contentPart>
        </mc:Choice>
        <mc:Fallback xmlns="">
          <p:pic>
            <p:nvPicPr>
              <p:cNvPr id="15" name="Ink 14">
                <a:extLst>
                  <a:ext uri="{FF2B5EF4-FFF2-40B4-BE49-F238E27FC236}">
                    <a16:creationId xmlns:a16="http://schemas.microsoft.com/office/drawing/2014/main" id="{08F9D2BF-B05C-47E8-AC2A-7C829632562D}"/>
                  </a:ext>
                </a:extLst>
              </p:cNvPr>
              <p:cNvPicPr/>
              <p:nvPr/>
            </p:nvPicPr>
            <p:blipFill>
              <a:blip r:embed="rId4"/>
              <a:stretch>
                <a:fillRect/>
              </a:stretch>
            </p:blipFill>
            <p:spPr>
              <a:xfrm>
                <a:off x="7869720" y="6246900"/>
                <a:ext cx="18000" cy="18000"/>
              </a:xfrm>
              <a:prstGeom prst="rect">
                <a:avLst/>
              </a:prstGeom>
            </p:spPr>
          </p:pic>
        </mc:Fallback>
      </mc:AlternateContent>
      <p:grpSp>
        <p:nvGrpSpPr>
          <p:cNvPr id="279" name="Group 278">
            <a:extLst>
              <a:ext uri="{FF2B5EF4-FFF2-40B4-BE49-F238E27FC236}">
                <a16:creationId xmlns:a16="http://schemas.microsoft.com/office/drawing/2014/main" id="{8B1DA3C7-4219-43CA-A2AE-4671BDDEF974}"/>
              </a:ext>
            </a:extLst>
          </p:cNvPr>
          <p:cNvGrpSpPr/>
          <p:nvPr/>
        </p:nvGrpSpPr>
        <p:grpSpPr>
          <a:xfrm>
            <a:off x="738150" y="2110560"/>
            <a:ext cx="8117152" cy="4320720"/>
            <a:chOff x="792480" y="2093220"/>
            <a:chExt cx="8117152" cy="4320720"/>
          </a:xfrm>
        </p:grpSpPr>
        <p:sp>
          <p:nvSpPr>
            <p:cNvPr id="4" name="Rectangle: Rounded Corners 3">
              <a:extLst>
                <a:ext uri="{FF2B5EF4-FFF2-40B4-BE49-F238E27FC236}">
                  <a16:creationId xmlns:a16="http://schemas.microsoft.com/office/drawing/2014/main" id="{1AD10735-6E6E-4C74-A7DA-2C85E18652EE}"/>
                </a:ext>
              </a:extLst>
            </p:cNvPr>
            <p:cNvSpPr/>
            <p:nvPr/>
          </p:nvSpPr>
          <p:spPr>
            <a:xfrm>
              <a:off x="792480" y="2362200"/>
              <a:ext cx="3718560" cy="274320"/>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C475597-5BB2-47E3-9438-579BF697A2E7}"/>
                    </a:ext>
                  </a:extLst>
                </p14:cNvPr>
                <p14:cNvContentPartPr/>
                <p14:nvPr/>
              </p14:nvContentPartPr>
              <p14:xfrm>
                <a:off x="4518840" y="2093220"/>
                <a:ext cx="4067640" cy="3287880"/>
              </p14:xfrm>
            </p:contentPart>
          </mc:Choice>
          <mc:Fallback xmlns="">
            <p:pic>
              <p:nvPicPr>
                <p:cNvPr id="5" name="Ink 4">
                  <a:extLst>
                    <a:ext uri="{FF2B5EF4-FFF2-40B4-BE49-F238E27FC236}">
                      <a16:creationId xmlns:a16="http://schemas.microsoft.com/office/drawing/2014/main" id="{0C475597-5BB2-47E3-9438-579BF697A2E7}"/>
                    </a:ext>
                  </a:extLst>
                </p:cNvPr>
                <p:cNvPicPr/>
                <p:nvPr/>
              </p:nvPicPr>
              <p:blipFill>
                <a:blip r:embed="rId6"/>
                <a:stretch>
                  <a:fillRect/>
                </a:stretch>
              </p:blipFill>
              <p:spPr>
                <a:xfrm>
                  <a:off x="4510200" y="2084580"/>
                  <a:ext cx="4085280" cy="3305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257546D1-00C0-4EF2-9E02-38C42E8C4CF1}"/>
                    </a:ext>
                  </a:extLst>
                </p14:cNvPr>
                <p14:cNvContentPartPr/>
                <p14:nvPr/>
              </p14:nvContentPartPr>
              <p14:xfrm>
                <a:off x="6672000" y="4689540"/>
                <a:ext cx="899640" cy="1724400"/>
              </p14:xfrm>
            </p:contentPart>
          </mc:Choice>
          <mc:Fallback xmlns="">
            <p:pic>
              <p:nvPicPr>
                <p:cNvPr id="9" name="Ink 8">
                  <a:extLst>
                    <a:ext uri="{FF2B5EF4-FFF2-40B4-BE49-F238E27FC236}">
                      <a16:creationId xmlns:a16="http://schemas.microsoft.com/office/drawing/2014/main" id="{257546D1-00C0-4EF2-9E02-38C42E8C4CF1}"/>
                    </a:ext>
                  </a:extLst>
                </p:cNvPr>
                <p:cNvPicPr/>
                <p:nvPr/>
              </p:nvPicPr>
              <p:blipFill>
                <a:blip r:embed="rId8"/>
                <a:stretch>
                  <a:fillRect/>
                </a:stretch>
              </p:blipFill>
              <p:spPr>
                <a:xfrm>
                  <a:off x="6663360" y="4680540"/>
                  <a:ext cx="917280" cy="1742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7" name="Ink 56">
                  <a:extLst>
                    <a:ext uri="{FF2B5EF4-FFF2-40B4-BE49-F238E27FC236}">
                      <a16:creationId xmlns:a16="http://schemas.microsoft.com/office/drawing/2014/main" id="{F097CAC7-1B0E-4E58-B7C3-CD8C24870384}"/>
                    </a:ext>
                  </a:extLst>
                </p14:cNvPr>
                <p14:cNvContentPartPr/>
                <p14:nvPr/>
              </p14:nvContentPartPr>
              <p14:xfrm rot="700628">
                <a:off x="7174090" y="4497651"/>
                <a:ext cx="1438514" cy="765990"/>
              </p14:xfrm>
            </p:contentPart>
          </mc:Choice>
          <mc:Fallback xmlns="">
            <p:pic>
              <p:nvPicPr>
                <p:cNvPr id="57" name="Ink 56">
                  <a:extLst>
                    <a:ext uri="{FF2B5EF4-FFF2-40B4-BE49-F238E27FC236}">
                      <a16:creationId xmlns:a16="http://schemas.microsoft.com/office/drawing/2014/main" id="{F097CAC7-1B0E-4E58-B7C3-CD8C24870384}"/>
                    </a:ext>
                  </a:extLst>
                </p:cNvPr>
                <p:cNvPicPr/>
                <p:nvPr/>
              </p:nvPicPr>
              <p:blipFill>
                <a:blip r:embed="rId10"/>
                <a:stretch>
                  <a:fillRect/>
                </a:stretch>
              </p:blipFill>
              <p:spPr>
                <a:xfrm rot="700628">
                  <a:off x="7165093" y="4489012"/>
                  <a:ext cx="1456149" cy="78362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6" name="Ink 275">
                  <a:extLst>
                    <a:ext uri="{FF2B5EF4-FFF2-40B4-BE49-F238E27FC236}">
                      <a16:creationId xmlns:a16="http://schemas.microsoft.com/office/drawing/2014/main" id="{9061A2B3-4972-40C3-9EFF-1F597D0B5BEC}"/>
                    </a:ext>
                  </a:extLst>
                </p14:cNvPr>
                <p14:cNvContentPartPr/>
                <p14:nvPr/>
              </p14:nvContentPartPr>
              <p14:xfrm>
                <a:off x="8197552" y="5324846"/>
                <a:ext cx="712080" cy="672840"/>
              </p14:xfrm>
            </p:contentPart>
          </mc:Choice>
          <mc:Fallback xmlns="">
            <p:pic>
              <p:nvPicPr>
                <p:cNvPr id="276" name="Ink 275">
                  <a:extLst>
                    <a:ext uri="{FF2B5EF4-FFF2-40B4-BE49-F238E27FC236}">
                      <a16:creationId xmlns:a16="http://schemas.microsoft.com/office/drawing/2014/main" id="{9061A2B3-4972-40C3-9EFF-1F597D0B5BEC}"/>
                    </a:ext>
                  </a:extLst>
                </p:cNvPr>
                <p:cNvPicPr/>
                <p:nvPr/>
              </p:nvPicPr>
              <p:blipFill>
                <a:blip r:embed="rId12"/>
                <a:stretch>
                  <a:fillRect/>
                </a:stretch>
              </p:blipFill>
              <p:spPr>
                <a:xfrm>
                  <a:off x="8188908" y="5316201"/>
                  <a:ext cx="729729" cy="69048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83" name="Ink 282">
                <a:extLst>
                  <a:ext uri="{FF2B5EF4-FFF2-40B4-BE49-F238E27FC236}">
                    <a16:creationId xmlns:a16="http://schemas.microsoft.com/office/drawing/2014/main" id="{3F0C181F-A079-49BB-92CF-3555731D22AE}"/>
                  </a:ext>
                </a:extLst>
              </p14:cNvPr>
              <p14:cNvContentPartPr/>
              <p14:nvPr/>
            </p14:nvContentPartPr>
            <p14:xfrm>
              <a:off x="3029526" y="5460692"/>
              <a:ext cx="1360800" cy="506520"/>
            </p14:xfrm>
          </p:contentPart>
        </mc:Choice>
        <mc:Fallback xmlns="">
          <p:pic>
            <p:nvPicPr>
              <p:cNvPr id="283" name="Ink 282">
                <a:extLst>
                  <a:ext uri="{FF2B5EF4-FFF2-40B4-BE49-F238E27FC236}">
                    <a16:creationId xmlns:a16="http://schemas.microsoft.com/office/drawing/2014/main" id="{3F0C181F-A079-49BB-92CF-3555731D22AE}"/>
                  </a:ext>
                </a:extLst>
              </p:cNvPr>
              <p:cNvPicPr/>
              <p:nvPr/>
            </p:nvPicPr>
            <p:blipFill>
              <a:blip r:embed="rId14"/>
              <a:stretch>
                <a:fillRect/>
              </a:stretch>
            </p:blipFill>
            <p:spPr>
              <a:xfrm>
                <a:off x="3020526" y="5451692"/>
                <a:ext cx="1378440" cy="524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9" name="Ink 288">
                <a:extLst>
                  <a:ext uri="{FF2B5EF4-FFF2-40B4-BE49-F238E27FC236}">
                    <a16:creationId xmlns:a16="http://schemas.microsoft.com/office/drawing/2014/main" id="{3F4AAFEC-D28C-4D99-A92B-C6AEA970060A}"/>
                  </a:ext>
                </a:extLst>
              </p14:cNvPr>
              <p14:cNvContentPartPr/>
              <p14:nvPr/>
            </p14:nvContentPartPr>
            <p14:xfrm>
              <a:off x="2940150" y="5381850"/>
              <a:ext cx="118440" cy="127440"/>
            </p14:xfrm>
          </p:contentPart>
        </mc:Choice>
        <mc:Fallback xmlns="">
          <p:pic>
            <p:nvPicPr>
              <p:cNvPr id="289" name="Ink 288">
                <a:extLst>
                  <a:ext uri="{FF2B5EF4-FFF2-40B4-BE49-F238E27FC236}">
                    <a16:creationId xmlns:a16="http://schemas.microsoft.com/office/drawing/2014/main" id="{3F4AAFEC-D28C-4D99-A92B-C6AEA970060A}"/>
                  </a:ext>
                </a:extLst>
              </p:cNvPr>
              <p:cNvPicPr/>
              <p:nvPr/>
            </p:nvPicPr>
            <p:blipFill>
              <a:blip r:embed="rId16"/>
              <a:stretch>
                <a:fillRect/>
              </a:stretch>
            </p:blipFill>
            <p:spPr>
              <a:xfrm>
                <a:off x="2931150" y="5372825"/>
                <a:ext cx="136080" cy="14513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0"/>
                                  </p:iterate>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5" presetClass="emph" presetSubtype="0" nodeType="clickEffect">
                                  <p:stCondLst>
                                    <p:cond delay="0"/>
                                  </p:stCondLst>
                                  <p:iterate type="lt">
                                    <p:tmAbs val="25"/>
                                  </p:iterate>
                                  <p:childTnLst>
                                    <p:set>
                                      <p:cBhvr override="childStyle">
                                        <p:cTn id="50" dur="indefinite"/>
                                        <p:tgtEl>
                                          <p:spTgt spid="3">
                                            <p:txEl>
                                              <p:pRg st="5" end="5"/>
                                            </p:txEl>
                                          </p:spTgt>
                                        </p:tgtEl>
                                        <p:attrNameLst>
                                          <p:attrName>style.fontWeight</p:attrName>
                                        </p:attrNameLst>
                                      </p:cBhvr>
                                      <p:to>
                                        <p:strVal val="bold"/>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uiExpand="1" build="p"/>
      <p:bldP spid="2" grpId="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Pitfalls of Constructors – Circular References</a:t>
            </a:r>
            <a:endParaRPr dirty="0"/>
          </a:p>
        </p:txBody>
      </p:sp>
      <p:sp>
        <p:nvSpPr>
          <p:cNvPr id="282" name="Google Shape;282;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7C916B91-FBFE-44C4-91A1-23342A3EAF84}"/>
              </a:ext>
            </a:extLst>
          </p:cNvPr>
          <p:cNvSpPr/>
          <p:nvPr/>
        </p:nvSpPr>
        <p:spPr>
          <a:xfrm>
            <a:off x="738150" y="1354639"/>
            <a:ext cx="6766236" cy="26025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0"/>
              </a:spcBef>
              <a:spcAft>
                <a:spcPts val="0"/>
              </a:spcAft>
              <a:buClr>
                <a:srgbClr val="000000"/>
              </a:buClr>
              <a:buSzPts val="1750"/>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Animal(String name) {</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lang="en-US" sz="1400" kern="0" dirty="0">
                <a:solidFill>
                  <a:srgbClr val="000000"/>
                </a:solidFill>
                <a:latin typeface="Courier New"/>
                <a:ea typeface="Courier New"/>
                <a:cs typeface="Courier New"/>
                <a:sym typeface="Courier New"/>
              </a:rPr>
              <a:t>	</a:t>
            </a:r>
            <a:r>
              <a:rPr lang="en-US" sz="1400" b="1" kern="0" dirty="0">
                <a:solidFill>
                  <a:srgbClr val="000000"/>
                </a:solidFill>
                <a:latin typeface="Courier New"/>
                <a:ea typeface="Courier New"/>
                <a:cs typeface="Courier New"/>
                <a:sym typeface="Courier New"/>
              </a:rPr>
              <a:t>this</a:t>
            </a:r>
            <a:r>
              <a:rPr lang="en-US" sz="1400" kern="0" dirty="0">
                <a:solidFill>
                  <a:srgbClr val="000000"/>
                </a:solidFill>
                <a:latin typeface="Courier New"/>
                <a:ea typeface="Courier New"/>
                <a:cs typeface="Courier New"/>
                <a:sym typeface="Courier New"/>
              </a:rPr>
              <a:t>(); // error – circular reference</a:t>
            </a: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lang="en-US" sz="1400" kern="0" noProof="0" dirty="0">
                <a:solidFill>
                  <a:srgbClr val="000000"/>
                </a:solidFill>
                <a:latin typeface="Courier New"/>
                <a:ea typeface="Courier New"/>
                <a:cs typeface="Courier New"/>
                <a:sym typeface="Courier New"/>
              </a:rPr>
              <a:t>    </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endParaRPr lang="en-US" sz="1400" kern="0" dirty="0">
              <a:solidFill>
                <a:srgbClr val="000000"/>
              </a:solidFill>
              <a:latin typeface="Courier New"/>
              <a:cs typeface="Courier New"/>
              <a:sym typeface="Courier New"/>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mn-ea"/>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mn-ea"/>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mn-ea"/>
                <a:cs typeface="Courier New"/>
                <a:sym typeface="Courier New"/>
              </a:rPr>
              <a:t> Animal () {</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lang="en-US" sz="1400" kern="0" dirty="0">
                <a:solidFill>
                  <a:srgbClr val="000000"/>
                </a:solidFill>
                <a:latin typeface="Courier New"/>
                <a:cs typeface="Courier New"/>
                <a:sym typeface="Courier New"/>
              </a:rPr>
              <a:t>	</a:t>
            </a:r>
            <a:r>
              <a:rPr lang="en-US" sz="1400" b="1" kern="0" dirty="0">
                <a:solidFill>
                  <a:srgbClr val="000000"/>
                </a:solidFill>
                <a:latin typeface="Courier New"/>
                <a:cs typeface="Courier New"/>
                <a:sym typeface="Courier New"/>
              </a:rPr>
              <a:t>this</a:t>
            </a:r>
            <a:r>
              <a:rPr lang="en-US" sz="1400" kern="0" dirty="0">
                <a:solidFill>
                  <a:srgbClr val="000000"/>
                </a:solidFill>
                <a:latin typeface="Courier New"/>
                <a:cs typeface="Courier New"/>
                <a:sym typeface="Courier New"/>
              </a:rPr>
              <a:t>(“default name”); // error – circular reference</a:t>
            </a:r>
            <a:endParaRPr kumimoji="0" lang="en-US" sz="1400" b="0" i="0" u="none" strike="noStrike" kern="0" cap="none" spc="0" normalizeH="0" baseline="0" noProof="0" dirty="0">
              <a:ln>
                <a:noFill/>
              </a:ln>
              <a:solidFill>
                <a:srgbClr val="000000"/>
              </a:solidFill>
              <a:effectLst/>
              <a:uLnTx/>
              <a:uFillTx/>
              <a:latin typeface="Courier New"/>
              <a:ea typeface="+mn-ea"/>
              <a:cs typeface="Courier New"/>
              <a:sym typeface="Courier New"/>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lang="en-US" sz="1400" kern="0" dirty="0">
                <a:solidFill>
                  <a:srgbClr val="000000"/>
                </a:solidFill>
                <a:latin typeface="Courier New"/>
                <a:cs typeface="Courier New"/>
                <a:sym typeface="Courier New"/>
              </a:rPr>
              <a:t>    </a:t>
            </a:r>
            <a:r>
              <a:rPr kumimoji="0" lang="en-US" sz="1400" b="0" i="0" u="none" strike="noStrike" kern="0" cap="none" spc="0" normalizeH="0" baseline="0" noProof="0" dirty="0">
                <a:ln>
                  <a:noFill/>
                </a:ln>
                <a:solidFill>
                  <a:srgbClr val="000000"/>
                </a:solidFill>
                <a:effectLst/>
                <a:uLnTx/>
                <a:uFillTx/>
                <a:latin typeface="Courier New"/>
                <a:ea typeface="+mn-ea"/>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18" name="Google Shape;281;p25">
            <a:extLst>
              <a:ext uri="{FF2B5EF4-FFF2-40B4-BE49-F238E27FC236}">
                <a16:creationId xmlns:a16="http://schemas.microsoft.com/office/drawing/2014/main" id="{8F35B49B-7DA8-45AA-B642-F7C75E3E8E5C}"/>
              </a:ext>
            </a:extLst>
          </p:cNvPr>
          <p:cNvSpPr txBox="1">
            <a:spLocks noGrp="1"/>
          </p:cNvSpPr>
          <p:nvPr>
            <p:ph type="body" idx="1"/>
          </p:nvPr>
        </p:nvSpPr>
        <p:spPr>
          <a:xfrm>
            <a:off x="380010" y="4092584"/>
            <a:ext cx="8383980" cy="243434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342900" lvl="0" indent="-342900" algn="l" rtl="0">
              <a:lnSpc>
                <a:spcPct val="80000"/>
              </a:lnSpc>
              <a:spcBef>
                <a:spcPts val="350"/>
              </a:spcBef>
              <a:spcAft>
                <a:spcPts val="0"/>
              </a:spcAft>
              <a:buSzPts val="1750"/>
              <a:buChar char="•"/>
            </a:pPr>
            <a:r>
              <a:rPr lang="en-US" dirty="0"/>
              <a:t>The </a:t>
            </a:r>
            <a:r>
              <a:rPr lang="en-US" dirty="0">
                <a:latin typeface="Courier New" panose="02070309020205020404" pitchFamily="49" charset="0"/>
                <a:cs typeface="Courier New" panose="02070309020205020404" pitchFamily="49" charset="0"/>
              </a:rPr>
              <a:t>this</a:t>
            </a:r>
            <a:r>
              <a:rPr lang="en-US" dirty="0"/>
              <a:t> keyword is used to consolidate common functionality across multiple constructors within a class; however, every constructor must eventually call a superclass constructor to chain calls to the object class’ constructor.</a:t>
            </a:r>
            <a:endParaRPr dirty="0"/>
          </a:p>
          <a:p>
            <a:pPr marL="342900" lvl="0" indent="-231775" algn="l" rtl="0">
              <a:lnSpc>
                <a:spcPct val="80000"/>
              </a:lnSpc>
              <a:spcBef>
                <a:spcPts val="350"/>
              </a:spcBef>
              <a:spcAft>
                <a:spcPts val="0"/>
              </a:spcAft>
              <a:buSzPts val="1750"/>
              <a:buNone/>
            </a:pPr>
            <a:endParaRPr sz="1750" dirty="0">
              <a:latin typeface="Arial"/>
              <a:ea typeface="Arial"/>
              <a:cs typeface="Arial"/>
              <a:sym typeface="Arial"/>
            </a:endParaRPr>
          </a:p>
          <a:p>
            <a:pPr marL="0" lvl="0" indent="0" algn="l" rtl="0">
              <a:lnSpc>
                <a:spcPct val="80000"/>
              </a:lnSpc>
              <a:spcBef>
                <a:spcPts val="350"/>
              </a:spcBef>
              <a:spcAft>
                <a:spcPts val="0"/>
              </a:spcAft>
              <a:buSzPts val="1750"/>
              <a:buNone/>
            </a:pPr>
            <a:endParaRPr sz="1750" dirty="0">
              <a:latin typeface="Arial"/>
              <a:ea typeface="Arial"/>
              <a:cs typeface="Arial"/>
              <a:sym typeface="Arial"/>
            </a:endParaRPr>
          </a:p>
        </p:txBody>
      </p:sp>
    </p:spTree>
    <p:extLst>
      <p:ext uri="{BB962C8B-B14F-4D97-AF65-F5344CB8AC3E}">
        <p14:creationId xmlns:p14="http://schemas.microsoft.com/office/powerpoint/2010/main" val="426836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a:solidFill>
                  <a:srgbClr val="FFFFFF"/>
                </a:solidFill>
                <a:latin typeface="Arial"/>
                <a:ea typeface="Arial"/>
                <a:cs typeface="Arial"/>
                <a:sym typeface="Arial"/>
              </a:rPr>
              <a:t>Class Relationships</a:t>
            </a:r>
            <a:endParaRPr/>
          </a:p>
        </p:txBody>
      </p:sp>
      <p:sp>
        <p:nvSpPr>
          <p:cNvPr id="275" name="Google Shape;275;p24"/>
          <p:cNvSpPr txBox="1">
            <a:spLocks noGrp="1"/>
          </p:cNvSpPr>
          <p:nvPr>
            <p:ph type="body" idx="1"/>
          </p:nvPr>
        </p:nvSpPr>
        <p:spPr>
          <a:xfrm>
            <a:off x="380010" y="1481446"/>
            <a:ext cx="8383980" cy="5052089"/>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latin typeface="Arial"/>
                <a:ea typeface="Arial"/>
                <a:cs typeface="Arial"/>
                <a:sym typeface="Arial"/>
              </a:rPr>
              <a:t>OOP seeks to, whenever possible, eliminate redundant/repetitive code and promote re-use</a:t>
            </a:r>
            <a:endParaRPr dirty="0"/>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To this end, a class can… </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“inherit” states and behaviors from another</a:t>
            </a:r>
            <a:endParaRPr sz="2000" dirty="0">
              <a:solidFill>
                <a:srgbClr val="474C55"/>
              </a:solidFill>
              <a:latin typeface="Arial"/>
              <a:ea typeface="Arial"/>
              <a:cs typeface="Arial"/>
              <a:sym typeface="Arial"/>
            </a:endParaRPr>
          </a:p>
          <a:p>
            <a:pPr marL="1143000" lvl="2" indent="-228240" algn="l" rtl="0">
              <a:spcBef>
                <a:spcPts val="400"/>
              </a:spcBef>
              <a:spcAft>
                <a:spcPts val="0"/>
              </a:spcAft>
              <a:buClr>
                <a:srgbClr val="F36A25"/>
              </a:buClr>
              <a:buSzPts val="2000"/>
              <a:buFont typeface="Arial"/>
              <a:buChar char="•"/>
            </a:pPr>
            <a:r>
              <a:rPr lang="en-US" dirty="0">
                <a:solidFill>
                  <a:srgbClr val="474C55"/>
                </a:solidFill>
                <a:latin typeface="Arial"/>
                <a:ea typeface="Arial"/>
                <a:cs typeface="Arial"/>
                <a:sym typeface="Arial"/>
              </a:rPr>
              <a:t>“Is-A(n)” relationship</a:t>
            </a:r>
            <a:endParaRPr sz="1800" dirty="0">
              <a:solidFill>
                <a:srgbClr val="474C55"/>
              </a:solidFill>
              <a:latin typeface="Arial"/>
              <a:ea typeface="Arial"/>
              <a:cs typeface="Arial"/>
              <a:sym typeface="Arial"/>
            </a:endParaRPr>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create/contain an instance of another</a:t>
            </a:r>
            <a:endParaRPr sz="2000" dirty="0">
              <a:solidFill>
                <a:srgbClr val="474C55"/>
              </a:solidFill>
              <a:latin typeface="Arial"/>
              <a:ea typeface="Arial"/>
              <a:cs typeface="Arial"/>
              <a:sym typeface="Arial"/>
            </a:endParaRPr>
          </a:p>
          <a:p>
            <a:pPr marL="1143000" lvl="2" indent="-228240" algn="l" rtl="0">
              <a:spcBef>
                <a:spcPts val="400"/>
              </a:spcBef>
              <a:spcAft>
                <a:spcPts val="0"/>
              </a:spcAft>
              <a:buClr>
                <a:srgbClr val="F36A25"/>
              </a:buClr>
              <a:buSzPts val="2000"/>
              <a:buFont typeface="Arial"/>
              <a:buChar char="•"/>
            </a:pPr>
            <a:r>
              <a:rPr lang="en-US" dirty="0">
                <a:solidFill>
                  <a:srgbClr val="474C55"/>
                </a:solidFill>
                <a:latin typeface="Arial"/>
                <a:ea typeface="Arial"/>
                <a:cs typeface="Arial"/>
                <a:sym typeface="Arial"/>
              </a:rPr>
              <a:t>“Has-A(n)” relationship, “Composition”</a:t>
            </a:r>
            <a:endParaRPr sz="1800"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Classes inherit, not </a:t>
            </a:r>
            <a:r>
              <a:rPr lang="en-US" dirty="0">
                <a:solidFill>
                  <a:srgbClr val="474C55"/>
                </a:solidFill>
              </a:rPr>
              <a:t>the </a:t>
            </a:r>
            <a:r>
              <a:rPr lang="en-US" dirty="0">
                <a:solidFill>
                  <a:srgbClr val="474C55"/>
                </a:solidFill>
                <a:latin typeface="Arial"/>
                <a:ea typeface="Arial"/>
                <a:cs typeface="Arial"/>
                <a:sym typeface="Arial"/>
              </a:rPr>
              <a:t>objects themselves</a:t>
            </a:r>
            <a:r>
              <a:rPr lang="en-US" dirty="0">
                <a:solidFill>
                  <a:srgbClr val="474C55"/>
                </a:solidFill>
              </a:rPr>
              <a:t>-</a:t>
            </a:r>
            <a:r>
              <a:rPr lang="en-US" dirty="0">
                <a:solidFill>
                  <a:srgbClr val="474C55"/>
                </a:solidFill>
                <a:latin typeface="Arial"/>
                <a:ea typeface="Arial"/>
                <a:cs typeface="Arial"/>
                <a:sym typeface="Arial"/>
              </a:rPr>
              <a:t> </a:t>
            </a:r>
          </a:p>
          <a:p>
            <a:pPr marL="800280" lvl="1" indent="-342720">
              <a:spcBef>
                <a:spcPts val="560"/>
              </a:spcBef>
              <a:buClr>
                <a:srgbClr val="F36A25"/>
              </a:buClr>
              <a:buSzPts val="2800"/>
              <a:buFont typeface="Arial"/>
              <a:buChar char="•"/>
            </a:pPr>
            <a:r>
              <a:rPr lang="en-US" dirty="0">
                <a:solidFill>
                  <a:srgbClr val="474C55"/>
                </a:solidFill>
                <a:latin typeface="Arial"/>
                <a:ea typeface="Arial"/>
                <a:cs typeface="Arial"/>
                <a:sym typeface="Arial"/>
              </a:rPr>
              <a:t>states are inherited, not their specific values.</a:t>
            </a:r>
            <a:endParaRPr dirty="0"/>
          </a:p>
          <a:p>
            <a:pPr marL="342900" lvl="0" indent="-165100" algn="l" rtl="0">
              <a:spcBef>
                <a:spcPts val="560"/>
              </a:spcBef>
              <a:spcAft>
                <a:spcPts val="0"/>
              </a:spcAft>
              <a:buSzPts val="2800"/>
              <a:buNone/>
            </a:pPr>
            <a:endParaRPr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Is-A vs Has-A Relationships</a:t>
            </a:r>
            <a:endParaRPr/>
          </a:p>
        </p:txBody>
      </p:sp>
      <p:sp>
        <p:nvSpPr>
          <p:cNvPr id="219" name="Google Shape;219;p1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Composition is when a class internally creates an instance of another class. </a:t>
            </a:r>
            <a:endParaRPr dirty="0"/>
          </a:p>
          <a:p>
            <a:pPr marL="742950" lvl="1" indent="-285750" algn="l" rtl="0">
              <a:spcBef>
                <a:spcPts val="480"/>
              </a:spcBef>
              <a:spcAft>
                <a:spcPts val="0"/>
              </a:spcAft>
              <a:buSzPts val="2400"/>
              <a:buChar char="–"/>
            </a:pPr>
            <a:r>
              <a:rPr lang="en-US" dirty="0">
                <a:latin typeface="Courier New"/>
                <a:ea typeface="Courier New"/>
                <a:cs typeface="Courier New"/>
                <a:sym typeface="Courier New"/>
              </a:rPr>
              <a:t>public class </a:t>
            </a:r>
            <a:r>
              <a:rPr lang="en-US" dirty="0" err="1">
                <a:latin typeface="Courier New"/>
                <a:ea typeface="Courier New"/>
                <a:cs typeface="Courier New"/>
                <a:sym typeface="Courier New"/>
              </a:rPr>
              <a:t>MyClass</a:t>
            </a:r>
            <a:r>
              <a:rPr lang="en-US" dirty="0">
                <a:latin typeface="Courier New"/>
                <a:ea typeface="Courier New"/>
                <a:cs typeface="Courier New"/>
                <a:sym typeface="Courier New"/>
              </a:rPr>
              <a:t> {</a:t>
            </a:r>
            <a:br>
              <a:rPr lang="en-US" dirty="0">
                <a:latin typeface="Courier New"/>
                <a:ea typeface="Courier New"/>
                <a:cs typeface="Courier New"/>
                <a:sym typeface="Courier New"/>
              </a:rPr>
            </a:br>
            <a:r>
              <a:rPr lang="en-US" dirty="0">
                <a:latin typeface="Courier New"/>
                <a:ea typeface="Courier New"/>
                <a:cs typeface="Courier New"/>
                <a:sym typeface="Courier New"/>
              </a:rPr>
              <a:t>    Example composition = new Example();</a:t>
            </a:r>
            <a:br>
              <a:rPr lang="en-US" dirty="0">
                <a:latin typeface="Courier New"/>
                <a:ea typeface="Courier New"/>
                <a:cs typeface="Courier New"/>
                <a:sym typeface="Courier New"/>
              </a:rPr>
            </a:br>
            <a:r>
              <a:rPr lang="en-US" dirty="0">
                <a:latin typeface="Courier New"/>
                <a:ea typeface="Courier New"/>
                <a:cs typeface="Courier New"/>
                <a:sym typeface="Courier New"/>
              </a:rPr>
              <a:t>}</a:t>
            </a:r>
            <a:endParaRPr dirty="0"/>
          </a:p>
          <a:p>
            <a:pPr marL="342900" lvl="0" indent="-342900" algn="l" rtl="0">
              <a:spcBef>
                <a:spcPts val="560"/>
              </a:spcBef>
              <a:spcAft>
                <a:spcPts val="0"/>
              </a:spcAft>
              <a:buSzPts val="2800"/>
              <a:buChar char="•"/>
            </a:pPr>
            <a:r>
              <a:rPr lang="en-US" dirty="0"/>
              <a:t>This is a has-a(n) relationship. </a:t>
            </a:r>
            <a:r>
              <a:rPr lang="en-US" dirty="0" err="1"/>
              <a:t>MyClass</a:t>
            </a:r>
            <a:r>
              <a:rPr lang="en-US" dirty="0"/>
              <a:t> is </a:t>
            </a:r>
            <a:r>
              <a:rPr lang="en-US" i="1" dirty="0"/>
              <a:t>composed </a:t>
            </a:r>
            <a:r>
              <a:rPr lang="en-US" dirty="0"/>
              <a:t>of an Example object. </a:t>
            </a:r>
            <a:r>
              <a:rPr lang="en-US" dirty="0" err="1"/>
              <a:t>MyClass</a:t>
            </a:r>
            <a:r>
              <a:rPr lang="en-US" dirty="0"/>
              <a:t> </a:t>
            </a:r>
            <a:r>
              <a:rPr lang="en-US" i="1" dirty="0"/>
              <a:t>has-an </a:t>
            </a:r>
            <a:r>
              <a:rPr lang="en-US" dirty="0"/>
              <a:t>Example object.</a:t>
            </a:r>
            <a:endParaRPr dirty="0"/>
          </a:p>
          <a:p>
            <a:pPr marL="342900" lvl="0" indent="-342900" algn="l" rtl="0">
              <a:spcBef>
                <a:spcPts val="560"/>
              </a:spcBef>
              <a:spcAft>
                <a:spcPts val="0"/>
              </a:spcAft>
              <a:buSzPts val="2800"/>
              <a:buChar char="•"/>
            </a:pPr>
            <a:r>
              <a:rPr lang="en-US" dirty="0"/>
              <a:t>Inheritance (</a:t>
            </a:r>
            <a:r>
              <a:rPr lang="en-US" dirty="0">
                <a:latin typeface="Courier New"/>
                <a:ea typeface="Courier New"/>
                <a:cs typeface="Courier New"/>
                <a:sym typeface="Courier New"/>
              </a:rPr>
              <a:t>extends</a:t>
            </a:r>
            <a:r>
              <a:rPr lang="en-US" dirty="0"/>
              <a:t> or </a:t>
            </a:r>
            <a:r>
              <a:rPr lang="en-US" dirty="0">
                <a:latin typeface="Courier New"/>
                <a:ea typeface="Courier New"/>
                <a:cs typeface="Courier New"/>
                <a:sym typeface="Courier New"/>
              </a:rPr>
              <a:t>implements</a:t>
            </a:r>
            <a:r>
              <a:rPr lang="en-US" dirty="0"/>
              <a:t> keywords) creates an is-a(n) relationship.</a:t>
            </a:r>
            <a:endParaRPr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4336-04E2-4AFC-9897-D83DADB5425C}"/>
              </a:ext>
            </a:extLst>
          </p:cNvPr>
          <p:cNvSpPr>
            <a:spLocks noGrp="1"/>
          </p:cNvSpPr>
          <p:nvPr>
            <p:ph type="title"/>
          </p:nvPr>
        </p:nvSpPr>
        <p:spPr/>
        <p:txBody>
          <a:bodyPr/>
          <a:lstStyle/>
          <a:p>
            <a:r>
              <a:rPr lang="en-US" dirty="0"/>
              <a:t>HAS-A</a:t>
            </a:r>
          </a:p>
        </p:txBody>
      </p:sp>
      <p:sp>
        <p:nvSpPr>
          <p:cNvPr id="4" name="Slide Number Placeholder 3">
            <a:extLst>
              <a:ext uri="{FF2B5EF4-FFF2-40B4-BE49-F238E27FC236}">
                <a16:creationId xmlns:a16="http://schemas.microsoft.com/office/drawing/2014/main" id="{7DC8C110-A0A2-4B3F-BAB0-293E9AFF6131}"/>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D4E31841-2599-477F-83E9-72F7673005C1}"/>
              </a:ext>
            </a:extLst>
          </p:cNvPr>
          <p:cNvSpPr txBox="1">
            <a:spLocks noGrp="1"/>
          </p:cNvSpPr>
          <p:nvPr>
            <p:ph type="body" idx="1"/>
          </p:nvPr>
        </p:nvSpPr>
        <p:spPr>
          <a:xfrm>
            <a:off x="380010" y="1471901"/>
            <a:ext cx="8385175" cy="4697989"/>
          </a:xfrm>
          <a:prstGeom prst="rect">
            <a:avLst/>
          </a:prstGeom>
          <a:solidFill>
            <a:schemeClr val="tx2"/>
          </a:solidFill>
          <a:ln>
            <a:solidFill>
              <a:schemeClr val="accent3"/>
            </a:solidFill>
          </a:ln>
        </p:spPr>
        <p:txBody>
          <a:bodyPr spcFirstLastPara="1" wrap="square" lIns="91425" tIns="45700" rIns="91425" bIns="45700" numCol="2" anchor="t" anchorCtr="0">
            <a:noAutofit/>
          </a:bodyPr>
          <a:lstStyle/>
          <a:p>
            <a:pPr marL="182880" lvl="1" indent="0" defTabSz="457200">
              <a:lnSpc>
                <a:spcPct val="150000"/>
              </a:lnSpc>
              <a:buNone/>
            </a:pPr>
            <a:r>
              <a:rPr lang="en-US" sz="1600" b="1" dirty="0"/>
              <a:t>public class</a:t>
            </a:r>
            <a:r>
              <a:rPr lang="en-US" sz="1600" dirty="0"/>
              <a:t> Collar {</a:t>
            </a:r>
          </a:p>
          <a:p>
            <a:pPr marL="182880" lvl="1" indent="0" defTabSz="457200">
              <a:lnSpc>
                <a:spcPct val="90000"/>
              </a:lnSpc>
              <a:buNone/>
            </a:pPr>
            <a:r>
              <a:rPr lang="en-US" sz="1600" dirty="0"/>
              <a:t>	String color = “orange”;</a:t>
            </a:r>
          </a:p>
          <a:p>
            <a:pPr marL="182880" lvl="1" indent="0" defTabSz="457200">
              <a:lnSpc>
                <a:spcPct val="150000"/>
              </a:lnSpc>
              <a:buNone/>
            </a:pPr>
            <a:r>
              <a:rPr lang="en-US" sz="1600" dirty="0"/>
              <a:t>}</a:t>
            </a:r>
          </a:p>
          <a:p>
            <a:pPr marL="182880" lvl="1" indent="0" algn="l" defTabSz="457200" rtl="0">
              <a:lnSpc>
                <a:spcPct val="90000"/>
              </a:lnSpc>
              <a:spcBef>
                <a:spcPts val="480"/>
              </a:spcBef>
              <a:spcAft>
                <a:spcPts val="0"/>
              </a:spcAft>
              <a:buSzPts val="2400"/>
              <a:buNone/>
            </a:pPr>
            <a:r>
              <a:rPr lang="en-US" sz="1600" b="1" dirty="0"/>
              <a:t>public class</a:t>
            </a:r>
            <a:r>
              <a:rPr lang="en-US" sz="1600" dirty="0"/>
              <a:t> Dog {</a:t>
            </a:r>
          </a:p>
          <a:p>
            <a:pPr marL="182880" lvl="1" indent="0" algn="l" defTabSz="457200" rtl="0">
              <a:lnSpc>
                <a:spcPct val="90000"/>
              </a:lnSpc>
              <a:spcBef>
                <a:spcPts val="480"/>
              </a:spcBef>
              <a:spcAft>
                <a:spcPts val="0"/>
              </a:spcAft>
              <a:buSzPts val="2400"/>
              <a:buNone/>
            </a:pPr>
            <a:r>
              <a:rPr lang="en-US" sz="1600" dirty="0"/>
              <a:t>	//instance variable- state of a Dog object </a:t>
            </a:r>
          </a:p>
          <a:p>
            <a:pPr marL="182880" lvl="1" indent="0" algn="l" defTabSz="457200" rtl="0">
              <a:lnSpc>
                <a:spcPct val="90000"/>
              </a:lnSpc>
              <a:spcBef>
                <a:spcPts val="480"/>
              </a:spcBef>
              <a:spcAft>
                <a:spcPts val="0"/>
              </a:spcAft>
              <a:buSzPts val="2400"/>
              <a:buNone/>
            </a:pPr>
            <a:r>
              <a:rPr lang="en-US" sz="1600" dirty="0"/>
              <a:t>	</a:t>
            </a:r>
            <a:r>
              <a:rPr lang="en-US" sz="1600" b="1" dirty="0"/>
              <a:t>public double</a:t>
            </a:r>
            <a:r>
              <a:rPr lang="en-US" sz="1600" dirty="0"/>
              <a:t> size = 6.5; </a:t>
            </a:r>
          </a:p>
          <a:p>
            <a:pPr marL="182880" lvl="1" indent="0" algn="l" defTabSz="457200" rtl="0">
              <a:lnSpc>
                <a:spcPct val="90000"/>
              </a:lnSpc>
              <a:spcBef>
                <a:spcPts val="480"/>
              </a:spcBef>
              <a:spcAft>
                <a:spcPts val="0"/>
              </a:spcAft>
              <a:buSzPts val="2400"/>
              <a:buNone/>
            </a:pPr>
            <a:r>
              <a:rPr lang="en-US" sz="1600" dirty="0"/>
              <a:t>	</a:t>
            </a:r>
            <a:r>
              <a:rPr lang="en-US" sz="1600" b="1" dirty="0"/>
              <a:t>public</a:t>
            </a:r>
            <a:r>
              <a:rPr lang="en-US" sz="1600" dirty="0"/>
              <a:t> Collar </a:t>
            </a:r>
            <a:r>
              <a:rPr lang="en-US" sz="1600" dirty="0" err="1"/>
              <a:t>collar</a:t>
            </a:r>
            <a:r>
              <a:rPr lang="en-US" sz="1600" dirty="0"/>
              <a:t> = new Collar();</a:t>
            </a:r>
          </a:p>
          <a:p>
            <a:pPr marL="182880" lvl="1" indent="0" algn="l" defTabSz="457200" rtl="0">
              <a:lnSpc>
                <a:spcPct val="150000"/>
              </a:lnSpc>
              <a:spcBef>
                <a:spcPts val="480"/>
              </a:spcBef>
              <a:spcAft>
                <a:spcPts val="0"/>
              </a:spcAft>
              <a:buSzPts val="2400"/>
              <a:buNone/>
            </a:pPr>
            <a:r>
              <a:rPr lang="en-US" sz="1600" dirty="0"/>
              <a:t>}</a:t>
            </a:r>
          </a:p>
          <a:p>
            <a:pPr marL="182880" lvl="1" indent="0" defTabSz="457200">
              <a:lnSpc>
                <a:spcPct val="150000"/>
              </a:lnSpc>
              <a:buNone/>
            </a:pPr>
            <a:r>
              <a:rPr lang="en-US" sz="1600" b="1" dirty="0"/>
              <a:t>public class</a:t>
            </a:r>
            <a:r>
              <a:rPr lang="en-US" sz="1600" dirty="0"/>
              <a:t> </a:t>
            </a:r>
            <a:r>
              <a:rPr lang="en-US" sz="1600" dirty="0" err="1"/>
              <a:t>ProgramExecution</a:t>
            </a:r>
            <a:r>
              <a:rPr lang="en-US" sz="1600" dirty="0"/>
              <a:t> {</a:t>
            </a:r>
          </a:p>
          <a:p>
            <a:pPr marL="182880" lvl="1" indent="0" defTabSz="457200">
              <a:lnSpc>
                <a:spcPct val="90000"/>
              </a:lnSpc>
              <a:buNone/>
            </a:pPr>
            <a:r>
              <a:rPr lang="en-US" sz="1600" dirty="0"/>
              <a:t>	</a:t>
            </a:r>
            <a:r>
              <a:rPr lang="en-US" sz="1600" b="1" dirty="0"/>
              <a:t>public static void</a:t>
            </a:r>
            <a:r>
              <a:rPr lang="en-US" sz="1600" dirty="0"/>
              <a:t> main(String[] </a:t>
            </a:r>
            <a:r>
              <a:rPr lang="en-US" sz="1600" dirty="0" err="1"/>
              <a:t>args</a:t>
            </a:r>
            <a:r>
              <a:rPr lang="en-US" sz="1600" dirty="0"/>
              <a:t>){</a:t>
            </a:r>
          </a:p>
          <a:p>
            <a:pPr marL="182880" lvl="1" indent="0" defTabSz="457200">
              <a:lnSpc>
                <a:spcPct val="90000"/>
              </a:lnSpc>
              <a:buNone/>
            </a:pPr>
            <a:r>
              <a:rPr lang="en-US" sz="1600" dirty="0"/>
              <a:t>		Dog </a:t>
            </a:r>
            <a:r>
              <a:rPr lang="en-US" sz="1600" dirty="0" err="1"/>
              <a:t>dog</a:t>
            </a:r>
            <a:r>
              <a:rPr lang="en-US" sz="1600" dirty="0"/>
              <a:t> = </a:t>
            </a:r>
            <a:r>
              <a:rPr lang="en-US" sz="1600" b="1" dirty="0"/>
              <a:t>new</a:t>
            </a:r>
            <a:r>
              <a:rPr lang="en-US" sz="1600" dirty="0"/>
              <a:t> Dog();</a:t>
            </a:r>
          </a:p>
          <a:p>
            <a:pPr marL="182880" lvl="1" indent="0" defTabSz="457200">
              <a:lnSpc>
                <a:spcPct val="90000"/>
              </a:lnSpc>
              <a:buNone/>
            </a:pPr>
            <a:r>
              <a:rPr lang="en-US" sz="1600" dirty="0"/>
              <a:t>	}</a:t>
            </a:r>
          </a:p>
          <a:p>
            <a:pPr marL="182880" lvl="1" indent="0" defTabSz="457200">
              <a:lnSpc>
                <a:spcPct val="90000"/>
              </a:lnSpc>
              <a:buNone/>
            </a:pPr>
            <a:r>
              <a:rPr lang="en-US" sz="1600" dirty="0"/>
              <a:t>}</a:t>
            </a:r>
          </a:p>
          <a:p>
            <a:pPr marL="182880" lvl="1" indent="0" algn="l" defTabSz="457200" rtl="0">
              <a:lnSpc>
                <a:spcPct val="90000"/>
              </a:lnSpc>
              <a:spcBef>
                <a:spcPts val="480"/>
              </a:spcBef>
              <a:spcAft>
                <a:spcPts val="0"/>
              </a:spcAft>
              <a:buSzPts val="2400"/>
              <a:buNone/>
            </a:pPr>
            <a:endParaRPr lang="en-US" sz="1600" dirty="0"/>
          </a:p>
        </p:txBody>
      </p:sp>
      <p:grpSp>
        <p:nvGrpSpPr>
          <p:cNvPr id="12" name="Group 11">
            <a:extLst>
              <a:ext uri="{FF2B5EF4-FFF2-40B4-BE49-F238E27FC236}">
                <a16:creationId xmlns:a16="http://schemas.microsoft.com/office/drawing/2014/main" id="{FBF3C109-A128-4C03-90F0-6594C4F4C466}"/>
              </a:ext>
            </a:extLst>
          </p:cNvPr>
          <p:cNvGrpSpPr/>
          <p:nvPr/>
        </p:nvGrpSpPr>
        <p:grpSpPr>
          <a:xfrm>
            <a:off x="3500582" y="3109908"/>
            <a:ext cx="2555782" cy="2113290"/>
            <a:chOff x="3500582" y="3109908"/>
            <a:chExt cx="2555782" cy="2113290"/>
          </a:xfrm>
        </p:grpSpPr>
        <p:sp>
          <p:nvSpPr>
            <p:cNvPr id="10" name="Freeform: Shape 9">
              <a:extLst>
                <a:ext uri="{FF2B5EF4-FFF2-40B4-BE49-F238E27FC236}">
                  <a16:creationId xmlns:a16="http://schemas.microsoft.com/office/drawing/2014/main" id="{9DB9B8BE-3DCA-48C5-9039-513E1669BB2A}"/>
                </a:ext>
              </a:extLst>
            </p:cNvPr>
            <p:cNvSpPr/>
            <p:nvPr/>
          </p:nvSpPr>
          <p:spPr>
            <a:xfrm>
              <a:off x="3500582" y="3109908"/>
              <a:ext cx="2507964" cy="2113290"/>
            </a:xfrm>
            <a:custGeom>
              <a:avLst/>
              <a:gdLst>
                <a:gd name="connsiteX0" fmla="*/ 0 w 2507964"/>
                <a:gd name="connsiteY0" fmla="*/ 2016274 h 2113290"/>
                <a:gd name="connsiteX1" fmla="*/ 1182254 w 2507964"/>
                <a:gd name="connsiteY1" fmla="*/ 1905437 h 2113290"/>
                <a:gd name="connsiteX2" fmla="*/ 1570182 w 2507964"/>
                <a:gd name="connsiteY2" fmla="*/ 169001 h 2113290"/>
                <a:gd name="connsiteX3" fmla="*/ 2419927 w 2507964"/>
                <a:gd name="connsiteY3" fmla="*/ 58165 h 2113290"/>
                <a:gd name="connsiteX4" fmla="*/ 2438400 w 2507964"/>
                <a:gd name="connsiteY4" fmla="*/ 95110 h 211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964" h="2113290">
                  <a:moveTo>
                    <a:pt x="0" y="2016274"/>
                  </a:moveTo>
                  <a:cubicBezTo>
                    <a:pt x="460278" y="2114795"/>
                    <a:pt x="920557" y="2213316"/>
                    <a:pt x="1182254" y="1905437"/>
                  </a:cubicBezTo>
                  <a:cubicBezTo>
                    <a:pt x="1443951" y="1597558"/>
                    <a:pt x="1363903" y="476880"/>
                    <a:pt x="1570182" y="169001"/>
                  </a:cubicBezTo>
                  <a:cubicBezTo>
                    <a:pt x="1776461" y="-138878"/>
                    <a:pt x="2275224" y="70480"/>
                    <a:pt x="2419927" y="58165"/>
                  </a:cubicBezTo>
                  <a:cubicBezTo>
                    <a:pt x="2564630" y="45850"/>
                    <a:pt x="2501515" y="70480"/>
                    <a:pt x="2438400" y="9511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 name="Freeform: Shape 10">
              <a:extLst>
                <a:ext uri="{FF2B5EF4-FFF2-40B4-BE49-F238E27FC236}">
                  <a16:creationId xmlns:a16="http://schemas.microsoft.com/office/drawing/2014/main" id="{970DC4C1-08FB-4D95-8CF2-0BF7945AD470}"/>
                </a:ext>
              </a:extLst>
            </p:cNvPr>
            <p:cNvSpPr/>
            <p:nvPr/>
          </p:nvSpPr>
          <p:spPr>
            <a:xfrm rot="12941897">
              <a:off x="5960727" y="3124752"/>
              <a:ext cx="95637" cy="139002"/>
            </a:xfrm>
            <a:custGeom>
              <a:avLst/>
              <a:gdLst>
                <a:gd name="connsiteX0" fmla="*/ 94376 w 98520"/>
                <a:gd name="connsiteY0" fmla="*/ 2281 h 106111"/>
                <a:gd name="connsiteX1" fmla="*/ 108 w 98520"/>
                <a:gd name="connsiteY1" fmla="*/ 39988 h 106111"/>
                <a:gd name="connsiteX2" fmla="*/ 75522 w 98520"/>
                <a:gd name="connsiteY2" fmla="*/ 105975 h 106111"/>
                <a:gd name="connsiteX3" fmla="*/ 94376 w 98520"/>
                <a:gd name="connsiteY3" fmla="*/ 2281 h 106111"/>
              </a:gdLst>
              <a:ahLst/>
              <a:cxnLst>
                <a:cxn ang="0">
                  <a:pos x="connsiteX0" y="connsiteY0"/>
                </a:cxn>
                <a:cxn ang="0">
                  <a:pos x="connsiteX1" y="connsiteY1"/>
                </a:cxn>
                <a:cxn ang="0">
                  <a:pos x="connsiteX2" y="connsiteY2"/>
                </a:cxn>
                <a:cxn ang="0">
                  <a:pos x="connsiteX3" y="connsiteY3"/>
                </a:cxn>
              </a:cxnLst>
              <a:rect l="l" t="t" r="r" b="b"/>
              <a:pathLst>
                <a:path w="98520" h="106111">
                  <a:moveTo>
                    <a:pt x="94376" y="2281"/>
                  </a:moveTo>
                  <a:cubicBezTo>
                    <a:pt x="81807" y="-8717"/>
                    <a:pt x="3250" y="22706"/>
                    <a:pt x="108" y="39988"/>
                  </a:cubicBezTo>
                  <a:cubicBezTo>
                    <a:pt x="-3034" y="57270"/>
                    <a:pt x="62953" y="109117"/>
                    <a:pt x="75522" y="105975"/>
                  </a:cubicBezTo>
                  <a:cubicBezTo>
                    <a:pt x="88091" y="102833"/>
                    <a:pt x="106945" y="13279"/>
                    <a:pt x="94376" y="228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pic>
        <p:nvPicPr>
          <p:cNvPr id="13" name="Graphic 12" descr="Dog">
            <a:extLst>
              <a:ext uri="{FF2B5EF4-FFF2-40B4-BE49-F238E27FC236}">
                <a16:creationId xmlns:a16="http://schemas.microsoft.com/office/drawing/2014/main" id="{98B53EDA-ACE9-4A8D-AFF3-FCD0BC0052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7934" y="2764632"/>
            <a:ext cx="1898369" cy="1898369"/>
          </a:xfrm>
          <a:prstGeom prst="rect">
            <a:avLst/>
          </a:prstGeom>
        </p:spPr>
      </p:pic>
      <p:sp>
        <p:nvSpPr>
          <p:cNvPr id="15" name="Freeform: Shape 14">
            <a:extLst>
              <a:ext uri="{FF2B5EF4-FFF2-40B4-BE49-F238E27FC236}">
                <a16:creationId xmlns:a16="http://schemas.microsoft.com/office/drawing/2014/main" id="{E306A9FB-FF7A-4E7D-84CE-3D549583119F}"/>
              </a:ext>
            </a:extLst>
          </p:cNvPr>
          <p:cNvSpPr/>
          <p:nvPr/>
        </p:nvSpPr>
        <p:spPr>
          <a:xfrm>
            <a:off x="7303439" y="3359727"/>
            <a:ext cx="316561" cy="168564"/>
          </a:xfrm>
          <a:custGeom>
            <a:avLst/>
            <a:gdLst>
              <a:gd name="connsiteX0" fmla="*/ 0 w 277091"/>
              <a:gd name="connsiteY0" fmla="*/ 0 h 138546"/>
              <a:gd name="connsiteX1" fmla="*/ 277091 w 277091"/>
              <a:gd name="connsiteY1" fmla="*/ 138546 h 138546"/>
            </a:gdLst>
            <a:ahLst/>
            <a:cxnLst>
              <a:cxn ang="0">
                <a:pos x="connsiteX0" y="connsiteY0"/>
              </a:cxn>
              <a:cxn ang="0">
                <a:pos x="connsiteX1" y="connsiteY1"/>
              </a:cxn>
            </a:cxnLst>
            <a:rect l="l" t="t" r="r" b="b"/>
            <a:pathLst>
              <a:path w="277091" h="138546">
                <a:moveTo>
                  <a:pt x="0" y="0"/>
                </a:moveTo>
                <a:lnTo>
                  <a:pt x="277091" y="138546"/>
                </a:lnTo>
              </a:path>
            </a:pathLst>
          </a:custGeom>
          <a:ln w="571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17" name="Rectangle: Rounded Corners 16">
            <a:extLst>
              <a:ext uri="{FF2B5EF4-FFF2-40B4-BE49-F238E27FC236}">
                <a16:creationId xmlns:a16="http://schemas.microsoft.com/office/drawing/2014/main" id="{A26C66DC-C5C3-41AE-8945-0B4B304CFADA}"/>
              </a:ext>
            </a:extLst>
          </p:cNvPr>
          <p:cNvSpPr/>
          <p:nvPr/>
        </p:nvSpPr>
        <p:spPr>
          <a:xfrm>
            <a:off x="909336" y="3528291"/>
            <a:ext cx="3214255" cy="277091"/>
          </a:xfrm>
          <a:prstGeom prst="round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Tree>
    <p:extLst>
      <p:ext uri="{BB962C8B-B14F-4D97-AF65-F5344CB8AC3E}">
        <p14:creationId xmlns:p14="http://schemas.microsoft.com/office/powerpoint/2010/main" val="254979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A749-6AAD-4AA2-A705-C59E4692335C}"/>
              </a:ext>
            </a:extLst>
          </p:cNvPr>
          <p:cNvSpPr>
            <a:spLocks noGrp="1"/>
          </p:cNvSpPr>
          <p:nvPr>
            <p:ph type="title"/>
          </p:nvPr>
        </p:nvSpPr>
        <p:spPr/>
        <p:txBody>
          <a:bodyPr/>
          <a:lstStyle/>
          <a:p>
            <a:r>
              <a:rPr lang="en-US" dirty="0"/>
              <a:t>IS-A</a:t>
            </a:r>
          </a:p>
        </p:txBody>
      </p:sp>
      <p:sp>
        <p:nvSpPr>
          <p:cNvPr id="3" name="Text Placeholder 2">
            <a:extLst>
              <a:ext uri="{FF2B5EF4-FFF2-40B4-BE49-F238E27FC236}">
                <a16:creationId xmlns:a16="http://schemas.microsoft.com/office/drawing/2014/main" id="{64FBC598-91D3-474B-9E14-950225DC2C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8A184B-03CF-4E8C-A33F-EB7CD79E7DC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7" name="Google Shape;219;p16">
            <a:extLst>
              <a:ext uri="{FF2B5EF4-FFF2-40B4-BE49-F238E27FC236}">
                <a16:creationId xmlns:a16="http://schemas.microsoft.com/office/drawing/2014/main" id="{D8C1425F-AC4E-4AE9-BA0B-320DBDEF6B57}"/>
              </a:ext>
            </a:extLst>
          </p:cNvPr>
          <p:cNvSpPr txBox="1">
            <a:spLocks/>
          </p:cNvSpPr>
          <p:nvPr/>
        </p:nvSpPr>
        <p:spPr>
          <a:xfrm>
            <a:off x="380010" y="1481446"/>
            <a:ext cx="8385175" cy="4978078"/>
          </a:xfrm>
          <a:prstGeom prst="rect">
            <a:avLst/>
          </a:prstGeom>
          <a:solidFill>
            <a:schemeClr val="tx2"/>
          </a:solidFill>
          <a:ln>
            <a:solidFill>
              <a:schemeClr val="accent3"/>
            </a:solidFill>
          </a:ln>
        </p:spPr>
        <p:txBody>
          <a:bodyPr spcFirstLastPara="1" wrap="square" lIns="91425" tIns="45700" rIns="91425" bIns="45700" numCol="1"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150000"/>
              </a:lnSpc>
              <a:spcBef>
                <a:spcPts val="480"/>
              </a:spcBef>
              <a:spcAft>
                <a:spcPts val="0"/>
              </a:spcAft>
              <a:buClr>
                <a:srgbClr val="F36A25"/>
              </a:buClr>
              <a:buSzPts val="2400"/>
              <a:buFont typeface="Arial"/>
              <a:buNone/>
              <a:tabLst/>
              <a:defRPr/>
            </a:pP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Animal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String name = “Spot”;</a:t>
            </a:r>
          </a:p>
          <a:p>
            <a:pPr marL="182880" marR="0" lvl="1" indent="0" algn="l" defTabSz="457200" rtl="0" eaLnBrk="1" fontAlgn="auto" latinLnBrk="0" hangingPunct="1">
              <a:lnSpc>
                <a:spcPct val="15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r>
              <a:rPr kumimoji="0" lang="en-US" sz="1600" b="0" i="0" u="none" strike="noStrike" kern="0" cap="none" spc="0" normalizeH="0" baseline="0" noProof="0" dirty="0">
                <a:ln>
                  <a:noFill/>
                </a:ln>
                <a:solidFill>
                  <a:srgbClr val="F36A25"/>
                </a:solidFill>
                <a:effectLst/>
                <a:uLnTx/>
                <a:uFillTx/>
                <a:latin typeface="Courier New" panose="02070309020205020404" pitchFamily="49" charset="0"/>
                <a:cs typeface="Courier New" panose="02070309020205020404" pitchFamily="49" charset="0"/>
                <a:sym typeface="Arial"/>
              </a:rPr>
              <a:t>extends Animal </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/*instance variable-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600" kern="0" dirty="0">
                <a:solidFill>
                  <a:srgbClr val="474C55"/>
                </a:solidFill>
                <a:latin typeface="Courier New" panose="02070309020205020404" pitchFamily="49" charset="0"/>
                <a:cs typeface="Courier New" panose="02070309020205020404" pitchFamily="49" charset="0"/>
              </a:rPr>
              <a:t>	</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state of a Dog object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Collar </a:t>
            </a:r>
            <a:r>
              <a:rPr kumimoji="0" lang="en-US" sz="16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collar</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Collar();</a:t>
            </a:r>
          </a:p>
          <a:p>
            <a:pPr marL="182880" marR="0" lvl="1" indent="0" algn="l" defTabSz="457200" rtl="0" eaLnBrk="1" fontAlgn="auto" latinLnBrk="0" hangingPunct="1">
              <a:lnSpc>
                <a:spcPct val="15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150000"/>
              </a:lnSpc>
              <a:spcBef>
                <a:spcPts val="480"/>
              </a:spcBef>
              <a:spcAft>
                <a:spcPts val="0"/>
              </a:spcAft>
              <a:buClr>
                <a:srgbClr val="F36A25"/>
              </a:buClr>
              <a:buSzPts val="2400"/>
              <a:buFont typeface="Arial"/>
              <a:buNone/>
              <a:tabLst/>
              <a:defRPr/>
            </a:pP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6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ProgramExecution</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static void</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main(String[] </a:t>
            </a:r>
            <a:r>
              <a:rPr kumimoji="0" lang="en-US" sz="16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args</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Animal dog =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dog2 =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pic>
        <p:nvPicPr>
          <p:cNvPr id="11" name="Graphic 10" descr="Dog">
            <a:extLst>
              <a:ext uri="{FF2B5EF4-FFF2-40B4-BE49-F238E27FC236}">
                <a16:creationId xmlns:a16="http://schemas.microsoft.com/office/drawing/2014/main" id="{E60A679F-9A2A-4186-85B9-1D6F877AF9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27142" y="1636335"/>
            <a:ext cx="1898369" cy="1898369"/>
          </a:xfrm>
          <a:prstGeom prst="rect">
            <a:avLst/>
          </a:prstGeom>
        </p:spPr>
      </p:pic>
      <p:sp>
        <p:nvSpPr>
          <p:cNvPr id="16" name="Freeform: Shape 15">
            <a:extLst>
              <a:ext uri="{FF2B5EF4-FFF2-40B4-BE49-F238E27FC236}">
                <a16:creationId xmlns:a16="http://schemas.microsoft.com/office/drawing/2014/main" id="{FDFC575C-4F70-4B79-9EBA-1A734F72B1EB}"/>
              </a:ext>
            </a:extLst>
          </p:cNvPr>
          <p:cNvSpPr/>
          <p:nvPr/>
        </p:nvSpPr>
        <p:spPr>
          <a:xfrm>
            <a:off x="7736610" y="2179320"/>
            <a:ext cx="325350" cy="228599"/>
          </a:xfrm>
          <a:custGeom>
            <a:avLst/>
            <a:gdLst>
              <a:gd name="connsiteX0" fmla="*/ 0 w 277091"/>
              <a:gd name="connsiteY0" fmla="*/ 0 h 138546"/>
              <a:gd name="connsiteX1" fmla="*/ 277091 w 277091"/>
              <a:gd name="connsiteY1" fmla="*/ 138546 h 138546"/>
            </a:gdLst>
            <a:ahLst/>
            <a:cxnLst>
              <a:cxn ang="0">
                <a:pos x="connsiteX0" y="connsiteY0"/>
              </a:cxn>
              <a:cxn ang="0">
                <a:pos x="connsiteX1" y="connsiteY1"/>
              </a:cxn>
            </a:cxnLst>
            <a:rect l="l" t="t" r="r" b="b"/>
            <a:pathLst>
              <a:path w="277091" h="138546">
                <a:moveTo>
                  <a:pt x="0" y="0"/>
                </a:moveTo>
                <a:lnTo>
                  <a:pt x="277091" y="138546"/>
                </a:lnTo>
              </a:path>
            </a:pathLst>
          </a:custGeom>
          <a:ln w="57150"/>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pic>
        <p:nvPicPr>
          <p:cNvPr id="19" name="Graphic 18" descr="Dog">
            <a:extLst>
              <a:ext uri="{FF2B5EF4-FFF2-40B4-BE49-F238E27FC236}">
                <a16:creationId xmlns:a16="http://schemas.microsoft.com/office/drawing/2014/main" id="{55CF0F41-B3FE-4C01-B97D-249AF5BD61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08993" y="3960741"/>
            <a:ext cx="1898369" cy="1898369"/>
          </a:xfrm>
          <a:prstGeom prst="rect">
            <a:avLst/>
          </a:prstGeom>
        </p:spPr>
      </p:pic>
      <p:sp>
        <p:nvSpPr>
          <p:cNvPr id="18" name="Cloud 17">
            <a:extLst>
              <a:ext uri="{FF2B5EF4-FFF2-40B4-BE49-F238E27FC236}">
                <a16:creationId xmlns:a16="http://schemas.microsoft.com/office/drawing/2014/main" id="{63230A2C-44CC-4E2B-A411-A57A2FE8184B}"/>
              </a:ext>
            </a:extLst>
          </p:cNvPr>
          <p:cNvSpPr/>
          <p:nvPr/>
        </p:nvSpPr>
        <p:spPr>
          <a:xfrm>
            <a:off x="6250348" y="4075511"/>
            <a:ext cx="2245952" cy="1963557"/>
          </a:xfrm>
          <a:prstGeom prst="cloud">
            <a:avLst/>
          </a:prstGeom>
          <a:solidFill>
            <a:schemeClr val="accent1">
              <a:alpha val="5000"/>
            </a:schemeClr>
          </a:solidFill>
          <a:ln w="180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size =6.5</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name =“Spot”</a:t>
            </a:r>
          </a:p>
        </p:txBody>
      </p:sp>
      <p:sp>
        <p:nvSpPr>
          <p:cNvPr id="20" name="Freeform: Shape 19">
            <a:extLst>
              <a:ext uri="{FF2B5EF4-FFF2-40B4-BE49-F238E27FC236}">
                <a16:creationId xmlns:a16="http://schemas.microsoft.com/office/drawing/2014/main" id="{0F59D507-91D5-4805-8A55-498BEE753C34}"/>
              </a:ext>
            </a:extLst>
          </p:cNvPr>
          <p:cNvSpPr/>
          <p:nvPr/>
        </p:nvSpPr>
        <p:spPr>
          <a:xfrm>
            <a:off x="7616878" y="4555836"/>
            <a:ext cx="316561" cy="168564"/>
          </a:xfrm>
          <a:custGeom>
            <a:avLst/>
            <a:gdLst>
              <a:gd name="connsiteX0" fmla="*/ 0 w 277091"/>
              <a:gd name="connsiteY0" fmla="*/ 0 h 138546"/>
              <a:gd name="connsiteX1" fmla="*/ 277091 w 277091"/>
              <a:gd name="connsiteY1" fmla="*/ 138546 h 138546"/>
            </a:gdLst>
            <a:ahLst/>
            <a:cxnLst>
              <a:cxn ang="0">
                <a:pos x="connsiteX0" y="connsiteY0"/>
              </a:cxn>
              <a:cxn ang="0">
                <a:pos x="connsiteX1" y="connsiteY1"/>
              </a:cxn>
            </a:cxnLst>
            <a:rect l="l" t="t" r="r" b="b"/>
            <a:pathLst>
              <a:path w="277091" h="138546">
                <a:moveTo>
                  <a:pt x="0" y="0"/>
                </a:moveTo>
                <a:lnTo>
                  <a:pt x="277091" y="138546"/>
                </a:lnTo>
              </a:path>
            </a:pathLst>
          </a:custGeom>
          <a:ln w="571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cxnSp>
        <p:nvCxnSpPr>
          <p:cNvPr id="21" name="Straight Arrow Connector 20">
            <a:extLst>
              <a:ext uri="{FF2B5EF4-FFF2-40B4-BE49-F238E27FC236}">
                <a16:creationId xmlns:a16="http://schemas.microsoft.com/office/drawing/2014/main" id="{37F67BD0-00A9-44F2-A092-DF4397A721D2}"/>
              </a:ext>
            </a:extLst>
          </p:cNvPr>
          <p:cNvCxnSpPr>
            <a:cxnSpLocks/>
          </p:cNvCxnSpPr>
          <p:nvPr/>
        </p:nvCxnSpPr>
        <p:spPr>
          <a:xfrm flipV="1">
            <a:off x="4060272" y="5525740"/>
            <a:ext cx="2245952" cy="16199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Cloud 24">
            <a:extLst>
              <a:ext uri="{FF2B5EF4-FFF2-40B4-BE49-F238E27FC236}">
                <a16:creationId xmlns:a16="http://schemas.microsoft.com/office/drawing/2014/main" id="{BAB245A7-6C07-4681-95D1-0C3390D8E7F8}"/>
              </a:ext>
            </a:extLst>
          </p:cNvPr>
          <p:cNvSpPr/>
          <p:nvPr/>
        </p:nvSpPr>
        <p:spPr>
          <a:xfrm>
            <a:off x="6220054" y="1455849"/>
            <a:ext cx="2543935" cy="2504892"/>
          </a:xfrm>
          <a:prstGeom prst="cloud">
            <a:avLst/>
          </a:prstGeom>
          <a:solidFill>
            <a:schemeClr val="accent1">
              <a:alpha val="5000"/>
            </a:schemeClr>
          </a:solidFill>
          <a:ln w="180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A0A1A0"/>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A0A1A0"/>
                </a:solidFill>
                <a:effectLst/>
                <a:uLnTx/>
                <a:uFillTx/>
                <a:latin typeface="Segoe Print" panose="02000600000000000000" pitchFamily="2" charset="0"/>
                <a:ea typeface="+mn-ea"/>
                <a:cs typeface="+mn-cs"/>
                <a:sym typeface="Arial"/>
              </a:rPr>
              <a:t>size =6.5</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name =“Spot”</a:t>
            </a:r>
          </a:p>
        </p:txBody>
      </p:sp>
      <p:grpSp>
        <p:nvGrpSpPr>
          <p:cNvPr id="27" name="Group 26">
            <a:extLst>
              <a:ext uri="{FF2B5EF4-FFF2-40B4-BE49-F238E27FC236}">
                <a16:creationId xmlns:a16="http://schemas.microsoft.com/office/drawing/2014/main" id="{DAAA87D6-BE41-4BFA-BE9C-205F91562862}"/>
              </a:ext>
            </a:extLst>
          </p:cNvPr>
          <p:cNvGrpSpPr/>
          <p:nvPr/>
        </p:nvGrpSpPr>
        <p:grpSpPr>
          <a:xfrm>
            <a:off x="3261824" y="1537099"/>
            <a:ext cx="1701727" cy="1097282"/>
            <a:chOff x="3261824" y="1537099"/>
            <a:chExt cx="1701727" cy="1097282"/>
          </a:xfrm>
        </p:grpSpPr>
        <p:sp>
          <p:nvSpPr>
            <p:cNvPr id="17" name="Cloud 16">
              <a:extLst>
                <a:ext uri="{FF2B5EF4-FFF2-40B4-BE49-F238E27FC236}">
                  <a16:creationId xmlns:a16="http://schemas.microsoft.com/office/drawing/2014/main" id="{3239B21C-D3BC-4C08-BA21-0EE8CD4184C3}"/>
                </a:ext>
              </a:extLst>
            </p:cNvPr>
            <p:cNvSpPr/>
            <p:nvPr/>
          </p:nvSpPr>
          <p:spPr>
            <a:xfrm>
              <a:off x="3768280" y="1537099"/>
              <a:ext cx="1195271" cy="1097282"/>
            </a:xfrm>
            <a:prstGeom prst="cloud">
              <a:avLst/>
            </a:prstGeom>
            <a:solidFill>
              <a:schemeClr val="accent1">
                <a:alpha val="5000"/>
              </a:schemeClr>
            </a:solidFill>
            <a:ln w="180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Animal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objects</a:t>
              </a:r>
            </a:p>
          </p:txBody>
        </p:sp>
        <p:sp>
          <p:nvSpPr>
            <p:cNvPr id="26" name="TextBox 25">
              <a:extLst>
                <a:ext uri="{FF2B5EF4-FFF2-40B4-BE49-F238E27FC236}">
                  <a16:creationId xmlns:a16="http://schemas.microsoft.com/office/drawing/2014/main" id="{876EF019-1232-4F58-9098-262B28FE3A03}"/>
                </a:ext>
              </a:extLst>
            </p:cNvPr>
            <p:cNvSpPr txBox="1"/>
            <p:nvPr/>
          </p:nvSpPr>
          <p:spPr>
            <a:xfrm>
              <a:off x="3261824" y="1597578"/>
              <a:ext cx="64152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cs typeface="Arial"/>
                  <a:sym typeface="Arial"/>
                </a:rPr>
                <a:t>Key: </a:t>
              </a:r>
            </a:p>
          </p:txBody>
        </p:sp>
      </p:grpSp>
      <p:cxnSp>
        <p:nvCxnSpPr>
          <p:cNvPr id="22" name="Straight Arrow Connector 21">
            <a:extLst>
              <a:ext uri="{FF2B5EF4-FFF2-40B4-BE49-F238E27FC236}">
                <a16:creationId xmlns:a16="http://schemas.microsoft.com/office/drawing/2014/main" id="{230A16D6-DB12-4AB1-86BB-6B30D57F3528}"/>
              </a:ext>
            </a:extLst>
          </p:cNvPr>
          <p:cNvCxnSpPr>
            <a:cxnSpLocks/>
          </p:cNvCxnSpPr>
          <p:nvPr/>
        </p:nvCxnSpPr>
        <p:spPr>
          <a:xfrm flipV="1">
            <a:off x="4278385" y="3385744"/>
            <a:ext cx="2027839" cy="199081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16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16" grpId="0" animBg="1"/>
      <p:bldP spid="18" grpId="0" animBg="1"/>
      <p:bldP spid="20"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Relationships Define Structure</a:t>
            </a:r>
            <a:endParaRPr/>
          </a:p>
        </p:txBody>
      </p:sp>
      <p:sp>
        <p:nvSpPr>
          <p:cNvPr id="240" name="Google Shape;240;p1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When organizing your code into classes, consider the relationship between the different parts. Those relationships will inform the structure of the classes themselves.</a:t>
            </a:r>
            <a:endParaRPr dirty="0"/>
          </a:p>
          <a:p>
            <a:pPr marL="342900" lvl="0" indent="-342900" algn="l" rtl="0">
              <a:lnSpc>
                <a:spcPct val="90000"/>
              </a:lnSpc>
              <a:spcBef>
                <a:spcPts val="560"/>
              </a:spcBef>
              <a:spcAft>
                <a:spcPts val="0"/>
              </a:spcAft>
              <a:buSzPts val="2800"/>
              <a:buChar char="•"/>
            </a:pPr>
            <a:r>
              <a:rPr lang="en-US" dirty="0"/>
              <a:t>If you’re simulating a car…</a:t>
            </a:r>
            <a:endParaRPr dirty="0"/>
          </a:p>
          <a:p>
            <a:pPr marL="742950" lvl="1" indent="-285750" algn="l" rtl="0">
              <a:lnSpc>
                <a:spcPct val="90000"/>
              </a:lnSpc>
              <a:spcBef>
                <a:spcPts val="480"/>
              </a:spcBef>
              <a:spcAft>
                <a:spcPts val="0"/>
              </a:spcAft>
              <a:buSzPts val="2400"/>
              <a:buChar char="–"/>
            </a:pPr>
            <a:r>
              <a:rPr lang="en-US" dirty="0"/>
              <a:t>Should the engine extend car, or should the car class contain an engine instance?</a:t>
            </a:r>
            <a:endParaRPr dirty="0"/>
          </a:p>
          <a:p>
            <a:pPr marL="742950" lvl="1" indent="-285750" algn="l" rtl="0">
              <a:lnSpc>
                <a:spcPct val="90000"/>
              </a:lnSpc>
              <a:spcBef>
                <a:spcPts val="480"/>
              </a:spcBef>
              <a:spcAft>
                <a:spcPts val="0"/>
              </a:spcAft>
              <a:buSzPts val="2400"/>
              <a:buChar char="–"/>
            </a:pPr>
            <a:r>
              <a:rPr lang="en-US" dirty="0"/>
              <a:t>Do the different car parts have common functions or properties that can be abstracted out? I.e. can those commonalities be moved into an abstract superclass or interface that they each inherit?</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EC38-7ACF-42D7-900C-29D3ED36CE6A}"/>
              </a:ext>
            </a:extLst>
          </p:cNvPr>
          <p:cNvSpPr>
            <a:spLocks noGrp="1"/>
          </p:cNvSpPr>
          <p:nvPr>
            <p:ph type="title"/>
          </p:nvPr>
        </p:nvSpPr>
        <p:spPr/>
        <p:txBody>
          <a:bodyPr/>
          <a:lstStyle/>
          <a:p>
            <a:r>
              <a:rPr lang="en-US" dirty="0"/>
              <a:t>Contract</a:t>
            </a:r>
          </a:p>
        </p:txBody>
      </p:sp>
      <p:sp>
        <p:nvSpPr>
          <p:cNvPr id="3" name="Text Placeholder 2">
            <a:extLst>
              <a:ext uri="{FF2B5EF4-FFF2-40B4-BE49-F238E27FC236}">
                <a16:creationId xmlns:a16="http://schemas.microsoft.com/office/drawing/2014/main" id="{8BF6CD03-02F1-42B1-9BF5-8E4B12DF1EEB}"/>
              </a:ext>
            </a:extLst>
          </p:cNvPr>
          <p:cNvSpPr>
            <a:spLocks noGrp="1"/>
          </p:cNvSpPr>
          <p:nvPr>
            <p:ph type="body" idx="1"/>
          </p:nvPr>
        </p:nvSpPr>
        <p:spPr/>
        <p:txBody>
          <a:bodyPr anchor="ctr"/>
          <a:lstStyle/>
          <a:p>
            <a:r>
              <a:rPr lang="en-US" dirty="0"/>
              <a:t>A superclass essentially guarantees that all subclasses will have certain behaviors – those that are defined in the super class</a:t>
            </a:r>
          </a:p>
          <a:p>
            <a:pPr marL="50800" indent="0">
              <a:buNone/>
            </a:pPr>
            <a:endParaRPr lang="en-US" dirty="0"/>
          </a:p>
          <a:p>
            <a:r>
              <a:rPr lang="en-US" dirty="0"/>
              <a:t>Therefore, it defines a contract between extending classes and all other classes. </a:t>
            </a:r>
          </a:p>
          <a:p>
            <a:endParaRPr lang="en-US" dirty="0"/>
          </a:p>
        </p:txBody>
      </p:sp>
      <p:sp>
        <p:nvSpPr>
          <p:cNvPr id="4" name="Slide Number Placeholder 3">
            <a:extLst>
              <a:ext uri="{FF2B5EF4-FFF2-40B4-BE49-F238E27FC236}">
                <a16:creationId xmlns:a16="http://schemas.microsoft.com/office/drawing/2014/main" id="{2AC28ED9-3E51-4BE2-9A88-DC6D395D93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405668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Encapsulation (Review)</a:t>
            </a:r>
            <a:endParaRPr dirty="0"/>
          </a:p>
        </p:txBody>
      </p:sp>
      <p:sp>
        <p:nvSpPr>
          <p:cNvPr id="253" name="Google Shape;253;p21"/>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Encapsulation: an OOP design principle</a:t>
            </a:r>
            <a:endParaRPr dirty="0"/>
          </a:p>
          <a:p>
            <a:pPr marL="742950" lvl="1" indent="-285750" algn="l" rtl="0">
              <a:spcBef>
                <a:spcPts val="480"/>
              </a:spcBef>
              <a:spcAft>
                <a:spcPts val="0"/>
              </a:spcAft>
              <a:buSzPts val="2400"/>
              <a:buChar char="–"/>
            </a:pPr>
            <a:r>
              <a:rPr lang="en-US" dirty="0"/>
              <a:t>Classes should allow minimum necessary access to their members.</a:t>
            </a:r>
            <a:endParaRPr dirty="0"/>
          </a:p>
          <a:p>
            <a:pPr marL="742950" lvl="1" indent="-285750" algn="l" rtl="0">
              <a:spcBef>
                <a:spcPts val="480"/>
              </a:spcBef>
              <a:spcAft>
                <a:spcPts val="0"/>
              </a:spcAft>
              <a:buSzPts val="2400"/>
              <a:buChar char="–"/>
            </a:pPr>
            <a:r>
              <a:rPr lang="en-US" dirty="0"/>
              <a:t>Access to class variables should be done through methods that can perform validation</a:t>
            </a:r>
            <a:endParaRPr dirty="0"/>
          </a:p>
          <a:p>
            <a:pPr marL="1143000" lvl="2" indent="-228600" algn="l" rtl="0">
              <a:spcBef>
                <a:spcPts val="400"/>
              </a:spcBef>
              <a:spcAft>
                <a:spcPts val="0"/>
              </a:spcAft>
              <a:buSzPts val="2000"/>
              <a:buChar char="•"/>
            </a:pPr>
            <a:r>
              <a:rPr lang="en-US" dirty="0"/>
              <a:t>Getters and Setters / Accessors and Mutators</a:t>
            </a:r>
            <a:endParaRPr dirty="0"/>
          </a:p>
          <a:p>
            <a:pPr marL="914400" lvl="2" indent="0" algn="l" rtl="0">
              <a:spcBef>
                <a:spcPts val="360"/>
              </a:spcBef>
              <a:spcAft>
                <a:spcPts val="0"/>
              </a:spcAft>
              <a:buSzPts val="1800"/>
              <a:buNone/>
            </a:pPr>
            <a:r>
              <a:rPr lang="en-US" sz="1800" dirty="0">
                <a:latin typeface="Courier New"/>
                <a:ea typeface="Courier New"/>
                <a:cs typeface="Courier New"/>
                <a:sym typeface="Courier New"/>
              </a:rPr>
              <a:t>private int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a:t>
            </a:r>
            <a:endParaRPr dirty="0"/>
          </a:p>
          <a:p>
            <a:pPr marL="914400" lvl="2" indent="0" algn="l" rtl="0">
              <a:spcBef>
                <a:spcPts val="360"/>
              </a:spcBef>
              <a:spcAft>
                <a:spcPts val="0"/>
              </a:spcAft>
              <a:buSzPts val="1800"/>
              <a:buNone/>
            </a:pPr>
            <a:r>
              <a:rPr lang="en-US" sz="1800" dirty="0">
                <a:latin typeface="Courier New"/>
                <a:ea typeface="Courier New"/>
                <a:cs typeface="Courier New"/>
                <a:sym typeface="Courier New"/>
              </a:rPr>
              <a:t>public int </a:t>
            </a:r>
            <a:r>
              <a:rPr lang="en-US" sz="1800" dirty="0" err="1">
                <a:latin typeface="Courier New"/>
                <a:ea typeface="Courier New"/>
                <a:cs typeface="Courier New"/>
                <a:sym typeface="Courier New"/>
              </a:rPr>
              <a:t>getSomeVar</a:t>
            </a:r>
            <a:r>
              <a:rPr lang="en-US" sz="1800" dirty="0">
                <a:latin typeface="Courier New"/>
                <a:ea typeface="Courier New"/>
                <a:cs typeface="Courier New"/>
                <a:sym typeface="Courier New"/>
              </a:rPr>
              <a:t>() { return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 }</a:t>
            </a:r>
            <a:endParaRPr dirty="0"/>
          </a:p>
          <a:p>
            <a:pPr marL="914400" lvl="2" indent="0" algn="l" rtl="0">
              <a:spcBef>
                <a:spcPts val="360"/>
              </a:spcBef>
              <a:spcAft>
                <a:spcPts val="0"/>
              </a:spcAft>
              <a:buSzPts val="1800"/>
              <a:buNone/>
            </a:pPr>
            <a:r>
              <a:rPr lang="en-US" sz="1800" dirty="0">
                <a:latin typeface="Courier New"/>
                <a:ea typeface="Courier New"/>
                <a:cs typeface="Courier New"/>
                <a:sym typeface="Courier New"/>
              </a:rPr>
              <a:t>public void </a:t>
            </a:r>
            <a:r>
              <a:rPr lang="en-US" sz="1800" dirty="0" err="1">
                <a:latin typeface="Courier New"/>
                <a:ea typeface="Courier New"/>
                <a:cs typeface="Courier New"/>
                <a:sym typeface="Courier New"/>
              </a:rPr>
              <a:t>setSomeVar</a:t>
            </a:r>
            <a:r>
              <a:rPr lang="en-US" sz="1800" dirty="0">
                <a:latin typeface="Courier New"/>
                <a:ea typeface="Courier New"/>
                <a:cs typeface="Courier New"/>
                <a:sym typeface="Courier New"/>
              </a:rPr>
              <a:t>(int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this.someVar</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 }</a:t>
            </a:r>
            <a:endParaRPr dirty="0"/>
          </a:p>
          <a:p>
            <a:pPr marL="1143000" lvl="2" indent="-228600" algn="l" rtl="0">
              <a:spcBef>
                <a:spcPts val="400"/>
              </a:spcBef>
              <a:spcAft>
                <a:spcPts val="0"/>
              </a:spcAft>
              <a:buSzPts val="2000"/>
              <a:buChar char="•"/>
            </a:pPr>
            <a:r>
              <a:rPr lang="en-US" dirty="0">
                <a:latin typeface="Arial"/>
                <a:ea typeface="Arial"/>
                <a:cs typeface="Arial"/>
                <a:sym typeface="Arial"/>
              </a:rPr>
              <a:t>Capitalization and naming of getters/setters is important.</a:t>
            </a:r>
            <a:endParaRPr dirty="0"/>
          </a:p>
          <a:p>
            <a:pPr marL="1143000" lvl="2" indent="-228600" algn="l" rtl="0">
              <a:spcBef>
                <a:spcPts val="400"/>
              </a:spcBef>
              <a:spcAft>
                <a:spcPts val="0"/>
              </a:spcAft>
              <a:buSzPts val="2000"/>
              <a:buChar char="•"/>
            </a:pPr>
            <a:r>
              <a:rPr lang="en-US" dirty="0" err="1">
                <a:latin typeface="Arial"/>
                <a:ea typeface="Arial"/>
                <a:cs typeface="Arial"/>
                <a:sym typeface="Arial"/>
              </a:rPr>
              <a:t>getVariableName</a:t>
            </a:r>
            <a:r>
              <a:rPr lang="en-US" dirty="0">
                <a:latin typeface="Arial"/>
                <a:ea typeface="Arial"/>
                <a:cs typeface="Arial"/>
                <a:sym typeface="Arial"/>
              </a:rPr>
              <a:t>() and </a:t>
            </a:r>
            <a:r>
              <a:rPr lang="en-US" dirty="0" err="1">
                <a:latin typeface="Arial"/>
                <a:ea typeface="Arial"/>
                <a:cs typeface="Arial"/>
                <a:sym typeface="Arial"/>
              </a:rPr>
              <a:t>setVariableName</a:t>
            </a:r>
            <a:r>
              <a:rPr lang="en-US" dirty="0">
                <a:latin typeface="Arial"/>
                <a:ea typeface="Arial"/>
                <a:cs typeface="Arial"/>
                <a:sym typeface="Arial"/>
              </a:rPr>
              <a:t>(). Some libraries expect this pattern to be followed.</a:t>
            </a:r>
            <a:endParaRPr dirty="0"/>
          </a:p>
        </p:txBody>
      </p:sp>
      <p:sp>
        <p:nvSpPr>
          <p:cNvPr id="254" name="Google Shape;254;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4 Pillars of Object-Oriented Programming</a:t>
            </a:r>
            <a:endParaRPr dirty="0"/>
          </a:p>
        </p:txBody>
      </p:sp>
      <p:sp>
        <p:nvSpPr>
          <p:cNvPr id="226" name="Google Shape;226;p17"/>
          <p:cNvSpPr txBox="1">
            <a:spLocks noGrp="1"/>
          </p:cNvSpPr>
          <p:nvPr>
            <p:ph type="body" idx="1"/>
          </p:nvPr>
        </p:nvSpPr>
        <p:spPr>
          <a:xfrm>
            <a:off x="380010" y="1313003"/>
            <a:ext cx="8383980" cy="5335447"/>
          </a:xfrm>
          <a:prstGeom prst="rect">
            <a:avLst/>
          </a:prstGeom>
          <a:noFill/>
          <a:ln>
            <a:noFill/>
          </a:ln>
        </p:spPr>
        <p:txBody>
          <a:bodyPr spcFirstLastPara="1" wrap="square" lIns="91425" tIns="45700" rIns="91425" bIns="45700" anchor="t" anchorCtr="0">
            <a:normAutofit/>
          </a:bodyPr>
          <a:lstStyle/>
          <a:p>
            <a:pPr marL="342900" indent="-342900">
              <a:spcBef>
                <a:spcPts val="0"/>
              </a:spcBef>
            </a:pPr>
            <a:r>
              <a:rPr lang="en-US" b="1" i="1" u="sng" dirty="0"/>
              <a:t>A</a:t>
            </a:r>
            <a:r>
              <a:rPr lang="en-US" b="1" i="1" dirty="0"/>
              <a:t>bstraction</a:t>
            </a:r>
            <a:r>
              <a:rPr lang="en-US" dirty="0"/>
              <a:t>: </a:t>
            </a:r>
            <a:r>
              <a:rPr lang="en-US" sz="2400" dirty="0"/>
              <a:t>The process of hiding implementation and processes of an entity to reduce complexity or increase understanding of a system’s properties.</a:t>
            </a:r>
          </a:p>
          <a:p>
            <a:pPr marL="342900" indent="-342900">
              <a:spcBef>
                <a:spcPts val="0"/>
              </a:spcBef>
            </a:pPr>
            <a:r>
              <a:rPr lang="en-US" b="1" i="1" u="sng" dirty="0"/>
              <a:t>P</a:t>
            </a:r>
            <a:r>
              <a:rPr lang="en-US" b="1" i="1" dirty="0"/>
              <a:t>olymorphism</a:t>
            </a:r>
            <a:r>
              <a:rPr lang="en-US" sz="2400" dirty="0"/>
              <a:t>: The ability for objects, classes, variables and/or methods to alter functionality while maintaining structure.</a:t>
            </a:r>
            <a:endParaRPr lang="en-US" sz="2400" b="1" i="1" u="sng" dirty="0"/>
          </a:p>
          <a:p>
            <a:pPr marL="342900" lvl="0" indent="-342900" algn="l" rtl="0">
              <a:spcBef>
                <a:spcPts val="0"/>
              </a:spcBef>
              <a:spcAft>
                <a:spcPts val="0"/>
              </a:spcAft>
              <a:buSzPts val="2800"/>
              <a:buChar char="•"/>
            </a:pPr>
            <a:r>
              <a:rPr lang="en-US" b="1" i="1" u="sng" dirty="0"/>
              <a:t>I</a:t>
            </a:r>
            <a:r>
              <a:rPr lang="en-US" b="1" i="1" dirty="0"/>
              <a:t>nheritance</a:t>
            </a:r>
            <a:r>
              <a:rPr lang="en-US" dirty="0"/>
              <a:t>: </a:t>
            </a:r>
            <a:r>
              <a:rPr lang="en-US" sz="2400" dirty="0"/>
              <a:t>The ability for entities to adopt variables (fields) and/or methods (behavior) from a parent (super) class, allowing for instantiation of child objects from said parent class.</a:t>
            </a:r>
          </a:p>
          <a:p>
            <a:pPr marL="342900" lvl="0" indent="-342900" algn="l" rtl="0">
              <a:spcBef>
                <a:spcPts val="0"/>
              </a:spcBef>
              <a:spcAft>
                <a:spcPts val="0"/>
              </a:spcAft>
              <a:buSzPts val="2800"/>
              <a:buChar char="•"/>
            </a:pPr>
            <a:endParaRPr lang="en-US" sz="800" dirty="0"/>
          </a:p>
          <a:p>
            <a:pPr marL="342900" lvl="0" indent="-342900" algn="l" rtl="0">
              <a:spcBef>
                <a:spcPts val="0"/>
              </a:spcBef>
              <a:spcAft>
                <a:spcPts val="0"/>
              </a:spcAft>
              <a:buSzPts val="2800"/>
              <a:buChar char="•"/>
            </a:pPr>
            <a:r>
              <a:rPr lang="en-US" b="1" i="1" u="sng" dirty="0"/>
              <a:t>E</a:t>
            </a:r>
            <a:r>
              <a:rPr lang="en-US" b="1" i="1" dirty="0"/>
              <a:t>ncapsulation</a:t>
            </a:r>
            <a:r>
              <a:rPr lang="en-US" dirty="0"/>
              <a:t>: </a:t>
            </a:r>
            <a:r>
              <a:rPr lang="en-US" sz="2400" dirty="0"/>
              <a:t>The act of wrapping code into a single unit and then selectively exposing and restricting access to that code based on functionality or use within classes.</a:t>
            </a:r>
          </a:p>
          <a:p>
            <a:pPr marL="342900" lvl="0" indent="-342900" algn="l" rtl="0">
              <a:spcBef>
                <a:spcPts val="0"/>
              </a:spcBef>
              <a:spcAft>
                <a:spcPts val="0"/>
              </a:spcAft>
              <a:buSzPts val="2800"/>
              <a:buChar char="•"/>
            </a:pPr>
            <a:endParaRPr lang="en-US" sz="800" dirty="0"/>
          </a:p>
          <a:p>
            <a:pPr marL="342900" lvl="0" indent="-342900" algn="l" rtl="0">
              <a:spcBef>
                <a:spcPts val="0"/>
              </a:spcBef>
              <a:spcAft>
                <a:spcPts val="0"/>
              </a:spcAft>
              <a:buSzPts val="2800"/>
              <a:buChar char="•"/>
            </a:pPr>
            <a:endParaRPr lang="en-US" sz="80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Access Modifiers</a:t>
            </a:r>
            <a:endParaRPr/>
          </a:p>
        </p:txBody>
      </p:sp>
      <p:sp>
        <p:nvSpPr>
          <p:cNvPr id="232" name="Google Shape;232;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b="1" dirty="0"/>
              <a:t>Public:</a:t>
            </a:r>
            <a:r>
              <a:rPr lang="en-US" dirty="0"/>
              <a:t> visible to all classes, everywhere</a:t>
            </a:r>
            <a:endParaRPr dirty="0"/>
          </a:p>
          <a:p>
            <a:pPr marL="342900" lvl="0" indent="-342900" algn="l" rtl="0">
              <a:spcBef>
                <a:spcPts val="560"/>
              </a:spcBef>
              <a:spcAft>
                <a:spcPts val="0"/>
              </a:spcAft>
              <a:buSzPts val="2800"/>
              <a:buChar char="•"/>
            </a:pPr>
            <a:r>
              <a:rPr lang="en-US" b="1" u="sng" dirty="0"/>
              <a:t>Protected*</a:t>
            </a:r>
            <a:r>
              <a:rPr lang="en-US" b="1" dirty="0"/>
              <a:t>:</a:t>
            </a:r>
            <a:r>
              <a:rPr lang="en-US" dirty="0"/>
              <a:t> visible to all classes in the same package, and within subclasses</a:t>
            </a:r>
            <a:endParaRPr dirty="0"/>
          </a:p>
          <a:p>
            <a:pPr marL="342900" lvl="0" indent="-342900" algn="l" rtl="0">
              <a:spcBef>
                <a:spcPts val="560"/>
              </a:spcBef>
              <a:spcAft>
                <a:spcPts val="0"/>
              </a:spcAft>
              <a:buSzPts val="2800"/>
              <a:buChar char="•"/>
            </a:pPr>
            <a:r>
              <a:rPr lang="en-US" b="1" dirty="0"/>
              <a:t>Default (Package-Private):</a:t>
            </a:r>
            <a:r>
              <a:rPr lang="en-US" dirty="0"/>
              <a:t> visible to all classes in the same package</a:t>
            </a:r>
            <a:endParaRPr dirty="0"/>
          </a:p>
          <a:p>
            <a:pPr marL="342900" lvl="0" indent="-342900" algn="l" rtl="0">
              <a:spcBef>
                <a:spcPts val="560"/>
              </a:spcBef>
              <a:spcAft>
                <a:spcPts val="0"/>
              </a:spcAft>
              <a:buSzPts val="2800"/>
              <a:buChar char="•"/>
            </a:pPr>
            <a:r>
              <a:rPr lang="en-US" b="1" dirty="0"/>
              <a:t>Private:</a:t>
            </a:r>
            <a:r>
              <a:rPr lang="en-US" dirty="0"/>
              <a:t> visible only within the current class</a:t>
            </a:r>
            <a:endParaRPr dirty="0"/>
          </a:p>
          <a:p>
            <a:pPr marL="342900" lvl="0" indent="-342900" algn="l" rtl="0">
              <a:spcBef>
                <a:spcPts val="560"/>
              </a:spcBef>
              <a:spcAft>
                <a:spcPts val="0"/>
              </a:spcAft>
              <a:buSzPts val="2800"/>
              <a:buChar char="•"/>
            </a:pPr>
            <a:r>
              <a:rPr lang="en-US" dirty="0"/>
              <a:t>Access modifiers on variables can be bypassed by more-visible methods that return or set their values</a:t>
            </a:r>
            <a:endParaRPr dirty="0"/>
          </a:p>
        </p:txBody>
      </p:sp>
      <p:sp>
        <p:nvSpPr>
          <p:cNvPr id="233" name="Google Shape;233;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7"/>
            <a:ext cx="3590405" cy="167165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Parent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protected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int</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data;</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sp>
        <p:nvSpPr>
          <p:cNvPr id="6" name="TextBox 5">
            <a:extLst>
              <a:ext uri="{FF2B5EF4-FFF2-40B4-BE49-F238E27FC236}">
                <a16:creationId xmlns:a16="http://schemas.microsoft.com/office/drawing/2014/main" id="{7A312C36-F4D7-411E-A75D-DD61557F8CC4}"/>
              </a:ext>
            </a:extLst>
          </p:cNvPr>
          <p:cNvSpPr txBox="1"/>
          <p:nvPr/>
        </p:nvSpPr>
        <p:spPr>
          <a:xfrm>
            <a:off x="4099034" y="1498235"/>
            <a:ext cx="4867412" cy="223061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Simulator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lang="en-US" sz="1400" kern="0" dirty="0">
                <a:solidFill>
                  <a:srgbClr val="000000"/>
                </a:solidFill>
                <a:latin typeface="Courier New" panose="02070309020205020404" pitchFamily="49" charset="0"/>
                <a:cs typeface="Courier New" panose="02070309020205020404" pitchFamily="49" charset="0"/>
                <a:sym typeface="Arial"/>
              </a:rPr>
              <a:t>		Parent p = </a:t>
            </a:r>
            <a:r>
              <a:rPr lang="en-US" sz="1400" b="1" kern="0" dirty="0">
                <a:solidFill>
                  <a:srgbClr val="000000"/>
                </a:solidFill>
                <a:latin typeface="Courier New" panose="02070309020205020404" pitchFamily="49" charset="0"/>
                <a:cs typeface="Courier New" panose="02070309020205020404" pitchFamily="49" charset="0"/>
                <a:sym typeface="Arial"/>
              </a:rPr>
              <a:t>new</a:t>
            </a:r>
            <a:r>
              <a:rPr lang="en-US" sz="1400" kern="0" dirty="0">
                <a:solidFill>
                  <a:srgbClr val="000000"/>
                </a:solidFill>
                <a:latin typeface="Courier New" panose="02070309020205020404" pitchFamily="49" charset="0"/>
                <a:cs typeface="Courier New" panose="02070309020205020404" pitchFamily="49" charset="0"/>
                <a:sym typeface="Arial"/>
              </a:rPr>
              <a:t> Parent();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lang="en-US" sz="1400" kern="0" dirty="0">
                <a:solidFill>
                  <a:srgbClr val="000000"/>
                </a:solidFill>
                <a:latin typeface="Courier New" panose="02070309020205020404" pitchFamily="49" charset="0"/>
                <a:cs typeface="Courier New" panose="02070309020205020404" pitchFamily="49" charset="0"/>
                <a:sym typeface="Arial"/>
              </a:rPr>
              <a:t>		</a:t>
            </a:r>
            <a:r>
              <a:rPr lang="en-US" sz="1400" strike="sngStrike" kern="0" dirty="0" err="1">
                <a:solidFill>
                  <a:srgbClr val="000000"/>
                </a:solidFill>
                <a:latin typeface="Courier New" panose="02070309020205020404" pitchFamily="49" charset="0"/>
                <a:cs typeface="Courier New" panose="02070309020205020404" pitchFamily="49" charset="0"/>
                <a:sym typeface="Arial"/>
              </a:rPr>
              <a:t>p.data</a:t>
            </a:r>
            <a:r>
              <a:rPr lang="en-US" sz="1400" strike="sngStrike" kern="0" dirty="0">
                <a:solidFill>
                  <a:srgbClr val="000000"/>
                </a:solidFill>
                <a:latin typeface="Courier New" panose="02070309020205020404" pitchFamily="49" charset="0"/>
                <a:cs typeface="Courier New" panose="02070309020205020404" pitchFamily="49" charset="0"/>
                <a:sym typeface="Arial"/>
              </a:rPr>
              <a:t> = 10</a:t>
            </a:r>
            <a:r>
              <a:rPr lang="en-US" sz="1400" kern="0" dirty="0">
                <a:solidFill>
                  <a:srgbClr val="000000"/>
                </a:solidFill>
                <a:latin typeface="Courier New" panose="02070309020205020404" pitchFamily="49" charset="0"/>
                <a:cs typeface="Courier New" panose="02070309020205020404" pitchFamily="49" charset="0"/>
                <a:sym typeface="Arial"/>
              </a:rPr>
              <a:t>; // error</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lang="en-US" sz="1400" kern="0" dirty="0">
              <a:solidFill>
                <a:srgbClr val="000000"/>
              </a:solidFill>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lang="en-US" sz="1400" kern="0" dirty="0">
                <a:solidFill>
                  <a:srgbClr val="000000"/>
                </a:solidFill>
                <a:latin typeface="Courier New" panose="02070309020205020404" pitchFamily="49" charset="0"/>
                <a:cs typeface="Courier New" panose="02070309020205020404" pitchFamily="49" charset="0"/>
                <a:sym typeface="Arial"/>
              </a:rPr>
              <a:t>		Child c = </a:t>
            </a:r>
            <a:r>
              <a:rPr lang="en-US" sz="1400" b="1" kern="0" dirty="0">
                <a:solidFill>
                  <a:srgbClr val="000000"/>
                </a:solidFill>
                <a:latin typeface="Courier New" panose="02070309020205020404" pitchFamily="49" charset="0"/>
                <a:cs typeface="Courier New" panose="02070309020205020404" pitchFamily="49" charset="0"/>
                <a:sym typeface="Arial"/>
              </a:rPr>
              <a:t>new</a:t>
            </a:r>
            <a:r>
              <a:rPr lang="en-US" sz="1400" kern="0" dirty="0">
                <a:solidFill>
                  <a:srgbClr val="000000"/>
                </a:solidFill>
                <a:latin typeface="Courier New" panose="02070309020205020404" pitchFamily="49" charset="0"/>
                <a:cs typeface="Courier New" panose="02070309020205020404" pitchFamily="49" charset="0"/>
                <a:sym typeface="Arial"/>
              </a:rPr>
              <a:t> Child();</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lang="en-US" sz="1400" kern="0" dirty="0">
                <a:solidFill>
                  <a:srgbClr val="000000"/>
                </a:solidFill>
                <a:latin typeface="Courier New" panose="02070309020205020404" pitchFamily="49" charset="0"/>
                <a:cs typeface="Courier New" panose="02070309020205020404" pitchFamily="49" charset="0"/>
                <a:sym typeface="Arial"/>
              </a:rPr>
              <a:t>		</a:t>
            </a:r>
            <a:r>
              <a:rPr lang="en-US" sz="1400" strike="sngStrike" kern="0" dirty="0" err="1">
                <a:solidFill>
                  <a:srgbClr val="000000"/>
                </a:solidFill>
                <a:latin typeface="Courier New" panose="02070309020205020404" pitchFamily="49" charset="0"/>
                <a:cs typeface="Courier New" panose="02070309020205020404" pitchFamily="49" charset="0"/>
                <a:sym typeface="Arial"/>
              </a:rPr>
              <a:t>c.data</a:t>
            </a:r>
            <a:r>
              <a:rPr lang="en-US" sz="1400" strike="sngStrike" kern="0" dirty="0">
                <a:solidFill>
                  <a:srgbClr val="000000"/>
                </a:solidFill>
                <a:latin typeface="Courier New" panose="02070309020205020404" pitchFamily="49" charset="0"/>
                <a:cs typeface="Courier New" panose="02070309020205020404" pitchFamily="49" charset="0"/>
                <a:sym typeface="Arial"/>
              </a:rPr>
              <a:t> = 10</a:t>
            </a:r>
            <a:r>
              <a:rPr lang="en-US" sz="1400" kern="0" dirty="0">
                <a:solidFill>
                  <a:srgbClr val="000000"/>
                </a:solidFill>
                <a:latin typeface="Courier New" panose="02070309020205020404" pitchFamily="49" charset="0"/>
                <a:cs typeface="Courier New" panose="02070309020205020404" pitchFamily="49" charset="0"/>
                <a:sym typeface="Arial"/>
              </a:rPr>
              <a:t>; // error</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p:sp>
        <p:nvSpPr>
          <p:cNvPr id="9" name="Google Shape;219;p16">
            <a:extLst>
              <a:ext uri="{FF2B5EF4-FFF2-40B4-BE49-F238E27FC236}">
                <a16:creationId xmlns:a16="http://schemas.microsoft.com/office/drawing/2014/main" id="{E0A260E1-4EBC-4CFD-8904-318C62207F22}"/>
              </a:ext>
            </a:extLst>
          </p:cNvPr>
          <p:cNvSpPr txBox="1">
            <a:spLocks/>
          </p:cNvSpPr>
          <p:nvPr/>
        </p:nvSpPr>
        <p:spPr>
          <a:xfrm>
            <a:off x="220718" y="3911899"/>
            <a:ext cx="4209392" cy="2634375"/>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two;</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Child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extends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Parent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r>
              <a:rPr lang="en-US" sz="1400" b="1" kern="0" dirty="0">
                <a:solidFill>
                  <a:srgbClr val="474C55"/>
                </a:solidFill>
                <a:latin typeface="Courier New" panose="02070309020205020404" pitchFamily="49" charset="0"/>
                <a:cs typeface="Courier New" panose="02070309020205020404" pitchFamily="49" charset="0"/>
              </a:rPr>
              <a:t>public</a:t>
            </a:r>
            <a:r>
              <a:rPr lang="en-US" sz="1400" kern="0" dirty="0">
                <a:solidFill>
                  <a:srgbClr val="474C55"/>
                </a:solidFill>
                <a:latin typeface="Courier New" panose="02070309020205020404" pitchFamily="49" charset="0"/>
                <a:cs typeface="Courier New" panose="02070309020205020404" pitchFamily="49" charset="0"/>
              </a:rPr>
              <a:t> Child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r>
              <a:rPr lang="en-US" sz="1400" b="1" kern="0" dirty="0" err="1">
                <a:solidFill>
                  <a:srgbClr val="474C55"/>
                </a:solidFill>
                <a:latin typeface="Courier New" panose="02070309020205020404" pitchFamily="49" charset="0"/>
                <a:cs typeface="Courier New" panose="02070309020205020404" pitchFamily="49" charset="0"/>
              </a:rPr>
              <a:t>this</a:t>
            </a:r>
            <a:r>
              <a:rPr lang="en-US" sz="1400" kern="0" dirty="0" err="1">
                <a:solidFill>
                  <a:srgbClr val="474C55"/>
                </a:solidFill>
                <a:latin typeface="Courier New" panose="02070309020205020404" pitchFamily="49" charset="0"/>
                <a:cs typeface="Courier New" panose="02070309020205020404" pitchFamily="49" charset="0"/>
              </a:rPr>
              <a:t>.data</a:t>
            </a:r>
            <a:r>
              <a:rPr lang="en-US" sz="1400" kern="0" dirty="0">
                <a:solidFill>
                  <a:srgbClr val="474C55"/>
                </a:solidFill>
                <a:latin typeface="Courier New" panose="02070309020205020404" pitchFamily="49" charset="0"/>
                <a:cs typeface="Courier New" panose="02070309020205020404" pitchFamily="49" charset="0"/>
              </a:rPr>
              <a:t> = 10;</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r>
              <a:rPr lang="en-US" sz="1400" b="1" kern="0" dirty="0">
                <a:solidFill>
                  <a:srgbClr val="474C55"/>
                </a:solidFill>
                <a:latin typeface="Courier New" panose="02070309020205020404" pitchFamily="49" charset="0"/>
                <a:cs typeface="Courier New" panose="02070309020205020404" pitchFamily="49" charset="0"/>
              </a:rPr>
              <a:t>public</a:t>
            </a:r>
            <a:r>
              <a:rPr lang="en-US" sz="1400" kern="0" dirty="0">
                <a:solidFill>
                  <a:srgbClr val="474C55"/>
                </a:solidFill>
                <a:latin typeface="Courier New" panose="02070309020205020404" pitchFamily="49" charset="0"/>
                <a:cs typeface="Courier New" panose="02070309020205020404" pitchFamily="49" charset="0"/>
              </a:rPr>
              <a:t> </a:t>
            </a:r>
            <a:r>
              <a:rPr lang="en-US" sz="1400" b="1" kern="0" dirty="0">
                <a:solidFill>
                  <a:srgbClr val="474C55"/>
                </a:solidFill>
                <a:latin typeface="Courier New" panose="02070309020205020404" pitchFamily="49" charset="0"/>
                <a:cs typeface="Courier New" panose="02070309020205020404" pitchFamily="49" charset="0"/>
              </a:rPr>
              <a:t>void</a:t>
            </a:r>
            <a:r>
              <a:rPr lang="en-US" sz="1400" kern="0" dirty="0">
                <a:solidFill>
                  <a:srgbClr val="474C55"/>
                </a:solidFill>
                <a:latin typeface="Courier New" panose="02070309020205020404" pitchFamily="49" charset="0"/>
                <a:cs typeface="Courier New" panose="02070309020205020404" pitchFamily="49" charset="0"/>
              </a:rPr>
              <a:t> method()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Parent p = </a:t>
            </a:r>
            <a:r>
              <a:rPr lang="en-US" sz="1400" b="1" kern="0" dirty="0">
                <a:solidFill>
                  <a:srgbClr val="474C55"/>
                </a:solidFill>
                <a:latin typeface="Courier New" panose="02070309020205020404" pitchFamily="49" charset="0"/>
                <a:cs typeface="Courier New" panose="02070309020205020404" pitchFamily="49" charset="0"/>
              </a:rPr>
              <a:t>new</a:t>
            </a:r>
            <a:r>
              <a:rPr lang="en-US" sz="1400" kern="0" dirty="0">
                <a:solidFill>
                  <a:srgbClr val="474C55"/>
                </a:solidFill>
                <a:latin typeface="Courier New" panose="02070309020205020404" pitchFamily="49" charset="0"/>
                <a:cs typeface="Courier New" panose="02070309020205020404" pitchFamily="49" charset="0"/>
              </a:rPr>
              <a:t> Parent();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r>
              <a:rPr lang="en-US" sz="1400" strike="sngStrike" kern="0" dirty="0" err="1">
                <a:solidFill>
                  <a:srgbClr val="474C55"/>
                </a:solidFill>
                <a:latin typeface="Courier New" panose="02070309020205020404" pitchFamily="49" charset="0"/>
                <a:cs typeface="Courier New" panose="02070309020205020404" pitchFamily="49" charset="0"/>
              </a:rPr>
              <a:t>p.data</a:t>
            </a:r>
            <a:r>
              <a:rPr lang="en-US" sz="1400" strike="sngStrike" kern="0" dirty="0">
                <a:solidFill>
                  <a:srgbClr val="474C55"/>
                </a:solidFill>
                <a:latin typeface="Courier New" panose="02070309020205020404" pitchFamily="49" charset="0"/>
                <a:cs typeface="Courier New" panose="02070309020205020404" pitchFamily="49" charset="0"/>
              </a:rPr>
              <a:t> = 10</a:t>
            </a:r>
            <a:r>
              <a:rPr lang="en-US" sz="1400" kern="0" dirty="0">
                <a:solidFill>
                  <a:srgbClr val="474C55"/>
                </a:solidFill>
                <a:latin typeface="Courier New" panose="02070309020205020404" pitchFamily="49" charset="0"/>
                <a:cs typeface="Courier New" panose="02070309020205020404" pitchFamily="49" charset="0"/>
              </a:rPr>
              <a:t>; // error</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spTree>
    <p:extLst>
      <p:ext uri="{BB962C8B-B14F-4D97-AF65-F5344CB8AC3E}">
        <p14:creationId xmlns:p14="http://schemas.microsoft.com/office/powerpoint/2010/main" val="220286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5" presetClass="emph" presetSubtype="0" nodeType="clickEffect">
                                  <p:stCondLst>
                                    <p:cond delay="0"/>
                                  </p:stCondLst>
                                  <p:iterate type="lt">
                                    <p:tmAbs val="25"/>
                                  </p:iterate>
                                  <p:childTnLst>
                                    <p:set>
                                      <p:cBhvr override="childStyle">
                                        <p:cTn id="20" dur="indefinite"/>
                                        <p:tgtEl>
                                          <p:spTgt spid="5">
                                            <p:txEl>
                                              <p:pRg st="2" end="2"/>
                                            </p:txEl>
                                          </p:spTgt>
                                        </p:tgtEl>
                                        <p:attrNameLst>
                                          <p:attrName>style.fontWeight</p:attrName>
                                        </p:attrNameLst>
                                      </p:cBhvr>
                                      <p:to>
                                        <p:strVal val="bold"/>
                                      </p:to>
                                    </p:set>
                                  </p:childTnLst>
                                </p:cTn>
                              </p:par>
                              <p:par>
                                <p:cTn id="21" presetID="1" presetClass="entr" presetSubtype="0"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Access Modifier - Protected</a:t>
            </a:r>
            <a:endParaRPr dirty="0"/>
          </a:p>
        </p:txBody>
      </p:sp>
      <p:sp>
        <p:nvSpPr>
          <p:cNvPr id="232" name="Google Shape;232;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The </a:t>
            </a:r>
            <a:r>
              <a:rPr lang="en-US" dirty="0">
                <a:latin typeface="Courier New" panose="02070309020205020404" pitchFamily="49" charset="0"/>
                <a:cs typeface="Courier New" panose="02070309020205020404" pitchFamily="49" charset="0"/>
              </a:rPr>
              <a:t>Protected</a:t>
            </a:r>
            <a:r>
              <a:rPr lang="en-US" dirty="0"/>
              <a:t> access modifier allows data to be accessed within a child class even if it resides in a separate package.</a:t>
            </a:r>
          </a:p>
          <a:p>
            <a:pPr lvl="1" indent="-342900">
              <a:spcBef>
                <a:spcPts val="0"/>
              </a:spcBef>
              <a:buSzPts val="2800"/>
              <a:buChar char="•"/>
            </a:pPr>
            <a:r>
              <a:rPr lang="en-US" dirty="0"/>
              <a:t>The protected fields are NOT accessible directly from the child class within an external class (it is only visible  within the child class)</a:t>
            </a:r>
          </a:p>
          <a:p>
            <a:pPr lvl="1" indent="-342900">
              <a:spcBef>
                <a:spcPts val="0"/>
              </a:spcBef>
              <a:buSzPts val="2800"/>
              <a:buChar char="•"/>
            </a:pPr>
            <a:r>
              <a:rPr lang="en-US" dirty="0"/>
              <a:t>The protected fields are NOT accessible directly from the parent class, even from within the child class.</a:t>
            </a:r>
            <a:endParaRPr dirty="0"/>
          </a:p>
        </p:txBody>
      </p:sp>
      <p:sp>
        <p:nvSpPr>
          <p:cNvPr id="233" name="Google Shape;233;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137157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What is Polymorphism?</a:t>
            </a:r>
            <a:endParaRPr/>
          </a:p>
        </p:txBody>
      </p:sp>
      <p:sp>
        <p:nvSpPr>
          <p:cNvPr id="219" name="Google Shape;219;p1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i="1" dirty="0"/>
              <a:t>Poly</a:t>
            </a:r>
            <a:r>
              <a:rPr lang="en-US" dirty="0"/>
              <a:t>: many, </a:t>
            </a:r>
            <a:r>
              <a:rPr lang="en-US" i="1" dirty="0"/>
              <a:t>morph</a:t>
            </a:r>
            <a:r>
              <a:rPr lang="en-US" dirty="0"/>
              <a:t>: form</a:t>
            </a:r>
            <a:endParaRPr dirty="0"/>
          </a:p>
          <a:p>
            <a:pPr marL="342900" lvl="0" indent="-165100" algn="l" rtl="0">
              <a:lnSpc>
                <a:spcPct val="90000"/>
              </a:lnSpc>
              <a:spcBef>
                <a:spcPts val="560"/>
              </a:spcBef>
              <a:spcAft>
                <a:spcPts val="0"/>
              </a:spcAft>
              <a:buSzPts val="2800"/>
              <a:buNone/>
            </a:pPr>
            <a:endParaRPr dirty="0"/>
          </a:p>
          <a:p>
            <a:pPr marL="342900" lvl="0" indent="-342900" algn="l" rtl="0">
              <a:lnSpc>
                <a:spcPct val="90000"/>
              </a:lnSpc>
              <a:spcBef>
                <a:spcPts val="560"/>
              </a:spcBef>
              <a:spcAft>
                <a:spcPts val="0"/>
              </a:spcAft>
              <a:buSzPts val="2800"/>
              <a:buChar char="•"/>
            </a:pPr>
            <a:r>
              <a:rPr lang="en-US" dirty="0"/>
              <a:t>The ability for Java to take advantage of the difference between a </a:t>
            </a:r>
            <a:r>
              <a:rPr lang="en-US" i="1" dirty="0"/>
              <a:t>reference variable</a:t>
            </a:r>
            <a:r>
              <a:rPr lang="en-US" dirty="0"/>
              <a:t> and an </a:t>
            </a:r>
            <a:r>
              <a:rPr lang="en-US" i="1" dirty="0"/>
              <a:t>object in memory</a:t>
            </a:r>
            <a:r>
              <a:rPr lang="en-US" dirty="0"/>
              <a:t>, when the two are related by inheritance.</a:t>
            </a:r>
            <a:endParaRPr dirty="0"/>
          </a:p>
          <a:p>
            <a:pPr marL="342900" lvl="0" indent="-165100" algn="l" rtl="0">
              <a:lnSpc>
                <a:spcPct val="90000"/>
              </a:lnSpc>
              <a:spcBef>
                <a:spcPts val="560"/>
              </a:spcBef>
              <a:spcAft>
                <a:spcPts val="0"/>
              </a:spcAft>
              <a:buSzPts val="2800"/>
              <a:buNone/>
            </a:pPr>
            <a:endParaRPr dirty="0"/>
          </a:p>
          <a:p>
            <a:pPr marL="342900" lvl="0" indent="-342900" algn="l" rtl="0">
              <a:lnSpc>
                <a:spcPct val="90000"/>
              </a:lnSpc>
              <a:spcBef>
                <a:spcPts val="560"/>
              </a:spcBef>
              <a:spcAft>
                <a:spcPts val="0"/>
              </a:spcAft>
              <a:buSzPts val="2800"/>
              <a:buChar char="•"/>
            </a:pPr>
            <a:r>
              <a:rPr lang="en-US" dirty="0"/>
              <a:t>An object’s type determines the behaviors it has, the reference variable type determines which behaviors can be accessed</a:t>
            </a:r>
          </a:p>
          <a:p>
            <a:pPr marL="342900" lvl="0" indent="-342900" algn="l" rtl="0">
              <a:lnSpc>
                <a:spcPct val="90000"/>
              </a:lnSpc>
              <a:spcBef>
                <a:spcPts val="560"/>
              </a:spcBef>
              <a:spcAft>
                <a:spcPts val="0"/>
              </a:spcAft>
              <a:buSzPts val="2800"/>
              <a:buChar char="•"/>
            </a:pPr>
            <a:endParaRPr lang="en-US"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p17"/>
          <p:cNvSpPr txBox="1">
            <a:spLocks noGrp="1"/>
          </p:cNvSpPr>
          <p:nvPr>
            <p:ph type="body" idx="1"/>
          </p:nvPr>
        </p:nvSpPr>
        <p:spPr>
          <a:xfrm>
            <a:off x="827774" y="1626669"/>
            <a:ext cx="7584706" cy="433168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lnSpc>
                <a:spcPct val="80000"/>
              </a:lnSpc>
              <a:spcBef>
                <a:spcPts val="0"/>
              </a:spcBef>
              <a:spcAft>
                <a:spcPts val="0"/>
              </a:spcAft>
              <a:buSzPts val="1750"/>
              <a:buNone/>
            </a:pPr>
            <a:r>
              <a:rPr lang="en-US" sz="1750" b="1" dirty="0">
                <a:latin typeface="Courier New"/>
                <a:ea typeface="Courier New"/>
                <a:cs typeface="Courier New"/>
                <a:sym typeface="Courier New"/>
              </a:rPr>
              <a:t>public class</a:t>
            </a:r>
            <a:r>
              <a:rPr lang="en-US" sz="1750" dirty="0">
                <a:latin typeface="Courier New"/>
                <a:ea typeface="Courier New"/>
                <a:cs typeface="Courier New"/>
                <a:sym typeface="Courier New"/>
              </a:rPr>
              <a:t> Dog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public</a:t>
            </a: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void</a:t>
            </a:r>
            <a:r>
              <a:rPr lang="en-US" sz="1750" dirty="0">
                <a:latin typeface="Courier New"/>
                <a:ea typeface="Courier New"/>
                <a:cs typeface="Courier New"/>
                <a:sym typeface="Courier New"/>
              </a:rPr>
              <a:t> bark()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a:t>
            </a:r>
            <a:endParaRPr dirty="0"/>
          </a:p>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0" lvl="0" indent="0" algn="l" rtl="0">
              <a:lnSpc>
                <a:spcPct val="80000"/>
              </a:lnSpc>
              <a:spcBef>
                <a:spcPts val="350"/>
              </a:spcBef>
              <a:spcAft>
                <a:spcPts val="0"/>
              </a:spcAft>
              <a:buSzPts val="1750"/>
              <a:buNone/>
            </a:pPr>
            <a:r>
              <a:rPr lang="en-US" sz="1750" b="1" dirty="0">
                <a:latin typeface="Courier New"/>
                <a:ea typeface="Courier New"/>
                <a:cs typeface="Courier New"/>
                <a:sym typeface="Courier New"/>
              </a:rPr>
              <a:t>public class</a:t>
            </a:r>
            <a:r>
              <a:rPr lang="en-US" sz="1750" dirty="0">
                <a:latin typeface="Courier New"/>
                <a:ea typeface="Courier New"/>
                <a:cs typeface="Courier New"/>
                <a:sym typeface="Courier New"/>
              </a:rPr>
              <a:t> Dalmatian </a:t>
            </a:r>
            <a:r>
              <a:rPr lang="en-US" sz="1750" b="1" dirty="0">
                <a:latin typeface="Courier New"/>
                <a:ea typeface="Courier New"/>
                <a:cs typeface="Courier New"/>
                <a:sym typeface="Courier New"/>
              </a:rPr>
              <a:t>extends</a:t>
            </a:r>
            <a:r>
              <a:rPr lang="en-US" sz="1750" dirty="0">
                <a:latin typeface="Courier New"/>
                <a:ea typeface="Courier New"/>
                <a:cs typeface="Courier New"/>
                <a:sym typeface="Courier New"/>
              </a:rPr>
              <a:t> Dog {</a:t>
            </a:r>
          </a:p>
          <a:p>
            <a:pPr marL="0" indent="0">
              <a:lnSpc>
                <a:spcPct val="80000"/>
              </a:lnSpc>
              <a:spcBef>
                <a:spcPts val="350"/>
              </a:spcBef>
              <a:buSzPts val="1750"/>
              <a:buNone/>
            </a:pP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public void</a:t>
            </a:r>
            <a:r>
              <a:rPr lang="en-US" sz="1750" dirty="0">
                <a:latin typeface="Courier New"/>
                <a:ea typeface="Courier New"/>
                <a:cs typeface="Courier New"/>
                <a:sym typeface="Courier New"/>
              </a:rPr>
              <a:t> play() {}</a:t>
            </a:r>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a:t>
            </a:r>
            <a:endParaRPr dirty="0"/>
          </a:p>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0" lvl="0" indent="0" algn="l" rtl="0">
              <a:lnSpc>
                <a:spcPct val="80000"/>
              </a:lnSpc>
              <a:spcBef>
                <a:spcPts val="350"/>
              </a:spcBef>
              <a:spcAft>
                <a:spcPts val="0"/>
              </a:spcAft>
              <a:buSzPts val="1750"/>
              <a:buNone/>
            </a:pPr>
            <a:r>
              <a:rPr lang="en-US" sz="1750" b="1" dirty="0">
                <a:latin typeface="Courier New"/>
                <a:ea typeface="Courier New"/>
                <a:cs typeface="Courier New"/>
                <a:sym typeface="Courier New"/>
              </a:rPr>
              <a:t>public class</a:t>
            </a:r>
            <a:r>
              <a:rPr lang="en-US" sz="1750" dirty="0">
                <a:latin typeface="Courier New"/>
                <a:ea typeface="Courier New"/>
                <a:cs typeface="Courier New"/>
                <a:sym typeface="Courier New"/>
              </a:rPr>
              <a:t> Simulator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public static void</a:t>
            </a:r>
            <a:r>
              <a:rPr lang="en-US" sz="1750" dirty="0">
                <a:latin typeface="Courier New"/>
                <a:ea typeface="Courier New"/>
                <a:cs typeface="Courier New"/>
                <a:sym typeface="Courier New"/>
              </a:rPr>
              <a:t> main(String[] </a:t>
            </a:r>
            <a:r>
              <a:rPr lang="en-US" sz="1750" dirty="0" err="1">
                <a:latin typeface="Courier New"/>
                <a:ea typeface="Courier New"/>
                <a:cs typeface="Courier New"/>
                <a:sym typeface="Courier New"/>
              </a:rPr>
              <a:t>args</a:t>
            </a:r>
            <a:r>
              <a:rPr lang="en-US" sz="1750" dirty="0">
                <a:latin typeface="Courier New"/>
                <a:ea typeface="Courier New"/>
                <a:cs typeface="Courier New"/>
                <a:sym typeface="Courier New"/>
              </a:rPr>
              <a:t>)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Dog </a:t>
            </a:r>
            <a:r>
              <a:rPr lang="en-US" sz="1750" dirty="0" err="1">
                <a:latin typeface="Courier New"/>
                <a:ea typeface="Courier New"/>
                <a:cs typeface="Courier New"/>
                <a:sym typeface="Courier New"/>
              </a:rPr>
              <a:t>myDog</a:t>
            </a:r>
            <a:r>
              <a:rPr lang="en-US" sz="1750" dirty="0">
                <a:latin typeface="Courier New"/>
                <a:ea typeface="Courier New"/>
                <a:cs typeface="Courier New"/>
                <a:sym typeface="Courier New"/>
              </a:rPr>
              <a:t> = </a:t>
            </a:r>
            <a:r>
              <a:rPr lang="en-US" sz="1750" b="1" dirty="0">
                <a:latin typeface="Courier New"/>
                <a:ea typeface="Courier New"/>
                <a:cs typeface="Courier New"/>
                <a:sym typeface="Courier New"/>
              </a:rPr>
              <a:t>new</a:t>
            </a:r>
            <a:r>
              <a:rPr lang="en-US" sz="1750" dirty="0">
                <a:latin typeface="Courier New"/>
                <a:ea typeface="Courier New"/>
                <a:cs typeface="Courier New"/>
                <a:sym typeface="Courier New"/>
              </a:rPr>
              <a:t> Dalmatian();</a:t>
            </a:r>
            <a:endParaRPr dirty="0"/>
          </a:p>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r>
              <a:rPr lang="en-US" sz="1750" dirty="0" err="1">
                <a:latin typeface="Courier New"/>
                <a:ea typeface="Courier New"/>
                <a:cs typeface="Courier New"/>
                <a:sym typeface="Courier New"/>
              </a:rPr>
              <a:t>myDog.bark</a:t>
            </a:r>
            <a:r>
              <a:rPr lang="en-US" sz="1750" dirty="0">
                <a:latin typeface="Courier New"/>
                <a:ea typeface="Courier New"/>
                <a:cs typeface="Courier New"/>
                <a:sym typeface="Courier New"/>
              </a:rPr>
              <a:t>();</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((Dalmatian) </a:t>
            </a:r>
            <a:r>
              <a:rPr lang="en-US" sz="1750" dirty="0" err="1">
                <a:latin typeface="Courier New"/>
                <a:ea typeface="Courier New"/>
                <a:cs typeface="Courier New"/>
                <a:sym typeface="Courier New"/>
              </a:rPr>
              <a:t>myDog</a:t>
            </a:r>
            <a:r>
              <a:rPr lang="en-US" sz="1750" dirty="0">
                <a:latin typeface="Courier New"/>
                <a:ea typeface="Courier New"/>
                <a:cs typeface="Courier New"/>
                <a:sym typeface="Courier New"/>
              </a:rPr>
              <a:t>).play();</a:t>
            </a:r>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What is Polymorphism Used For?</a:t>
            </a:r>
            <a:endParaRPr/>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When similar behaviors between two types of objects are properly abstracted into super classes/interfaces, polymorphism can be used to invoke shared behaviors across multiple types of objects at the same time.</a:t>
            </a:r>
          </a:p>
          <a:p>
            <a:pPr marL="342900" lvl="0" indent="-342900" algn="l" rtl="0">
              <a:spcBef>
                <a:spcPts val="0"/>
              </a:spcBef>
              <a:spcAft>
                <a:spcPts val="0"/>
              </a:spcAft>
              <a:buSzPts val="2800"/>
              <a:buChar char="•"/>
            </a:pPr>
            <a:endParaRPr lang="en-US" sz="2400" dirty="0"/>
          </a:p>
          <a:p>
            <a:pPr marL="342900" lvl="0" indent="-342900" algn="l" rtl="0">
              <a:spcBef>
                <a:spcPts val="0"/>
              </a:spcBef>
              <a:spcAft>
                <a:spcPts val="0"/>
              </a:spcAft>
              <a:buSzPts val="2800"/>
              <a:buChar char="•"/>
            </a:pPr>
            <a:r>
              <a:rPr lang="en-US" sz="2400" b="1" dirty="0"/>
              <a:t>Method Overriding </a:t>
            </a:r>
            <a:r>
              <a:rPr lang="en-US" sz="2400" dirty="0"/>
              <a:t>– Changing the implementation of an inherited behavior</a:t>
            </a:r>
          </a:p>
          <a:p>
            <a:pPr marL="342900" lvl="0" indent="-342900" algn="l" rtl="0">
              <a:spcBef>
                <a:spcPts val="0"/>
              </a:spcBef>
              <a:spcAft>
                <a:spcPts val="0"/>
              </a:spcAft>
              <a:buSzPts val="2800"/>
              <a:buChar char="•"/>
            </a:pPr>
            <a:r>
              <a:rPr lang="en-US" sz="2400" b="1" dirty="0"/>
              <a:t>Method Overloading </a:t>
            </a:r>
            <a:r>
              <a:rPr lang="en-US" sz="2400" dirty="0"/>
              <a:t>– Multiple implementations of a behavior, number or type of parameters</a:t>
            </a:r>
          </a:p>
          <a:p>
            <a:pPr marL="342900" lvl="0" indent="-342900" algn="l" rtl="0">
              <a:spcBef>
                <a:spcPts val="0"/>
              </a:spcBef>
              <a:spcAft>
                <a:spcPts val="0"/>
              </a:spcAft>
              <a:buSzPts val="2800"/>
              <a:buChar char="•"/>
            </a:pPr>
            <a:r>
              <a:rPr lang="en-US" sz="2400" b="1" dirty="0"/>
              <a:t>Covariance (Covariant Typing) </a:t>
            </a:r>
            <a:r>
              <a:rPr lang="en-US" sz="2400" dirty="0"/>
              <a:t>– Referencing an instance of a superclass using its subclass, or vice versa.</a:t>
            </a:r>
            <a:endParaRPr sz="2400"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Examples</a:t>
            </a:r>
            <a:endParaRPr dirty="0"/>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Method Overriding:</a:t>
            </a:r>
          </a:p>
          <a:p>
            <a:pPr marL="342900" lvl="0" indent="-342900" algn="l" rtl="0">
              <a:spcBef>
                <a:spcPts val="0"/>
              </a:spcBef>
              <a:spcAft>
                <a:spcPts val="0"/>
              </a:spcAft>
              <a:buSzPts val="2800"/>
              <a:buChar char="•"/>
            </a:pPr>
            <a:endParaRPr lang="en-US" sz="2400"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6" name="Google Shape;226;p17">
            <a:extLst>
              <a:ext uri="{FF2B5EF4-FFF2-40B4-BE49-F238E27FC236}">
                <a16:creationId xmlns:a16="http://schemas.microsoft.com/office/drawing/2014/main" id="{62D1C364-7881-4DB4-960C-91A7A7EB1DF6}"/>
              </a:ext>
            </a:extLst>
          </p:cNvPr>
          <p:cNvSpPr txBox="1">
            <a:spLocks/>
          </p:cNvSpPr>
          <p:nvPr/>
        </p:nvSpPr>
        <p:spPr>
          <a:xfrm>
            <a:off x="239086" y="2134620"/>
            <a:ext cx="8665827" cy="4135035"/>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fontScale="92500"/>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 class</a:t>
            </a:r>
            <a:r>
              <a:rPr lang="en-US" sz="1800" dirty="0">
                <a:latin typeface="Courier New" panose="02070309020205020404" pitchFamily="49" charset="0"/>
                <a:cs typeface="Courier New" panose="02070309020205020404" pitchFamily="49" charset="0"/>
              </a:rPr>
              <a:t> Dog {</a:t>
            </a:r>
          </a:p>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	public void</a:t>
            </a:r>
            <a:r>
              <a:rPr lang="en-US" sz="1800" dirty="0">
                <a:latin typeface="Courier New" panose="02070309020205020404" pitchFamily="49" charset="0"/>
                <a:cs typeface="Courier New" panose="02070309020205020404" pitchFamily="49" charset="0"/>
              </a:rPr>
              <a:t> eat() {</a:t>
            </a: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(“I am eating”);}</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 class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BlueHeeler</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extends</a:t>
            </a:r>
            <a:r>
              <a:rPr lang="en-US" sz="1800" dirty="0">
                <a:latin typeface="Courier New" panose="02070309020205020404" pitchFamily="49" charset="0"/>
                <a:cs typeface="Courier New" panose="02070309020205020404" pitchFamily="49" charset="0"/>
              </a:rPr>
              <a:t> Dog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void</a:t>
            </a:r>
            <a:r>
              <a:rPr lang="en-US" sz="1800" dirty="0">
                <a:latin typeface="Courier New" panose="02070309020205020404" pitchFamily="49" charset="0"/>
                <a:cs typeface="Courier New" panose="02070309020205020404" pitchFamily="49" charset="0"/>
              </a:rPr>
              <a:t> eat() {</a:t>
            </a: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(“I am eating fast!”);}</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class</a:t>
            </a:r>
            <a:r>
              <a:rPr lang="en-US" sz="1800" dirty="0">
                <a:latin typeface="Courier New" panose="02070309020205020404" pitchFamily="49" charset="0"/>
                <a:cs typeface="Courier New" panose="02070309020205020404" pitchFamily="49" charset="0"/>
              </a:rPr>
              <a:t> Chihuahua </a:t>
            </a:r>
            <a:r>
              <a:rPr lang="en-US" sz="1800" b="1" dirty="0">
                <a:latin typeface="Courier New" panose="02070309020205020404" pitchFamily="49" charset="0"/>
                <a:cs typeface="Courier New" panose="02070309020205020404" pitchFamily="49" charset="0"/>
              </a:rPr>
              <a:t>extends</a:t>
            </a:r>
            <a:r>
              <a:rPr lang="en-US" sz="1800" dirty="0">
                <a:latin typeface="Courier New" panose="02070309020205020404" pitchFamily="49" charset="0"/>
                <a:cs typeface="Courier New" panose="02070309020205020404" pitchFamily="49" charset="0"/>
              </a:rPr>
              <a:t> Dog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void</a:t>
            </a:r>
            <a:r>
              <a:rPr lang="en-US" sz="1800" dirty="0">
                <a:latin typeface="Courier New" panose="02070309020205020404" pitchFamily="49" charset="0"/>
                <a:cs typeface="Courier New" panose="02070309020205020404" pitchFamily="49" charset="0"/>
              </a:rPr>
              <a:t> eat() {</a:t>
            </a: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(“I don’t eat much!”)}</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 class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GoldRetriever</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extends</a:t>
            </a:r>
            <a:r>
              <a:rPr lang="en-US" sz="1800" dirty="0">
                <a:latin typeface="Courier New" panose="02070309020205020404" pitchFamily="49" charset="0"/>
                <a:cs typeface="Courier New" panose="02070309020205020404" pitchFamily="49" charset="0"/>
              </a:rPr>
              <a:t> Dog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 this class uses the same implementation as the Dog class</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82709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Examples</a:t>
            </a:r>
            <a:endParaRPr dirty="0"/>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Method Overloading:</a:t>
            </a:r>
          </a:p>
          <a:p>
            <a:pPr marL="342900" lvl="0" indent="-342900" algn="l" rtl="0">
              <a:spcBef>
                <a:spcPts val="0"/>
              </a:spcBef>
              <a:spcAft>
                <a:spcPts val="0"/>
              </a:spcAft>
              <a:buSzPts val="2800"/>
              <a:buChar char="•"/>
            </a:pPr>
            <a:endParaRPr lang="en-US" sz="2400" dirty="0"/>
          </a:p>
          <a:p>
            <a:pPr marL="0" lvl="0" indent="0" algn="l" rtl="0">
              <a:spcBef>
                <a:spcPts val="0"/>
              </a:spcBef>
              <a:spcAft>
                <a:spcPts val="0"/>
              </a:spcAft>
              <a:buSzPts val="2800"/>
              <a:buNone/>
            </a:pPr>
            <a:endParaRPr lang="en-US" sz="1600"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7" name="Google Shape;226;p17">
            <a:extLst>
              <a:ext uri="{FF2B5EF4-FFF2-40B4-BE49-F238E27FC236}">
                <a16:creationId xmlns:a16="http://schemas.microsoft.com/office/drawing/2014/main" id="{A1C37EF7-5FE2-4D44-AD59-D5E2CDB966EC}"/>
              </a:ext>
            </a:extLst>
          </p:cNvPr>
          <p:cNvSpPr txBox="1">
            <a:spLocks/>
          </p:cNvSpPr>
          <p:nvPr/>
        </p:nvSpPr>
        <p:spPr>
          <a:xfrm>
            <a:off x="380010" y="2134620"/>
            <a:ext cx="8383980" cy="4135035"/>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 class</a:t>
            </a:r>
            <a:r>
              <a:rPr lang="en-US" sz="1800" dirty="0">
                <a:latin typeface="Courier New" panose="02070309020205020404" pitchFamily="49" charset="0"/>
                <a:cs typeface="Courier New" panose="02070309020205020404" pitchFamily="49" charset="0"/>
              </a:rPr>
              <a:t> Creature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String name;</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health;</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 { }</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(String name) { </a:t>
            </a:r>
            <a:r>
              <a:rPr lang="en-US" sz="1800" b="1" dirty="0">
                <a:latin typeface="Courier New" panose="02070309020205020404" pitchFamily="49" charset="0"/>
                <a:cs typeface="Courier New" panose="02070309020205020404" pitchFamily="49" charset="0"/>
              </a:rPr>
              <a:t>this</a:t>
            </a:r>
            <a:r>
              <a:rPr lang="en-US" sz="1800" dirty="0">
                <a:latin typeface="Courier New" panose="02070309020205020404" pitchFamily="49" charset="0"/>
                <a:cs typeface="Courier New" panose="02070309020205020404" pitchFamily="49" charset="0"/>
              </a:rPr>
              <a:t>.name = name; }</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a:t>
            </a:r>
            <a:r>
              <a:rPr lang="en-US" sz="1800" b="1" dirty="0">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health) { </a:t>
            </a:r>
            <a:r>
              <a:rPr lang="en-US" sz="1800" b="1" dirty="0" err="1">
                <a:latin typeface="Courier New" panose="02070309020205020404" pitchFamily="49" charset="0"/>
                <a:cs typeface="Courier New" panose="02070309020205020404" pitchFamily="49" charset="0"/>
              </a:rPr>
              <a:t>this</a:t>
            </a:r>
            <a:r>
              <a:rPr lang="en-US" sz="1800" dirty="0" err="1">
                <a:latin typeface="Courier New" panose="02070309020205020404" pitchFamily="49" charset="0"/>
                <a:cs typeface="Courier New" panose="02070309020205020404" pitchFamily="49" charset="0"/>
              </a:rPr>
              <a:t>.health</a:t>
            </a:r>
            <a:r>
              <a:rPr lang="en-US" sz="1800" dirty="0">
                <a:latin typeface="Courier New" panose="02070309020205020404" pitchFamily="49" charset="0"/>
                <a:cs typeface="Courier New" panose="02070309020205020404" pitchFamily="49" charset="0"/>
              </a:rPr>
              <a:t> = health; }</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(String name, </a:t>
            </a:r>
            <a:r>
              <a:rPr lang="en-US" sz="1800" b="1" dirty="0">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health) {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this</a:t>
            </a:r>
            <a:r>
              <a:rPr lang="en-US" sz="1800" dirty="0">
                <a:latin typeface="Courier New" panose="02070309020205020404" pitchFamily="49" charset="0"/>
                <a:cs typeface="Courier New" panose="02070309020205020404" pitchFamily="49" charset="0"/>
              </a:rPr>
              <a:t>.name = name, </a:t>
            </a:r>
            <a:r>
              <a:rPr lang="en-US" sz="1800" b="1" dirty="0" err="1">
                <a:latin typeface="Courier New" panose="02070309020205020404" pitchFamily="49" charset="0"/>
                <a:cs typeface="Courier New" panose="02070309020205020404" pitchFamily="49" charset="0"/>
              </a:rPr>
              <a:t>this</a:t>
            </a:r>
            <a:r>
              <a:rPr lang="en-US" sz="1800" dirty="0" err="1">
                <a:latin typeface="Courier New" panose="02070309020205020404" pitchFamily="49" charset="0"/>
                <a:cs typeface="Courier New" panose="02070309020205020404" pitchFamily="49" charset="0"/>
              </a:rPr>
              <a:t>.health</a:t>
            </a:r>
            <a:r>
              <a:rPr lang="en-US" sz="1800" dirty="0">
                <a:latin typeface="Courier New" panose="02070309020205020404" pitchFamily="49" charset="0"/>
                <a:cs typeface="Courier New" panose="02070309020205020404" pitchFamily="49" charset="0"/>
              </a:rPr>
              <a:t> = health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14177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Example</a:t>
            </a:r>
            <a:endParaRPr dirty="0"/>
          </a:p>
        </p:txBody>
      </p:sp>
      <p:sp>
        <p:nvSpPr>
          <p:cNvPr id="240" name="Google Shape;240;p19"/>
          <p:cNvSpPr txBox="1">
            <a:spLocks noGrp="1"/>
          </p:cNvSpPr>
          <p:nvPr>
            <p:ph type="body" idx="1"/>
          </p:nvPr>
        </p:nvSpPr>
        <p:spPr>
          <a:xfrm>
            <a:off x="462013" y="1549667"/>
            <a:ext cx="8200723" cy="2703287"/>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170"/>
              <a:buChar char="•"/>
            </a:pPr>
            <a:r>
              <a:rPr lang="en-US" sz="2170" dirty="0"/>
              <a:t>Consider a video game…</a:t>
            </a:r>
            <a:endParaRPr dirty="0"/>
          </a:p>
          <a:p>
            <a:pPr marL="742950" lvl="1" indent="-285750" algn="l" rtl="0">
              <a:lnSpc>
                <a:spcPct val="80000"/>
              </a:lnSpc>
              <a:spcBef>
                <a:spcPts val="372"/>
              </a:spcBef>
              <a:spcAft>
                <a:spcPts val="0"/>
              </a:spcAft>
              <a:buSzPts val="1860"/>
              <a:buChar char="–"/>
            </a:pPr>
            <a:r>
              <a:rPr lang="en-US" sz="1860" dirty="0"/>
              <a:t>Non-Player Character object, Monster object, Player object</a:t>
            </a:r>
            <a:endParaRPr dirty="0"/>
          </a:p>
          <a:p>
            <a:pPr marL="742950" lvl="1" indent="-285750" algn="l" rtl="0">
              <a:lnSpc>
                <a:spcPct val="80000"/>
              </a:lnSpc>
              <a:spcBef>
                <a:spcPts val="372"/>
              </a:spcBef>
              <a:spcAft>
                <a:spcPts val="0"/>
              </a:spcAft>
              <a:buSzPts val="1860"/>
              <a:buChar char="–"/>
            </a:pPr>
            <a:r>
              <a:rPr lang="en-US" sz="1860" dirty="0"/>
              <a:t>All of these extend the abstract “Creature” class</a:t>
            </a:r>
            <a:endParaRPr dirty="0"/>
          </a:p>
          <a:p>
            <a:pPr marL="342900" lvl="0" indent="-342900" algn="l" rtl="0">
              <a:lnSpc>
                <a:spcPct val="80000"/>
              </a:lnSpc>
              <a:spcBef>
                <a:spcPts val="434"/>
              </a:spcBef>
              <a:spcAft>
                <a:spcPts val="0"/>
              </a:spcAft>
              <a:buSzPts val="2170"/>
              <a:buChar char="•"/>
            </a:pPr>
            <a:r>
              <a:rPr lang="en-US" sz="2170" dirty="0"/>
              <a:t>All of these objects might have a different behavior upon dying, but they all have a die() behavior. Shared behaviors go in the Creature class, which is inherited (and overridden) in the subclasses</a:t>
            </a:r>
            <a:endParaRPr dirty="0"/>
          </a:p>
          <a:p>
            <a:pPr marL="342900" lvl="0" indent="-342900" algn="l" rtl="0">
              <a:lnSpc>
                <a:spcPct val="80000"/>
              </a:lnSpc>
              <a:spcBef>
                <a:spcPts val="434"/>
              </a:spcBef>
              <a:spcAft>
                <a:spcPts val="0"/>
              </a:spcAft>
              <a:buSzPts val="2170"/>
              <a:buChar char="•"/>
            </a:pPr>
            <a:r>
              <a:rPr lang="en-US" sz="2170" dirty="0"/>
              <a:t>A </a:t>
            </a:r>
            <a:r>
              <a:rPr lang="en-US" sz="2170" dirty="0" err="1"/>
              <a:t>dealDamage</a:t>
            </a:r>
            <a:r>
              <a:rPr lang="en-US" sz="2170" dirty="0"/>
              <a:t>() method can now be written like this:</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2" name="Rectangle 1">
            <a:extLst>
              <a:ext uri="{FF2B5EF4-FFF2-40B4-BE49-F238E27FC236}">
                <a16:creationId xmlns:a16="http://schemas.microsoft.com/office/drawing/2014/main" id="{0C7E6BA3-20D5-44E9-B3B6-BC41C3943F33}"/>
              </a:ext>
            </a:extLst>
          </p:cNvPr>
          <p:cNvSpPr/>
          <p:nvPr/>
        </p:nvSpPr>
        <p:spPr>
          <a:xfrm>
            <a:off x="643961" y="4321176"/>
            <a:ext cx="7836826" cy="19743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spcBef>
                <a:spcPts val="302"/>
              </a:spcBef>
              <a:buSzPts val="1511"/>
            </a:pPr>
            <a:r>
              <a:rPr lang="en-US" b="1" dirty="0">
                <a:latin typeface="Courier New"/>
                <a:ea typeface="Courier New"/>
                <a:cs typeface="Courier New"/>
                <a:sym typeface="Courier New"/>
              </a:rPr>
              <a:t>public void</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dealDamage</a:t>
            </a:r>
            <a:r>
              <a:rPr lang="en-US" dirty="0">
                <a:latin typeface="Courier New"/>
                <a:ea typeface="Courier New"/>
                <a:cs typeface="Courier New"/>
                <a:sym typeface="Courier New"/>
              </a:rPr>
              <a:t>(Creature target, </a:t>
            </a:r>
            <a:r>
              <a:rPr lang="en-US" b="1" dirty="0">
                <a:latin typeface="Courier New"/>
                <a:ea typeface="Courier New"/>
                <a:cs typeface="Courier New"/>
                <a:sym typeface="Courier New"/>
              </a:rPr>
              <a:t>int</a:t>
            </a:r>
            <a:r>
              <a:rPr lang="en-US" dirty="0">
                <a:latin typeface="Courier New"/>
                <a:ea typeface="Courier New"/>
                <a:cs typeface="Courier New"/>
                <a:sym typeface="Courier New"/>
              </a:rPr>
              <a:t> damage) {</a:t>
            </a:r>
            <a:endParaRPr lang="en-US" dirty="0"/>
          </a:p>
          <a:p>
            <a:pPr lvl="0">
              <a:lnSpc>
                <a:spcPct val="80000"/>
              </a:lnSpc>
              <a:spcBef>
                <a:spcPts val="302"/>
              </a:spcBef>
              <a:buSzPts val="1511"/>
            </a:pPr>
            <a:r>
              <a:rPr lang="en-US" dirty="0">
                <a:latin typeface="Courier New"/>
                <a:ea typeface="Courier New"/>
                <a:cs typeface="Courier New"/>
                <a:sym typeface="Courier New"/>
              </a:rPr>
              <a:t>	</a:t>
            </a:r>
            <a:r>
              <a:rPr lang="en-US" dirty="0" err="1">
                <a:latin typeface="Courier New"/>
                <a:ea typeface="Courier New"/>
                <a:cs typeface="Courier New"/>
                <a:sym typeface="Courier New"/>
              </a:rPr>
              <a:t>target.setHealth</a:t>
            </a:r>
            <a:r>
              <a:rPr lang="en-US" dirty="0">
                <a:latin typeface="Courier New"/>
                <a:ea typeface="Courier New"/>
                <a:cs typeface="Courier New"/>
                <a:sym typeface="Courier New"/>
              </a:rPr>
              <a:t>(</a:t>
            </a:r>
            <a:r>
              <a:rPr lang="en-US" dirty="0" err="1">
                <a:latin typeface="Courier New"/>
                <a:ea typeface="Courier New"/>
                <a:cs typeface="Courier New"/>
                <a:sym typeface="Courier New"/>
              </a:rPr>
              <a:t>target.getHealth</a:t>
            </a:r>
            <a:r>
              <a:rPr lang="en-US" dirty="0">
                <a:latin typeface="Courier New"/>
                <a:ea typeface="Courier New"/>
                <a:cs typeface="Courier New"/>
                <a:sym typeface="Courier New"/>
              </a:rPr>
              <a:t>() - damage);</a:t>
            </a:r>
            <a:endParaRPr lang="en-US" dirty="0"/>
          </a:p>
          <a:p>
            <a:pPr lvl="0">
              <a:lnSpc>
                <a:spcPct val="80000"/>
              </a:lnSpc>
              <a:spcBef>
                <a:spcPts val="302"/>
              </a:spcBef>
              <a:buSzPts val="1511"/>
            </a:pPr>
            <a:endParaRPr lang="en-US" dirty="0">
              <a:latin typeface="Courier New"/>
              <a:ea typeface="Courier New"/>
              <a:cs typeface="Courier New"/>
              <a:sym typeface="Courier New"/>
            </a:endParaRPr>
          </a:p>
          <a:p>
            <a:pPr lvl="0">
              <a:lnSpc>
                <a:spcPct val="80000"/>
              </a:lnSpc>
              <a:spcBef>
                <a:spcPts val="302"/>
              </a:spcBef>
              <a:buSzPts val="1511"/>
            </a:pPr>
            <a:r>
              <a:rPr lang="en-US" dirty="0">
                <a:latin typeface="Courier New"/>
                <a:ea typeface="Courier New"/>
                <a:cs typeface="Courier New"/>
                <a:sym typeface="Courier New"/>
              </a:rPr>
              <a:t>	</a:t>
            </a:r>
            <a:r>
              <a:rPr lang="en-US" b="1" dirty="0">
                <a:latin typeface="Courier New"/>
                <a:ea typeface="Courier New"/>
                <a:cs typeface="Courier New"/>
                <a:sym typeface="Courier New"/>
              </a:rPr>
              <a:t>if</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target.getHealth</a:t>
            </a:r>
            <a:r>
              <a:rPr lang="en-US" dirty="0">
                <a:latin typeface="Courier New"/>
                <a:ea typeface="Courier New"/>
                <a:cs typeface="Courier New"/>
                <a:sym typeface="Courier New"/>
              </a:rPr>
              <a:t>() &lt;= 0)</a:t>
            </a:r>
            <a:endParaRPr lang="en-US" dirty="0"/>
          </a:p>
          <a:p>
            <a:pPr lvl="0">
              <a:lnSpc>
                <a:spcPct val="80000"/>
              </a:lnSpc>
              <a:spcBef>
                <a:spcPts val="302"/>
              </a:spcBef>
              <a:buSzPts val="1511"/>
            </a:pPr>
            <a:r>
              <a:rPr lang="en-US" dirty="0">
                <a:latin typeface="Courier New"/>
                <a:ea typeface="Courier New"/>
                <a:cs typeface="Courier New"/>
                <a:sym typeface="Courier New"/>
              </a:rPr>
              <a:t>		</a:t>
            </a:r>
            <a:r>
              <a:rPr lang="en-US" dirty="0" err="1">
                <a:latin typeface="Courier New"/>
                <a:ea typeface="Courier New"/>
                <a:cs typeface="Courier New"/>
                <a:sym typeface="Courier New"/>
              </a:rPr>
              <a:t>target.die</a:t>
            </a:r>
            <a:r>
              <a:rPr lang="en-US" dirty="0">
                <a:latin typeface="Courier New"/>
                <a:ea typeface="Courier New"/>
                <a:cs typeface="Courier New"/>
                <a:sym typeface="Courier New"/>
              </a:rPr>
              <a:t>();</a:t>
            </a:r>
            <a:endParaRPr lang="en-US" dirty="0"/>
          </a:p>
          <a:p>
            <a:pPr lvl="0">
              <a:lnSpc>
                <a:spcPct val="80000"/>
              </a:lnSpc>
              <a:spcBef>
                <a:spcPts val="302"/>
              </a:spcBef>
              <a:buSzPts val="1511"/>
            </a:pPr>
            <a:r>
              <a:rPr lang="en-US" dirty="0">
                <a:latin typeface="Courier New"/>
                <a:ea typeface="Courier New"/>
                <a:cs typeface="Courier New"/>
                <a:sym typeface="Courier New"/>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Without Polymorphism…</a:t>
            </a:r>
            <a:endParaRPr/>
          </a:p>
        </p:txBody>
      </p:sp>
      <p:sp>
        <p:nvSpPr>
          <p:cNvPr id="247" name="Google Shape;247;p2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You would need to duplicate code for every possible case.</a:t>
            </a:r>
            <a:endParaRPr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Can’t have a broad </a:t>
            </a:r>
            <a:r>
              <a:rPr lang="en-US" dirty="0" err="1"/>
              <a:t>dealDamage</a:t>
            </a:r>
            <a:r>
              <a:rPr lang="en-US" dirty="0"/>
              <a:t>() method, you need…</a:t>
            </a:r>
            <a:endParaRPr dirty="0"/>
          </a:p>
          <a:p>
            <a:pPr marL="742950" lvl="1" indent="-285750" algn="l" rtl="0">
              <a:spcBef>
                <a:spcPts val="480"/>
              </a:spcBef>
              <a:spcAft>
                <a:spcPts val="0"/>
              </a:spcAft>
              <a:buSzPts val="2400"/>
              <a:buChar char="–"/>
            </a:pPr>
            <a:r>
              <a:rPr lang="en-US" dirty="0" err="1"/>
              <a:t>dealDamageToPlayer</a:t>
            </a:r>
            <a:r>
              <a:rPr lang="en-US" dirty="0"/>
              <a:t>(Player target, int damage)</a:t>
            </a:r>
            <a:endParaRPr dirty="0"/>
          </a:p>
          <a:p>
            <a:pPr marL="742950" lvl="1" indent="-285750" algn="l" rtl="0">
              <a:spcBef>
                <a:spcPts val="480"/>
              </a:spcBef>
              <a:spcAft>
                <a:spcPts val="0"/>
              </a:spcAft>
              <a:buSzPts val="2400"/>
              <a:buChar char="–"/>
            </a:pPr>
            <a:r>
              <a:rPr lang="en-US" dirty="0" err="1"/>
              <a:t>dealDamageToNPC</a:t>
            </a:r>
            <a:r>
              <a:rPr lang="en-US" dirty="0"/>
              <a:t>(NPC target , int damage)</a:t>
            </a:r>
            <a:endParaRPr dirty="0"/>
          </a:p>
          <a:p>
            <a:pPr marL="742950" lvl="1" indent="-285750" algn="l" rtl="0">
              <a:spcBef>
                <a:spcPts val="480"/>
              </a:spcBef>
              <a:spcAft>
                <a:spcPts val="0"/>
              </a:spcAft>
              <a:buSzPts val="2400"/>
              <a:buChar char="–"/>
            </a:pPr>
            <a:r>
              <a:rPr lang="en-US" dirty="0" err="1"/>
              <a:t>dealDamageToMonster</a:t>
            </a:r>
            <a:r>
              <a:rPr lang="en-US" dirty="0"/>
              <a:t>(Monster target , int damage)</a:t>
            </a:r>
            <a:endParaRPr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Inheritance and its Uses</a:t>
            </a:r>
            <a:endParaRPr/>
          </a:p>
        </p:txBody>
      </p:sp>
      <p:sp>
        <p:nvSpPr>
          <p:cNvPr id="226" name="Google Shape;226;p17"/>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Inheritance essentially copies </a:t>
            </a:r>
            <a:r>
              <a:rPr lang="en-US" i="1" dirty="0"/>
              <a:t>visible</a:t>
            </a:r>
            <a:r>
              <a:rPr lang="en-US" dirty="0"/>
              <a:t> variables and methods from a parent class into a child class</a:t>
            </a:r>
            <a:endParaRPr dirty="0"/>
          </a:p>
          <a:p>
            <a:pPr marL="342900" lvl="0" indent="-342900" algn="l" rtl="0">
              <a:spcBef>
                <a:spcPts val="560"/>
              </a:spcBef>
              <a:spcAft>
                <a:spcPts val="0"/>
              </a:spcAft>
              <a:buSzPts val="2800"/>
              <a:buChar char="•"/>
            </a:pPr>
            <a:r>
              <a:rPr lang="en-US" dirty="0"/>
              <a:t>Promotes code reuse, reduces duplication and redundancy.</a:t>
            </a:r>
            <a:endParaRPr dirty="0"/>
          </a:p>
          <a:p>
            <a:pPr marL="342900" lvl="0" indent="-342900" algn="l" rtl="0">
              <a:spcBef>
                <a:spcPts val="560"/>
              </a:spcBef>
              <a:spcAft>
                <a:spcPts val="0"/>
              </a:spcAft>
              <a:buSzPts val="2800"/>
              <a:buChar char="•"/>
            </a:pPr>
            <a:r>
              <a:rPr lang="en-US" dirty="0"/>
              <a:t>Enables polymorphism and code flexibility (more on this later)</a:t>
            </a:r>
            <a:endParaRPr dirty="0"/>
          </a:p>
          <a:p>
            <a:pPr marL="342900" lvl="0" indent="-342900" algn="l" rtl="0">
              <a:spcBef>
                <a:spcPts val="560"/>
              </a:spcBef>
              <a:spcAft>
                <a:spcPts val="0"/>
              </a:spcAft>
              <a:buSzPts val="2800"/>
              <a:buChar char="•"/>
            </a:pPr>
            <a:r>
              <a:rPr lang="en-US" dirty="0"/>
              <a:t>Structures classes into an understandable hierarchy.</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50192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Method Overloading Preference</a:t>
            </a:r>
            <a:endParaRPr dirty="0"/>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When overloading a method, there is a certain order of precedence for which method version is invoked:</a:t>
            </a:r>
          </a:p>
          <a:p>
            <a:pPr marL="0" lvl="0" indent="0" algn="l" rtl="0">
              <a:spcBef>
                <a:spcPts val="0"/>
              </a:spcBef>
              <a:spcAft>
                <a:spcPts val="0"/>
              </a:spcAft>
              <a:buSzPts val="2800"/>
              <a:buNone/>
            </a:pPr>
            <a:endParaRPr lang="en-US" sz="2400" dirty="0"/>
          </a:p>
          <a:p>
            <a:pPr lvl="0" indent="-457200" algn="l" rtl="0">
              <a:spcBef>
                <a:spcPts val="0"/>
              </a:spcBef>
              <a:spcAft>
                <a:spcPts val="0"/>
              </a:spcAft>
              <a:buSzPts val="2800"/>
              <a:buFont typeface="+mj-lt"/>
              <a:buAutoNum type="arabicPeriod"/>
            </a:pPr>
            <a:r>
              <a:rPr lang="en-US" sz="2400" dirty="0"/>
              <a:t>Exact datatype match</a:t>
            </a:r>
          </a:p>
          <a:p>
            <a:pPr lvl="0" indent="-457200" algn="l" rtl="0">
              <a:spcBef>
                <a:spcPts val="0"/>
              </a:spcBef>
              <a:spcAft>
                <a:spcPts val="0"/>
              </a:spcAft>
              <a:buSzPts val="2800"/>
              <a:buFont typeface="+mj-lt"/>
              <a:buAutoNum type="arabicPeriod"/>
            </a:pPr>
            <a:r>
              <a:rPr lang="en-US" sz="2400" dirty="0"/>
              <a:t>Implicit Casting (type conversion)</a:t>
            </a:r>
          </a:p>
          <a:p>
            <a:pPr lvl="0" indent="-457200" algn="l" rtl="0">
              <a:spcBef>
                <a:spcPts val="0"/>
              </a:spcBef>
              <a:spcAft>
                <a:spcPts val="0"/>
              </a:spcAft>
              <a:buSzPts val="2800"/>
              <a:buFont typeface="+mj-lt"/>
              <a:buAutoNum type="arabicPeriod"/>
            </a:pPr>
            <a:r>
              <a:rPr lang="en-US" sz="2400" dirty="0"/>
              <a:t>Boxing (auto-boxing or unboxing)</a:t>
            </a:r>
          </a:p>
          <a:p>
            <a:pPr lvl="0" indent="-457200" algn="l" rtl="0">
              <a:spcBef>
                <a:spcPts val="0"/>
              </a:spcBef>
              <a:spcAft>
                <a:spcPts val="0"/>
              </a:spcAft>
              <a:buSzPts val="2800"/>
              <a:buFont typeface="+mj-lt"/>
              <a:buAutoNum type="arabicPeriod"/>
            </a:pPr>
            <a:r>
              <a:rPr lang="en-US" sz="2400" dirty="0"/>
              <a:t>varargs…</a:t>
            </a:r>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3131134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Abstract Classes and Methods</a:t>
            </a:r>
            <a:endParaRPr/>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lnSpcReduction="10000"/>
          </a:bodyPr>
          <a:lstStyle/>
          <a:p>
            <a:pPr marL="342900" indent="-342900">
              <a:lnSpc>
                <a:spcPct val="90000"/>
              </a:lnSpc>
              <a:spcBef>
                <a:spcPts val="0"/>
              </a:spcBef>
              <a:buSzPts val="2590"/>
            </a:pPr>
            <a:r>
              <a:rPr lang="en-US" sz="2400" b="1" u="sng" dirty="0"/>
              <a:t>Abstract</a:t>
            </a:r>
            <a:r>
              <a:rPr lang="en-US" sz="2400" dirty="0"/>
              <a:t> </a:t>
            </a:r>
            <a:r>
              <a:rPr lang="en-US" sz="2400" i="1" dirty="0"/>
              <a:t>adjective</a:t>
            </a:r>
            <a:r>
              <a:rPr lang="en-US" sz="2400" dirty="0"/>
              <a:t> /</a:t>
            </a:r>
            <a:r>
              <a:rPr lang="en-US" sz="2400" dirty="0" err="1"/>
              <a:t>abˈstrakt</a:t>
            </a:r>
            <a:r>
              <a:rPr lang="en-US" sz="2400" dirty="0"/>
              <a:t>,ˈ</a:t>
            </a:r>
            <a:r>
              <a:rPr lang="en-US" sz="2400" dirty="0" err="1"/>
              <a:t>abˌstrakt</a:t>
            </a:r>
            <a:r>
              <a:rPr lang="en-US" sz="2400" dirty="0"/>
              <a:t>/: existing in thought or as an idea but not having a physical or concrete existence.</a:t>
            </a:r>
          </a:p>
          <a:p>
            <a:pPr marL="342900" indent="-342900">
              <a:lnSpc>
                <a:spcPct val="90000"/>
              </a:lnSpc>
              <a:spcBef>
                <a:spcPts val="0"/>
              </a:spcBef>
              <a:buSzPts val="2590"/>
            </a:pPr>
            <a:endParaRPr lang="en-US" sz="2400" dirty="0"/>
          </a:p>
          <a:p>
            <a:pPr marL="0" indent="0">
              <a:lnSpc>
                <a:spcPct val="90000"/>
              </a:lnSpc>
              <a:spcBef>
                <a:spcPts val="0"/>
              </a:spcBef>
              <a:buSzPts val="2590"/>
              <a:buNone/>
            </a:pPr>
            <a:r>
              <a:rPr lang="en-US" sz="2400" dirty="0"/>
              <a:t>To recap:</a:t>
            </a:r>
          </a:p>
          <a:p>
            <a:pPr marL="342900" indent="-342900">
              <a:lnSpc>
                <a:spcPct val="90000"/>
              </a:lnSpc>
              <a:spcBef>
                <a:spcPts val="0"/>
              </a:spcBef>
              <a:buSzPts val="2590"/>
            </a:pPr>
            <a:r>
              <a:rPr lang="en-US" sz="2400" dirty="0"/>
              <a:t>Abstract methods have a </a:t>
            </a:r>
            <a:r>
              <a:rPr lang="en-US" sz="2400" i="1" dirty="0"/>
              <a:t>declaration</a:t>
            </a:r>
            <a:r>
              <a:rPr lang="en-US" sz="2400" dirty="0"/>
              <a:t>, but no </a:t>
            </a:r>
            <a:r>
              <a:rPr lang="en-US" sz="2400" i="1" dirty="0"/>
              <a:t>definition</a:t>
            </a:r>
            <a:r>
              <a:rPr lang="en-US" sz="2400" dirty="0"/>
              <a:t>. They are not </a:t>
            </a:r>
            <a:r>
              <a:rPr lang="en-US" sz="2400" i="1" dirty="0"/>
              <a:t>concrete</a:t>
            </a:r>
            <a:r>
              <a:rPr lang="en-US" sz="2400" dirty="0"/>
              <a:t> methods which have both.</a:t>
            </a:r>
          </a:p>
          <a:p>
            <a:pPr marL="342900" indent="-342900">
              <a:lnSpc>
                <a:spcPct val="90000"/>
              </a:lnSpc>
              <a:spcBef>
                <a:spcPts val="518"/>
              </a:spcBef>
              <a:buSzPts val="2590"/>
            </a:pPr>
            <a:r>
              <a:rPr lang="en-US" sz="2400" dirty="0"/>
              <a:t>A class that contains an abstract method (directly or through inheritance) </a:t>
            </a:r>
            <a:r>
              <a:rPr lang="en-US" sz="2400" i="1" dirty="0"/>
              <a:t>must be</a:t>
            </a:r>
            <a:r>
              <a:rPr lang="en-US" sz="2400" dirty="0"/>
              <a:t> an abstract class.</a:t>
            </a:r>
          </a:p>
          <a:p>
            <a:pPr marL="342900" indent="-342900">
              <a:lnSpc>
                <a:spcPct val="90000"/>
              </a:lnSpc>
              <a:spcBef>
                <a:spcPts val="518"/>
              </a:spcBef>
              <a:buSzPts val="2590"/>
            </a:pPr>
            <a:r>
              <a:rPr lang="en-US" sz="2400" dirty="0"/>
              <a:t>An abstract class does not need to contain any abstract methods.</a:t>
            </a:r>
          </a:p>
          <a:p>
            <a:pPr marL="342900" indent="-342900">
              <a:lnSpc>
                <a:spcPct val="90000"/>
              </a:lnSpc>
              <a:spcBef>
                <a:spcPts val="518"/>
              </a:spcBef>
              <a:buSzPts val="2590"/>
            </a:pPr>
            <a:r>
              <a:rPr lang="en-US" sz="2400" dirty="0"/>
              <a:t>Abstract classes cannot be instantiated. </a:t>
            </a:r>
          </a:p>
          <a:p>
            <a:pPr marL="342900" indent="-342900">
              <a:lnSpc>
                <a:spcPct val="90000"/>
              </a:lnSpc>
              <a:spcBef>
                <a:spcPts val="518"/>
              </a:spcBef>
              <a:buSzPts val="2590"/>
            </a:pPr>
            <a:r>
              <a:rPr lang="en-US" sz="2400" dirty="0"/>
              <a:t>Abstract classes store properties and behaviors that describe a type of thing but should not be instantiated.</a:t>
            </a:r>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Interfaces vs Abstract Classes	</a:t>
            </a:r>
            <a:endParaRPr dirty="0"/>
          </a:p>
        </p:txBody>
      </p:sp>
      <p:sp>
        <p:nvSpPr>
          <p:cNvPr id="254" name="Google Shape;254;p2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90000"/>
              </a:lnSpc>
              <a:spcBef>
                <a:spcPts val="0"/>
              </a:spcBef>
              <a:spcAft>
                <a:spcPts val="0"/>
              </a:spcAft>
              <a:buSzPts val="2800"/>
              <a:buChar char="•"/>
            </a:pPr>
            <a:r>
              <a:rPr lang="en-US" dirty="0"/>
              <a:t>All methods of an interface are implicitly public and abstract</a:t>
            </a:r>
          </a:p>
          <a:p>
            <a:pPr marL="800100" lvl="1" indent="-342900">
              <a:lnSpc>
                <a:spcPct val="90000"/>
              </a:lnSpc>
              <a:spcBef>
                <a:spcPts val="0"/>
              </a:spcBef>
              <a:buSzPts val="2800"/>
              <a:buChar char="•"/>
            </a:pPr>
            <a:r>
              <a:rPr lang="en-US" dirty="0"/>
              <a:t>You can define them as </a:t>
            </a:r>
            <a:r>
              <a:rPr lang="en-US" dirty="0">
                <a:latin typeface="Courier New"/>
                <a:ea typeface="Courier New"/>
                <a:cs typeface="Courier New"/>
                <a:sym typeface="Courier New"/>
              </a:rPr>
              <a:t>static</a:t>
            </a:r>
            <a:r>
              <a:rPr lang="en-US" dirty="0"/>
              <a:t>, or </a:t>
            </a:r>
            <a:r>
              <a:rPr lang="en-US" dirty="0">
                <a:latin typeface="Courier New"/>
                <a:ea typeface="Courier New"/>
                <a:cs typeface="Courier New"/>
                <a:sym typeface="Courier New"/>
              </a:rPr>
              <a:t>default</a:t>
            </a:r>
            <a:r>
              <a:rPr lang="en-US" dirty="0"/>
              <a:t> as of Java 8.</a:t>
            </a:r>
            <a:endParaRPr dirty="0"/>
          </a:p>
          <a:p>
            <a:pPr marL="342900" lvl="0" indent="-342900" algn="l" rtl="0">
              <a:lnSpc>
                <a:spcPct val="90000"/>
              </a:lnSpc>
              <a:spcBef>
                <a:spcPts val="560"/>
              </a:spcBef>
              <a:spcAft>
                <a:spcPts val="0"/>
              </a:spcAft>
              <a:buSzPts val="2800"/>
              <a:buChar char="•"/>
            </a:pPr>
            <a:r>
              <a:rPr lang="en-US" dirty="0">
                <a:latin typeface="Arial"/>
                <a:ea typeface="Arial"/>
                <a:cs typeface="Arial"/>
                <a:sym typeface="Arial"/>
              </a:rPr>
              <a:t>Interface variables are implicitly </a:t>
            </a:r>
            <a:r>
              <a:rPr lang="en-US" dirty="0">
                <a:latin typeface="Courier New"/>
                <a:ea typeface="Courier New"/>
                <a:cs typeface="Courier New"/>
                <a:sym typeface="Courier New"/>
              </a:rPr>
              <a:t>public static final</a:t>
            </a:r>
            <a:endParaRPr lang="en-US" dirty="0"/>
          </a:p>
          <a:p>
            <a:pPr marL="342900" indent="-342900">
              <a:lnSpc>
                <a:spcPct val="90000"/>
              </a:lnSpc>
            </a:pPr>
            <a:r>
              <a:rPr lang="en-US" dirty="0"/>
              <a:t>Neither abstract classes or interfaces can be instantiated directly (you must create objects from derived classes)</a:t>
            </a:r>
          </a:p>
          <a:p>
            <a:pPr marL="342900" indent="-342900">
              <a:lnSpc>
                <a:spcPct val="90000"/>
              </a:lnSpc>
            </a:pPr>
            <a:r>
              <a:rPr lang="en-US" dirty="0"/>
              <a:t>Child classes the implement interfaces or abstract classes must provide a definition for abstract any methods.</a:t>
            </a:r>
          </a:p>
          <a:p>
            <a:pPr marL="342900" indent="-342900">
              <a:lnSpc>
                <a:spcPct val="90000"/>
              </a:lnSpc>
            </a:pPr>
            <a:r>
              <a:rPr lang="en-US" dirty="0"/>
              <a:t>A class can only extend one class; however, it can implement many interfaces.</a:t>
            </a:r>
          </a:p>
          <a:p>
            <a:pPr marL="342900" indent="-342900">
              <a:lnSpc>
                <a:spcPct val="90000"/>
              </a:lnSpc>
            </a:pPr>
            <a:endParaRPr lang="en-US" dirty="0"/>
          </a:p>
          <a:p>
            <a:pPr marL="342900" indent="-342900">
              <a:lnSpc>
                <a:spcPct val="90000"/>
              </a:lnSpc>
            </a:pPr>
            <a:endParaRPr lang="en-US"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a:t>
            </a:r>
            <a:r>
              <a:rPr lang="en-US">
                <a:latin typeface="Courier New"/>
                <a:ea typeface="Courier New"/>
                <a:cs typeface="Courier New"/>
                <a:sym typeface="Courier New"/>
              </a:rPr>
              <a:t>final</a:t>
            </a:r>
            <a:r>
              <a:rPr lang="en-US"/>
              <a:t> Keyword</a:t>
            </a:r>
            <a:endParaRPr/>
          </a:p>
        </p:txBody>
      </p:sp>
      <p:sp>
        <p:nvSpPr>
          <p:cNvPr id="247" name="Google Shape;247;p2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The </a:t>
            </a:r>
            <a:r>
              <a:rPr lang="en-US" dirty="0">
                <a:latin typeface="Courier New"/>
                <a:ea typeface="Courier New"/>
                <a:cs typeface="Courier New"/>
                <a:sym typeface="Courier New"/>
              </a:rPr>
              <a:t>final</a:t>
            </a:r>
            <a:r>
              <a:rPr lang="en-US" dirty="0"/>
              <a:t> keyword has three uses:</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variable cannot be changed once assigned a value. It is the </a:t>
            </a:r>
            <a:r>
              <a:rPr lang="en-US" i="1" dirty="0"/>
              <a:t>final </a:t>
            </a:r>
            <a:r>
              <a:rPr lang="en-US" dirty="0"/>
              <a:t>state of the object.</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method cannot be overridden. It is the </a:t>
            </a:r>
            <a:r>
              <a:rPr lang="en-US" i="1" dirty="0"/>
              <a:t>final</a:t>
            </a:r>
            <a:r>
              <a:rPr lang="en-US" dirty="0"/>
              <a:t> implementation of that behavior.</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class cannot be extended. It is the </a:t>
            </a:r>
            <a:r>
              <a:rPr lang="en-US" i="1" dirty="0"/>
              <a:t>final</a:t>
            </a:r>
            <a:r>
              <a:rPr lang="en-US" dirty="0"/>
              <a:t> definition of that class.</a:t>
            </a:r>
            <a:endParaRPr dirty="0"/>
          </a:p>
          <a:p>
            <a:pPr marL="342900" lvl="0" indent="-342900" algn="l" rtl="0">
              <a:lnSpc>
                <a:spcPct val="90000"/>
              </a:lnSpc>
              <a:spcBef>
                <a:spcPts val="560"/>
              </a:spcBef>
              <a:spcAft>
                <a:spcPts val="0"/>
              </a:spcAft>
              <a:buSzPts val="2800"/>
              <a:buChar char="•"/>
            </a:pPr>
            <a:r>
              <a:rPr lang="en-US" dirty="0"/>
              <a:t>final and static are two different things. Do not confuse them.</a:t>
            </a:r>
            <a:endParaRPr dirty="0"/>
          </a:p>
          <a:p>
            <a:pPr marL="342900" lvl="0" indent="-342900" algn="l" rtl="0">
              <a:lnSpc>
                <a:spcPct val="90000"/>
              </a:lnSpc>
              <a:spcBef>
                <a:spcPts val="560"/>
              </a:spcBef>
              <a:spcAft>
                <a:spcPts val="0"/>
              </a:spcAft>
              <a:buSzPts val="2800"/>
              <a:buChar char="•"/>
            </a:pPr>
            <a:r>
              <a:rPr lang="en-US" dirty="0"/>
              <a:t>A </a:t>
            </a:r>
            <a:r>
              <a:rPr lang="en-US" dirty="0">
                <a:latin typeface="Courier New"/>
                <a:ea typeface="Courier New"/>
                <a:cs typeface="Courier New"/>
                <a:sym typeface="Courier New"/>
              </a:rPr>
              <a:t>static final </a:t>
            </a:r>
            <a:r>
              <a:rPr lang="en-US" dirty="0"/>
              <a:t>variable is one that has a universal value </a:t>
            </a:r>
            <a:r>
              <a:rPr lang="en-US" i="1" dirty="0"/>
              <a:t>and</a:t>
            </a:r>
            <a:r>
              <a:rPr lang="en-US" dirty="0"/>
              <a:t> cannot be changed. Think pi.</a:t>
            </a:r>
            <a:endParaRPr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Why Use Either?</a:t>
            </a:r>
            <a:endParaRPr/>
          </a:p>
        </p:txBody>
      </p:sp>
      <p:sp>
        <p:nvSpPr>
          <p:cNvPr id="261" name="Google Shape;261;p22"/>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Abstract classes are structures that contain state and behaviors. Interfaces better define behaviors only.</a:t>
            </a:r>
            <a:endParaRPr dirty="0"/>
          </a:p>
          <a:p>
            <a:pPr marL="342900" lvl="0" indent="-342900" algn="l" rtl="0">
              <a:spcBef>
                <a:spcPts val="518"/>
              </a:spcBef>
              <a:spcAft>
                <a:spcPts val="0"/>
              </a:spcAft>
              <a:buSzPts val="2590"/>
              <a:buChar char="•"/>
            </a:pPr>
            <a:r>
              <a:rPr lang="en-US" sz="2590" dirty="0"/>
              <a:t>If a behavior is reliant on what something </a:t>
            </a:r>
            <a:r>
              <a:rPr lang="en-US" sz="2590" i="1" dirty="0"/>
              <a:t>is</a:t>
            </a:r>
            <a:r>
              <a:rPr lang="en-US" sz="2590" dirty="0"/>
              <a:t>, it should go in an abstract class. If it can be described separately from the state, it should go in an interface.</a:t>
            </a:r>
            <a:endParaRPr dirty="0"/>
          </a:p>
          <a:p>
            <a:pPr marL="342900" lvl="0" indent="-342900" algn="l" rtl="0">
              <a:spcBef>
                <a:spcPts val="518"/>
              </a:spcBef>
              <a:spcAft>
                <a:spcPts val="0"/>
              </a:spcAft>
              <a:buSzPts val="2590"/>
              <a:buChar char="•"/>
            </a:pPr>
            <a:r>
              <a:rPr lang="en-US" sz="2590" dirty="0"/>
              <a:t>Use an abstract class when you want to have a common “root” class, but you don’t want it instantiated.</a:t>
            </a:r>
            <a:endParaRPr dirty="0"/>
          </a:p>
          <a:p>
            <a:pPr marL="342900" lvl="0" indent="-342900" algn="l" rtl="0">
              <a:spcBef>
                <a:spcPts val="518"/>
              </a:spcBef>
              <a:spcAft>
                <a:spcPts val="0"/>
              </a:spcAft>
              <a:buSzPts val="2590"/>
              <a:buChar char="•"/>
            </a:pPr>
            <a:r>
              <a:rPr lang="en-US" sz="2590" dirty="0"/>
              <a:t>Use interfaces when you just want to define behavior.</a:t>
            </a:r>
            <a:endParaRPr dirty="0"/>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 Metaphor…	</a:t>
            </a:r>
            <a:endParaRPr/>
          </a:p>
        </p:txBody>
      </p:sp>
      <p:sp>
        <p:nvSpPr>
          <p:cNvPr id="268" name="Google Shape;268;p23"/>
          <p:cNvSpPr txBox="1">
            <a:spLocks noGrp="1"/>
          </p:cNvSpPr>
          <p:nvPr>
            <p:ph type="body" idx="1"/>
          </p:nvPr>
        </p:nvSpPr>
        <p:spPr>
          <a:xfrm>
            <a:off x="380010" y="1530417"/>
            <a:ext cx="8176849" cy="454312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All USAF pilots go through training on skills that are shared across all models of plane. A USAF pilot is a stateful object – each has a name, rank, etc.</a:t>
            </a:r>
            <a:endParaRPr dirty="0"/>
          </a:p>
          <a:p>
            <a:pPr marL="742950" lvl="1" indent="-285750" algn="l" rtl="0">
              <a:lnSpc>
                <a:spcPct val="80000"/>
              </a:lnSpc>
              <a:spcBef>
                <a:spcPts val="444"/>
              </a:spcBef>
              <a:spcAft>
                <a:spcPts val="0"/>
              </a:spcAft>
              <a:buSzPts val="2220"/>
              <a:buChar char="–"/>
            </a:pPr>
            <a:r>
              <a:rPr lang="en-US" sz="2220" dirty="0"/>
              <a:t>An abstract class.</a:t>
            </a:r>
            <a:endParaRPr dirty="0"/>
          </a:p>
          <a:p>
            <a:pPr marL="342900" lvl="0" indent="-342900" algn="l" rtl="0">
              <a:lnSpc>
                <a:spcPct val="80000"/>
              </a:lnSpc>
              <a:spcBef>
                <a:spcPts val="518"/>
              </a:spcBef>
              <a:spcAft>
                <a:spcPts val="0"/>
              </a:spcAft>
              <a:buSzPts val="2590"/>
              <a:buChar char="•"/>
            </a:pPr>
            <a:r>
              <a:rPr lang="en-US" sz="2590" dirty="0"/>
              <a:t>A USAF pilot is also assigned to a specific model of plane, for which they receive additional training. A C-17 Pilot is an example.</a:t>
            </a:r>
            <a:endParaRPr dirty="0"/>
          </a:p>
          <a:p>
            <a:pPr marL="742950" lvl="1" indent="-285750" algn="l" rtl="0">
              <a:lnSpc>
                <a:spcPct val="80000"/>
              </a:lnSpc>
              <a:spcBef>
                <a:spcPts val="444"/>
              </a:spcBef>
              <a:spcAft>
                <a:spcPts val="0"/>
              </a:spcAft>
              <a:buSzPts val="2220"/>
              <a:buChar char="–"/>
            </a:pPr>
            <a:r>
              <a:rPr lang="en-US" sz="2220" dirty="0"/>
              <a:t>A concrete class that extends USAF Pilot</a:t>
            </a:r>
            <a:endParaRPr dirty="0"/>
          </a:p>
          <a:p>
            <a:pPr marL="342900" lvl="0" indent="-342900" algn="l" rtl="0">
              <a:lnSpc>
                <a:spcPct val="80000"/>
              </a:lnSpc>
              <a:spcBef>
                <a:spcPts val="518"/>
              </a:spcBef>
              <a:spcAft>
                <a:spcPts val="0"/>
              </a:spcAft>
              <a:buSzPts val="2590"/>
              <a:buChar char="•"/>
            </a:pPr>
            <a:r>
              <a:rPr lang="en-US" sz="2590" dirty="0"/>
              <a:t>Any pilot may be designated as a “safety officer” for a flight, which confers a set of operations and checks they must complete. These checks are universal.</a:t>
            </a:r>
            <a:endParaRPr dirty="0"/>
          </a:p>
          <a:p>
            <a:pPr marL="742950" lvl="1" indent="-285750" algn="l" rtl="0">
              <a:lnSpc>
                <a:spcPct val="80000"/>
              </a:lnSpc>
              <a:spcBef>
                <a:spcPts val="444"/>
              </a:spcBef>
              <a:spcAft>
                <a:spcPts val="0"/>
              </a:spcAft>
              <a:buSzPts val="2220"/>
              <a:buChar char="–"/>
            </a:pPr>
            <a:r>
              <a:rPr lang="en-US" sz="2220" dirty="0"/>
              <a:t>An interface that can be implemented by a USAF pilot</a:t>
            </a:r>
            <a:endParaRPr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Advanced Usage</a:t>
            </a:r>
            <a:endParaRPr/>
          </a:p>
        </p:txBody>
      </p:sp>
      <p:sp>
        <p:nvSpPr>
          <p:cNvPr id="275" name="Google Shape;275;p24"/>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Abstract classes and Interfaces are often used in Libraries and Frameworks to give you access to their code (the states and behaviors defined in the library) for extension.</a:t>
            </a:r>
            <a:endParaRPr dirty="0"/>
          </a:p>
          <a:p>
            <a:pPr marL="342900" lvl="0" indent="-342900" algn="l" rtl="0">
              <a:lnSpc>
                <a:spcPct val="90000"/>
              </a:lnSpc>
              <a:spcBef>
                <a:spcPts val="560"/>
              </a:spcBef>
              <a:spcAft>
                <a:spcPts val="0"/>
              </a:spcAft>
              <a:buSzPts val="2800"/>
              <a:buChar char="•"/>
            </a:pPr>
            <a:r>
              <a:rPr lang="en-US" dirty="0"/>
              <a:t>Example: The Java Servlets API defines how web applications handle and interpret HTTP requests to run code. </a:t>
            </a:r>
            <a:endParaRPr dirty="0"/>
          </a:p>
          <a:p>
            <a:pPr marL="742950" lvl="1" indent="-285750" algn="l" rtl="0">
              <a:lnSpc>
                <a:spcPct val="90000"/>
              </a:lnSpc>
              <a:spcBef>
                <a:spcPts val="480"/>
              </a:spcBef>
              <a:spcAft>
                <a:spcPts val="0"/>
              </a:spcAft>
              <a:buSzPts val="2400"/>
              <a:buChar char="–"/>
            </a:pPr>
            <a:r>
              <a:rPr lang="en-US" dirty="0"/>
              <a:t>The library is designed to work polymorphically with subclasses of library-defined abstract classes.</a:t>
            </a:r>
            <a:endParaRPr dirty="0"/>
          </a:p>
          <a:p>
            <a:pPr marL="742950" lvl="1" indent="-285750" algn="l" rtl="0">
              <a:lnSpc>
                <a:spcPct val="90000"/>
              </a:lnSpc>
              <a:spcBef>
                <a:spcPts val="480"/>
              </a:spcBef>
              <a:spcAft>
                <a:spcPts val="0"/>
              </a:spcAft>
              <a:buSzPts val="2400"/>
              <a:buChar char="–"/>
            </a:pPr>
            <a:r>
              <a:rPr lang="en-US" dirty="0"/>
              <a:t>You </a:t>
            </a:r>
            <a:r>
              <a:rPr lang="en-US" i="1" dirty="0"/>
              <a:t>extend</a:t>
            </a:r>
            <a:r>
              <a:rPr lang="en-US" dirty="0"/>
              <a:t> the library’s abstract classes to create custom functionality, and register them with the library</a:t>
            </a:r>
            <a:endParaRPr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“Coding to the Interface”</a:t>
            </a:r>
            <a:endParaRPr/>
          </a:p>
        </p:txBody>
      </p:sp>
      <p:sp>
        <p:nvSpPr>
          <p:cNvPr id="282" name="Google Shape;282;p25"/>
          <p:cNvSpPr txBox="1">
            <a:spLocks noGrp="1"/>
          </p:cNvSpPr>
          <p:nvPr>
            <p:ph type="body" idx="1"/>
          </p:nvPr>
        </p:nvSpPr>
        <p:spPr>
          <a:xfrm>
            <a:off x="380010" y="1540041"/>
            <a:ext cx="8176849" cy="442762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sz="1400" dirty="0"/>
              <a:t>Wherever possible, code should be “loosely coupled”</a:t>
            </a:r>
            <a:endParaRPr dirty="0"/>
          </a:p>
          <a:p>
            <a:pPr marL="342900" lvl="0" indent="-342900" algn="l" rtl="0">
              <a:spcBef>
                <a:spcPts val="280"/>
              </a:spcBef>
              <a:spcAft>
                <a:spcPts val="0"/>
              </a:spcAft>
              <a:buSzPts val="1400"/>
              <a:buChar char="•"/>
            </a:pPr>
            <a:r>
              <a:rPr lang="en-US" sz="1400" dirty="0"/>
              <a:t>“Tightly coupled” code is highly dependent on a specific implementation (concrete class).</a:t>
            </a:r>
            <a:endParaRPr dirty="0"/>
          </a:p>
          <a:p>
            <a:pPr marL="0" lvl="0" indent="0" algn="l" rtl="0">
              <a:spcBef>
                <a:spcPts val="280"/>
              </a:spcBef>
              <a:spcAft>
                <a:spcPts val="0"/>
              </a:spcAft>
              <a:buSzPts val="1400"/>
              <a:buNone/>
            </a:pPr>
            <a:endParaRPr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sz="1400" dirty="0">
              <a:latin typeface="Courier New"/>
              <a:ea typeface="Courier New"/>
              <a:cs typeface="Courier New"/>
              <a:sym typeface="Courier New"/>
            </a:endParaRPr>
          </a:p>
          <a:p>
            <a:pPr marL="342900" lvl="0" indent="-342900" algn="l" rtl="0">
              <a:spcBef>
                <a:spcPts val="280"/>
              </a:spcBef>
              <a:spcAft>
                <a:spcPts val="0"/>
              </a:spcAft>
              <a:buSzPts val="1400"/>
              <a:buChar char="•"/>
            </a:pPr>
            <a:endParaRPr lang="en-US" sz="1400" dirty="0">
              <a:latin typeface="Arial"/>
              <a:ea typeface="Arial"/>
              <a:cs typeface="Arial"/>
              <a:sym typeface="Arial"/>
            </a:endParaRPr>
          </a:p>
          <a:p>
            <a:pPr marL="342900" lvl="0" indent="-342900" algn="l" rtl="0">
              <a:spcBef>
                <a:spcPts val="280"/>
              </a:spcBef>
              <a:spcAft>
                <a:spcPts val="0"/>
              </a:spcAft>
              <a:buSzPts val="1400"/>
              <a:buChar char="•"/>
            </a:pPr>
            <a:endParaRPr lang="en-US" sz="1400" dirty="0"/>
          </a:p>
          <a:p>
            <a:pPr marL="342900" lvl="0" indent="-342900" algn="l" rtl="0">
              <a:spcBef>
                <a:spcPts val="280"/>
              </a:spcBef>
              <a:spcAft>
                <a:spcPts val="0"/>
              </a:spcAft>
              <a:buSzPts val="1400"/>
              <a:buChar char="•"/>
            </a:pPr>
            <a:endParaRPr lang="en-US" sz="1400" dirty="0">
              <a:latin typeface="Arial"/>
              <a:ea typeface="Arial"/>
              <a:cs typeface="Arial"/>
              <a:sym typeface="Arial"/>
            </a:endParaRPr>
          </a:p>
          <a:p>
            <a:pPr marL="342900" lvl="0" indent="-342900" algn="l" rtl="0">
              <a:spcBef>
                <a:spcPts val="280"/>
              </a:spcBef>
              <a:spcAft>
                <a:spcPts val="0"/>
              </a:spcAft>
              <a:buSzPts val="1400"/>
              <a:buChar char="•"/>
            </a:pPr>
            <a:r>
              <a:rPr lang="en-US" sz="1400" dirty="0">
                <a:latin typeface="Arial"/>
                <a:ea typeface="Arial"/>
                <a:cs typeface="Arial"/>
                <a:sym typeface="Arial"/>
              </a:rPr>
              <a:t>What if the product later changes to require PostgreSQL database instead?</a:t>
            </a:r>
            <a:endParaRPr dirty="0"/>
          </a:p>
        </p:txBody>
      </p:sp>
      <p:sp>
        <p:nvSpPr>
          <p:cNvPr id="283" name="Google Shape;283;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203E40BE-C560-48EF-B6FB-E0CE295B8DF8}"/>
              </a:ext>
            </a:extLst>
          </p:cNvPr>
          <p:cNvSpPr/>
          <p:nvPr/>
        </p:nvSpPr>
        <p:spPr>
          <a:xfrm>
            <a:off x="754144" y="2203348"/>
            <a:ext cx="7013544" cy="99924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MySQLDatabase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(String Table, String Value)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 name="Rectangle 2">
            <a:extLst>
              <a:ext uri="{FF2B5EF4-FFF2-40B4-BE49-F238E27FC236}">
                <a16:creationId xmlns:a16="http://schemas.microsoft.com/office/drawing/2014/main" id="{B191859A-9A4C-4DDF-89BD-47134E6C4842}"/>
              </a:ext>
            </a:extLst>
          </p:cNvPr>
          <p:cNvSpPr/>
          <p:nvPr/>
        </p:nvSpPr>
        <p:spPr>
          <a:xfrm>
            <a:off x="754144" y="3449959"/>
            <a:ext cx="7013544" cy="25177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CustomerRepository</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private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MySQLDatabase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database;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CustomerRepository</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MySQLDatabase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database)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this</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database;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add(</a:t>
            </a:r>
            <a:r>
              <a:rPr lang="en-US" sz="1400" kern="0" dirty="0">
                <a:solidFill>
                  <a:srgbClr val="000000"/>
                </a:solidFill>
                <a:latin typeface="Courier New"/>
                <a:ea typeface="Courier New"/>
                <a:cs typeface="Courier New"/>
                <a:sym typeface="Courier New"/>
              </a:rPr>
              <a:t>S</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tring</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CustomerName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database.addRow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("Customer",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CustomerName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2">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DB6F-3DEE-4841-A9EC-E2E8A9E817DC}"/>
              </a:ext>
            </a:extLst>
          </p:cNvPr>
          <p:cNvSpPr>
            <a:spLocks noGrp="1"/>
          </p:cNvSpPr>
          <p:nvPr>
            <p:ph type="title"/>
          </p:nvPr>
        </p:nvSpPr>
        <p:spPr/>
        <p:txBody>
          <a:bodyPr/>
          <a:lstStyle/>
          <a:p>
            <a:r>
              <a:rPr lang="en-US" dirty="0"/>
              <a:t>Loosely Coupled Example…</a:t>
            </a:r>
          </a:p>
        </p:txBody>
      </p:sp>
      <p:sp>
        <p:nvSpPr>
          <p:cNvPr id="4" name="Slide Number Placeholder 3">
            <a:extLst>
              <a:ext uri="{FF2B5EF4-FFF2-40B4-BE49-F238E27FC236}">
                <a16:creationId xmlns:a16="http://schemas.microsoft.com/office/drawing/2014/main" id="{3F24A170-99F9-4CE8-BEB3-8D9DC9809A99}"/>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37</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Rectangle 4">
            <a:extLst>
              <a:ext uri="{FF2B5EF4-FFF2-40B4-BE49-F238E27FC236}">
                <a16:creationId xmlns:a16="http://schemas.microsoft.com/office/drawing/2014/main" id="{4BCC62A6-F1A0-4218-8CF5-814B6F6C224B}"/>
              </a:ext>
            </a:extLst>
          </p:cNvPr>
          <p:cNvSpPr/>
          <p:nvPr/>
        </p:nvSpPr>
        <p:spPr>
          <a:xfrm>
            <a:off x="380007" y="1328233"/>
            <a:ext cx="7868444" cy="71643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interface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(String Table, String Value);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6" name="Rectangle 5">
            <a:extLst>
              <a:ext uri="{FF2B5EF4-FFF2-40B4-BE49-F238E27FC236}">
                <a16:creationId xmlns:a16="http://schemas.microsoft.com/office/drawing/2014/main" id="{1A28F6FC-93EC-4C55-856B-39752E8384EE}"/>
              </a:ext>
            </a:extLst>
          </p:cNvPr>
          <p:cNvSpPr/>
          <p:nvPr/>
        </p:nvSpPr>
        <p:spPr>
          <a:xfrm>
            <a:off x="380008" y="2228171"/>
            <a:ext cx="7868443" cy="6419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MySQLDatabase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implements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(String Table, String Value) { /* whatever*/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8" name="Rectangle 7">
            <a:extLst>
              <a:ext uri="{FF2B5EF4-FFF2-40B4-BE49-F238E27FC236}">
                <a16:creationId xmlns:a16="http://schemas.microsoft.com/office/drawing/2014/main" id="{03EE8E1C-A145-43A5-8404-CFEC446D5A9E}"/>
              </a:ext>
            </a:extLst>
          </p:cNvPr>
          <p:cNvSpPr/>
          <p:nvPr/>
        </p:nvSpPr>
        <p:spPr>
          <a:xfrm>
            <a:off x="380008" y="3100314"/>
            <a:ext cx="7868443" cy="6419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PostgreSQLDatabase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implements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 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(String Table, String Value) { /*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postgre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code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9" name="Rectangle 8">
            <a:extLst>
              <a:ext uri="{FF2B5EF4-FFF2-40B4-BE49-F238E27FC236}">
                <a16:creationId xmlns:a16="http://schemas.microsoft.com/office/drawing/2014/main" id="{8DCC4198-E08D-4604-B165-0E6553F9902B}"/>
              </a:ext>
            </a:extLst>
          </p:cNvPr>
          <p:cNvSpPr/>
          <p:nvPr/>
        </p:nvSpPr>
        <p:spPr>
          <a:xfrm>
            <a:off x="380009" y="3925784"/>
            <a:ext cx="7868443" cy="26352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CustomerRepository</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private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database;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CustomerRepository</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database)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this</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database;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add(string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CustomerName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database.addRow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("Customer",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CustomerName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Tree>
    <p:extLst>
      <p:ext uri="{BB962C8B-B14F-4D97-AF65-F5344CB8AC3E}">
        <p14:creationId xmlns:p14="http://schemas.microsoft.com/office/powerpoint/2010/main" val="2546056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“Coding to the Interface”</a:t>
            </a:r>
            <a:endParaRPr/>
          </a:p>
        </p:txBody>
      </p:sp>
      <p:sp>
        <p:nvSpPr>
          <p:cNvPr id="296" name="Google Shape;296;p27"/>
          <p:cNvSpPr txBox="1">
            <a:spLocks noGrp="1"/>
          </p:cNvSpPr>
          <p:nvPr>
            <p:ph type="body" idx="1"/>
          </p:nvPr>
        </p:nvSpPr>
        <p:spPr>
          <a:xfrm>
            <a:off x="380010" y="1377751"/>
            <a:ext cx="8383980" cy="498596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Use interfaces to track common behavior</a:t>
            </a:r>
          </a:p>
          <a:p>
            <a:pPr marL="342900" lvl="0" indent="-342900" algn="l" rtl="0">
              <a:spcBef>
                <a:spcPts val="0"/>
              </a:spcBef>
              <a:spcAft>
                <a:spcPts val="0"/>
              </a:spcAft>
              <a:buSzPts val="2800"/>
              <a:buChar char="•"/>
            </a:pPr>
            <a:endParaRPr dirty="0"/>
          </a:p>
          <a:p>
            <a:pPr marL="342900" lvl="0" indent="-342900" algn="l" rtl="0">
              <a:spcBef>
                <a:spcPts val="560"/>
              </a:spcBef>
              <a:spcAft>
                <a:spcPts val="0"/>
              </a:spcAft>
              <a:buSzPts val="2800"/>
              <a:buChar char="•"/>
            </a:pPr>
            <a:r>
              <a:rPr lang="en-US" dirty="0"/>
              <a:t>Use interface reference variables to polymorphically control concrete classes.</a:t>
            </a:r>
          </a:p>
          <a:p>
            <a:pPr marL="342900" lvl="0" indent="-342900" algn="l" rtl="0">
              <a:spcBef>
                <a:spcPts val="560"/>
              </a:spcBef>
              <a:spcAft>
                <a:spcPts val="0"/>
              </a:spcAft>
              <a:buSzPts val="2800"/>
              <a:buChar char="•"/>
            </a:pPr>
            <a:endParaRPr dirty="0"/>
          </a:p>
          <a:p>
            <a:pPr marL="342900" lvl="0" indent="-342900" algn="l" rtl="0">
              <a:spcBef>
                <a:spcPts val="560"/>
              </a:spcBef>
              <a:spcAft>
                <a:spcPts val="0"/>
              </a:spcAft>
              <a:buSzPts val="2800"/>
              <a:buChar char="•"/>
            </a:pPr>
            <a:r>
              <a:rPr lang="en-US" dirty="0"/>
              <a:t>This way, the exact implementation doesn’t matter.</a:t>
            </a:r>
          </a:p>
          <a:p>
            <a:pPr marL="342900" lvl="0" indent="-342900" algn="l" rtl="0">
              <a:spcBef>
                <a:spcPts val="560"/>
              </a:spcBef>
              <a:spcAft>
                <a:spcPts val="0"/>
              </a:spcAft>
              <a:buSzPts val="2800"/>
              <a:buChar char="•"/>
            </a:pPr>
            <a:endParaRPr dirty="0"/>
          </a:p>
          <a:p>
            <a:pPr marL="342900" lvl="0" indent="-342900" algn="l" rtl="0">
              <a:spcBef>
                <a:spcPts val="560"/>
              </a:spcBef>
              <a:spcAft>
                <a:spcPts val="0"/>
              </a:spcAft>
              <a:buSzPts val="2800"/>
              <a:buChar char="•"/>
            </a:pPr>
            <a:r>
              <a:rPr lang="en-US" dirty="0"/>
              <a:t>“Coding to the Interface” results in code that is easier to test, easier to fix, and easier to extend</a:t>
            </a:r>
            <a:endParaRPr dirty="0"/>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The Object Class (recap)</a:t>
            </a:r>
            <a:endParaRPr dirty="0"/>
          </a:p>
        </p:txBody>
      </p:sp>
      <p:sp>
        <p:nvSpPr>
          <p:cNvPr id="303" name="Google Shape;303;p2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All classes in Java implicitly inherit from the Object class. I.e., if a class does not explicitly extend another, then it implicitly extends the Object class</a:t>
            </a:r>
          </a:p>
          <a:p>
            <a:pPr marL="342900" lvl="0" indent="-342900" algn="l" rtl="0">
              <a:spcBef>
                <a:spcPts val="560"/>
              </a:spcBef>
              <a:spcAft>
                <a:spcPts val="0"/>
              </a:spcAft>
              <a:buSzPts val="2800"/>
              <a:buChar char="•"/>
            </a:pPr>
            <a:r>
              <a:rPr lang="en-US" dirty="0"/>
              <a:t>Every class can override these methods to provide a unique implementation</a:t>
            </a:r>
            <a:endParaRPr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Functional Interfaces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10000"/>
          </a:bodyPr>
          <a:lstStyle/>
          <a:p>
            <a:r>
              <a:rPr lang="en-US" dirty="0"/>
              <a:t>Functional interfaces are interfaces that only have one abstract method.</a:t>
            </a:r>
          </a:p>
          <a:p>
            <a:r>
              <a:rPr lang="en-US" dirty="0"/>
              <a:t>The purpose of functional interfaces is to provide a specific function that can be applied easily to any class.</a:t>
            </a:r>
          </a:p>
          <a:p>
            <a:r>
              <a:rPr lang="en-US" dirty="0"/>
              <a:t>Examples:</a:t>
            </a:r>
          </a:p>
          <a:p>
            <a:pPr lvl="1"/>
            <a:r>
              <a:rPr lang="en-US" dirty="0"/>
              <a:t>Runnable (used to create threads)</a:t>
            </a:r>
          </a:p>
          <a:p>
            <a:pPr lvl="1"/>
            <a:r>
              <a:rPr lang="en-US" dirty="0"/>
              <a:t>Comparable</a:t>
            </a:r>
          </a:p>
          <a:p>
            <a:pPr lvl="1"/>
            <a:r>
              <a:rPr lang="en-US" dirty="0"/>
              <a:t>Comparator</a:t>
            </a:r>
          </a:p>
          <a:p>
            <a:pPr marL="50800" indent="0">
              <a:buNone/>
            </a:pPr>
            <a:r>
              <a:rPr lang="en-US" dirty="0"/>
              <a:t>More examples: https://docs.oracle.com/javase/8/docs/api/java/util/function/package-summary.html</a:t>
            </a:r>
          </a:p>
          <a:p>
            <a:pPr lvl="1"/>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Tree>
    <p:extLst>
      <p:ext uri="{BB962C8B-B14F-4D97-AF65-F5344CB8AC3E}">
        <p14:creationId xmlns:p14="http://schemas.microsoft.com/office/powerpoint/2010/main" val="4181207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5"/>
            <a:ext cx="8383980" cy="5247391"/>
          </a:xfrm>
        </p:spPr>
        <p:txBody>
          <a:bodyPr>
            <a:normAutofit fontScale="92500" lnSpcReduction="10000"/>
          </a:bodyPr>
          <a:lstStyle/>
          <a:p>
            <a:r>
              <a:rPr lang="en-US" dirty="0"/>
              <a:t>The Lambda expression is one of the biggest new features of Java 8 and introduces aspects important to the use of functional programming in java.</a:t>
            </a:r>
          </a:p>
          <a:p>
            <a:pPr lvl="1"/>
            <a:r>
              <a:rPr lang="en-US" b="1" dirty="0"/>
              <a:t>Functional Programming</a:t>
            </a:r>
            <a:r>
              <a:rPr lang="en-US" dirty="0"/>
              <a:t> – A programming paradigm in which programs are constructed by applying and composing functionality.</a:t>
            </a:r>
          </a:p>
          <a:p>
            <a:r>
              <a:rPr lang="en-US" dirty="0"/>
              <a:t>Lambdas allow for the creation and execution of a function or method without needing to create a dedicated space in memory. </a:t>
            </a:r>
          </a:p>
          <a:p>
            <a:pPr lvl="1"/>
            <a:r>
              <a:rPr lang="en-US" dirty="0"/>
              <a:t>i.e. you can create a temporary method, use it, and be done with it.</a:t>
            </a:r>
          </a:p>
          <a:p>
            <a:pPr lvl="1"/>
            <a:r>
              <a:rPr lang="en-US" b="1" u="sng" dirty="0"/>
              <a:t>Note</a:t>
            </a:r>
            <a:r>
              <a:rPr lang="en-US" dirty="0"/>
              <a:t>: In java lambdas still create objects in memory, but they do not require dedicated class definitions, and are instead created during runtime.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Tree>
    <p:extLst>
      <p:ext uri="{BB962C8B-B14F-4D97-AF65-F5344CB8AC3E}">
        <p14:creationId xmlns:p14="http://schemas.microsoft.com/office/powerpoint/2010/main" val="8979174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1175120"/>
          </a:xfrm>
        </p:spPr>
        <p:txBody>
          <a:bodyPr>
            <a:normAutofit fontScale="77500" lnSpcReduction="20000"/>
          </a:bodyPr>
          <a:lstStyle/>
          <a:p>
            <a:r>
              <a:rPr lang="en-US" dirty="0" err="1"/>
              <a:t>Lambas</a:t>
            </a:r>
            <a:r>
              <a:rPr lang="en-US" dirty="0"/>
              <a:t> utilize ‘arrow notation’, to specify an input and output for the lambda function.</a:t>
            </a:r>
          </a:p>
          <a:p>
            <a:r>
              <a:rPr lang="en-US" dirty="0"/>
              <a:t>The most basic syntax for a lambda expression is as follows: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41</a:t>
            </a:fld>
            <a:endParaRPr lang="en-US"/>
          </a:p>
        </p:txBody>
      </p:sp>
      <p:sp>
        <p:nvSpPr>
          <p:cNvPr id="5" name="Rectangle 4">
            <a:extLst>
              <a:ext uri="{FF2B5EF4-FFF2-40B4-BE49-F238E27FC236}">
                <a16:creationId xmlns:a16="http://schemas.microsoft.com/office/drawing/2014/main" id="{1A0132C5-8724-4468-A029-556CC9F0C5AB}"/>
              </a:ext>
            </a:extLst>
          </p:cNvPr>
          <p:cNvSpPr/>
          <p:nvPr/>
        </p:nvSpPr>
        <p:spPr>
          <a:xfrm>
            <a:off x="2582022" y="2656566"/>
            <a:ext cx="3979955" cy="6225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92500"/>
          </a:bodyPr>
          <a:lstStyle/>
          <a:p>
            <a:pPr algn="ctr" defTabSz="228600"/>
            <a:r>
              <a:rPr lang="en-US" sz="2000" dirty="0">
                <a:latin typeface="Courier New" panose="02070309020205020404" pitchFamily="49" charset="0"/>
                <a:cs typeface="Courier New" panose="02070309020205020404" pitchFamily="49" charset="0"/>
              </a:rPr>
              <a:t>parameter(s) -&gt; expression</a:t>
            </a:r>
          </a:p>
        </p:txBody>
      </p:sp>
      <p:sp>
        <p:nvSpPr>
          <p:cNvPr id="6" name="Text Placeholder 2">
            <a:extLst>
              <a:ext uri="{FF2B5EF4-FFF2-40B4-BE49-F238E27FC236}">
                <a16:creationId xmlns:a16="http://schemas.microsoft.com/office/drawing/2014/main" id="{CEB67A7C-4AAA-4AC8-8FD0-B50571E7E640}"/>
              </a:ext>
            </a:extLst>
          </p:cNvPr>
          <p:cNvSpPr txBox="1">
            <a:spLocks/>
          </p:cNvSpPr>
          <p:nvPr/>
        </p:nvSpPr>
        <p:spPr>
          <a:xfrm>
            <a:off x="380009" y="3549777"/>
            <a:ext cx="8383980" cy="90446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r>
              <a:rPr lang="en-US" sz="2000" dirty="0"/>
              <a:t>We can apply lambda functions to certain methods in Java, such as the </a:t>
            </a:r>
            <a:r>
              <a:rPr lang="en-US" sz="2000" dirty="0" err="1"/>
              <a:t>forEach</a:t>
            </a:r>
            <a:r>
              <a:rPr lang="en-US" sz="2000" dirty="0"/>
              <a:t> method of the </a:t>
            </a:r>
            <a:r>
              <a:rPr lang="en-US" sz="2000" dirty="0" err="1"/>
              <a:t>Iterable</a:t>
            </a:r>
            <a:r>
              <a:rPr lang="en-US" sz="2000" dirty="0"/>
              <a:t> interface:</a:t>
            </a:r>
          </a:p>
        </p:txBody>
      </p:sp>
      <p:sp>
        <p:nvSpPr>
          <p:cNvPr id="9" name="Rectangle 8">
            <a:extLst>
              <a:ext uri="{FF2B5EF4-FFF2-40B4-BE49-F238E27FC236}">
                <a16:creationId xmlns:a16="http://schemas.microsoft.com/office/drawing/2014/main" id="{F25416D5-D31C-4014-A3CA-AC641B805EE3}"/>
              </a:ext>
            </a:extLst>
          </p:cNvPr>
          <p:cNvSpPr/>
          <p:nvPr/>
        </p:nvSpPr>
        <p:spPr>
          <a:xfrm>
            <a:off x="1292087" y="4483343"/>
            <a:ext cx="6559826" cy="16097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85000" lnSpcReduction="10000"/>
          </a:bodyPr>
          <a:lstStyle/>
          <a:p>
            <a:pPr defTabSz="228600"/>
            <a:r>
              <a:rPr lang="en-US" sz="2000" dirty="0">
                <a:latin typeface="Courier New" panose="02070309020205020404" pitchFamily="49" charset="0"/>
                <a:cs typeface="Courier New" panose="02070309020205020404" pitchFamily="49" charset="0"/>
              </a:rPr>
              <a:t>List&lt;String&gt; names = </a:t>
            </a:r>
            <a:r>
              <a:rPr lang="en-US" sz="2000" b="1" dirty="0">
                <a:latin typeface="Courier New" panose="02070309020205020404" pitchFamily="49" charset="0"/>
                <a:cs typeface="Courier New" panose="02070309020205020404" pitchFamily="49" charset="0"/>
              </a:rPr>
              <a:t>new</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ArrayList</a:t>
            </a:r>
            <a:r>
              <a:rPr lang="en-US" sz="2000" dirty="0">
                <a:latin typeface="Courier New" panose="02070309020205020404" pitchFamily="49" charset="0"/>
                <a:cs typeface="Courier New" panose="02070309020205020404" pitchFamily="49" charset="0"/>
              </a:rPr>
              <a:t>&lt;String&gt;();</a:t>
            </a:r>
          </a:p>
          <a:p>
            <a:pPr defTabSz="228600"/>
            <a:r>
              <a:rPr lang="en-US" sz="2000" dirty="0" err="1">
                <a:latin typeface="Courier New" panose="02070309020205020404" pitchFamily="49" charset="0"/>
                <a:cs typeface="Courier New" panose="02070309020205020404" pitchFamily="49" charset="0"/>
              </a:rPr>
              <a:t>names.add</a:t>
            </a:r>
            <a:r>
              <a:rPr lang="en-US" sz="2000" dirty="0">
                <a:latin typeface="Courier New" panose="02070309020205020404" pitchFamily="49" charset="0"/>
                <a:cs typeface="Courier New" panose="02070309020205020404" pitchFamily="49" charset="0"/>
              </a:rPr>
              <a:t>(“Alice”);</a:t>
            </a:r>
          </a:p>
          <a:p>
            <a:pPr defTabSz="228600"/>
            <a:r>
              <a:rPr lang="en-US" sz="2000" dirty="0" err="1">
                <a:latin typeface="Courier New" panose="02070309020205020404" pitchFamily="49" charset="0"/>
                <a:cs typeface="Courier New" panose="02070309020205020404" pitchFamily="49" charset="0"/>
              </a:rPr>
              <a:t>names.add</a:t>
            </a:r>
            <a:r>
              <a:rPr lang="en-US" sz="2000" dirty="0">
                <a:latin typeface="Courier New" panose="02070309020205020404" pitchFamily="49" charset="0"/>
                <a:cs typeface="Courier New" panose="02070309020205020404" pitchFamily="49" charset="0"/>
              </a:rPr>
              <a:t>(“Bob”);</a:t>
            </a:r>
          </a:p>
          <a:p>
            <a:pPr defTabSz="228600"/>
            <a:r>
              <a:rPr lang="en-US" sz="2000" dirty="0" err="1">
                <a:latin typeface="Courier New" panose="02070309020205020404" pitchFamily="49" charset="0"/>
                <a:cs typeface="Courier New" panose="02070309020205020404" pitchFamily="49" charset="0"/>
              </a:rPr>
              <a:t>names.add</a:t>
            </a:r>
            <a:r>
              <a:rPr lang="en-US" sz="2000" dirty="0">
                <a:latin typeface="Courier New" panose="02070309020205020404" pitchFamily="49" charset="0"/>
                <a:cs typeface="Courier New" panose="02070309020205020404" pitchFamily="49" charset="0"/>
              </a:rPr>
              <a:t>(“Charlies”);</a:t>
            </a:r>
          </a:p>
          <a:p>
            <a:pPr defTabSz="228600"/>
            <a:r>
              <a:rPr lang="en-US" sz="2000" dirty="0" err="1">
                <a:latin typeface="Courier New" panose="02070309020205020404" pitchFamily="49" charset="0"/>
                <a:cs typeface="Courier New" panose="02070309020205020404" pitchFamily="49" charset="0"/>
              </a:rPr>
              <a:t>names.forEach</a:t>
            </a:r>
            <a:r>
              <a:rPr lang="en-US" sz="2000" dirty="0">
                <a:latin typeface="Courier New" panose="02070309020205020404" pitchFamily="49" charset="0"/>
                <a:cs typeface="Courier New" panose="02070309020205020404" pitchFamily="49" charset="0"/>
              </a:rPr>
              <a:t>(str -&gt;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(str));</a:t>
            </a:r>
          </a:p>
        </p:txBody>
      </p:sp>
    </p:spTree>
    <p:extLst>
      <p:ext uri="{BB962C8B-B14F-4D97-AF65-F5344CB8AC3E}">
        <p14:creationId xmlns:p14="http://schemas.microsoft.com/office/powerpoint/2010/main" val="30283136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t>Lambda expressions in Java </a:t>
            </a:r>
            <a:r>
              <a:rPr lang="en-US"/>
              <a:t>are only* </a:t>
            </a:r>
            <a:r>
              <a:rPr lang="en-US" dirty="0"/>
              <a:t>usable with functional interfaces.</a:t>
            </a:r>
          </a:p>
          <a:p>
            <a:r>
              <a:rPr lang="en-US" dirty="0"/>
              <a:t>Lambda expressions allow you to instantiate interface objects by providing an implementation for a functional interface during object creation.</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42</a:t>
            </a:fld>
            <a:endParaRPr lang="en-US"/>
          </a:p>
        </p:txBody>
      </p:sp>
    </p:spTree>
    <p:extLst>
      <p:ext uri="{BB962C8B-B14F-4D97-AF65-F5344CB8AC3E}">
        <p14:creationId xmlns:p14="http://schemas.microsoft.com/office/powerpoint/2010/main" val="31010703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43</a:t>
            </a:fld>
            <a:endParaRPr lang="en-US"/>
          </a:p>
        </p:txBody>
      </p:sp>
      <p:sp>
        <p:nvSpPr>
          <p:cNvPr id="8" name="Rectangle 7">
            <a:extLst>
              <a:ext uri="{FF2B5EF4-FFF2-40B4-BE49-F238E27FC236}">
                <a16:creationId xmlns:a16="http://schemas.microsoft.com/office/drawing/2014/main" id="{F32F7B15-2A1D-41A7-8198-DDBC068EFF0B}"/>
              </a:ext>
            </a:extLst>
          </p:cNvPr>
          <p:cNvSpPr/>
          <p:nvPr/>
        </p:nvSpPr>
        <p:spPr>
          <a:xfrm>
            <a:off x="1543878" y="1628520"/>
            <a:ext cx="6056244" cy="12241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interface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HelloWorldInterface</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 void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printHelloWorld</a:t>
            </a:r>
            <a:r>
              <a:rPr lang="en-US" sz="2000"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a:t>
            </a:r>
          </a:p>
        </p:txBody>
      </p:sp>
      <p:sp>
        <p:nvSpPr>
          <p:cNvPr id="10" name="Rectangle 9">
            <a:extLst>
              <a:ext uri="{FF2B5EF4-FFF2-40B4-BE49-F238E27FC236}">
                <a16:creationId xmlns:a16="http://schemas.microsoft.com/office/drawing/2014/main" id="{26C09EFC-A750-4E28-8E3A-5778FDBD56DD}"/>
              </a:ext>
            </a:extLst>
          </p:cNvPr>
          <p:cNvSpPr/>
          <p:nvPr/>
        </p:nvSpPr>
        <p:spPr>
          <a:xfrm>
            <a:off x="380010" y="3140765"/>
            <a:ext cx="8604418" cy="3222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2000" b="1" dirty="0">
                <a:latin typeface="Courier New" panose="02070309020205020404" pitchFamily="49" charset="0"/>
                <a:cs typeface="Courier New" panose="02070309020205020404" pitchFamily="49" charset="0"/>
              </a:rPr>
              <a:t>public class </a:t>
            </a:r>
            <a:r>
              <a:rPr lang="en-US" sz="2000" dirty="0">
                <a:latin typeface="Courier New" panose="02070309020205020404" pitchFamily="49" charset="0"/>
                <a:cs typeface="Courier New" panose="02070309020205020404" pitchFamily="49" charset="0"/>
              </a:rPr>
              <a:t>Simulator</a:t>
            </a:r>
            <a:r>
              <a:rPr lang="en-US" sz="2000" b="1" dirty="0">
                <a:latin typeface="Courier New" panose="02070309020205020404" pitchFamily="49" charset="0"/>
                <a:cs typeface="Courier New" panose="02070309020205020404" pitchFamily="49" charset="0"/>
              </a:rPr>
              <a:t> {</a:t>
            </a:r>
          </a:p>
          <a:p>
            <a:pPr defTabSz="228600"/>
            <a:endParaRPr lang="en-US" sz="2000" b="1"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	public static void </a:t>
            </a:r>
            <a:r>
              <a:rPr lang="en-US" sz="2000" dirty="0">
                <a:latin typeface="Courier New" panose="02070309020205020404" pitchFamily="49" charset="0"/>
                <a:cs typeface="Courier New" panose="02070309020205020404" pitchFamily="49" charset="0"/>
              </a:rPr>
              <a:t>main</a:t>
            </a:r>
            <a:r>
              <a:rPr lang="en-US" sz="2000" b="1"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args</a:t>
            </a:r>
            <a:r>
              <a:rPr lang="en-US" sz="2000" b="1" dirty="0">
                <a:latin typeface="Courier New" panose="02070309020205020404" pitchFamily="49" charset="0"/>
                <a:cs typeface="Courier New" panose="02070309020205020404" pitchFamily="49" charset="0"/>
              </a:rPr>
              <a:t>) {</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HelloWorldInterface</a:t>
            </a: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hello</a:t>
            </a:r>
            <a:r>
              <a:rPr lang="en-US" sz="2000" b="1" dirty="0">
                <a:latin typeface="Courier New" panose="02070309020205020404" pitchFamily="49" charset="0"/>
                <a:cs typeface="Courier New" panose="02070309020205020404" pitchFamily="49" charset="0"/>
              </a:rPr>
              <a:t> = () -&gt; { </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System.out.println</a:t>
            </a:r>
            <a:r>
              <a:rPr lang="en-US" sz="2000" b="1"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Hello World</a:t>
            </a:r>
            <a:r>
              <a:rPr lang="en-US" sz="2000" b="1" dirty="0">
                <a:latin typeface="Courier New" panose="02070309020205020404" pitchFamily="49" charset="0"/>
                <a:cs typeface="Courier New" panose="02070309020205020404" pitchFamily="49" charset="0"/>
              </a:rPr>
              <a:t>”); };</a:t>
            </a:r>
          </a:p>
          <a:p>
            <a:pPr defTabSz="228600"/>
            <a:endParaRPr lang="en-US" sz="2000" b="1"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hello</a:t>
            </a:r>
            <a:r>
              <a:rPr lang="en-US" sz="2000" b="1" dirty="0" err="1">
                <a:latin typeface="Courier New" panose="02070309020205020404" pitchFamily="49" charset="0"/>
                <a:cs typeface="Courier New" panose="02070309020205020404" pitchFamily="49" charset="0"/>
              </a:rPr>
              <a:t>.printHelloWorld</a:t>
            </a:r>
            <a:r>
              <a:rPr lang="en-US" sz="2000" b="1"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	}</a:t>
            </a:r>
          </a:p>
          <a:p>
            <a:pPr defTabSz="228600"/>
            <a:r>
              <a:rPr lang="en-US" sz="2000" b="1"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16079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Design Patterns - POJO</a:t>
            </a:r>
            <a:endParaRPr dirty="0"/>
          </a:p>
        </p:txBody>
      </p:sp>
      <p:sp>
        <p:nvSpPr>
          <p:cNvPr id="296" name="Google Shape;296;p27"/>
          <p:cNvSpPr txBox="1">
            <a:spLocks noGrp="1"/>
          </p:cNvSpPr>
          <p:nvPr>
            <p:ph type="body" idx="1"/>
          </p:nvPr>
        </p:nvSpPr>
        <p:spPr>
          <a:xfrm>
            <a:off x="380010" y="1377751"/>
            <a:ext cx="8383980" cy="4985961"/>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POJO stands for ‘Plain Old Java Object’. </a:t>
            </a:r>
          </a:p>
          <a:p>
            <a:pPr marL="342900" lvl="0" indent="-342900" algn="l" rtl="0">
              <a:spcBef>
                <a:spcPts val="0"/>
              </a:spcBef>
              <a:spcAft>
                <a:spcPts val="0"/>
              </a:spcAft>
              <a:buSzPts val="2800"/>
              <a:buChar char="•"/>
            </a:pPr>
            <a:r>
              <a:rPr lang="en-US" dirty="0"/>
              <a:t>POJOs are an incredibly simply, and otherwise ordinary java object. </a:t>
            </a:r>
          </a:p>
          <a:p>
            <a:pPr marL="342900" lvl="0" indent="-342900" algn="l" rtl="0">
              <a:spcBef>
                <a:spcPts val="0"/>
              </a:spcBef>
              <a:spcAft>
                <a:spcPts val="0"/>
              </a:spcAft>
              <a:buSzPts val="2800"/>
              <a:buChar char="•"/>
            </a:pPr>
            <a:r>
              <a:rPr lang="en-US" dirty="0"/>
              <a:t>They are not bound by any special restrictions other than those enforced naturally by the java language.</a:t>
            </a:r>
          </a:p>
          <a:p>
            <a:pPr marL="342900" lvl="0" indent="-342900" algn="l" rtl="0">
              <a:spcBef>
                <a:spcPts val="0"/>
              </a:spcBef>
              <a:spcAft>
                <a:spcPts val="0"/>
              </a:spcAft>
              <a:buSzPts val="2800"/>
              <a:buChar char="•"/>
            </a:pPr>
            <a:r>
              <a:rPr lang="en-US" dirty="0"/>
              <a:t>POJOs are used due to readability and re-usability of a program.</a:t>
            </a:r>
          </a:p>
          <a:p>
            <a:pPr marL="342900" lvl="0" indent="-342900" algn="l" rtl="0">
              <a:spcBef>
                <a:spcPts val="0"/>
              </a:spcBef>
              <a:spcAft>
                <a:spcPts val="0"/>
              </a:spcAft>
              <a:buSzPts val="2800"/>
              <a:buChar char="•"/>
            </a:pPr>
            <a:r>
              <a:rPr lang="en-US" dirty="0"/>
              <a:t>POJOs are simply a way to retain state.</a:t>
            </a:r>
          </a:p>
          <a:p>
            <a:pPr marL="342900" indent="-342900">
              <a:spcBef>
                <a:spcPts val="0"/>
              </a:spcBef>
            </a:pPr>
            <a:r>
              <a:rPr lang="en-US" dirty="0"/>
              <a:t>A POJO should NOT:</a:t>
            </a:r>
          </a:p>
          <a:p>
            <a:pPr marL="1257300" lvl="2" indent="-342900">
              <a:spcBef>
                <a:spcPts val="0"/>
              </a:spcBef>
              <a:buSzPts val="2800"/>
            </a:pPr>
            <a:r>
              <a:rPr lang="en-US" dirty="0"/>
              <a:t>Extends pre-defined classes</a:t>
            </a:r>
          </a:p>
          <a:p>
            <a:pPr marL="1257300" lvl="2" indent="-342900">
              <a:spcBef>
                <a:spcPts val="0"/>
              </a:spcBef>
              <a:buSzPts val="2800"/>
            </a:pPr>
            <a:r>
              <a:rPr lang="en-US" dirty="0"/>
              <a:t>Implement pre-defined interfaces</a:t>
            </a:r>
          </a:p>
          <a:p>
            <a:pPr marL="1257300" lvl="2" indent="-342900">
              <a:spcBef>
                <a:spcPts val="0"/>
              </a:spcBef>
              <a:buSzPts val="2800"/>
            </a:pPr>
            <a:r>
              <a:rPr lang="en-US" dirty="0"/>
              <a:t>Contain pre-defined annotations</a:t>
            </a:r>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Tree>
    <p:extLst>
      <p:ext uri="{BB962C8B-B14F-4D97-AF65-F5344CB8AC3E}">
        <p14:creationId xmlns:p14="http://schemas.microsoft.com/office/powerpoint/2010/main" val="15847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6">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6">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6">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Design Patterns - Bean</a:t>
            </a:r>
            <a:endParaRPr dirty="0"/>
          </a:p>
        </p:txBody>
      </p:sp>
      <p:sp>
        <p:nvSpPr>
          <p:cNvPr id="296" name="Google Shape;296;p27"/>
          <p:cNvSpPr txBox="1">
            <a:spLocks noGrp="1"/>
          </p:cNvSpPr>
          <p:nvPr>
            <p:ph type="body" idx="1"/>
          </p:nvPr>
        </p:nvSpPr>
        <p:spPr>
          <a:xfrm>
            <a:off x="380010" y="1377751"/>
            <a:ext cx="8383980" cy="4985961"/>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SzPts val="2800"/>
              <a:buChar char="•"/>
            </a:pPr>
            <a:r>
              <a:rPr lang="en-US" dirty="0"/>
              <a:t>Beans are special types of POJOs that apply certain restrictions to their creation.</a:t>
            </a:r>
          </a:p>
          <a:p>
            <a:pPr marL="342900" lvl="0" indent="-342900" algn="l" rtl="0">
              <a:spcBef>
                <a:spcPts val="0"/>
              </a:spcBef>
              <a:spcAft>
                <a:spcPts val="0"/>
              </a:spcAft>
              <a:buSzPts val="2800"/>
              <a:buChar char="•"/>
            </a:pPr>
            <a:r>
              <a:rPr lang="en-US" dirty="0"/>
              <a:t>They are used to represent data and state:</a:t>
            </a:r>
          </a:p>
          <a:p>
            <a:pPr marL="800100" lvl="1" indent="-342900">
              <a:spcBef>
                <a:spcPts val="0"/>
              </a:spcBef>
              <a:buSzPts val="2800"/>
              <a:buChar char="•"/>
            </a:pPr>
            <a:r>
              <a:rPr lang="en-US" dirty="0"/>
              <a:t>All JavaBeans are POJOs, but not all POJOs are JavaBeans</a:t>
            </a:r>
          </a:p>
          <a:p>
            <a:pPr marL="800100" lvl="1" indent="-342900">
              <a:spcBef>
                <a:spcPts val="0"/>
              </a:spcBef>
              <a:buSzPts val="2800"/>
              <a:buChar char="•"/>
            </a:pPr>
            <a:r>
              <a:rPr lang="en-US" dirty="0"/>
              <a:t>All JavaBeans should implement the Serializable Interface (though some beans may not)</a:t>
            </a:r>
          </a:p>
          <a:p>
            <a:pPr marL="800100" lvl="1" indent="-342900">
              <a:spcBef>
                <a:spcPts val="0"/>
              </a:spcBef>
              <a:buSzPts val="2800"/>
              <a:buChar char="•"/>
            </a:pPr>
            <a:r>
              <a:rPr lang="en-US" dirty="0"/>
              <a:t>All Fields should be private</a:t>
            </a:r>
          </a:p>
          <a:p>
            <a:pPr marL="800100" lvl="1" indent="-342900">
              <a:spcBef>
                <a:spcPts val="0"/>
              </a:spcBef>
              <a:buSzPts val="2800"/>
              <a:buChar char="•"/>
            </a:pPr>
            <a:r>
              <a:rPr lang="en-US" dirty="0"/>
              <a:t>All accessor and mutator (getters and setters) methods must be named get&lt;</a:t>
            </a:r>
            <a:r>
              <a:rPr lang="en-US" dirty="0" err="1"/>
              <a:t>VarName</a:t>
            </a:r>
            <a:r>
              <a:rPr lang="en-US" dirty="0"/>
              <a:t>&gt;/set&lt;</a:t>
            </a:r>
            <a:r>
              <a:rPr lang="en-US" dirty="0" err="1"/>
              <a:t>VarName</a:t>
            </a:r>
            <a:r>
              <a:rPr lang="en-US" dirty="0"/>
              <a:t>&gt;, where &lt;</a:t>
            </a:r>
            <a:r>
              <a:rPr lang="en-US" dirty="0" err="1"/>
              <a:t>VarName</a:t>
            </a:r>
            <a:r>
              <a:rPr lang="en-US" dirty="0"/>
              <a:t>&gt; matches the name of the corresponding field</a:t>
            </a:r>
          </a:p>
          <a:p>
            <a:pPr marL="800100" lvl="1" indent="-342900">
              <a:spcBef>
                <a:spcPts val="0"/>
              </a:spcBef>
              <a:buSzPts val="2800"/>
              <a:buChar char="•"/>
            </a:pPr>
            <a:r>
              <a:rPr lang="en-US" dirty="0"/>
              <a:t>All fields are only accessed using the accessor method</a:t>
            </a:r>
          </a:p>
          <a:p>
            <a:pPr marL="800100" lvl="1" indent="-342900">
              <a:spcBef>
                <a:spcPts val="0"/>
              </a:spcBef>
              <a:buSzPts val="2800"/>
              <a:buChar char="•"/>
            </a:pPr>
            <a:r>
              <a:rPr lang="en-US" dirty="0"/>
              <a:t>Must have a no-</a:t>
            </a:r>
            <a:r>
              <a:rPr lang="en-US" dirty="0" err="1"/>
              <a:t>args</a:t>
            </a:r>
            <a:r>
              <a:rPr lang="en-US" dirty="0"/>
              <a:t> constructor</a:t>
            </a:r>
          </a:p>
          <a:p>
            <a:pPr marL="800100" lvl="1" indent="-342900">
              <a:spcBef>
                <a:spcPts val="0"/>
              </a:spcBef>
              <a:buSzPts val="2800"/>
              <a:buChar char="•"/>
            </a:pPr>
            <a:r>
              <a:rPr lang="en-US" dirty="0"/>
              <a:t>Provide an </a:t>
            </a:r>
            <a:r>
              <a:rPr lang="en-US" dirty="0" err="1"/>
              <a:t>overriden</a:t>
            </a:r>
            <a:r>
              <a:rPr lang="en-US" dirty="0"/>
              <a:t> version of the equals(), </a:t>
            </a:r>
            <a:r>
              <a:rPr lang="en-US" dirty="0" err="1"/>
              <a:t>hashCode</a:t>
            </a:r>
            <a:r>
              <a:rPr lang="en-US" dirty="0"/>
              <a:t>() and </a:t>
            </a:r>
            <a:r>
              <a:rPr lang="en-US" dirty="0" err="1"/>
              <a:t>toString</a:t>
            </a:r>
            <a:r>
              <a:rPr lang="en-US" dirty="0"/>
              <a:t>() methods</a:t>
            </a:r>
          </a:p>
          <a:p>
            <a:pPr marL="800100" lvl="1" indent="-342900">
              <a:spcBef>
                <a:spcPts val="0"/>
              </a:spcBef>
              <a:buSzPts val="2800"/>
              <a:buChar char="•"/>
            </a:pPr>
            <a:endParaRPr lang="en-US" dirty="0"/>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Tree>
    <p:extLst>
      <p:ext uri="{BB962C8B-B14F-4D97-AF65-F5344CB8AC3E}">
        <p14:creationId xmlns:p14="http://schemas.microsoft.com/office/powerpoint/2010/main" val="45583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46</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Constructors	</a:t>
            </a:r>
            <a:endParaRPr dirty="0"/>
          </a:p>
        </p:txBody>
      </p:sp>
      <p:sp>
        <p:nvSpPr>
          <p:cNvPr id="267" name="Google Shape;267;p23"/>
          <p:cNvSpPr txBox="1">
            <a:spLocks noGrp="1"/>
          </p:cNvSpPr>
          <p:nvPr>
            <p:ph type="body" idx="1"/>
          </p:nvPr>
        </p:nvSpPr>
        <p:spPr>
          <a:xfrm>
            <a:off x="380010" y="1481446"/>
            <a:ext cx="8383980" cy="5114663"/>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2380"/>
              <a:buChar char="•"/>
            </a:pPr>
            <a:r>
              <a:rPr lang="en-US" sz="2380" dirty="0"/>
              <a:t>Constructors are special methods* used to create objects.</a:t>
            </a:r>
          </a:p>
          <a:p>
            <a:pPr marL="800100" lvl="1" indent="-342900">
              <a:spcBef>
                <a:spcPts val="0"/>
              </a:spcBef>
              <a:buSzPts val="2380"/>
              <a:buChar char="•"/>
            </a:pPr>
            <a:r>
              <a:rPr lang="en-US" sz="1980" dirty="0"/>
              <a:t>*Technically they are subroutines</a:t>
            </a:r>
          </a:p>
          <a:p>
            <a:pPr marL="342900" lvl="0" indent="-342900" algn="l" rtl="0">
              <a:spcBef>
                <a:spcPts val="0"/>
              </a:spcBef>
              <a:spcAft>
                <a:spcPts val="0"/>
              </a:spcAft>
              <a:buSzPts val="2380"/>
              <a:buChar char="•"/>
            </a:pPr>
            <a:r>
              <a:rPr lang="en-US" sz="2590" dirty="0"/>
              <a:t>When a new object is created from a class, the class’ constructor is run:</a:t>
            </a:r>
          </a:p>
          <a:p>
            <a:pPr marL="800100" lvl="1" indent="-342900">
              <a:lnSpc>
                <a:spcPct val="80000"/>
              </a:lnSpc>
              <a:spcBef>
                <a:spcPts val="0"/>
              </a:spcBef>
              <a:buSzPts val="2590"/>
            </a:pPr>
            <a:r>
              <a:rPr lang="en-US" sz="1820" dirty="0">
                <a:latin typeface="Courier New"/>
                <a:ea typeface="Courier New"/>
                <a:cs typeface="Courier New"/>
                <a:sym typeface="Courier New"/>
              </a:rPr>
              <a:t>Example </a:t>
            </a:r>
            <a:r>
              <a:rPr lang="en-US" sz="1820" dirty="0" err="1">
                <a:latin typeface="Courier New"/>
                <a:ea typeface="Courier New"/>
                <a:cs typeface="Courier New"/>
                <a:sym typeface="Courier New"/>
              </a:rPr>
              <a:t>myExample</a:t>
            </a:r>
            <a:r>
              <a:rPr lang="en-US" sz="1820" dirty="0">
                <a:latin typeface="Courier New"/>
                <a:ea typeface="Courier New"/>
                <a:cs typeface="Courier New"/>
                <a:sym typeface="Courier New"/>
              </a:rPr>
              <a:t> = new </a:t>
            </a:r>
            <a:r>
              <a:rPr lang="en-US" sz="1820" dirty="0">
                <a:highlight>
                  <a:srgbClr val="00FFFF"/>
                </a:highlight>
                <a:latin typeface="Courier New"/>
                <a:ea typeface="Courier New"/>
                <a:cs typeface="Courier New"/>
                <a:sym typeface="Courier New"/>
              </a:rPr>
              <a:t>Example();</a:t>
            </a:r>
            <a:endParaRPr lang="en-US" sz="2380" dirty="0"/>
          </a:p>
          <a:p>
            <a:pPr marL="342900" indent="-342900">
              <a:spcBef>
                <a:spcPts val="0"/>
              </a:spcBef>
              <a:buSzPts val="2380"/>
            </a:pPr>
            <a:r>
              <a:rPr lang="en-US" sz="2380" dirty="0"/>
              <a:t>Constructors have some special rules:</a:t>
            </a:r>
          </a:p>
          <a:p>
            <a:pPr marL="800100" lvl="1" indent="-342900">
              <a:spcBef>
                <a:spcPts val="0"/>
              </a:spcBef>
              <a:buSzPts val="2380"/>
            </a:pPr>
            <a:r>
              <a:rPr lang="en-US" sz="1980" dirty="0"/>
              <a:t>They have no return type and always</a:t>
            </a:r>
            <a:r>
              <a:rPr lang="en-US" sz="1980" i="1" dirty="0"/>
              <a:t> </a:t>
            </a:r>
            <a:r>
              <a:rPr lang="en-US" sz="1980" dirty="0"/>
              <a:t>are </a:t>
            </a:r>
            <a:r>
              <a:rPr lang="en-US" sz="1980" i="1" dirty="0"/>
              <a:t>named with the same name as the class </a:t>
            </a:r>
            <a:r>
              <a:rPr lang="en-US" sz="1980" dirty="0"/>
              <a:t>in which they are defined.</a:t>
            </a:r>
          </a:p>
          <a:p>
            <a:pPr marL="800100" lvl="1" indent="-342900">
              <a:spcBef>
                <a:spcPts val="0"/>
              </a:spcBef>
              <a:buSzPts val="2380"/>
            </a:pPr>
            <a:r>
              <a:rPr lang="en-US" sz="1980" dirty="0"/>
              <a:t>Every class </a:t>
            </a:r>
            <a:r>
              <a:rPr lang="en-US" sz="1980" i="1" dirty="0"/>
              <a:t>must</a:t>
            </a:r>
            <a:r>
              <a:rPr lang="en-US" sz="1980" dirty="0"/>
              <a:t> have at least one constructor.</a:t>
            </a:r>
            <a:endParaRPr lang="en-US" dirty="0"/>
          </a:p>
          <a:p>
            <a:pPr marL="800100" lvl="1" indent="-342900">
              <a:spcBef>
                <a:spcPts val="0"/>
              </a:spcBef>
              <a:buSzPts val="2380"/>
            </a:pPr>
            <a:r>
              <a:rPr lang="en-US" sz="1980" dirty="0"/>
              <a:t>If you don’t provide one, a default no-argument constructor is implicitly provided.</a:t>
            </a:r>
            <a:endParaRPr dirty="0"/>
          </a:p>
          <a:p>
            <a:pPr marL="1200150" lvl="2" indent="-285750">
              <a:spcBef>
                <a:spcPts val="408"/>
              </a:spcBef>
              <a:buSzPts val="2040"/>
              <a:buChar char="–"/>
            </a:pPr>
            <a:r>
              <a:rPr lang="en-US" sz="1640" dirty="0">
                <a:latin typeface="Courier New"/>
                <a:ea typeface="Courier New"/>
                <a:cs typeface="Courier New"/>
                <a:sym typeface="Courier New"/>
              </a:rPr>
              <a:t>public </a:t>
            </a:r>
            <a:r>
              <a:rPr lang="en-US" sz="1640" dirty="0" err="1">
                <a:latin typeface="Courier New"/>
                <a:ea typeface="Courier New"/>
                <a:cs typeface="Courier New"/>
                <a:sym typeface="Courier New"/>
              </a:rPr>
              <a:t>MyClass</a:t>
            </a:r>
            <a:r>
              <a:rPr lang="en-US" sz="1640" dirty="0">
                <a:latin typeface="Courier New"/>
                <a:ea typeface="Courier New"/>
                <a:cs typeface="Courier New"/>
                <a:sym typeface="Courier New"/>
              </a:rPr>
              <a:t>() {} // it looks like this</a:t>
            </a:r>
            <a:endParaRPr dirty="0"/>
          </a:p>
          <a:p>
            <a:pPr marL="742950" lvl="1" indent="-285750" algn="l" rtl="0">
              <a:spcBef>
                <a:spcPts val="408"/>
              </a:spcBef>
              <a:spcAft>
                <a:spcPts val="0"/>
              </a:spcAft>
              <a:buSzPts val="2040"/>
              <a:buChar char="–"/>
            </a:pPr>
            <a:r>
              <a:rPr lang="en-US" sz="2040" dirty="0">
                <a:latin typeface="Arial"/>
                <a:ea typeface="Arial"/>
                <a:cs typeface="Arial"/>
                <a:sym typeface="Arial"/>
              </a:rPr>
              <a:t>If you </a:t>
            </a:r>
            <a:r>
              <a:rPr lang="en-US" sz="2040" i="1" dirty="0">
                <a:latin typeface="Arial"/>
                <a:ea typeface="Arial"/>
                <a:cs typeface="Arial"/>
                <a:sym typeface="Arial"/>
              </a:rPr>
              <a:t>do</a:t>
            </a:r>
            <a:r>
              <a:rPr lang="en-US" sz="2040" dirty="0">
                <a:latin typeface="Arial"/>
                <a:ea typeface="Arial"/>
                <a:cs typeface="Arial"/>
                <a:sym typeface="Arial"/>
              </a:rPr>
              <a:t> provide a constructor, you lose the default one!</a:t>
            </a:r>
          </a:p>
          <a:p>
            <a:pPr marL="742950" lvl="1" indent="-285750" algn="l" rtl="0">
              <a:spcBef>
                <a:spcPts val="408"/>
              </a:spcBef>
              <a:spcAft>
                <a:spcPts val="0"/>
              </a:spcAft>
              <a:buSzPts val="2040"/>
              <a:buChar char="–"/>
            </a:pPr>
            <a:r>
              <a:rPr lang="en-US" sz="2040" dirty="0"/>
              <a:t>Constructors are generally used to initialize instance variables</a:t>
            </a:r>
            <a:endParaRPr lang="en-US" sz="2040" dirty="0">
              <a:latin typeface="Arial"/>
              <a:ea typeface="Arial"/>
              <a:cs typeface="Arial"/>
              <a:sym typeface="Arial"/>
            </a:endParaRPr>
          </a:p>
          <a:p>
            <a:pPr marL="742950" lvl="1" indent="-285750" algn="l" rtl="0">
              <a:spcBef>
                <a:spcPts val="408"/>
              </a:spcBef>
              <a:spcAft>
                <a:spcPts val="0"/>
              </a:spcAft>
              <a:buSzPts val="2040"/>
              <a:buChar char="–"/>
            </a:pPr>
            <a:r>
              <a:rPr lang="en-US" sz="2040" dirty="0"/>
              <a:t>**We will revisit constructor rules after examining inheritance</a:t>
            </a:r>
            <a:endParaRPr dirty="0"/>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D2E3-D002-4DE7-848F-91D2D59C52E2}"/>
              </a:ext>
            </a:extLst>
          </p:cNvPr>
          <p:cNvSpPr>
            <a:spLocks noGrp="1"/>
          </p:cNvSpPr>
          <p:nvPr>
            <p:ph type="title"/>
          </p:nvPr>
        </p:nvSpPr>
        <p:spPr/>
        <p:txBody>
          <a:bodyPr/>
          <a:lstStyle/>
          <a:p>
            <a:r>
              <a:rPr lang="en-US" dirty="0"/>
              <a:t>Default Constructor</a:t>
            </a:r>
          </a:p>
        </p:txBody>
      </p:sp>
      <p:sp>
        <p:nvSpPr>
          <p:cNvPr id="4" name="Slide Number Placeholder 3">
            <a:extLst>
              <a:ext uri="{FF2B5EF4-FFF2-40B4-BE49-F238E27FC236}">
                <a16:creationId xmlns:a16="http://schemas.microsoft.com/office/drawing/2014/main" id="{67DA056D-34B5-4471-B55A-4BFEBBBBE9C1}"/>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6" name="Google Shape;219;p16">
            <a:extLst>
              <a:ext uri="{FF2B5EF4-FFF2-40B4-BE49-F238E27FC236}">
                <a16:creationId xmlns:a16="http://schemas.microsoft.com/office/drawing/2014/main" id="{B8761A6F-7BC2-42EC-81E0-35386EED18BC}"/>
              </a:ext>
            </a:extLst>
          </p:cNvPr>
          <p:cNvSpPr txBox="1">
            <a:spLocks/>
          </p:cNvSpPr>
          <p:nvPr/>
        </p:nvSpPr>
        <p:spPr>
          <a:xfrm>
            <a:off x="516410" y="1519154"/>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getSize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return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12" name="TextBox 11">
            <a:extLst>
              <a:ext uri="{FF2B5EF4-FFF2-40B4-BE49-F238E27FC236}">
                <a16:creationId xmlns:a16="http://schemas.microsoft.com/office/drawing/2014/main" id="{B0686B2A-7E7C-4F7E-BC74-F64F845C158D}"/>
              </a:ext>
            </a:extLst>
          </p:cNvPr>
          <p:cNvSpPr txBox="1"/>
          <p:nvPr/>
        </p:nvSpPr>
        <p:spPr>
          <a:xfrm>
            <a:off x="3956601" y="4155589"/>
            <a:ext cx="4834978" cy="205287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dog.setSize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(9.0);</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dog.getSize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nvGrpSpPr>
          <p:cNvPr id="11" name="Group 10">
            <a:extLst>
              <a:ext uri="{FF2B5EF4-FFF2-40B4-BE49-F238E27FC236}">
                <a16:creationId xmlns:a16="http://schemas.microsoft.com/office/drawing/2014/main" id="{B5DD3994-BB99-4E77-A3B0-763867ABABAE}"/>
              </a:ext>
            </a:extLst>
          </p:cNvPr>
          <p:cNvGrpSpPr/>
          <p:nvPr/>
        </p:nvGrpSpPr>
        <p:grpSpPr>
          <a:xfrm flipH="1">
            <a:off x="516410" y="4903964"/>
            <a:ext cx="6652486" cy="1636479"/>
            <a:chOff x="584350" y="2136641"/>
            <a:chExt cx="6652486" cy="1636479"/>
          </a:xfrm>
        </p:grpSpPr>
        <p:sp>
          <p:nvSpPr>
            <p:cNvPr id="7" name="Rectangle 6">
              <a:extLst>
                <a:ext uri="{FF2B5EF4-FFF2-40B4-BE49-F238E27FC236}">
                  <a16:creationId xmlns:a16="http://schemas.microsoft.com/office/drawing/2014/main" id="{1247F399-9BB7-46A9-A4F2-640A12C84F4A}"/>
                </a:ext>
              </a:extLst>
            </p:cNvPr>
            <p:cNvSpPr/>
            <p:nvPr/>
          </p:nvSpPr>
          <p:spPr>
            <a:xfrm>
              <a:off x="4138355" y="2136641"/>
              <a:ext cx="3098481" cy="1636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This is how we would invoke that constructor (regardless of whether it was explicitly or implicitly defined). It reserves the memory needed to store all of the variables associated with our Dog object.  </a:t>
              </a:r>
            </a:p>
          </p:txBody>
        </p:sp>
        <p:sp>
          <p:nvSpPr>
            <p:cNvPr id="8" name="Rectangle: Rounded Corners 7">
              <a:extLst>
                <a:ext uri="{FF2B5EF4-FFF2-40B4-BE49-F238E27FC236}">
                  <a16:creationId xmlns:a16="http://schemas.microsoft.com/office/drawing/2014/main" id="{3571A910-8D23-4E92-8472-9DA654E9BBB6}"/>
                </a:ext>
              </a:extLst>
            </p:cNvPr>
            <p:cNvSpPr/>
            <p:nvPr/>
          </p:nvSpPr>
          <p:spPr>
            <a:xfrm>
              <a:off x="584350" y="2202383"/>
              <a:ext cx="2308932" cy="199702"/>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10" name="Straight Arrow Connector 9">
              <a:extLst>
                <a:ext uri="{FF2B5EF4-FFF2-40B4-BE49-F238E27FC236}">
                  <a16:creationId xmlns:a16="http://schemas.microsoft.com/office/drawing/2014/main" id="{685702AA-F8E9-4361-BF25-AE7BCE796091}"/>
                </a:ext>
              </a:extLst>
            </p:cNvPr>
            <p:cNvCxnSpPr>
              <a:cxnSpLocks/>
              <a:stCxn id="8" idx="3"/>
              <a:endCxn id="7" idx="1"/>
            </p:cNvCxnSpPr>
            <p:nvPr/>
          </p:nvCxnSpPr>
          <p:spPr>
            <a:xfrm>
              <a:off x="2893282" y="2302234"/>
              <a:ext cx="1245073" cy="65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C52B1B8-4701-46C3-8132-0000A8B4400D}"/>
              </a:ext>
            </a:extLst>
          </p:cNvPr>
          <p:cNvGrpSpPr/>
          <p:nvPr/>
        </p:nvGrpSpPr>
        <p:grpSpPr>
          <a:xfrm>
            <a:off x="1500433" y="1629821"/>
            <a:ext cx="4751109" cy="961534"/>
            <a:chOff x="1470581" y="1621410"/>
            <a:chExt cx="4751109" cy="961534"/>
          </a:xfrm>
        </p:grpSpPr>
        <p:sp>
          <p:nvSpPr>
            <p:cNvPr id="14" name="Rectangle 13">
              <a:extLst>
                <a:ext uri="{FF2B5EF4-FFF2-40B4-BE49-F238E27FC236}">
                  <a16:creationId xmlns:a16="http://schemas.microsoft.com/office/drawing/2014/main" id="{77FF70F1-4188-47DF-977E-13F7CECB88AE}"/>
                </a:ext>
              </a:extLst>
            </p:cNvPr>
            <p:cNvSpPr/>
            <p:nvPr/>
          </p:nvSpPr>
          <p:spPr>
            <a:xfrm>
              <a:off x="4572000" y="1621410"/>
              <a:ext cx="1649690" cy="55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Here implicitly.</a:t>
              </a:r>
            </a:p>
          </p:txBody>
        </p:sp>
        <p:sp>
          <p:nvSpPr>
            <p:cNvPr id="15" name="Rectangle: Rounded Corners 14">
              <a:extLst>
                <a:ext uri="{FF2B5EF4-FFF2-40B4-BE49-F238E27FC236}">
                  <a16:creationId xmlns:a16="http://schemas.microsoft.com/office/drawing/2014/main" id="{4DE2B45E-C2AE-4E23-BFCD-BD2867B8B42A}"/>
                </a:ext>
              </a:extLst>
            </p:cNvPr>
            <p:cNvSpPr/>
            <p:nvPr/>
          </p:nvSpPr>
          <p:spPr>
            <a:xfrm>
              <a:off x="1470581" y="2366128"/>
              <a:ext cx="1545996" cy="216816"/>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6" name="Straight Arrow Connector 15">
              <a:extLst>
                <a:ext uri="{FF2B5EF4-FFF2-40B4-BE49-F238E27FC236}">
                  <a16:creationId xmlns:a16="http://schemas.microsoft.com/office/drawing/2014/main" id="{86783EAC-FD00-4EE5-B94A-7B6DA26984EB}"/>
                </a:ext>
              </a:extLst>
            </p:cNvPr>
            <p:cNvCxnSpPr>
              <a:stCxn id="15" idx="3"/>
              <a:endCxn id="14" idx="1"/>
            </p:cNvCxnSpPr>
            <p:nvPr/>
          </p:nvCxnSpPr>
          <p:spPr>
            <a:xfrm flipV="1">
              <a:off x="3016577" y="1899501"/>
              <a:ext cx="1555423"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395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6">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2">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12">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iterate type="lt">
                                    <p:tmAbs val="0"/>
                                  </p:iterate>
                                  <p:childTnLst>
                                    <p:set>
                                      <p:cBhvr>
                                        <p:cTn id="50" dur="1" fill="hold">
                                          <p:stCondLst>
                                            <p:cond delay="0"/>
                                          </p:stCondLst>
                                        </p:cTn>
                                        <p:tgtEl>
                                          <p:spTgt spid="12">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5" presetClass="emph" presetSubtype="0" nodeType="clickEffect">
                                  <p:stCondLst>
                                    <p:cond delay="0"/>
                                  </p:stCondLst>
                                  <p:iterate type="lt">
                                    <p:tmAbs val="25"/>
                                  </p:iterate>
                                  <p:childTnLst>
                                    <p:set>
                                      <p:cBhvr override="childStyle">
                                        <p:cTn id="58" dur="indefinite"/>
                                        <p:tgtEl>
                                          <p:spTgt spid="12">
                                            <p:txEl>
                                              <p:pRg st="4" end="4"/>
                                            </p:txEl>
                                          </p:spTgt>
                                        </p:tgtEl>
                                        <p:attrNameLst>
                                          <p:attrName>style.fontWeight</p:attrName>
                                        </p:attrNameLst>
                                      </p:cBhvr>
                                      <p:to>
                                        <p:strVal val="bold"/>
                                      </p:to>
                                    </p:set>
                                  </p:childTnLst>
                                </p:cTn>
                              </p:par>
                              <p:par>
                                <p:cTn id="59" presetID="1" presetClass="entr" presetSubtype="0"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Constructors</a:t>
            </a:r>
            <a:endParaRPr/>
          </a:p>
        </p:txBody>
      </p:sp>
      <p:sp>
        <p:nvSpPr>
          <p:cNvPr id="260" name="Google Shape;260;p22"/>
          <p:cNvSpPr txBox="1">
            <a:spLocks noGrp="1"/>
          </p:cNvSpPr>
          <p:nvPr>
            <p:ph type="body" idx="1"/>
          </p:nvPr>
        </p:nvSpPr>
        <p:spPr>
          <a:xfrm>
            <a:off x="380010" y="1481446"/>
            <a:ext cx="8383980" cy="5099828"/>
          </a:xfrm>
          <a:prstGeom prst="rect">
            <a:avLst/>
          </a:prstGeom>
          <a:noFill/>
          <a:ln>
            <a:noFill/>
          </a:ln>
        </p:spPr>
        <p:txBody>
          <a:bodyPr spcFirstLastPara="1" wrap="square" lIns="91425" tIns="45700" rIns="91425" bIns="45700" anchor="ctr" anchorCtr="0">
            <a:noAutofit/>
          </a:bodyPr>
          <a:lstStyle/>
          <a:p>
            <a:pPr marL="342900" lvl="0" indent="-342900" algn="l" rtl="0">
              <a:lnSpc>
                <a:spcPct val="80000"/>
              </a:lnSpc>
              <a:spcBef>
                <a:spcPts val="518"/>
              </a:spcBef>
              <a:spcAft>
                <a:spcPts val="0"/>
              </a:spcAft>
              <a:buSzPts val="2590"/>
              <a:buChar char="•"/>
            </a:pPr>
            <a:r>
              <a:rPr lang="en-US" sz="2590" dirty="0"/>
              <a:t>The first thing every constructor must do… is call another constructor!</a:t>
            </a:r>
            <a:endParaRPr dirty="0"/>
          </a:p>
          <a:p>
            <a:pPr marL="742950" lvl="1" indent="-285750" algn="l" rtl="0">
              <a:lnSpc>
                <a:spcPct val="80000"/>
              </a:lnSpc>
              <a:spcBef>
                <a:spcPts val="444"/>
              </a:spcBef>
              <a:spcAft>
                <a:spcPts val="0"/>
              </a:spcAft>
              <a:buSzPts val="2220"/>
              <a:buChar char="–"/>
            </a:pPr>
            <a:r>
              <a:rPr lang="en-US" sz="2220" dirty="0"/>
              <a:t>This is done </a:t>
            </a:r>
            <a:r>
              <a:rPr lang="en-US" sz="2220" i="1" dirty="0"/>
              <a:t>implicitly</a:t>
            </a:r>
            <a:r>
              <a:rPr lang="en-US" sz="2220" dirty="0"/>
              <a:t>, i.e. without your explicit instruction</a:t>
            </a:r>
            <a:endParaRPr dirty="0"/>
          </a:p>
          <a:p>
            <a:pPr marL="742950" lvl="1" indent="-285750" algn="l" rtl="0">
              <a:lnSpc>
                <a:spcPct val="80000"/>
              </a:lnSpc>
              <a:spcBef>
                <a:spcPts val="444"/>
              </a:spcBef>
              <a:spcAft>
                <a:spcPts val="0"/>
              </a:spcAft>
              <a:buSzPts val="2220"/>
              <a:buChar char="–"/>
            </a:pPr>
            <a:r>
              <a:rPr lang="en-US" sz="2220" dirty="0"/>
              <a:t>Normally the call is to </a:t>
            </a:r>
            <a:r>
              <a:rPr lang="en-US" sz="2220" dirty="0">
                <a:latin typeface="Courier New"/>
                <a:ea typeface="Courier New"/>
                <a:cs typeface="Courier New"/>
                <a:sym typeface="Courier New"/>
              </a:rPr>
              <a:t>super</a:t>
            </a:r>
            <a:r>
              <a:rPr lang="en-US" sz="2220" dirty="0">
                <a:latin typeface="Courier New" panose="02070309020205020404" pitchFamily="49" charset="0"/>
                <a:ea typeface="Courier New"/>
                <a:cs typeface="Courier New" panose="02070309020205020404" pitchFamily="49" charset="0"/>
                <a:sym typeface="Courier New"/>
              </a:rPr>
              <a:t>()</a:t>
            </a:r>
            <a:r>
              <a:rPr lang="en-US" sz="2220" dirty="0">
                <a:latin typeface="Courier New"/>
                <a:ea typeface="Courier New"/>
                <a:cs typeface="Courier New"/>
                <a:sym typeface="Courier New"/>
              </a:rPr>
              <a:t>. super </a:t>
            </a:r>
            <a:r>
              <a:rPr lang="en-US" sz="2220" dirty="0">
                <a:latin typeface="Arial"/>
                <a:ea typeface="Arial"/>
                <a:cs typeface="Arial"/>
                <a:sym typeface="Arial"/>
              </a:rPr>
              <a:t>is a keyword that references the current class’ super or parent class. </a:t>
            </a:r>
            <a:r>
              <a:rPr lang="en-US" sz="2220" dirty="0">
                <a:latin typeface="Courier New"/>
                <a:ea typeface="Courier New"/>
                <a:cs typeface="Courier New"/>
                <a:sym typeface="Courier New"/>
              </a:rPr>
              <a:t>super() </a:t>
            </a:r>
            <a:r>
              <a:rPr lang="en-US" sz="2220" dirty="0">
                <a:latin typeface="Arial"/>
                <a:ea typeface="Arial"/>
                <a:cs typeface="Arial"/>
                <a:sym typeface="Arial"/>
              </a:rPr>
              <a:t>is an invocation of that class’ no-argument constructor (we will examine superclass when we look at inheritance).</a:t>
            </a:r>
          </a:p>
          <a:p>
            <a:pPr marL="342900" lvl="0" indent="-342900">
              <a:spcBef>
                <a:spcPts val="476"/>
              </a:spcBef>
              <a:buSzPts val="2380"/>
            </a:pPr>
            <a:r>
              <a:rPr lang="en-US" sz="2380" dirty="0"/>
              <a:t>=&gt; Default no-</a:t>
            </a:r>
            <a:r>
              <a:rPr lang="en-US" sz="2380" dirty="0" err="1"/>
              <a:t>arg</a:t>
            </a:r>
            <a:r>
              <a:rPr lang="en-US" sz="2380" dirty="0"/>
              <a:t> constructors implicitly call </a:t>
            </a:r>
            <a:r>
              <a:rPr lang="en-US" sz="2380" dirty="0">
                <a:latin typeface="Courier New"/>
                <a:ea typeface="Courier New"/>
                <a:cs typeface="Courier New"/>
                <a:sym typeface="Courier New"/>
              </a:rPr>
              <a:t>super();</a:t>
            </a:r>
            <a:endParaRPr lang="en-US" dirty="0"/>
          </a:p>
          <a:p>
            <a:pPr marL="342900" lvl="0" indent="-342900">
              <a:spcBef>
                <a:spcPts val="476"/>
              </a:spcBef>
              <a:buSzPts val="2380"/>
            </a:pPr>
            <a:r>
              <a:rPr lang="en-US" sz="2380" dirty="0"/>
              <a:t>The superclass-constructor-calling goes all the way up the inheritance tree to the Object class.</a:t>
            </a:r>
            <a:endParaRPr lang="en-US" dirty="0"/>
          </a:p>
          <a:p>
            <a:pPr marL="742950" lvl="1" indent="-285750">
              <a:spcBef>
                <a:spcPts val="408"/>
              </a:spcBef>
              <a:buSzPts val="2040"/>
            </a:pPr>
            <a:r>
              <a:rPr lang="en-US" sz="2040" dirty="0"/>
              <a:t>This is a function of inheritance and preventing code duplication.</a:t>
            </a:r>
            <a:endParaRPr lang="en-US" dirty="0"/>
          </a:p>
          <a:p>
            <a:pPr marL="742950" lvl="1" indent="-285750">
              <a:spcBef>
                <a:spcPts val="408"/>
              </a:spcBef>
              <a:buSzPts val="2040"/>
            </a:pPr>
            <a:r>
              <a:rPr lang="en-US" sz="2040" dirty="0"/>
              <a:t>If a Dog is-an Animal, which is-an Object. </a:t>
            </a:r>
          </a:p>
          <a:p>
            <a:pPr marL="1200150" lvl="2" indent="-285750">
              <a:spcBef>
                <a:spcPts val="408"/>
              </a:spcBef>
              <a:buSzPts val="2040"/>
            </a:pPr>
            <a:r>
              <a:rPr lang="en-US" sz="1640" dirty="0"/>
              <a:t>Creating a Dog object means initializing the object’s Dog nature. </a:t>
            </a:r>
          </a:p>
          <a:p>
            <a:pPr marL="1200150" lvl="2" indent="-285750">
              <a:spcBef>
                <a:spcPts val="408"/>
              </a:spcBef>
              <a:buSzPts val="2040"/>
            </a:pPr>
            <a:r>
              <a:rPr lang="en-US" sz="1640" dirty="0"/>
              <a:t>An instance of a Dog is also an instance of an Animal, so the Animal nature must be initialized too in addition to the Object nature.</a:t>
            </a:r>
            <a:endParaRPr lang="en-US" dirty="0"/>
          </a:p>
          <a:p>
            <a:pPr marL="457200" lvl="1" indent="0" algn="l" rtl="0">
              <a:lnSpc>
                <a:spcPct val="80000"/>
              </a:lnSpc>
              <a:spcBef>
                <a:spcPts val="444"/>
              </a:spcBef>
              <a:spcAft>
                <a:spcPts val="0"/>
              </a:spcAft>
              <a:buSzPts val="2220"/>
              <a:buNone/>
            </a:pPr>
            <a:endParaRPr lang="en-US" sz="2220" dirty="0">
              <a:latin typeface="Arial"/>
              <a:ea typeface="Arial"/>
              <a:cs typeface="Arial"/>
              <a:sym typeface="Arial"/>
            </a:endParaRPr>
          </a:p>
        </p:txBody>
      </p:sp>
      <p:sp>
        <p:nvSpPr>
          <p:cNvPr id="261" name="Google Shape;261;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2190-A4E2-47EB-B9BC-5934A282800A}"/>
              </a:ext>
            </a:extLst>
          </p:cNvPr>
          <p:cNvSpPr>
            <a:spLocks noGrp="1"/>
          </p:cNvSpPr>
          <p:nvPr>
            <p:ph type="title"/>
          </p:nvPr>
        </p:nvSpPr>
        <p:spPr/>
        <p:txBody>
          <a:bodyPr/>
          <a:lstStyle/>
          <a:p>
            <a:r>
              <a:rPr lang="en-US" dirty="0"/>
              <a:t>More Implicit Behavior </a:t>
            </a:r>
          </a:p>
        </p:txBody>
      </p:sp>
      <p:sp>
        <p:nvSpPr>
          <p:cNvPr id="4" name="Slide Number Placeholder 3">
            <a:extLst>
              <a:ext uri="{FF2B5EF4-FFF2-40B4-BE49-F238E27FC236}">
                <a16:creationId xmlns:a16="http://schemas.microsoft.com/office/drawing/2014/main" id="{21D38674-181C-4F24-B8A0-4E6032213044}"/>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10" name="Google Shape;219;p16">
            <a:extLst>
              <a:ext uri="{FF2B5EF4-FFF2-40B4-BE49-F238E27FC236}">
                <a16:creationId xmlns:a16="http://schemas.microsoft.com/office/drawing/2014/main" id="{E274E2FA-FFE6-4609-AF34-F35539F40053}"/>
              </a:ext>
            </a:extLst>
          </p:cNvPr>
          <p:cNvSpPr txBox="1">
            <a:spLocks/>
          </p:cNvSpPr>
          <p:nvPr/>
        </p:nvSpPr>
        <p:spPr>
          <a:xfrm>
            <a:off x="210548" y="1301305"/>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super</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getSize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return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a:t>
            </a: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grpSp>
        <p:nvGrpSpPr>
          <p:cNvPr id="11" name="Group 10">
            <a:extLst>
              <a:ext uri="{FF2B5EF4-FFF2-40B4-BE49-F238E27FC236}">
                <a16:creationId xmlns:a16="http://schemas.microsoft.com/office/drawing/2014/main" id="{A791D50C-12A3-436D-9677-3412389F47ED}"/>
              </a:ext>
            </a:extLst>
          </p:cNvPr>
          <p:cNvGrpSpPr/>
          <p:nvPr/>
        </p:nvGrpSpPr>
        <p:grpSpPr>
          <a:xfrm>
            <a:off x="1159497" y="1416901"/>
            <a:ext cx="4826524" cy="981298"/>
            <a:chOff x="1470580" y="1621410"/>
            <a:chExt cx="4826524" cy="981298"/>
          </a:xfrm>
        </p:grpSpPr>
        <p:sp>
          <p:nvSpPr>
            <p:cNvPr id="12" name="Rectangle 11">
              <a:extLst>
                <a:ext uri="{FF2B5EF4-FFF2-40B4-BE49-F238E27FC236}">
                  <a16:creationId xmlns:a16="http://schemas.microsoft.com/office/drawing/2014/main" id="{AE234304-1750-4458-B73F-1612ABE44159}"/>
                </a:ext>
              </a:extLst>
            </p:cNvPr>
            <p:cNvSpPr/>
            <p:nvPr/>
          </p:nvSpPr>
          <p:spPr>
            <a:xfrm>
              <a:off x="4572000" y="1621410"/>
              <a:ext cx="1725104" cy="8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So, really, this whole phrase is here implicitly.</a:t>
              </a:r>
            </a:p>
          </p:txBody>
        </p:sp>
        <p:sp>
          <p:nvSpPr>
            <p:cNvPr id="13" name="Rectangle: Rounded Corners 12">
              <a:extLst>
                <a:ext uri="{FF2B5EF4-FFF2-40B4-BE49-F238E27FC236}">
                  <a16:creationId xmlns:a16="http://schemas.microsoft.com/office/drawing/2014/main" id="{AA50D3AF-56D9-48D9-B049-DF7041CC5F6A}"/>
                </a:ext>
              </a:extLst>
            </p:cNvPr>
            <p:cNvSpPr/>
            <p:nvPr/>
          </p:nvSpPr>
          <p:spPr>
            <a:xfrm>
              <a:off x="1470580" y="2366127"/>
              <a:ext cx="2485283" cy="23658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4" name="Straight Arrow Connector 13">
              <a:extLst>
                <a:ext uri="{FF2B5EF4-FFF2-40B4-BE49-F238E27FC236}">
                  <a16:creationId xmlns:a16="http://schemas.microsoft.com/office/drawing/2014/main" id="{C50EF76A-21AE-4815-8355-415B6A2EBDC2}"/>
                </a:ext>
              </a:extLst>
            </p:cNvPr>
            <p:cNvCxnSpPr>
              <a:cxnSpLocks/>
              <a:stCxn id="13" idx="3"/>
              <a:endCxn id="12" idx="1"/>
            </p:cNvCxnSpPr>
            <p:nvPr/>
          </p:nvCxnSpPr>
          <p:spPr>
            <a:xfrm flipV="1">
              <a:off x="3955863" y="2052914"/>
              <a:ext cx="616137" cy="43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9058A00C-ECF4-40EE-8446-80331391E27E}"/>
              </a:ext>
            </a:extLst>
          </p:cNvPr>
          <p:cNvSpPr txBox="1"/>
          <p:nvPr/>
        </p:nvSpPr>
        <p:spPr>
          <a:xfrm>
            <a:off x="5740399" y="4938712"/>
            <a:ext cx="2103911" cy="707886"/>
          </a:xfrm>
          <a:prstGeom prst="rect">
            <a:avLst/>
          </a:prstGeom>
          <a:noFill/>
        </p:spPr>
        <p:txBody>
          <a:bodyPr wrap="square" rtlCol="0" anchor="ctr" anchorCtr="1">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F36A25"/>
                </a:solidFill>
                <a:effectLst/>
                <a:uLnTx/>
                <a:uFillTx/>
                <a:latin typeface="Segoe Print" panose="02000600000000000000" pitchFamily="2" charset="0"/>
                <a:cs typeface="Arial"/>
                <a:sym typeface="Arial"/>
              </a:rPr>
              <a:t>Calls Object() in this case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0" name="Ink 59">
                <a:extLst>
                  <a:ext uri="{FF2B5EF4-FFF2-40B4-BE49-F238E27FC236}">
                    <a16:creationId xmlns:a16="http://schemas.microsoft.com/office/drawing/2014/main" id="{761D8BE8-60FE-4F5E-9BF2-2FD5FF296812}"/>
                  </a:ext>
                </a:extLst>
              </p14:cNvPr>
              <p14:cNvContentPartPr/>
              <p14:nvPr/>
            </p14:nvContentPartPr>
            <p14:xfrm>
              <a:off x="3190000" y="2590320"/>
              <a:ext cx="360" cy="360"/>
            </p14:xfrm>
          </p:contentPart>
        </mc:Choice>
        <mc:Fallback xmlns="">
          <p:pic>
            <p:nvPicPr>
              <p:cNvPr id="60" name="Ink 59">
                <a:extLst>
                  <a:ext uri="{FF2B5EF4-FFF2-40B4-BE49-F238E27FC236}">
                    <a16:creationId xmlns:a16="http://schemas.microsoft.com/office/drawing/2014/main" id="{761D8BE8-60FE-4F5E-9BF2-2FD5FF296812}"/>
                  </a:ext>
                </a:extLst>
              </p:cNvPr>
              <p:cNvPicPr/>
              <p:nvPr/>
            </p:nvPicPr>
            <p:blipFill>
              <a:blip r:embed="rId3"/>
              <a:stretch>
                <a:fillRect/>
              </a:stretch>
            </p:blipFill>
            <p:spPr>
              <a:xfrm>
                <a:off x="3181000" y="2581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2" name="Ink 61">
                <a:extLst>
                  <a:ext uri="{FF2B5EF4-FFF2-40B4-BE49-F238E27FC236}">
                    <a16:creationId xmlns:a16="http://schemas.microsoft.com/office/drawing/2014/main" id="{2D297142-8851-4AE3-8C81-AEDD3D65E4C7}"/>
                  </a:ext>
                </a:extLst>
              </p14:cNvPr>
              <p14:cNvContentPartPr/>
              <p14:nvPr/>
            </p14:nvContentPartPr>
            <p14:xfrm>
              <a:off x="2562520" y="1997400"/>
              <a:ext cx="1018800" cy="532440"/>
            </p14:xfrm>
          </p:contentPart>
        </mc:Choice>
        <mc:Fallback xmlns="">
          <p:pic>
            <p:nvPicPr>
              <p:cNvPr id="62" name="Ink 61">
                <a:extLst>
                  <a:ext uri="{FF2B5EF4-FFF2-40B4-BE49-F238E27FC236}">
                    <a16:creationId xmlns:a16="http://schemas.microsoft.com/office/drawing/2014/main" id="{2D297142-8851-4AE3-8C81-AEDD3D65E4C7}"/>
                  </a:ext>
                </a:extLst>
              </p:cNvPr>
              <p:cNvPicPr/>
              <p:nvPr/>
            </p:nvPicPr>
            <p:blipFill>
              <a:blip r:embed="rId5"/>
              <a:stretch>
                <a:fillRect/>
              </a:stretch>
            </p:blipFill>
            <p:spPr>
              <a:xfrm>
                <a:off x="2553880" y="1988400"/>
                <a:ext cx="103644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3" name="Ink 62">
                <a:extLst>
                  <a:ext uri="{FF2B5EF4-FFF2-40B4-BE49-F238E27FC236}">
                    <a16:creationId xmlns:a16="http://schemas.microsoft.com/office/drawing/2014/main" id="{B1C409C2-3173-41AA-8086-D630ACFFF810}"/>
                  </a:ext>
                </a:extLst>
              </p14:cNvPr>
              <p14:cNvContentPartPr/>
              <p14:nvPr/>
            </p14:nvContentPartPr>
            <p14:xfrm>
              <a:off x="3272440" y="2433360"/>
              <a:ext cx="2424600" cy="2801160"/>
            </p14:xfrm>
          </p:contentPart>
        </mc:Choice>
        <mc:Fallback xmlns="">
          <p:pic>
            <p:nvPicPr>
              <p:cNvPr id="63" name="Ink 62">
                <a:extLst>
                  <a:ext uri="{FF2B5EF4-FFF2-40B4-BE49-F238E27FC236}">
                    <a16:creationId xmlns:a16="http://schemas.microsoft.com/office/drawing/2014/main" id="{B1C409C2-3173-41AA-8086-D630ACFFF810}"/>
                  </a:ext>
                </a:extLst>
              </p:cNvPr>
              <p:cNvPicPr/>
              <p:nvPr/>
            </p:nvPicPr>
            <p:blipFill>
              <a:blip r:embed="rId7"/>
              <a:stretch>
                <a:fillRect/>
              </a:stretch>
            </p:blipFill>
            <p:spPr>
              <a:xfrm>
                <a:off x="3263440" y="2424720"/>
                <a:ext cx="2442240" cy="2818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1" name="Ink 70">
                <a:extLst>
                  <a:ext uri="{FF2B5EF4-FFF2-40B4-BE49-F238E27FC236}">
                    <a16:creationId xmlns:a16="http://schemas.microsoft.com/office/drawing/2014/main" id="{E2671270-8DE3-482A-B471-A901D7360579}"/>
                  </a:ext>
                </a:extLst>
              </p14:cNvPr>
              <p14:cNvContentPartPr/>
              <p14:nvPr/>
            </p14:nvContentPartPr>
            <p14:xfrm>
              <a:off x="5648520" y="5070240"/>
              <a:ext cx="268200" cy="331560"/>
            </p14:xfrm>
          </p:contentPart>
        </mc:Choice>
        <mc:Fallback xmlns="">
          <p:pic>
            <p:nvPicPr>
              <p:cNvPr id="71" name="Ink 70">
                <a:extLst>
                  <a:ext uri="{FF2B5EF4-FFF2-40B4-BE49-F238E27FC236}">
                    <a16:creationId xmlns:a16="http://schemas.microsoft.com/office/drawing/2014/main" id="{E2671270-8DE3-482A-B471-A901D7360579}"/>
                  </a:ext>
                </a:extLst>
              </p:cNvPr>
              <p:cNvPicPr/>
              <p:nvPr/>
            </p:nvPicPr>
            <p:blipFill>
              <a:blip r:embed="rId9"/>
              <a:stretch>
                <a:fillRect/>
              </a:stretch>
            </p:blipFill>
            <p:spPr>
              <a:xfrm>
                <a:off x="5639520" y="5061240"/>
                <a:ext cx="2858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2" name="Ink 71">
                <a:extLst>
                  <a:ext uri="{FF2B5EF4-FFF2-40B4-BE49-F238E27FC236}">
                    <a16:creationId xmlns:a16="http://schemas.microsoft.com/office/drawing/2014/main" id="{C40AFEAA-24CC-42B0-8E51-A53BE51BA72A}"/>
                  </a:ext>
                </a:extLst>
              </p14:cNvPr>
              <p14:cNvContentPartPr/>
              <p14:nvPr/>
            </p14:nvContentPartPr>
            <p14:xfrm>
              <a:off x="5676600" y="5115960"/>
              <a:ext cx="183960" cy="201600"/>
            </p14:xfrm>
          </p:contentPart>
        </mc:Choice>
        <mc:Fallback xmlns="">
          <p:pic>
            <p:nvPicPr>
              <p:cNvPr id="72" name="Ink 71">
                <a:extLst>
                  <a:ext uri="{FF2B5EF4-FFF2-40B4-BE49-F238E27FC236}">
                    <a16:creationId xmlns:a16="http://schemas.microsoft.com/office/drawing/2014/main" id="{C40AFEAA-24CC-42B0-8E51-A53BE51BA72A}"/>
                  </a:ext>
                </a:extLst>
              </p:cNvPr>
              <p:cNvPicPr/>
              <p:nvPr/>
            </p:nvPicPr>
            <p:blipFill>
              <a:blip r:embed="rId11"/>
              <a:stretch>
                <a:fillRect/>
              </a:stretch>
            </p:blipFill>
            <p:spPr>
              <a:xfrm>
                <a:off x="5667600" y="5106960"/>
                <a:ext cx="2016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6" name="Ink 75">
                <a:extLst>
                  <a:ext uri="{FF2B5EF4-FFF2-40B4-BE49-F238E27FC236}">
                    <a16:creationId xmlns:a16="http://schemas.microsoft.com/office/drawing/2014/main" id="{39FF5D6A-A7CC-476F-B5B1-691A91D826C2}"/>
                  </a:ext>
                </a:extLst>
              </p14:cNvPr>
              <p14:cNvContentPartPr/>
              <p14:nvPr/>
            </p14:nvContentPartPr>
            <p14:xfrm>
              <a:off x="4599846" y="1573772"/>
              <a:ext cx="396360" cy="38520"/>
            </p14:xfrm>
          </p:contentPart>
        </mc:Choice>
        <mc:Fallback xmlns="">
          <p:pic>
            <p:nvPicPr>
              <p:cNvPr id="76" name="Ink 75">
                <a:extLst>
                  <a:ext uri="{FF2B5EF4-FFF2-40B4-BE49-F238E27FC236}">
                    <a16:creationId xmlns:a16="http://schemas.microsoft.com/office/drawing/2014/main" id="{39FF5D6A-A7CC-476F-B5B1-691A91D826C2}"/>
                  </a:ext>
                </a:extLst>
              </p:cNvPr>
              <p:cNvPicPr/>
              <p:nvPr/>
            </p:nvPicPr>
            <p:blipFill>
              <a:blip r:embed="rId13"/>
              <a:stretch>
                <a:fillRect/>
              </a:stretch>
            </p:blipFill>
            <p:spPr>
              <a:xfrm>
                <a:off x="4591206" y="1565050"/>
                <a:ext cx="414000" cy="56326"/>
              </a:xfrm>
              <a:prstGeom prst="rect">
                <a:avLst/>
              </a:prstGeom>
            </p:spPr>
          </p:pic>
        </mc:Fallback>
      </mc:AlternateContent>
    </p:spTree>
    <p:extLst>
      <p:ext uri="{BB962C8B-B14F-4D97-AF65-F5344CB8AC3E}">
        <p14:creationId xmlns:p14="http://schemas.microsoft.com/office/powerpoint/2010/main" val="276438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0"/>
                                  </p:iterate>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10">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 Overloading</a:t>
            </a:r>
            <a:endParaRPr dirty="0"/>
          </a:p>
        </p:txBody>
      </p:sp>
      <p:sp>
        <p:nvSpPr>
          <p:cNvPr id="274" name="Google Shape;274;p24"/>
          <p:cNvSpPr txBox="1">
            <a:spLocks noGrp="1"/>
          </p:cNvSpPr>
          <p:nvPr>
            <p:ph type="body" idx="1"/>
          </p:nvPr>
        </p:nvSpPr>
        <p:spPr>
          <a:xfrm>
            <a:off x="380010" y="1219200"/>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A class can have multiple constructors, differentiated by their parameters</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String name) { }</a:t>
            </a:r>
          </a:p>
          <a:p>
            <a:pPr marL="742950" lvl="1" indent="-285750" algn="l" rtl="0">
              <a:lnSpc>
                <a:spcPct val="90000"/>
              </a:lnSpc>
              <a:spcBef>
                <a:spcPts val="444"/>
              </a:spcBef>
              <a:spcAft>
                <a:spcPts val="0"/>
              </a:spcAft>
              <a:buSzPts val="2220"/>
              <a:buChar char="–"/>
            </a:pPr>
            <a:r>
              <a:rPr lang="en-US" sz="2220" dirty="0">
                <a:latin typeface="Courier New"/>
                <a:cs typeface="Courier New"/>
                <a:sym typeface="Courier New"/>
              </a:rPr>
              <a:t>public Example(String name) {}</a:t>
            </a:r>
          </a:p>
          <a:p>
            <a:pPr marL="342900" lvl="0" indent="-342900" algn="l" rtl="0">
              <a:lnSpc>
                <a:spcPct val="90000"/>
              </a:lnSpc>
              <a:spcBef>
                <a:spcPts val="518"/>
              </a:spcBef>
              <a:spcAft>
                <a:spcPts val="0"/>
              </a:spcAft>
              <a:buSzPts val="2590"/>
              <a:buChar char="•"/>
            </a:pPr>
            <a:r>
              <a:rPr lang="en-US" sz="2590" dirty="0"/>
              <a:t>Calling a specific constructor is a matter of passing in the right types/numbers of parameters.</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t>
            </a:r>
            <a:r>
              <a:rPr lang="en-US" sz="2220" dirty="0">
                <a:latin typeface="Courier New"/>
                <a:ea typeface="Courier New"/>
                <a:cs typeface="Courier New"/>
                <a:sym typeface="Courier New"/>
              </a:rPr>
              <a:t> = new Example(3);</a:t>
            </a:r>
            <a:endParaRPr dirty="0"/>
          </a:p>
          <a:p>
            <a:pPr marL="342900" lvl="0" indent="-342900" algn="l" rtl="0">
              <a:lnSpc>
                <a:spcPct val="90000"/>
              </a:lnSpc>
              <a:spcBef>
                <a:spcPts val="518"/>
              </a:spcBef>
              <a:spcAft>
                <a:spcPts val="0"/>
              </a:spcAft>
              <a:buSzPts val="2590"/>
              <a:buChar char="•"/>
            </a:pPr>
            <a:r>
              <a:rPr lang="en-US" sz="2590" dirty="0"/>
              <a:t>Constructor selection through parameters can also happen with </a:t>
            </a:r>
            <a:r>
              <a:rPr lang="en-US" sz="2590" dirty="0">
                <a:latin typeface="Courier New"/>
                <a:ea typeface="Courier New"/>
                <a:cs typeface="Courier New"/>
                <a:sym typeface="Courier New"/>
              </a:rPr>
              <a:t>this</a:t>
            </a:r>
            <a:r>
              <a:rPr lang="en-US" sz="2590" dirty="0"/>
              <a:t> or </a:t>
            </a:r>
            <a:r>
              <a:rPr lang="en-US" sz="2590" dirty="0">
                <a:latin typeface="Courier New"/>
                <a:ea typeface="Courier New"/>
                <a:cs typeface="Courier New"/>
                <a:sym typeface="Courier New"/>
              </a:rPr>
              <a:t>super</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super(2, “Dave”);</a:t>
            </a:r>
          </a:p>
          <a:p>
            <a:pPr marL="742950" lvl="1" indent="-285750" algn="l" rtl="0">
              <a:lnSpc>
                <a:spcPct val="90000"/>
              </a:lnSpc>
              <a:spcBef>
                <a:spcPts val="444"/>
              </a:spcBef>
              <a:spcAft>
                <a:spcPts val="0"/>
              </a:spcAft>
              <a:buSzPts val="2220"/>
              <a:buChar char="–"/>
            </a:pPr>
            <a:endParaRPr lang="en-US" sz="2220" dirty="0">
              <a:latin typeface="Courier New"/>
              <a:ea typeface="Courier New"/>
              <a:cs typeface="Courier New"/>
              <a:sym typeface="Courier New"/>
            </a:endParaRPr>
          </a:p>
          <a:p>
            <a:pPr marL="285750" indent="-285750">
              <a:lnSpc>
                <a:spcPct val="90000"/>
              </a:lnSpc>
              <a:spcBef>
                <a:spcPts val="444"/>
              </a:spcBef>
              <a:buSzPts val="2220"/>
              <a:buChar char="–"/>
            </a:pPr>
            <a:endParaRPr lang="en-US" sz="2620" dirty="0">
              <a:latin typeface="Courier New"/>
              <a:cs typeface="Courier New"/>
              <a:sym typeface="Courier New"/>
            </a:endParaRPr>
          </a:p>
        </p:txBody>
      </p:sp>
      <p:sp>
        <p:nvSpPr>
          <p:cNvPr id="275" name="Google Shape;275;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build="p"/>
    </p:bldLst>
  </p:timing>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3077</TotalTime>
  <Words>3963</Words>
  <Application>Microsoft Office PowerPoint</Application>
  <PresentationFormat>On-screen Show (4:3)</PresentationFormat>
  <Paragraphs>536</Paragraphs>
  <Slides>47</Slides>
  <Notes>32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47</vt:i4>
      </vt:variant>
    </vt:vector>
  </HeadingPairs>
  <TitlesOfParts>
    <vt:vector size="53" baseType="lpstr">
      <vt:lpstr>Arial</vt:lpstr>
      <vt:lpstr>Calibri</vt:lpstr>
      <vt:lpstr>Courier New</vt:lpstr>
      <vt:lpstr>Segoe Print</vt:lpstr>
      <vt:lpstr>Revature</vt:lpstr>
      <vt:lpstr>2_Custom Design</vt:lpstr>
      <vt:lpstr>The Pillars of OOP</vt:lpstr>
      <vt:lpstr>4 Pillars of Object-Oriented Programming</vt:lpstr>
      <vt:lpstr>Inheritance and its Uses</vt:lpstr>
      <vt:lpstr>The Object Class (recap)</vt:lpstr>
      <vt:lpstr>Constructors </vt:lpstr>
      <vt:lpstr>Default Constructor</vt:lpstr>
      <vt:lpstr>Constructors</vt:lpstr>
      <vt:lpstr>More Implicit Behavior </vt:lpstr>
      <vt:lpstr>Constructor Overloading</vt:lpstr>
      <vt:lpstr>this()… </vt:lpstr>
      <vt:lpstr>Pitfalls of Constructors – Inheritance and parameter matching</vt:lpstr>
      <vt:lpstr>Pitfalls of Constructors – Circular References</vt:lpstr>
      <vt:lpstr>Class Relationships</vt:lpstr>
      <vt:lpstr>Is-A vs Has-A Relationships</vt:lpstr>
      <vt:lpstr>HAS-A</vt:lpstr>
      <vt:lpstr>IS-A</vt:lpstr>
      <vt:lpstr>Relationships Define Structure</vt:lpstr>
      <vt:lpstr>Contract</vt:lpstr>
      <vt:lpstr>Encapsulation (Review)</vt:lpstr>
      <vt:lpstr>Access Modifiers</vt:lpstr>
      <vt:lpstr>Accessing Class Members </vt:lpstr>
      <vt:lpstr>Access Modifier - Protected</vt:lpstr>
      <vt:lpstr>What is Polymorphism?</vt:lpstr>
      <vt:lpstr>PowerPoint Presentation</vt:lpstr>
      <vt:lpstr>What is Polymorphism Used For?</vt:lpstr>
      <vt:lpstr>Examples</vt:lpstr>
      <vt:lpstr>Examples</vt:lpstr>
      <vt:lpstr>Example</vt:lpstr>
      <vt:lpstr>Without Polymorphism…</vt:lpstr>
      <vt:lpstr>Method Overloading Preference</vt:lpstr>
      <vt:lpstr>Abstract Classes and Methods</vt:lpstr>
      <vt:lpstr>Interfaces vs Abstract Classes </vt:lpstr>
      <vt:lpstr>The final Keyword</vt:lpstr>
      <vt:lpstr>Why Use Either?</vt:lpstr>
      <vt:lpstr>A Metaphor… </vt:lpstr>
      <vt:lpstr>Advanced Usage</vt:lpstr>
      <vt:lpstr>“Coding to the Interface”</vt:lpstr>
      <vt:lpstr>Loosely Coupled Example…</vt:lpstr>
      <vt:lpstr>“Coding to the Interface”</vt:lpstr>
      <vt:lpstr>Functional Interfaces</vt:lpstr>
      <vt:lpstr>Lambdas</vt:lpstr>
      <vt:lpstr>Lambdas</vt:lpstr>
      <vt:lpstr>Lambdas</vt:lpstr>
      <vt:lpstr>Lambdas</vt:lpstr>
      <vt:lpstr>Design Patterns - POJO</vt:lpstr>
      <vt:lpstr>Design Patterns - Bean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Joseph Highe</cp:lastModifiedBy>
  <cp:revision>53</cp:revision>
  <dcterms:created xsi:type="dcterms:W3CDTF">2021-05-10T12:23:39Z</dcterms:created>
  <dcterms:modified xsi:type="dcterms:W3CDTF">2021-06-02T16:04:56Z</dcterms:modified>
</cp:coreProperties>
</file>