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1"/>
    <p:sldMasterId id="2147483706" r:id="rId2"/>
  </p:sldMasterIdLst>
  <p:notesMasterIdLst>
    <p:notesMasterId r:id="rId25"/>
  </p:notesMasterIdLst>
  <p:sldIdLst>
    <p:sldId id="256" r:id="rId3"/>
    <p:sldId id="290" r:id="rId4"/>
    <p:sldId id="295" r:id="rId5"/>
    <p:sldId id="291" r:id="rId6"/>
    <p:sldId id="292" r:id="rId7"/>
    <p:sldId id="296" r:id="rId8"/>
    <p:sldId id="267" r:id="rId9"/>
    <p:sldId id="268" r:id="rId10"/>
    <p:sldId id="269" r:id="rId11"/>
    <p:sldId id="293" r:id="rId12"/>
    <p:sldId id="271" r:id="rId13"/>
    <p:sldId id="273" r:id="rId14"/>
    <p:sldId id="274" r:id="rId15"/>
    <p:sldId id="276" r:id="rId16"/>
    <p:sldId id="275" r:id="rId17"/>
    <p:sldId id="257" r:id="rId18"/>
    <p:sldId id="277" r:id="rId19"/>
    <p:sldId id="297" r:id="rId20"/>
    <p:sldId id="280" r:id="rId21"/>
    <p:sldId id="281" r:id="rId22"/>
    <p:sldId id="282" r:id="rId23"/>
    <p:sldId id="258" r:id="rId2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85139" autoAdjust="0"/>
  </p:normalViewPr>
  <p:slideViewPr>
    <p:cSldViewPr snapToGrid="0">
      <p:cViewPr varScale="1">
        <p:scale>
          <a:sx n="72" d="100"/>
          <a:sy n="72" d="100"/>
        </p:scale>
        <p:origin x="1224" y="66"/>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9C41E336-FA77-4937-9F43-09B79C1702B9}" type="datetimeFigureOut">
              <a:rPr lang="en-US" smtClean="0"/>
              <a:t>5/26/2021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A93CEE16-B673-4D07-B4A7-401FE2B4F98E}" type="slidenum">
              <a:rPr lang="en-US" smtClean="0"/>
              <a:t>‹#›</a:t>
            </a:fld>
            <a:endParaRPr lang="en-US"/>
          </a:p>
        </p:txBody>
      </p:sp>
    </p:spTree>
    <p:extLst>
      <p:ext uri="{BB962C8B-B14F-4D97-AF65-F5344CB8AC3E}">
        <p14:creationId xmlns:p14="http://schemas.microsoft.com/office/powerpoint/2010/main" val="181278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86" name="Google Shape;286;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0709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5473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7211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86" name="Google Shape;286;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93" name="Google Shape;293;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0" name="Google Shape;300;p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14" name="Google Shape;314;p1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93418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4207647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Only" type="titleOnly">
  <p:cSld name="1_Title 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4289162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22084965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27689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51390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933274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50597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30291182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7899563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9916102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499955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88988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4070377819"/>
      </p:ext>
    </p:extLst>
  </p:cSld>
  <p:clrMap bg1="lt1" tx1="dk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hyperlink" Target="https://docs.oracle.com/javase/8/docs/api/java/util/Collection.html" TargetMode="External"/><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2DC7-3F0A-4899-A812-183445288269}"/>
              </a:ext>
            </a:extLst>
          </p:cNvPr>
          <p:cNvSpPr>
            <a:spLocks noGrp="1"/>
          </p:cNvSpPr>
          <p:nvPr>
            <p:ph type="ctrTitle"/>
          </p:nvPr>
        </p:nvSpPr>
        <p:spPr/>
        <p:txBody>
          <a:bodyPr/>
          <a:lstStyle/>
          <a:p>
            <a:r>
              <a:rPr lang="en-US" dirty="0"/>
              <a:t>Exceptions, Errors and Data Structures</a:t>
            </a:r>
          </a:p>
        </p:txBody>
      </p:sp>
    </p:spTree>
    <p:extLst>
      <p:ext uri="{BB962C8B-B14F-4D97-AF65-F5344CB8AC3E}">
        <p14:creationId xmlns:p14="http://schemas.microsoft.com/office/powerpoint/2010/main" val="3178709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Stacktrace Considerations</a:t>
            </a:r>
            <a:endParaRPr/>
          </a:p>
        </p:txBody>
      </p:sp>
      <p:sp>
        <p:nvSpPr>
          <p:cNvPr id="310" name="Google Shape;310;p2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The source of a problem isn’t always where the exception occurs. In the previous example, the source of the error was in the bad data provided in main(), even though the exception occurred in division()</a:t>
            </a:r>
            <a:endParaRPr dirty="0"/>
          </a:p>
          <a:p>
            <a:pPr marL="342900" lvl="0" indent="-342900" algn="l" rtl="0">
              <a:lnSpc>
                <a:spcPct val="90000"/>
              </a:lnSpc>
              <a:spcBef>
                <a:spcPts val="518"/>
              </a:spcBef>
              <a:spcAft>
                <a:spcPts val="0"/>
              </a:spcAft>
              <a:buSzPts val="2590"/>
              <a:buChar char="•"/>
            </a:pPr>
            <a:r>
              <a:rPr lang="en-US" sz="2590" dirty="0"/>
              <a:t>Exception descriptions are not always useful, but generally are</a:t>
            </a:r>
            <a:endParaRPr dirty="0"/>
          </a:p>
          <a:p>
            <a:pPr marL="342900" lvl="0" indent="-342900" algn="l" rtl="0">
              <a:lnSpc>
                <a:spcPct val="90000"/>
              </a:lnSpc>
              <a:spcBef>
                <a:spcPts val="518"/>
              </a:spcBef>
              <a:spcAft>
                <a:spcPts val="0"/>
              </a:spcAft>
              <a:buSzPts val="2590"/>
              <a:buChar char="•"/>
            </a:pPr>
            <a:r>
              <a:rPr lang="en-US" sz="2590" dirty="0"/>
              <a:t>When using some libraries, the actual method invocation that </a:t>
            </a:r>
            <a:r>
              <a:rPr lang="en-US" sz="2590" i="1" dirty="0"/>
              <a:t>caused</a:t>
            </a:r>
            <a:r>
              <a:rPr lang="en-US" sz="2590" dirty="0"/>
              <a:t> the exception could be buried in the stack, as the library continues to put its own function calls on top of the stack after the exception.</a:t>
            </a:r>
            <a:endParaRPr dirty="0"/>
          </a:p>
        </p:txBody>
      </p:sp>
      <p:sp>
        <p:nvSpPr>
          <p:cNvPr id="311" name="Google Shape;311;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Using Stacktraces to Find Help</a:t>
            </a:r>
            <a:endParaRPr/>
          </a:p>
        </p:txBody>
      </p:sp>
      <p:sp>
        <p:nvSpPr>
          <p:cNvPr id="317" name="Google Shape;317;p30"/>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90"/>
              <a:buChar char="•"/>
            </a:pPr>
            <a:r>
              <a:rPr lang="en-US" sz="2590" dirty="0"/>
              <a:t>Copy/paste the first line of a </a:t>
            </a:r>
            <a:r>
              <a:rPr lang="en-US" sz="2590" dirty="0" err="1"/>
              <a:t>stacktrace</a:t>
            </a:r>
            <a:r>
              <a:rPr lang="en-US" sz="2590" dirty="0"/>
              <a:t> into Google will find a solution 9 times out of 10.</a:t>
            </a:r>
            <a:endParaRPr dirty="0"/>
          </a:p>
          <a:p>
            <a:pPr marL="342900" lvl="0" indent="-342900" algn="l" rtl="0">
              <a:spcBef>
                <a:spcPts val="518"/>
              </a:spcBef>
              <a:spcAft>
                <a:spcPts val="0"/>
              </a:spcAft>
              <a:buSzPts val="2590"/>
              <a:buChar char="•"/>
            </a:pPr>
            <a:r>
              <a:rPr lang="en-US" sz="2590" dirty="0"/>
              <a:t>Someone else has likely had the same or a similar problem in the past.</a:t>
            </a:r>
            <a:endParaRPr dirty="0"/>
          </a:p>
          <a:p>
            <a:pPr marL="742950" lvl="1" indent="-285750" algn="l" rtl="0">
              <a:spcBef>
                <a:spcPts val="444"/>
              </a:spcBef>
              <a:spcAft>
                <a:spcPts val="0"/>
              </a:spcAft>
              <a:buSzPts val="2220"/>
              <a:buChar char="–"/>
            </a:pPr>
            <a:r>
              <a:rPr lang="en-US" sz="2220" dirty="0"/>
              <a:t>This won’t always work if you’re using the newest version of a library or tool. New versions have new ways of breaking, and less support</a:t>
            </a:r>
            <a:endParaRPr dirty="0"/>
          </a:p>
          <a:p>
            <a:pPr marL="342900" lvl="0" indent="-342900" algn="l" rtl="0">
              <a:spcBef>
                <a:spcPts val="518"/>
              </a:spcBef>
              <a:spcAft>
                <a:spcPts val="0"/>
              </a:spcAft>
              <a:buSzPts val="2590"/>
              <a:buChar char="•"/>
            </a:pPr>
            <a:r>
              <a:rPr lang="en-US" sz="2590" dirty="0" err="1"/>
              <a:t>Stackoverflow</a:t>
            </a:r>
            <a:r>
              <a:rPr lang="en-US" sz="2590" dirty="0"/>
              <a:t> is your friend</a:t>
            </a:r>
            <a:endParaRPr dirty="0"/>
          </a:p>
          <a:p>
            <a:pPr marL="342900" lvl="0" indent="-342900" algn="l" rtl="0">
              <a:spcBef>
                <a:spcPts val="518"/>
              </a:spcBef>
              <a:spcAft>
                <a:spcPts val="0"/>
              </a:spcAft>
              <a:buSzPts val="2590"/>
              <a:buChar char="•"/>
            </a:pPr>
            <a:r>
              <a:rPr lang="en-US" sz="2590" dirty="0"/>
              <a:t>Remove any proprietary or specific info from the query first. There are not going to be any solutions for </a:t>
            </a:r>
            <a:r>
              <a:rPr lang="en-US" sz="2035" dirty="0" err="1">
                <a:latin typeface="Courier New"/>
                <a:ea typeface="Courier New"/>
                <a:cs typeface="Courier New"/>
                <a:sym typeface="Courier New"/>
              </a:rPr>
              <a:t>org.Revature.myfirstproject.classes.model.MyClass</a:t>
            </a:r>
            <a:endParaRPr sz="2035" dirty="0">
              <a:latin typeface="Courier New"/>
              <a:ea typeface="Courier New"/>
              <a:cs typeface="Courier New"/>
              <a:sym typeface="Courier New"/>
            </a:endParaRPr>
          </a:p>
        </p:txBody>
      </p:sp>
      <p:sp>
        <p:nvSpPr>
          <p:cNvPr id="318" name="Google Shape;318;p3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35CB1-FC65-4AC7-83C5-D9E8749D97F2}"/>
              </a:ext>
            </a:extLst>
          </p:cNvPr>
          <p:cNvSpPr>
            <a:spLocks noGrp="1"/>
          </p:cNvSpPr>
          <p:nvPr>
            <p:ph type="title"/>
          </p:nvPr>
        </p:nvSpPr>
        <p:spPr/>
        <p:txBody>
          <a:bodyPr/>
          <a:lstStyle/>
          <a:p>
            <a:r>
              <a:rPr lang="en-US" dirty="0"/>
              <a:t>Array Based Structures </a:t>
            </a:r>
          </a:p>
        </p:txBody>
      </p:sp>
      <p:sp>
        <p:nvSpPr>
          <p:cNvPr id="3" name="Text Placeholder 2">
            <a:extLst>
              <a:ext uri="{FF2B5EF4-FFF2-40B4-BE49-F238E27FC236}">
                <a16:creationId xmlns:a16="http://schemas.microsoft.com/office/drawing/2014/main" id="{C6F51D0E-4D82-4BD3-A377-0C4E3AA74EF7}"/>
              </a:ext>
            </a:extLst>
          </p:cNvPr>
          <p:cNvSpPr>
            <a:spLocks noGrp="1"/>
          </p:cNvSpPr>
          <p:nvPr>
            <p:ph type="body" idx="1"/>
          </p:nvPr>
        </p:nvSpPr>
        <p:spPr/>
        <p:txBody>
          <a:bodyPr/>
          <a:lstStyle/>
          <a:p>
            <a:r>
              <a:rPr lang="en-US" dirty="0"/>
              <a:t>We are familiar with arrays- array-based structures simply use an array in the background. </a:t>
            </a:r>
          </a:p>
          <a:p>
            <a:r>
              <a:rPr lang="en-US" dirty="0"/>
              <a:t>Saving data in particular positions that each have corresponding indices. Then we can modify how these values are accessed if we wrap the array in another class. </a:t>
            </a:r>
          </a:p>
        </p:txBody>
      </p:sp>
      <p:sp>
        <p:nvSpPr>
          <p:cNvPr id="4" name="Slide Number Placeholder 3">
            <a:extLst>
              <a:ext uri="{FF2B5EF4-FFF2-40B4-BE49-F238E27FC236}">
                <a16:creationId xmlns:a16="http://schemas.microsoft.com/office/drawing/2014/main" id="{7B9A9BDE-83F8-4120-9B0A-D765603A17F4}"/>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grpSp>
        <p:nvGrpSpPr>
          <p:cNvPr id="35" name="Group 34">
            <a:extLst>
              <a:ext uri="{FF2B5EF4-FFF2-40B4-BE49-F238E27FC236}">
                <a16:creationId xmlns:a16="http://schemas.microsoft.com/office/drawing/2014/main" id="{2545D96B-3721-4D7A-B26E-EAB20DFA8857}"/>
              </a:ext>
            </a:extLst>
          </p:cNvPr>
          <p:cNvGrpSpPr/>
          <p:nvPr/>
        </p:nvGrpSpPr>
        <p:grpSpPr>
          <a:xfrm>
            <a:off x="1542860" y="4775226"/>
            <a:ext cx="2924710" cy="603315"/>
            <a:chOff x="5398423" y="3518185"/>
            <a:chExt cx="2924710" cy="603315"/>
          </a:xfrm>
        </p:grpSpPr>
        <p:grpSp>
          <p:nvGrpSpPr>
            <p:cNvPr id="22" name="Group 21">
              <a:extLst>
                <a:ext uri="{FF2B5EF4-FFF2-40B4-BE49-F238E27FC236}">
                  <a16:creationId xmlns:a16="http://schemas.microsoft.com/office/drawing/2014/main" id="{AB66BDA1-1C23-40A6-B159-76B210D8D373}"/>
                </a:ext>
              </a:extLst>
            </p:cNvPr>
            <p:cNvGrpSpPr/>
            <p:nvPr/>
          </p:nvGrpSpPr>
          <p:grpSpPr>
            <a:xfrm>
              <a:off x="5486400" y="3518185"/>
              <a:ext cx="2771476" cy="603315"/>
              <a:chOff x="5486400" y="3518185"/>
              <a:chExt cx="2771476" cy="603315"/>
            </a:xfrm>
          </p:grpSpPr>
          <p:sp>
            <p:nvSpPr>
              <p:cNvPr id="5" name="Rectangle 4">
                <a:extLst>
                  <a:ext uri="{FF2B5EF4-FFF2-40B4-BE49-F238E27FC236}">
                    <a16:creationId xmlns:a16="http://schemas.microsoft.com/office/drawing/2014/main" id="{1666B1E7-BF38-4BF5-AFC3-374545859774}"/>
                  </a:ext>
                </a:extLst>
              </p:cNvPr>
              <p:cNvSpPr/>
              <p:nvPr/>
            </p:nvSpPr>
            <p:spPr>
              <a:xfrm>
                <a:off x="5486400" y="3518185"/>
                <a:ext cx="2771476" cy="58446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000" b="0" i="0" u="none" strike="noStrike" kern="0" cap="none" spc="0" normalizeH="0" baseline="0" noProof="0" dirty="0">
                  <a:ln>
                    <a:noFill/>
                  </a:ln>
                  <a:solidFill>
                    <a:srgbClr val="000000"/>
                  </a:solidFill>
                  <a:effectLst/>
                  <a:uLnTx/>
                  <a:uFillTx/>
                  <a:latin typeface="Segoe Print" panose="02000600000000000000" pitchFamily="2" charset="0"/>
                  <a:ea typeface="+mn-ea"/>
                  <a:cs typeface="+mn-cs"/>
                  <a:sym typeface="Arial"/>
                </a:endParaRPr>
              </a:p>
            </p:txBody>
          </p:sp>
          <p:cxnSp>
            <p:nvCxnSpPr>
              <p:cNvPr id="7" name="Straight Connector 6">
                <a:extLst>
                  <a:ext uri="{FF2B5EF4-FFF2-40B4-BE49-F238E27FC236}">
                    <a16:creationId xmlns:a16="http://schemas.microsoft.com/office/drawing/2014/main" id="{52E86B8A-D857-4934-87F3-AEB9404EDEF2}"/>
                  </a:ext>
                </a:extLst>
              </p:cNvPr>
              <p:cNvCxnSpPr/>
              <p:nvPr/>
            </p:nvCxnSpPr>
            <p:spPr>
              <a:xfrm>
                <a:off x="5938887" y="3518185"/>
                <a:ext cx="0" cy="603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B34235-51D2-4659-BBFC-FA69BF8E1791}"/>
                  </a:ext>
                </a:extLst>
              </p:cNvPr>
              <p:cNvCxnSpPr>
                <a:cxnSpLocks/>
              </p:cNvCxnSpPr>
              <p:nvPr/>
            </p:nvCxnSpPr>
            <p:spPr>
              <a:xfrm>
                <a:off x="6391373" y="3518185"/>
                <a:ext cx="0" cy="58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2CF3587-0852-4D68-9504-62EA2AC3878A}"/>
                  </a:ext>
                </a:extLst>
              </p:cNvPr>
              <p:cNvCxnSpPr>
                <a:cxnSpLocks/>
                <a:stCxn id="5" idx="0"/>
                <a:endCxn id="5" idx="2"/>
              </p:cNvCxnSpPr>
              <p:nvPr/>
            </p:nvCxnSpPr>
            <p:spPr>
              <a:xfrm>
                <a:off x="6872138" y="3518185"/>
                <a:ext cx="0" cy="58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BA912C9-83C8-4DBA-BC57-DC4060A302DC}"/>
                  </a:ext>
                </a:extLst>
              </p:cNvPr>
              <p:cNvCxnSpPr>
                <a:cxnSpLocks/>
              </p:cNvCxnSpPr>
              <p:nvPr/>
            </p:nvCxnSpPr>
            <p:spPr>
              <a:xfrm>
                <a:off x="7315199" y="3518185"/>
                <a:ext cx="0" cy="58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341096D-73CD-4F24-9286-D6F6AABE2D90}"/>
                  </a:ext>
                </a:extLst>
              </p:cNvPr>
              <p:cNvCxnSpPr>
                <a:cxnSpLocks/>
              </p:cNvCxnSpPr>
              <p:nvPr/>
            </p:nvCxnSpPr>
            <p:spPr>
              <a:xfrm>
                <a:off x="7775699" y="3518185"/>
                <a:ext cx="0" cy="58446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205783F0-E102-477D-9A80-43F1AAF6C067}"/>
                </a:ext>
              </a:extLst>
            </p:cNvPr>
            <p:cNvSpPr txBox="1"/>
            <p:nvPr/>
          </p:nvSpPr>
          <p:spPr>
            <a:xfrm>
              <a:off x="5398423" y="3634468"/>
              <a:ext cx="606256"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Info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Index: 0</a:t>
              </a:r>
            </a:p>
          </p:txBody>
        </p:sp>
        <p:sp>
          <p:nvSpPr>
            <p:cNvPr id="29" name="TextBox 28">
              <a:extLst>
                <a:ext uri="{FF2B5EF4-FFF2-40B4-BE49-F238E27FC236}">
                  <a16:creationId xmlns:a16="http://schemas.microsoft.com/office/drawing/2014/main" id="{BD8C3C64-225F-4F9F-8F85-3267409F8CC7}"/>
                </a:ext>
              </a:extLst>
            </p:cNvPr>
            <p:cNvSpPr txBox="1"/>
            <p:nvPr/>
          </p:nvSpPr>
          <p:spPr>
            <a:xfrm>
              <a:off x="5867155" y="3634467"/>
              <a:ext cx="606256"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Info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Index: 1</a:t>
              </a:r>
            </a:p>
          </p:txBody>
        </p:sp>
        <p:sp>
          <p:nvSpPr>
            <p:cNvPr id="30" name="TextBox 29">
              <a:extLst>
                <a:ext uri="{FF2B5EF4-FFF2-40B4-BE49-F238E27FC236}">
                  <a16:creationId xmlns:a16="http://schemas.microsoft.com/office/drawing/2014/main" id="{16CCC318-F07B-46AF-8E5D-FEEA6A6EA3AE}"/>
                </a:ext>
              </a:extLst>
            </p:cNvPr>
            <p:cNvSpPr txBox="1"/>
            <p:nvPr/>
          </p:nvSpPr>
          <p:spPr>
            <a:xfrm>
              <a:off x="6351479" y="3632572"/>
              <a:ext cx="606256"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Info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Index: 2</a:t>
              </a:r>
            </a:p>
          </p:txBody>
        </p:sp>
        <p:sp>
          <p:nvSpPr>
            <p:cNvPr id="31" name="TextBox 30">
              <a:extLst>
                <a:ext uri="{FF2B5EF4-FFF2-40B4-BE49-F238E27FC236}">
                  <a16:creationId xmlns:a16="http://schemas.microsoft.com/office/drawing/2014/main" id="{64BC3E7A-C89B-46F1-BBB6-853E07377EA0}"/>
                </a:ext>
              </a:extLst>
            </p:cNvPr>
            <p:cNvSpPr txBox="1"/>
            <p:nvPr/>
          </p:nvSpPr>
          <p:spPr>
            <a:xfrm>
              <a:off x="6803964" y="3632572"/>
              <a:ext cx="606256"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Info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Index: 3</a:t>
              </a:r>
            </a:p>
          </p:txBody>
        </p:sp>
        <p:sp>
          <p:nvSpPr>
            <p:cNvPr id="32" name="TextBox 31">
              <a:extLst>
                <a:ext uri="{FF2B5EF4-FFF2-40B4-BE49-F238E27FC236}">
                  <a16:creationId xmlns:a16="http://schemas.microsoft.com/office/drawing/2014/main" id="{8B6FB36B-64ED-4058-8A36-0001C6DF4B3E}"/>
                </a:ext>
              </a:extLst>
            </p:cNvPr>
            <p:cNvSpPr txBox="1"/>
            <p:nvPr/>
          </p:nvSpPr>
          <p:spPr>
            <a:xfrm>
              <a:off x="7240688" y="3623178"/>
              <a:ext cx="606256"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Info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Index: 4</a:t>
              </a:r>
            </a:p>
          </p:txBody>
        </p:sp>
        <p:sp>
          <p:nvSpPr>
            <p:cNvPr id="33" name="TextBox 32">
              <a:extLst>
                <a:ext uri="{FF2B5EF4-FFF2-40B4-BE49-F238E27FC236}">
                  <a16:creationId xmlns:a16="http://schemas.microsoft.com/office/drawing/2014/main" id="{0B26479F-0AA9-4235-910C-3A9AF8BA7B1E}"/>
                </a:ext>
              </a:extLst>
            </p:cNvPr>
            <p:cNvSpPr txBox="1"/>
            <p:nvPr/>
          </p:nvSpPr>
          <p:spPr>
            <a:xfrm>
              <a:off x="7716877" y="3627601"/>
              <a:ext cx="606256"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Info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Index: 5</a:t>
              </a:r>
            </a:p>
          </p:txBody>
        </p:sp>
      </p:grpSp>
    </p:spTree>
    <p:extLst>
      <p:ext uri="{BB962C8B-B14F-4D97-AF65-F5344CB8AC3E}">
        <p14:creationId xmlns:p14="http://schemas.microsoft.com/office/powerpoint/2010/main" val="3078128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Node Based Structures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p:txBody>
          <a:bodyPr/>
          <a:lstStyle/>
          <a:p>
            <a:r>
              <a:rPr lang="en-US" dirty="0"/>
              <a:t>Stores information in Nodes which may have one or more references to other Nodes. </a:t>
            </a:r>
          </a:p>
          <a:p>
            <a:r>
              <a:rPr lang="en-US" dirty="0"/>
              <a:t>Remember that any non primitive variable holds a reference, so if you have a variable </a:t>
            </a:r>
            <a:r>
              <a:rPr lang="en-US" i="1" dirty="0"/>
              <a:t>Node next; </a:t>
            </a:r>
          </a:p>
          <a:p>
            <a:r>
              <a:rPr lang="en-US" i="1" dirty="0"/>
              <a:t>next</a:t>
            </a:r>
            <a:r>
              <a:rPr lang="en-US" dirty="0"/>
              <a:t> really holds a reference to a Node object in memory.</a:t>
            </a:r>
          </a:p>
          <a:p>
            <a:r>
              <a:rPr lang="en-US" dirty="0"/>
              <a:t>Ex:</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grpSp>
        <p:nvGrpSpPr>
          <p:cNvPr id="6" name="Group 5">
            <a:extLst>
              <a:ext uri="{FF2B5EF4-FFF2-40B4-BE49-F238E27FC236}">
                <a16:creationId xmlns:a16="http://schemas.microsoft.com/office/drawing/2014/main" id="{1650D33A-602F-4050-AEFC-67583E29010E}"/>
              </a:ext>
            </a:extLst>
          </p:cNvPr>
          <p:cNvGrpSpPr/>
          <p:nvPr/>
        </p:nvGrpSpPr>
        <p:grpSpPr>
          <a:xfrm>
            <a:off x="2074997" y="4446770"/>
            <a:ext cx="3860983" cy="1204103"/>
            <a:chOff x="1114877" y="3085840"/>
            <a:chExt cx="7345228" cy="2290714"/>
          </a:xfrm>
        </p:grpSpPr>
        <p:sp>
          <p:nvSpPr>
            <p:cNvPr id="5" name="Oval 4">
              <a:extLst>
                <a:ext uri="{FF2B5EF4-FFF2-40B4-BE49-F238E27FC236}">
                  <a16:creationId xmlns:a16="http://schemas.microsoft.com/office/drawing/2014/main" id="{C8368897-0FB8-4699-8F48-2EF801927FB0}"/>
                </a:ext>
              </a:extLst>
            </p:cNvPr>
            <p:cNvSpPr/>
            <p:nvPr/>
          </p:nvSpPr>
          <p:spPr>
            <a:xfrm>
              <a:off x="1114877" y="3085840"/>
              <a:ext cx="2318993" cy="229071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ea typeface="+mn-ea"/>
                  <a:cs typeface="+mn-cs"/>
                  <a:sym typeface="Arial"/>
                </a:rPr>
                <a:t>Info</a:t>
              </a:r>
            </a:p>
          </p:txBody>
        </p:sp>
        <p:cxnSp>
          <p:nvCxnSpPr>
            <p:cNvPr id="7" name="Straight Arrow Connector 6">
              <a:extLst>
                <a:ext uri="{FF2B5EF4-FFF2-40B4-BE49-F238E27FC236}">
                  <a16:creationId xmlns:a16="http://schemas.microsoft.com/office/drawing/2014/main" id="{E535276D-7617-4B42-91C4-8D58E3D76C9F}"/>
                </a:ext>
              </a:extLst>
            </p:cNvPr>
            <p:cNvCxnSpPr>
              <a:cxnSpLocks/>
              <a:stCxn id="5" idx="6"/>
            </p:cNvCxnSpPr>
            <p:nvPr/>
          </p:nvCxnSpPr>
          <p:spPr>
            <a:xfrm>
              <a:off x="3433870" y="4231197"/>
              <a:ext cx="18117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35B56CC8-A22F-4C63-90CE-6723389B4C47}"/>
                </a:ext>
              </a:extLst>
            </p:cNvPr>
            <p:cNvSpPr/>
            <p:nvPr/>
          </p:nvSpPr>
          <p:spPr>
            <a:xfrm>
              <a:off x="5231876" y="3085840"/>
              <a:ext cx="2318993" cy="229071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ea typeface="+mn-ea"/>
                  <a:cs typeface="+mn-cs"/>
                  <a:sym typeface="Arial"/>
                </a:rPr>
                <a:t>Info</a:t>
              </a:r>
            </a:p>
          </p:txBody>
        </p:sp>
        <p:cxnSp>
          <p:nvCxnSpPr>
            <p:cNvPr id="10" name="Connector: Elbow 9">
              <a:extLst>
                <a:ext uri="{FF2B5EF4-FFF2-40B4-BE49-F238E27FC236}">
                  <a16:creationId xmlns:a16="http://schemas.microsoft.com/office/drawing/2014/main" id="{004EB50C-DCAA-4FBF-9A2C-442D98048CFC}"/>
                </a:ext>
              </a:extLst>
            </p:cNvPr>
            <p:cNvCxnSpPr>
              <a:cxnSpLocks/>
              <a:stCxn id="8" idx="6"/>
            </p:cNvCxnSpPr>
            <p:nvPr/>
          </p:nvCxnSpPr>
          <p:spPr>
            <a:xfrm>
              <a:off x="7550869" y="4231197"/>
              <a:ext cx="678731" cy="10383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E2E42AD-4003-4682-B449-C1CF4AA59517}"/>
                </a:ext>
              </a:extLst>
            </p:cNvPr>
            <p:cNvCxnSpPr>
              <a:cxnSpLocks/>
            </p:cNvCxnSpPr>
            <p:nvPr/>
          </p:nvCxnSpPr>
          <p:spPr>
            <a:xfrm>
              <a:off x="7984503" y="5269584"/>
              <a:ext cx="4756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5725F4E-6D45-4795-9A1A-D141D187D2C6}"/>
                </a:ext>
              </a:extLst>
            </p:cNvPr>
            <p:cNvCxnSpPr>
              <a:cxnSpLocks/>
            </p:cNvCxnSpPr>
            <p:nvPr/>
          </p:nvCxnSpPr>
          <p:spPr>
            <a:xfrm>
              <a:off x="8039100" y="5312428"/>
              <a:ext cx="392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60EAA58-A9F7-443A-9D1C-22D486865332}"/>
                </a:ext>
              </a:extLst>
            </p:cNvPr>
            <p:cNvCxnSpPr>
              <a:cxnSpLocks/>
            </p:cNvCxnSpPr>
            <p:nvPr/>
          </p:nvCxnSpPr>
          <p:spPr>
            <a:xfrm>
              <a:off x="8079105" y="5357214"/>
              <a:ext cx="321945"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1632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CF2B7-D78B-488A-B495-63125F404A55}"/>
              </a:ext>
            </a:extLst>
          </p:cNvPr>
          <p:cNvSpPr>
            <a:spLocks noGrp="1"/>
          </p:cNvSpPr>
          <p:nvPr>
            <p:ph type="title"/>
          </p:nvPr>
        </p:nvSpPr>
        <p:spPr/>
        <p:txBody>
          <a:bodyPr/>
          <a:lstStyle/>
          <a:p>
            <a:r>
              <a:rPr lang="en-US" dirty="0"/>
              <a:t>Simple Node Class</a:t>
            </a:r>
          </a:p>
        </p:txBody>
      </p:sp>
      <p:sp>
        <p:nvSpPr>
          <p:cNvPr id="4" name="Slide Number Placeholder 3">
            <a:extLst>
              <a:ext uri="{FF2B5EF4-FFF2-40B4-BE49-F238E27FC236}">
                <a16:creationId xmlns:a16="http://schemas.microsoft.com/office/drawing/2014/main" id="{D8DB577B-7691-49FC-8FF4-0FA9426B4066}"/>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2CD97E26-7E85-4341-B293-10B95FA529E9}"/>
              </a:ext>
            </a:extLst>
          </p:cNvPr>
          <p:cNvSpPr/>
          <p:nvPr/>
        </p:nvSpPr>
        <p:spPr>
          <a:xfrm>
            <a:off x="380010" y="1611983"/>
            <a:ext cx="5106390" cy="452486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class </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Node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Data</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private</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Integer data = 0;</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Reference to next node</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private</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Node next =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null</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Constructors</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Node(Integer data)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this</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.data</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data;</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Integer </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getData</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return</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data;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nn-NO"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nn-NO"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nn-NO"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nn-NO"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void</a:t>
            </a:r>
            <a:r>
              <a:rPr kumimoji="0" lang="nn-NO"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setData(Integer data) { </a:t>
            </a:r>
            <a:r>
              <a:rPr kumimoji="0" lang="en-US" sz="1100" b="1"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this</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.data</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data;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Node</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getNext</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return</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next;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void</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setNext</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(Node next) { </a:t>
            </a:r>
            <a:r>
              <a:rPr kumimoji="0" lang="en-US" sz="1100" b="1"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this</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.next</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next;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@Override</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String </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toString</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return</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"Node: data ="+</a:t>
            </a:r>
            <a:r>
              <a:rPr kumimoji="0" lang="en-US" sz="1100" b="1"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this</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.data</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p:txBody>
      </p:sp>
      <p:sp>
        <p:nvSpPr>
          <p:cNvPr id="7" name="Text Placeholder 2">
            <a:extLst>
              <a:ext uri="{FF2B5EF4-FFF2-40B4-BE49-F238E27FC236}">
                <a16:creationId xmlns:a16="http://schemas.microsoft.com/office/drawing/2014/main" id="{57DF4F50-33EC-4442-A668-55B6BD834B60}"/>
              </a:ext>
            </a:extLst>
          </p:cNvPr>
          <p:cNvSpPr>
            <a:spLocks noGrp="1"/>
          </p:cNvSpPr>
          <p:nvPr>
            <p:ph type="body" idx="1"/>
          </p:nvPr>
        </p:nvSpPr>
        <p:spPr>
          <a:xfrm>
            <a:off x="5571240" y="1481446"/>
            <a:ext cx="3192749" cy="4525963"/>
          </a:xfrm>
        </p:spPr>
        <p:txBody>
          <a:bodyPr/>
          <a:lstStyle/>
          <a:p>
            <a:r>
              <a:rPr lang="en-US" dirty="0"/>
              <a:t>We could structure this Node differently if we wanted to support a different data structure. </a:t>
            </a:r>
          </a:p>
        </p:txBody>
      </p:sp>
    </p:spTree>
    <p:extLst>
      <p:ext uri="{BB962C8B-B14F-4D97-AF65-F5344CB8AC3E}">
        <p14:creationId xmlns:p14="http://schemas.microsoft.com/office/powerpoint/2010/main" val="600939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0F8D6-76C9-4A33-8D1C-4C39752E88B3}"/>
              </a:ext>
            </a:extLst>
          </p:cNvPr>
          <p:cNvSpPr>
            <a:spLocks noGrp="1"/>
          </p:cNvSpPr>
          <p:nvPr>
            <p:ph type="title"/>
          </p:nvPr>
        </p:nvSpPr>
        <p:spPr/>
        <p:txBody>
          <a:bodyPr/>
          <a:lstStyle/>
          <a:p>
            <a:r>
              <a:rPr lang="en-US" dirty="0"/>
              <a:t>Stack </a:t>
            </a:r>
          </a:p>
        </p:txBody>
      </p:sp>
      <p:sp>
        <p:nvSpPr>
          <p:cNvPr id="5" name="Text Placeholder 4">
            <a:extLst>
              <a:ext uri="{FF2B5EF4-FFF2-40B4-BE49-F238E27FC236}">
                <a16:creationId xmlns:a16="http://schemas.microsoft.com/office/drawing/2014/main" id="{D0D63597-357F-4D0E-A09A-EF422B122511}"/>
              </a:ext>
            </a:extLst>
          </p:cNvPr>
          <p:cNvSpPr>
            <a:spLocks noGrp="1"/>
          </p:cNvSpPr>
          <p:nvPr>
            <p:ph type="body" idx="1"/>
          </p:nvPr>
        </p:nvSpPr>
        <p:spPr>
          <a:xfrm>
            <a:off x="4572000" y="1633020"/>
            <a:ext cx="4412428" cy="4716622"/>
          </a:xfrm>
        </p:spPr>
        <p:style>
          <a:lnRef idx="1">
            <a:schemeClr val="accent2"/>
          </a:lnRef>
          <a:fillRef idx="2">
            <a:schemeClr val="accent2"/>
          </a:fillRef>
          <a:effectRef idx="1">
            <a:schemeClr val="accent2"/>
          </a:effectRef>
          <a:fontRef idx="minor">
            <a:schemeClr val="dk1"/>
          </a:fontRef>
        </p:style>
        <p:txBody>
          <a:bodyPr/>
          <a:lstStyle/>
          <a:p>
            <a:pPr marL="0" indent="0" defTabSz="228600">
              <a:spcBef>
                <a:spcPts val="0"/>
              </a:spcBef>
              <a:buNone/>
            </a:pPr>
            <a:r>
              <a:rPr lang="en-US" sz="1100" b="1" dirty="0">
                <a:latin typeface="Courier New" panose="02070309020205020404" pitchFamily="49" charset="0"/>
                <a:cs typeface="Courier New" panose="02070309020205020404" pitchFamily="49" charset="0"/>
              </a:rPr>
              <a:t>public class </a:t>
            </a:r>
            <a:r>
              <a:rPr lang="en-US" sz="1100" dirty="0" err="1">
                <a:latin typeface="Courier New" panose="02070309020205020404" pitchFamily="49" charset="0"/>
                <a:cs typeface="Courier New" panose="02070309020205020404" pitchFamily="49" charset="0"/>
              </a:rPr>
              <a:t>ArrayStack</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private</a:t>
            </a: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stack = </a:t>
            </a:r>
            <a:r>
              <a:rPr lang="en-US" sz="1100" b="1" dirty="0">
                <a:latin typeface="Courier New" panose="02070309020205020404" pitchFamily="49" charset="0"/>
                <a:cs typeface="Courier New" panose="02070309020205020404" pitchFamily="49" charset="0"/>
              </a:rPr>
              <a:t>new</a:t>
            </a: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[5];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private</a:t>
            </a: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 0;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b="1" dirty="0">
                <a:latin typeface="Courier New" panose="02070309020205020404" pitchFamily="49" charset="0"/>
                <a:cs typeface="Courier New" panose="02070309020205020404" pitchFamily="49" charset="0"/>
              </a:rPr>
              <a:t>	public void </a:t>
            </a:r>
            <a:r>
              <a:rPr lang="en-US" sz="1100" dirty="0">
                <a:latin typeface="Courier New" panose="02070309020205020404" pitchFamily="49" charset="0"/>
                <a:cs typeface="Courier New" panose="02070309020205020404" pitchFamily="49" charset="0"/>
              </a:rPr>
              <a:t>push(</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element)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if</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&gt;= </a:t>
            </a:r>
            <a:r>
              <a:rPr lang="en-US" sz="1100" dirty="0" err="1">
                <a:latin typeface="Courier New" panose="02070309020205020404" pitchFamily="49" charset="0"/>
                <a:cs typeface="Courier New" panose="02070309020205020404" pitchFamily="49" charset="0"/>
              </a:rPr>
              <a:t>stack.length</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newStack</a:t>
            </a:r>
            <a:r>
              <a:rPr lang="en-US" sz="1100" dirty="0">
                <a:latin typeface="Courier New" panose="02070309020205020404" pitchFamily="49" charset="0"/>
                <a:cs typeface="Courier New" panose="02070309020205020404" pitchFamily="49" charset="0"/>
              </a:rPr>
              <a:t> = </a:t>
            </a:r>
            <a:r>
              <a:rPr lang="en-US" sz="1100" b="1" dirty="0">
                <a:latin typeface="Courier New" panose="02070309020205020404" pitchFamily="49" charset="0"/>
                <a:cs typeface="Courier New" panose="02070309020205020404" pitchFamily="49" charset="0"/>
              </a:rPr>
              <a:t>new</a:t>
            </a: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stack.length</a:t>
            </a:r>
            <a:r>
              <a:rPr lang="en-US" sz="1100" dirty="0">
                <a:latin typeface="Courier New" panose="02070309020205020404" pitchFamily="49" charset="0"/>
                <a:cs typeface="Courier New" panose="02070309020205020404" pitchFamily="49" charset="0"/>
              </a:rPr>
              <a:t>*2];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for</a:t>
            </a:r>
            <a:r>
              <a:rPr lang="en-US" sz="1100" dirty="0">
                <a:latin typeface="Courier New" panose="02070309020205020404" pitchFamily="49" charset="0"/>
                <a:cs typeface="Courier New" panose="02070309020205020404" pitchFamily="49" charset="0"/>
              </a:rPr>
              <a:t>(</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j = 0; j&lt;</a:t>
            </a:r>
            <a:r>
              <a:rPr lang="en-US" sz="1100" dirty="0" err="1">
                <a:latin typeface="Courier New" panose="02070309020205020404" pitchFamily="49" charset="0"/>
                <a:cs typeface="Courier New" panose="02070309020205020404" pitchFamily="49" charset="0"/>
              </a:rPr>
              <a:t>stack.length</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j++</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newStack</a:t>
            </a:r>
            <a:r>
              <a:rPr lang="en-US" sz="1100" dirty="0">
                <a:latin typeface="Courier New" panose="02070309020205020404" pitchFamily="49" charset="0"/>
                <a:cs typeface="Courier New" panose="02070309020205020404" pitchFamily="49" charset="0"/>
              </a:rPr>
              <a:t>[j] = </a:t>
            </a:r>
            <a:r>
              <a:rPr lang="en-US" sz="1100" b="1" dirty="0">
                <a:latin typeface="Courier New" panose="02070309020205020404" pitchFamily="49" charset="0"/>
                <a:cs typeface="Courier New" panose="02070309020205020404" pitchFamily="49" charset="0"/>
              </a:rPr>
              <a:t>stack</a:t>
            </a:r>
            <a:r>
              <a:rPr lang="en-US" sz="1100" dirty="0">
                <a:latin typeface="Courier New" panose="02070309020205020404" pitchFamily="49" charset="0"/>
                <a:cs typeface="Courier New" panose="02070309020205020404" pitchFamily="49" charset="0"/>
              </a:rPr>
              <a:t>[j];</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stack = </a:t>
            </a:r>
            <a:r>
              <a:rPr lang="en-US" sz="1100" dirty="0" err="1">
                <a:latin typeface="Courier New" panose="02070309020205020404" pitchFamily="49" charset="0"/>
                <a:cs typeface="Courier New" panose="02070309020205020404" pitchFamily="49" charset="0"/>
              </a:rPr>
              <a:t>newStack</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stack[</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 element;</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public</a:t>
            </a:r>
            <a:r>
              <a:rPr lang="en-US" sz="1100" dirty="0">
                <a:latin typeface="Courier New" panose="02070309020205020404" pitchFamily="49" charset="0"/>
                <a:cs typeface="Courier New" panose="02070309020205020404" pitchFamily="49" charset="0"/>
              </a:rPr>
              <a:t> Integer pop()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if</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&gt; 0)</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return</a:t>
            </a:r>
            <a:r>
              <a:rPr lang="en-US" sz="1100" dirty="0">
                <a:latin typeface="Courier New" panose="02070309020205020404" pitchFamily="49" charset="0"/>
                <a:cs typeface="Courier New" panose="02070309020205020404" pitchFamily="49" charset="0"/>
              </a:rPr>
              <a:t> stack[--</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else</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return</a:t>
            </a:r>
            <a:r>
              <a:rPr lang="en-US" sz="1100" dirty="0">
                <a:latin typeface="Courier New" panose="02070309020205020404" pitchFamily="49" charset="0"/>
                <a:cs typeface="Courier New" panose="02070309020205020404" pitchFamily="49" charset="0"/>
              </a:rPr>
              <a:t> null;</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public</a:t>
            </a: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peek()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return</a:t>
            </a:r>
            <a:r>
              <a:rPr lang="en-US" sz="1100" dirty="0">
                <a:latin typeface="Courier New" panose="02070309020205020404" pitchFamily="49" charset="0"/>
                <a:cs typeface="Courier New" panose="02070309020205020404" pitchFamily="49" charset="0"/>
              </a:rPr>
              <a:t> stack[lastElementIndex-1];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D495871F-E054-4B65-A4E2-BC4780E34B2D}"/>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1"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lang="en-US" sz="1200" b="1" i="0" u="none" strike="noStrike" kern="0" cap="none" spc="0" normalizeH="0" baseline="0" noProof="0">
              <a:ln>
                <a:noFill/>
              </a:ln>
              <a:solidFill>
                <a:srgbClr val="A0A1A0"/>
              </a:solidFill>
              <a:effectLst/>
              <a:uLnTx/>
              <a:uFillTx/>
              <a:latin typeface="Arial"/>
              <a:cs typeface="Arial"/>
              <a:sym typeface="Arial"/>
            </a:endParaRPr>
          </a:p>
        </p:txBody>
      </p:sp>
      <p:sp>
        <p:nvSpPr>
          <p:cNvPr id="6" name="Text Placeholder 5">
            <a:extLst>
              <a:ext uri="{FF2B5EF4-FFF2-40B4-BE49-F238E27FC236}">
                <a16:creationId xmlns:a16="http://schemas.microsoft.com/office/drawing/2014/main" id="{72C87E29-33CF-4D38-A874-906BF9E470BF}"/>
              </a:ext>
            </a:extLst>
          </p:cNvPr>
          <p:cNvSpPr>
            <a:spLocks noGrp="1"/>
          </p:cNvSpPr>
          <p:nvPr>
            <p:ph type="body" idx="2"/>
          </p:nvPr>
        </p:nvSpPr>
        <p:spPr>
          <a:xfrm>
            <a:off x="159572" y="2232660"/>
            <a:ext cx="4009110" cy="4131052"/>
          </a:xfrm>
        </p:spPr>
        <p:style>
          <a:lnRef idx="1">
            <a:schemeClr val="accent2"/>
          </a:lnRef>
          <a:fillRef idx="2">
            <a:schemeClr val="accent2"/>
          </a:fillRef>
          <a:effectRef idx="1">
            <a:schemeClr val="accent2"/>
          </a:effectRef>
          <a:fontRef idx="minor">
            <a:schemeClr val="dk1"/>
          </a:fontRef>
        </p:style>
        <p:txBody>
          <a:bodyPr/>
          <a:lstStyle/>
          <a:p>
            <a:pPr marL="0" lvl="0" indent="0" defTabSz="228600">
              <a:spcBef>
                <a:spcPts val="0"/>
              </a:spcBef>
              <a:buClr>
                <a:srgbClr val="F36A25"/>
              </a:buClr>
              <a:buNone/>
            </a:pPr>
            <a:r>
              <a:rPr lang="en-US" sz="1100" b="1" dirty="0">
                <a:solidFill>
                  <a:srgbClr val="474C55"/>
                </a:solidFill>
                <a:latin typeface="Courier New" panose="02070309020205020404" pitchFamily="49" charset="0"/>
                <a:cs typeface="Courier New" panose="02070309020205020404" pitchFamily="49" charset="0"/>
              </a:rPr>
              <a:t>public class </a:t>
            </a:r>
            <a:r>
              <a:rPr lang="en-US" sz="1100" dirty="0">
                <a:solidFill>
                  <a:srgbClr val="474C55"/>
                </a:solidFill>
                <a:latin typeface="Courier New" panose="02070309020205020404" pitchFamily="49" charset="0"/>
                <a:cs typeface="Courier New" panose="02070309020205020404" pitchFamily="49" charset="0"/>
              </a:rPr>
              <a:t>Stack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Node 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b="1" dirty="0">
                <a:solidFill>
                  <a:srgbClr val="474C55"/>
                </a:solidFill>
                <a:latin typeface="Courier New" panose="02070309020205020404" pitchFamily="49" charset="0"/>
                <a:cs typeface="Courier New" panose="02070309020205020404" pitchFamily="49" charset="0"/>
              </a:rPr>
              <a:t>public void </a:t>
            </a:r>
            <a:r>
              <a:rPr lang="en-US" sz="1100" dirty="0">
                <a:solidFill>
                  <a:srgbClr val="474C55"/>
                </a:solidFill>
                <a:latin typeface="Courier New" panose="02070309020205020404" pitchFamily="49" charset="0"/>
                <a:cs typeface="Courier New" panose="02070309020205020404" pitchFamily="49" charset="0"/>
              </a:rPr>
              <a:t>push(</a:t>
            </a:r>
            <a:r>
              <a:rPr lang="en-US" sz="1100" b="1" dirty="0">
                <a:solidFill>
                  <a:srgbClr val="474C55"/>
                </a:solidFill>
                <a:latin typeface="Courier New" panose="02070309020205020404" pitchFamily="49" charset="0"/>
                <a:cs typeface="Courier New" panose="02070309020205020404" pitchFamily="49" charset="0"/>
              </a:rPr>
              <a:t>int</a:t>
            </a:r>
            <a:r>
              <a:rPr lang="en-US" sz="1100" dirty="0">
                <a:solidFill>
                  <a:srgbClr val="474C55"/>
                </a:solidFill>
                <a:latin typeface="Courier New" panose="02070309020205020404" pitchFamily="49" charset="0"/>
                <a:cs typeface="Courier New" panose="02070309020205020404" pitchFamily="49" charset="0"/>
              </a:rPr>
              <a:t> element)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Node </a:t>
            </a:r>
            <a:r>
              <a:rPr lang="en-US" sz="1100" dirty="0" err="1">
                <a:solidFill>
                  <a:srgbClr val="474C55"/>
                </a:solidFill>
                <a:latin typeface="Courier New" panose="02070309020205020404" pitchFamily="49" charset="0"/>
                <a:cs typeface="Courier New" panose="02070309020205020404" pitchFamily="49" charset="0"/>
              </a:rPr>
              <a:t>node</a:t>
            </a:r>
            <a:r>
              <a:rPr lang="en-US" sz="1100" dirty="0">
                <a:solidFill>
                  <a:srgbClr val="474C55"/>
                </a:solidFill>
                <a:latin typeface="Courier New" panose="02070309020205020404" pitchFamily="49" charset="0"/>
                <a:cs typeface="Courier New" panose="02070309020205020404" pitchFamily="49" charset="0"/>
              </a:rPr>
              <a:t> = </a:t>
            </a:r>
            <a:r>
              <a:rPr lang="en-US" sz="1100" b="1" dirty="0">
                <a:solidFill>
                  <a:srgbClr val="474C55"/>
                </a:solidFill>
                <a:latin typeface="Courier New" panose="02070309020205020404" pitchFamily="49" charset="0"/>
                <a:cs typeface="Courier New" panose="02070309020205020404" pitchFamily="49" charset="0"/>
              </a:rPr>
              <a:t>new</a:t>
            </a:r>
            <a:r>
              <a:rPr lang="en-US" sz="1100" dirty="0">
                <a:solidFill>
                  <a:srgbClr val="474C55"/>
                </a:solidFill>
                <a:latin typeface="Courier New" panose="02070309020205020404" pitchFamily="49" charset="0"/>
                <a:cs typeface="Courier New" panose="02070309020205020404" pitchFamily="49" charset="0"/>
              </a:rPr>
              <a:t> Node(element);</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push(node);</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b="1" dirty="0">
                <a:solidFill>
                  <a:srgbClr val="474C55"/>
                </a:solidFill>
                <a:latin typeface="Courier New" panose="02070309020205020404" pitchFamily="49" charset="0"/>
                <a:cs typeface="Courier New" panose="02070309020205020404" pitchFamily="49" charset="0"/>
              </a:rPr>
              <a:t>public void </a:t>
            </a:r>
            <a:r>
              <a:rPr lang="en-US" sz="1100" dirty="0">
                <a:solidFill>
                  <a:srgbClr val="474C55"/>
                </a:solidFill>
                <a:latin typeface="Courier New" panose="02070309020205020404" pitchFamily="49" charset="0"/>
                <a:cs typeface="Courier New" panose="02070309020205020404" pitchFamily="49" charset="0"/>
              </a:rPr>
              <a:t>push(Node node)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dirty="0" err="1">
                <a:solidFill>
                  <a:srgbClr val="474C55"/>
                </a:solidFill>
                <a:latin typeface="Courier New" panose="02070309020205020404" pitchFamily="49" charset="0"/>
                <a:cs typeface="Courier New" panose="02070309020205020404" pitchFamily="49" charset="0"/>
              </a:rPr>
              <a:t>node.setNext</a:t>
            </a:r>
            <a:r>
              <a:rPr lang="en-US" sz="1100" dirty="0">
                <a:solidFill>
                  <a:srgbClr val="474C55"/>
                </a:solidFill>
                <a:latin typeface="Courier New" panose="02070309020205020404" pitchFamily="49" charset="0"/>
                <a:cs typeface="Courier New" panose="02070309020205020404" pitchFamily="49" charset="0"/>
              </a:rPr>
              <a:t>(top);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top = node;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b="1" dirty="0">
                <a:solidFill>
                  <a:srgbClr val="474C55"/>
                </a:solidFill>
                <a:latin typeface="Courier New" panose="02070309020205020404" pitchFamily="49" charset="0"/>
                <a:cs typeface="Courier New" panose="02070309020205020404" pitchFamily="49" charset="0"/>
              </a:rPr>
              <a:t>public</a:t>
            </a:r>
            <a:r>
              <a:rPr lang="en-US" sz="1100" dirty="0">
                <a:solidFill>
                  <a:srgbClr val="474C55"/>
                </a:solidFill>
                <a:latin typeface="Courier New" panose="02070309020205020404" pitchFamily="49" charset="0"/>
                <a:cs typeface="Courier New" panose="02070309020205020404" pitchFamily="49" charset="0"/>
              </a:rPr>
              <a:t> Node pop()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Node </a:t>
            </a:r>
            <a:r>
              <a:rPr lang="en-US" sz="1100" dirty="0" err="1">
                <a:solidFill>
                  <a:srgbClr val="474C55"/>
                </a:solidFill>
                <a:latin typeface="Courier New" panose="02070309020205020404" pitchFamily="49" charset="0"/>
                <a:cs typeface="Courier New" panose="02070309020205020404" pitchFamily="49" charset="0"/>
              </a:rPr>
              <a:t>poppedNode</a:t>
            </a:r>
            <a:r>
              <a:rPr lang="en-US" sz="1100" dirty="0">
                <a:solidFill>
                  <a:srgbClr val="474C55"/>
                </a:solidFill>
                <a:latin typeface="Courier New" panose="02070309020205020404" pitchFamily="49" charset="0"/>
                <a:cs typeface="Courier New" panose="02070309020205020404" pitchFamily="49" charset="0"/>
              </a:rPr>
              <a:t> = 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top = </a:t>
            </a:r>
            <a:r>
              <a:rPr lang="en-US" sz="1100" dirty="0" err="1">
                <a:solidFill>
                  <a:srgbClr val="474C55"/>
                </a:solidFill>
                <a:latin typeface="Courier New" panose="02070309020205020404" pitchFamily="49" charset="0"/>
                <a:cs typeface="Courier New" panose="02070309020205020404" pitchFamily="49" charset="0"/>
              </a:rPr>
              <a:t>top.getNext</a:t>
            </a:r>
            <a:r>
              <a:rPr lang="en-US" sz="1100" dirty="0">
                <a:solidFill>
                  <a:srgbClr val="474C55"/>
                </a:solidFill>
                <a:latin typeface="Courier New" panose="02070309020205020404" pitchFamily="49" charset="0"/>
                <a:cs typeface="Courier New" panose="02070309020205020404" pitchFamily="49" charset="0"/>
              </a:rPr>
              <a:t>();</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dirty="0" err="1">
                <a:solidFill>
                  <a:srgbClr val="474C55"/>
                </a:solidFill>
                <a:latin typeface="Courier New" panose="02070309020205020404" pitchFamily="49" charset="0"/>
                <a:cs typeface="Courier New" panose="02070309020205020404" pitchFamily="49" charset="0"/>
              </a:rPr>
              <a:t>poppedNode.setNext</a:t>
            </a:r>
            <a:r>
              <a:rPr lang="en-US" sz="1100" dirty="0">
                <a:solidFill>
                  <a:srgbClr val="474C55"/>
                </a:solidFill>
                <a:latin typeface="Courier New" panose="02070309020205020404" pitchFamily="49" charset="0"/>
                <a:cs typeface="Courier New" panose="02070309020205020404" pitchFamily="49" charset="0"/>
              </a:rPr>
              <a:t>(null);</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b="1" dirty="0">
                <a:solidFill>
                  <a:srgbClr val="474C55"/>
                </a:solidFill>
                <a:latin typeface="Courier New" panose="02070309020205020404" pitchFamily="49" charset="0"/>
                <a:cs typeface="Courier New" panose="02070309020205020404" pitchFamily="49" charset="0"/>
              </a:rPr>
              <a:t>return</a:t>
            </a:r>
            <a:r>
              <a:rPr lang="en-US" sz="1100" dirty="0">
                <a:solidFill>
                  <a:srgbClr val="474C55"/>
                </a:solidFill>
                <a:latin typeface="Courier New" panose="02070309020205020404" pitchFamily="49" charset="0"/>
                <a:cs typeface="Courier New" panose="02070309020205020404" pitchFamily="49" charset="0"/>
              </a:rPr>
              <a:t> </a:t>
            </a:r>
            <a:r>
              <a:rPr lang="en-US" sz="1100" dirty="0" err="1">
                <a:solidFill>
                  <a:srgbClr val="474C55"/>
                </a:solidFill>
                <a:latin typeface="Courier New" panose="02070309020205020404" pitchFamily="49" charset="0"/>
                <a:cs typeface="Courier New" panose="02070309020205020404" pitchFamily="49" charset="0"/>
              </a:rPr>
              <a:t>poppedNode</a:t>
            </a:r>
            <a:r>
              <a:rPr lang="en-US" sz="1100" dirty="0">
                <a:solidFill>
                  <a:srgbClr val="474C55"/>
                </a:solidFill>
                <a:latin typeface="Courier New" panose="02070309020205020404" pitchFamily="49" charset="0"/>
                <a:cs typeface="Courier New" panose="02070309020205020404" pitchFamily="49" charset="0"/>
              </a:rPr>
              <a:t>;</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b="1" dirty="0">
                <a:solidFill>
                  <a:srgbClr val="474C55"/>
                </a:solidFill>
                <a:latin typeface="Courier New" panose="02070309020205020404" pitchFamily="49" charset="0"/>
                <a:cs typeface="Courier New" panose="02070309020205020404" pitchFamily="49" charset="0"/>
              </a:rPr>
              <a:t>public</a:t>
            </a:r>
            <a:r>
              <a:rPr lang="en-US" sz="1100" dirty="0">
                <a:solidFill>
                  <a:srgbClr val="474C55"/>
                </a:solidFill>
                <a:latin typeface="Courier New" panose="02070309020205020404" pitchFamily="49" charset="0"/>
                <a:cs typeface="Courier New" panose="02070309020205020404" pitchFamily="49" charset="0"/>
              </a:rPr>
              <a:t> Node peek()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b="1" dirty="0">
                <a:solidFill>
                  <a:srgbClr val="474C55"/>
                </a:solidFill>
                <a:latin typeface="Courier New" panose="02070309020205020404" pitchFamily="49" charset="0"/>
                <a:cs typeface="Courier New" panose="02070309020205020404" pitchFamily="49" charset="0"/>
              </a:rPr>
              <a:t>return</a:t>
            </a:r>
            <a:r>
              <a:rPr lang="en-US" sz="1100" dirty="0">
                <a:solidFill>
                  <a:srgbClr val="474C55"/>
                </a:solidFill>
                <a:latin typeface="Courier New" panose="02070309020205020404" pitchFamily="49" charset="0"/>
                <a:cs typeface="Courier New" panose="02070309020205020404" pitchFamily="49" charset="0"/>
              </a:rPr>
              <a:t> 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7" name="Text Placeholder 2">
            <a:extLst>
              <a:ext uri="{FF2B5EF4-FFF2-40B4-BE49-F238E27FC236}">
                <a16:creationId xmlns:a16="http://schemas.microsoft.com/office/drawing/2014/main" id="{D094B042-7A63-4056-A018-B064F354D081}"/>
              </a:ext>
            </a:extLst>
          </p:cNvPr>
          <p:cNvSpPr txBox="1">
            <a:spLocks/>
          </p:cNvSpPr>
          <p:nvPr/>
        </p:nvSpPr>
        <p:spPr>
          <a:xfrm>
            <a:off x="380010" y="1303133"/>
            <a:ext cx="4009110" cy="659774"/>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457200" marR="0" lvl="0" indent="-406400" algn="l" defTabSz="914400" rtl="0" eaLnBrk="1" fontAlgn="auto" latinLnBrk="0" hangingPunct="1">
              <a:lnSpc>
                <a:spcPct val="100000"/>
              </a:lnSpc>
              <a:spcBef>
                <a:spcPts val="560"/>
              </a:spcBef>
              <a:spcAft>
                <a:spcPts val="0"/>
              </a:spcAft>
              <a:buClr>
                <a:srgbClr val="F36A25"/>
              </a:buClr>
              <a:buSzPts val="2800"/>
              <a:buFont typeface="Arial"/>
              <a:buChar char="•"/>
              <a:tabLst/>
              <a:defRPr/>
            </a:pPr>
            <a:r>
              <a:rPr kumimoji="0" lang="en-US" sz="1400" b="0" i="0" u="none" strike="noStrike" kern="0" cap="none" spc="0" normalizeH="0" baseline="0" noProof="0" dirty="0">
                <a:ln>
                  <a:noFill/>
                </a:ln>
                <a:solidFill>
                  <a:srgbClr val="474C55"/>
                </a:solidFill>
                <a:effectLst/>
                <a:uLnTx/>
                <a:uFillTx/>
                <a:latin typeface="Arial"/>
                <a:cs typeface="Arial"/>
                <a:sym typeface="Arial"/>
              </a:rPr>
              <a:t>Many data structures can be supported differently with either nodes or arrays behind the scenes – for example: </a:t>
            </a:r>
          </a:p>
        </p:txBody>
      </p:sp>
    </p:spTree>
    <p:extLst>
      <p:ext uri="{BB962C8B-B14F-4D97-AF65-F5344CB8AC3E}">
        <p14:creationId xmlns:p14="http://schemas.microsoft.com/office/powerpoint/2010/main" val="2217254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Collection Interface</a:t>
            </a:r>
            <a:endParaRPr/>
          </a:p>
        </p:txBody>
      </p:sp>
      <p:sp>
        <p:nvSpPr>
          <p:cNvPr id="219" name="Google Shape;219;p1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The Collection interface defines a set of behaviors common to all collections in Java</a:t>
            </a:r>
            <a:endParaRPr dirty="0"/>
          </a:p>
          <a:p>
            <a:pPr marL="742950" lvl="1" indent="-285750" algn="l" rtl="0">
              <a:spcBef>
                <a:spcPts val="480"/>
              </a:spcBef>
              <a:spcAft>
                <a:spcPts val="0"/>
              </a:spcAft>
              <a:buSzPts val="2400"/>
              <a:buChar char="–"/>
            </a:pPr>
            <a:r>
              <a:rPr lang="en-US" dirty="0"/>
              <a:t>Except Maps…</a:t>
            </a:r>
            <a:endParaRPr dirty="0"/>
          </a:p>
          <a:p>
            <a:pPr marL="742950" lvl="1" indent="-133350" algn="l" rtl="0">
              <a:spcBef>
                <a:spcPts val="480"/>
              </a:spcBef>
              <a:spcAft>
                <a:spcPts val="0"/>
              </a:spcAft>
              <a:buSzPts val="2400"/>
              <a:buNone/>
            </a:pPr>
            <a:endParaRPr dirty="0"/>
          </a:p>
          <a:p>
            <a:pPr marL="342900" lvl="0" indent="-342900" algn="l" rtl="0">
              <a:spcBef>
                <a:spcPts val="400"/>
              </a:spcBef>
              <a:spcAft>
                <a:spcPts val="0"/>
              </a:spcAft>
              <a:buSzPts val="2000"/>
              <a:buChar char="•"/>
            </a:pPr>
            <a:r>
              <a:rPr lang="en-US" sz="2000" u="sng" dirty="0">
                <a:solidFill>
                  <a:schemeClr val="hlink"/>
                </a:solidFill>
                <a:hlinkClick r:id="rId3"/>
              </a:rPr>
              <a:t>https://docs.oracle.com/javase/8/docs/api/java/util/Collection.html</a:t>
            </a:r>
            <a:endParaRPr sz="2000" dirty="0"/>
          </a:p>
          <a:p>
            <a:pPr marL="342900" lvl="0" indent="-165100" algn="l" rtl="0">
              <a:spcBef>
                <a:spcPts val="560"/>
              </a:spcBef>
              <a:spcAft>
                <a:spcPts val="0"/>
              </a:spcAft>
              <a:buSzPts val="2800"/>
              <a:buNone/>
            </a:pPr>
            <a:endParaRPr dirty="0"/>
          </a:p>
          <a:p>
            <a:pPr marL="342900" lvl="0" indent="-342900" algn="l" rtl="0">
              <a:spcBef>
                <a:spcPts val="560"/>
              </a:spcBef>
              <a:spcAft>
                <a:spcPts val="0"/>
              </a:spcAft>
              <a:buSzPts val="2800"/>
              <a:buChar char="•"/>
            </a:pPr>
            <a:r>
              <a:rPr lang="en-US" dirty="0"/>
              <a:t>Collection-interface-collections can are generally different types of Lists, Sets, and Queues</a:t>
            </a:r>
            <a:endParaRPr dirty="0"/>
          </a:p>
          <a:p>
            <a:pPr marL="742950" lvl="1" indent="-285750" algn="l" rtl="0">
              <a:spcBef>
                <a:spcPts val="480"/>
              </a:spcBef>
              <a:spcAft>
                <a:spcPts val="0"/>
              </a:spcAft>
              <a:buSzPts val="2400"/>
              <a:buChar char="–"/>
            </a:pPr>
            <a:r>
              <a:rPr lang="en-US" dirty="0"/>
              <a:t>List, Set, and Queue are their own interfaces as well</a:t>
            </a:r>
            <a:endParaRPr dirty="0"/>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9B483-2554-4BD2-91E8-92F8E3176FC5}"/>
              </a:ext>
            </a:extLst>
          </p:cNvPr>
          <p:cNvSpPr>
            <a:spLocks noGrp="1"/>
          </p:cNvSpPr>
          <p:nvPr>
            <p:ph type="title"/>
          </p:nvPr>
        </p:nvSpPr>
        <p:spPr/>
        <p:txBody>
          <a:bodyPr/>
          <a:lstStyle/>
          <a:p>
            <a:r>
              <a:rPr lang="en-US" dirty="0"/>
              <a:t>Collection Hierarchy</a:t>
            </a:r>
          </a:p>
        </p:txBody>
      </p:sp>
      <p:sp>
        <p:nvSpPr>
          <p:cNvPr id="3" name="Text Placeholder 2">
            <a:extLst>
              <a:ext uri="{FF2B5EF4-FFF2-40B4-BE49-F238E27FC236}">
                <a16:creationId xmlns:a16="http://schemas.microsoft.com/office/drawing/2014/main" id="{C9F2426F-D5F3-4D3A-A712-BEC20D2F76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027545-FFBA-4A8A-95DA-678F4C1890EC}"/>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pic>
        <p:nvPicPr>
          <p:cNvPr id="6" name="Picture 5" descr="A screenshot of a cell phone&#10;&#10;Description automatically generated">
            <a:extLst>
              <a:ext uri="{FF2B5EF4-FFF2-40B4-BE49-F238E27FC236}">
                <a16:creationId xmlns:a16="http://schemas.microsoft.com/office/drawing/2014/main" id="{6DE63F13-A792-4CF3-8022-381880E622E1}"/>
              </a:ext>
            </a:extLst>
          </p:cNvPr>
          <p:cNvPicPr>
            <a:picLocks noChangeAspect="1"/>
          </p:cNvPicPr>
          <p:nvPr/>
        </p:nvPicPr>
        <p:blipFill>
          <a:blip r:embed="rId2"/>
          <a:stretch>
            <a:fillRect/>
          </a:stretch>
        </p:blipFill>
        <p:spPr>
          <a:xfrm>
            <a:off x="166900" y="1408528"/>
            <a:ext cx="8810200" cy="4671797"/>
          </a:xfrm>
          <a:prstGeom prst="rect">
            <a:avLst/>
          </a:prstGeom>
        </p:spPr>
      </p:pic>
    </p:spTree>
    <p:extLst>
      <p:ext uri="{BB962C8B-B14F-4D97-AF65-F5344CB8AC3E}">
        <p14:creationId xmlns:p14="http://schemas.microsoft.com/office/powerpoint/2010/main" val="401115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Collection Interface</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b="1" dirty="0" err="1"/>
              <a:t>Iterable</a:t>
            </a:r>
            <a:r>
              <a:rPr lang="en-US" sz="2590" dirty="0"/>
              <a:t> – Everything can be “iterated through”. i.e. you can look at data within these items, one by one.</a:t>
            </a:r>
          </a:p>
          <a:p>
            <a:pPr marL="342900" lvl="0" indent="-342900" algn="l" rtl="0">
              <a:lnSpc>
                <a:spcPct val="90000"/>
              </a:lnSpc>
              <a:spcBef>
                <a:spcPts val="0"/>
              </a:spcBef>
              <a:spcAft>
                <a:spcPts val="0"/>
              </a:spcAft>
              <a:buSzPts val="2590"/>
              <a:buChar char="•"/>
            </a:pPr>
            <a:r>
              <a:rPr lang="en-US" sz="2590" b="1" dirty="0"/>
              <a:t>Collection </a:t>
            </a:r>
            <a:r>
              <a:rPr lang="en-US" sz="2590" dirty="0"/>
              <a:t>– An Interface in Java that provides an architecture to store and manipulate objects</a:t>
            </a:r>
          </a:p>
          <a:p>
            <a:pPr marL="342900" lvl="0" indent="-342900" algn="l" rtl="0">
              <a:lnSpc>
                <a:spcPct val="90000"/>
              </a:lnSpc>
              <a:spcBef>
                <a:spcPts val="0"/>
              </a:spcBef>
              <a:spcAft>
                <a:spcPts val="0"/>
              </a:spcAft>
              <a:buSzPts val="2590"/>
              <a:buChar char="•"/>
            </a:pPr>
            <a:r>
              <a:rPr lang="en-US" sz="2590" b="1" dirty="0"/>
              <a:t>Set</a:t>
            </a:r>
            <a:r>
              <a:rPr lang="en-US" sz="2590" dirty="0"/>
              <a:t> – A collection which cannot contain duplicate elements. </a:t>
            </a:r>
          </a:p>
          <a:p>
            <a:pPr marL="800100" lvl="1" indent="-342900">
              <a:lnSpc>
                <a:spcPct val="90000"/>
              </a:lnSpc>
              <a:spcBef>
                <a:spcPts val="0"/>
              </a:spcBef>
              <a:buSzPts val="2590"/>
              <a:buChar char="•"/>
            </a:pPr>
            <a:r>
              <a:rPr lang="en-US" sz="2190" dirty="0"/>
              <a:t>HashSet, </a:t>
            </a:r>
            <a:r>
              <a:rPr lang="en-US" sz="2190" dirty="0" err="1"/>
              <a:t>LinkedHashSet</a:t>
            </a:r>
            <a:r>
              <a:rPr lang="en-US" sz="2190" dirty="0"/>
              <a:t>, </a:t>
            </a:r>
            <a:r>
              <a:rPr lang="en-US" sz="2190" dirty="0" err="1"/>
              <a:t>SortedSet</a:t>
            </a:r>
            <a:endParaRPr lang="en-US" sz="2190" dirty="0"/>
          </a:p>
          <a:p>
            <a:pPr marL="342900" lvl="0" indent="-342900" algn="l" rtl="0">
              <a:lnSpc>
                <a:spcPct val="90000"/>
              </a:lnSpc>
              <a:spcBef>
                <a:spcPts val="0"/>
              </a:spcBef>
              <a:spcAft>
                <a:spcPts val="0"/>
              </a:spcAft>
              <a:buSzPts val="2590"/>
              <a:buChar char="•"/>
            </a:pPr>
            <a:r>
              <a:rPr lang="en-US" sz="2590" b="1" dirty="0"/>
              <a:t>Queue</a:t>
            </a:r>
            <a:r>
              <a:rPr lang="en-US" sz="2590" dirty="0"/>
              <a:t> – An ordered collection of objects which utilizes a First-in-first-out principle.</a:t>
            </a:r>
          </a:p>
          <a:p>
            <a:pPr marL="800100" lvl="1" indent="-342900">
              <a:lnSpc>
                <a:spcPct val="90000"/>
              </a:lnSpc>
              <a:spcBef>
                <a:spcPts val="0"/>
              </a:spcBef>
              <a:buSzPts val="2590"/>
              <a:buChar char="•"/>
            </a:pPr>
            <a:r>
              <a:rPr lang="en-US" sz="2190" dirty="0"/>
              <a:t>Priority Queue, Deque</a:t>
            </a:r>
          </a:p>
          <a:p>
            <a:pPr marL="342900" lvl="0" indent="-342900" algn="l" rtl="0">
              <a:lnSpc>
                <a:spcPct val="90000"/>
              </a:lnSpc>
              <a:spcBef>
                <a:spcPts val="0"/>
              </a:spcBef>
              <a:spcAft>
                <a:spcPts val="0"/>
              </a:spcAft>
              <a:buSzPts val="2590"/>
              <a:buChar char="•"/>
            </a:pPr>
            <a:r>
              <a:rPr lang="en-US" sz="2590" b="1" dirty="0"/>
              <a:t>List</a:t>
            </a:r>
            <a:r>
              <a:rPr lang="en-US" sz="2590" dirty="0"/>
              <a:t> – An ordered collection of objects which utilizes indexes.</a:t>
            </a:r>
          </a:p>
          <a:p>
            <a:pPr marL="800100" lvl="1" indent="-342900">
              <a:lnSpc>
                <a:spcPct val="90000"/>
              </a:lnSpc>
              <a:spcBef>
                <a:spcPts val="0"/>
              </a:spcBef>
              <a:buSzPts val="2590"/>
              <a:buChar char="•"/>
            </a:pPr>
            <a:r>
              <a:rPr lang="en-US" sz="2190" dirty="0" err="1"/>
              <a:t>ArrayList</a:t>
            </a:r>
            <a:r>
              <a:rPr lang="en-US" sz="2190" dirty="0"/>
              <a:t>, Vector, LinkedList</a:t>
            </a: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Lists</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b="1" dirty="0"/>
              <a:t>*</a:t>
            </a:r>
            <a:r>
              <a:rPr lang="en-US" b="1" dirty="0" err="1"/>
              <a:t>ArrayList</a:t>
            </a:r>
            <a:endParaRPr lang="en-US" b="1" dirty="0"/>
          </a:p>
          <a:p>
            <a:pPr marL="800100" lvl="1" indent="-342900">
              <a:lnSpc>
                <a:spcPct val="90000"/>
              </a:lnSpc>
              <a:spcBef>
                <a:spcPts val="0"/>
              </a:spcBef>
              <a:buSzPts val="2590"/>
            </a:pPr>
            <a:r>
              <a:rPr lang="en-US" sz="2000" dirty="0"/>
              <a:t>Implementation of List interface that uses a dynamic array to store elements.</a:t>
            </a:r>
          </a:p>
          <a:p>
            <a:pPr marL="800100" lvl="1" indent="-342900">
              <a:lnSpc>
                <a:spcPct val="90000"/>
              </a:lnSpc>
              <a:spcBef>
                <a:spcPts val="0"/>
              </a:spcBef>
              <a:buSzPts val="2590"/>
            </a:pPr>
            <a:r>
              <a:rPr lang="en-US" sz="2000" dirty="0"/>
              <a:t>Not synchronized.</a:t>
            </a:r>
          </a:p>
          <a:p>
            <a:pPr marL="342900" lvl="0" indent="-342900" algn="l" rtl="0">
              <a:lnSpc>
                <a:spcPct val="90000"/>
              </a:lnSpc>
              <a:spcBef>
                <a:spcPts val="0"/>
              </a:spcBef>
              <a:spcAft>
                <a:spcPts val="0"/>
              </a:spcAft>
              <a:buSzPts val="2590"/>
              <a:buChar char="•"/>
            </a:pPr>
            <a:r>
              <a:rPr lang="en-US" b="1" dirty="0"/>
              <a:t>Vector</a:t>
            </a:r>
          </a:p>
          <a:p>
            <a:pPr marL="800100" lvl="1" indent="-342900">
              <a:lnSpc>
                <a:spcPct val="90000"/>
              </a:lnSpc>
              <a:spcBef>
                <a:spcPts val="0"/>
              </a:spcBef>
              <a:buSzPts val="2590"/>
            </a:pPr>
            <a:r>
              <a:rPr lang="en-US" sz="2000" dirty="0"/>
              <a:t>Similar to </a:t>
            </a:r>
            <a:r>
              <a:rPr lang="en-US" sz="2000" dirty="0" err="1"/>
              <a:t>ArrayList</a:t>
            </a:r>
            <a:r>
              <a:rPr lang="en-US" sz="2000" dirty="0"/>
              <a:t>; however, it is synchronized.</a:t>
            </a:r>
          </a:p>
          <a:p>
            <a:pPr marL="342900" lvl="0" indent="-342900" algn="l" rtl="0">
              <a:lnSpc>
                <a:spcPct val="90000"/>
              </a:lnSpc>
              <a:spcBef>
                <a:spcPts val="0"/>
              </a:spcBef>
              <a:spcAft>
                <a:spcPts val="0"/>
              </a:spcAft>
              <a:buSzPts val="2590"/>
              <a:buChar char="•"/>
            </a:pPr>
            <a:r>
              <a:rPr lang="en-US" b="1" dirty="0"/>
              <a:t>*Stack</a:t>
            </a:r>
          </a:p>
          <a:p>
            <a:pPr marL="800100" lvl="1" indent="-342900">
              <a:lnSpc>
                <a:spcPct val="90000"/>
              </a:lnSpc>
              <a:spcBef>
                <a:spcPts val="0"/>
              </a:spcBef>
              <a:buSzPts val="2590"/>
            </a:pPr>
            <a:r>
              <a:rPr lang="en-US" sz="2000" dirty="0"/>
              <a:t>Implementation of a Vector that processes data in a last-in, first-out order, like a stack of dinner plates.</a:t>
            </a:r>
          </a:p>
          <a:p>
            <a:pPr marL="342900" indent="-342900">
              <a:lnSpc>
                <a:spcPct val="90000"/>
              </a:lnSpc>
              <a:spcBef>
                <a:spcPts val="0"/>
              </a:spcBef>
              <a:buSzPts val="2590"/>
            </a:pPr>
            <a:r>
              <a:rPr lang="en-US" b="1" dirty="0"/>
              <a:t>*LinkedList</a:t>
            </a:r>
          </a:p>
          <a:p>
            <a:pPr marL="800100" lvl="1" indent="-342900">
              <a:lnSpc>
                <a:spcPct val="90000"/>
              </a:lnSpc>
              <a:spcBef>
                <a:spcPts val="0"/>
              </a:spcBef>
              <a:buSzPts val="2590"/>
            </a:pPr>
            <a:r>
              <a:rPr lang="en-US" sz="2000" dirty="0"/>
              <a:t>Implementation of the List interface that uses a doubly linked list to store the elements.</a:t>
            </a:r>
          </a:p>
          <a:p>
            <a:pPr marL="800100" lvl="1" indent="-342900">
              <a:lnSpc>
                <a:spcPct val="90000"/>
              </a:lnSpc>
              <a:spcBef>
                <a:spcPts val="0"/>
              </a:spcBef>
              <a:buSzPts val="2590"/>
            </a:pPr>
            <a:endParaRPr lang="en-US" sz="2000" dirty="0"/>
          </a:p>
          <a:p>
            <a:pPr marL="342900" indent="-342900">
              <a:lnSpc>
                <a:spcPct val="90000"/>
              </a:lnSpc>
              <a:spcBef>
                <a:spcPts val="0"/>
              </a:spcBef>
              <a:buSzPts val="2590"/>
            </a:pPr>
            <a:r>
              <a:rPr lang="en-US" sz="2400" dirty="0"/>
              <a:t>Lists use the </a:t>
            </a:r>
            <a:r>
              <a:rPr lang="en-US" sz="2400" dirty="0">
                <a:latin typeface="Courier New" panose="02070309020205020404" pitchFamily="49" charset="0"/>
                <a:cs typeface="Courier New" panose="02070309020205020404" pitchFamily="49" charset="0"/>
              </a:rPr>
              <a:t>add() </a:t>
            </a:r>
            <a:r>
              <a:rPr lang="en-US" sz="2400" dirty="0"/>
              <a:t>method to add new information to the list, and the </a:t>
            </a:r>
            <a:r>
              <a:rPr lang="en-US" sz="2400" dirty="0">
                <a:latin typeface="Courier New" panose="02070309020205020404" pitchFamily="49" charset="0"/>
                <a:cs typeface="Courier New" panose="02070309020205020404" pitchFamily="49" charset="0"/>
              </a:rPr>
              <a:t>remove() </a:t>
            </a:r>
            <a:r>
              <a:rPr lang="en-US" sz="2400" dirty="0"/>
              <a:t>method to remove information.</a:t>
            </a:r>
            <a:endParaRPr sz="240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2259597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446C-1871-4793-A3D5-C26EDFC5C14B}"/>
              </a:ext>
            </a:extLst>
          </p:cNvPr>
          <p:cNvSpPr>
            <a:spLocks noGrp="1"/>
          </p:cNvSpPr>
          <p:nvPr>
            <p:ph type="title"/>
          </p:nvPr>
        </p:nvSpPr>
        <p:spPr/>
        <p:txBody>
          <a:bodyPr/>
          <a:lstStyle/>
          <a:p>
            <a:r>
              <a:rPr lang="en-US" dirty="0"/>
              <a:t>Exceptions</a:t>
            </a:r>
          </a:p>
        </p:txBody>
      </p:sp>
      <p:sp>
        <p:nvSpPr>
          <p:cNvPr id="4" name="Slide Number Placeholder 3">
            <a:extLst>
              <a:ext uri="{FF2B5EF4-FFF2-40B4-BE49-F238E27FC236}">
                <a16:creationId xmlns:a16="http://schemas.microsoft.com/office/drawing/2014/main" id="{90932B94-683B-4534-B76B-C5531B932F46}"/>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66228FB3-256E-4BC8-8E41-6696D5896219}"/>
              </a:ext>
            </a:extLst>
          </p:cNvPr>
          <p:cNvSpPr/>
          <p:nvPr/>
        </p:nvSpPr>
        <p:spPr>
          <a:xfrm>
            <a:off x="3685880" y="1649691"/>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Throwable</a:t>
            </a:r>
          </a:p>
        </p:txBody>
      </p:sp>
      <p:sp>
        <p:nvSpPr>
          <p:cNvPr id="8" name="Rectangle 7">
            <a:extLst>
              <a:ext uri="{FF2B5EF4-FFF2-40B4-BE49-F238E27FC236}">
                <a16:creationId xmlns:a16="http://schemas.microsoft.com/office/drawing/2014/main" id="{AA6699BF-85F2-43F3-93F2-6C3B4DDEE8E7}"/>
              </a:ext>
            </a:extLst>
          </p:cNvPr>
          <p:cNvSpPr/>
          <p:nvPr/>
        </p:nvSpPr>
        <p:spPr>
          <a:xfrm>
            <a:off x="953678" y="2990653"/>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Error</a:t>
            </a:r>
          </a:p>
        </p:txBody>
      </p:sp>
      <p:sp>
        <p:nvSpPr>
          <p:cNvPr id="10" name="Rectangle 9">
            <a:extLst>
              <a:ext uri="{FF2B5EF4-FFF2-40B4-BE49-F238E27FC236}">
                <a16:creationId xmlns:a16="http://schemas.microsoft.com/office/drawing/2014/main" id="{8526A51F-7529-4A2A-B0AF-143013A24BEB}"/>
              </a:ext>
            </a:extLst>
          </p:cNvPr>
          <p:cNvSpPr/>
          <p:nvPr/>
        </p:nvSpPr>
        <p:spPr>
          <a:xfrm>
            <a:off x="6408658" y="2990653"/>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Exception</a:t>
            </a:r>
          </a:p>
        </p:txBody>
      </p:sp>
      <p:sp>
        <p:nvSpPr>
          <p:cNvPr id="12" name="Rectangle 11">
            <a:extLst>
              <a:ext uri="{FF2B5EF4-FFF2-40B4-BE49-F238E27FC236}">
                <a16:creationId xmlns:a16="http://schemas.microsoft.com/office/drawing/2014/main" id="{99DABCA1-A9A0-409D-AA03-721F7498BFD7}"/>
              </a:ext>
            </a:extLst>
          </p:cNvPr>
          <p:cNvSpPr/>
          <p:nvPr/>
        </p:nvSpPr>
        <p:spPr>
          <a:xfrm>
            <a:off x="5517825" y="4359110"/>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rgbClr val="FFFFFF"/>
                </a:solidFill>
                <a:effectLst/>
                <a:uLnTx/>
                <a:uFillTx/>
                <a:latin typeface="Arial"/>
                <a:ea typeface="+mn-ea"/>
                <a:cs typeface="+mn-cs"/>
                <a:sym typeface="Arial"/>
              </a:rPr>
              <a:t>RuntimeException</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8" name="Straight Connector 17">
            <a:extLst>
              <a:ext uri="{FF2B5EF4-FFF2-40B4-BE49-F238E27FC236}">
                <a16:creationId xmlns:a16="http://schemas.microsoft.com/office/drawing/2014/main" id="{4B7D51CA-6A43-4B4A-B325-DF2564A8D50E}"/>
              </a:ext>
            </a:extLst>
          </p:cNvPr>
          <p:cNvCxnSpPr>
            <a:stCxn id="6" idx="2"/>
            <a:endCxn id="10" idx="0"/>
          </p:cNvCxnSpPr>
          <p:nvPr/>
        </p:nvCxnSpPr>
        <p:spPr>
          <a:xfrm>
            <a:off x="4576713" y="2526384"/>
            <a:ext cx="2722778" cy="464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8399E11-4A2D-48B1-B626-599AA1B9B524}"/>
              </a:ext>
            </a:extLst>
          </p:cNvPr>
          <p:cNvCxnSpPr>
            <a:endCxn id="6" idx="2"/>
          </p:cNvCxnSpPr>
          <p:nvPr/>
        </p:nvCxnSpPr>
        <p:spPr>
          <a:xfrm flipV="1">
            <a:off x="1844509" y="2526384"/>
            <a:ext cx="2732204" cy="464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53CAF3A-2BAE-452D-AD35-66F6C330C671}"/>
              </a:ext>
            </a:extLst>
          </p:cNvPr>
          <p:cNvCxnSpPr>
            <a:stCxn id="10" idx="2"/>
            <a:endCxn id="12" idx="0"/>
          </p:cNvCxnSpPr>
          <p:nvPr/>
        </p:nvCxnSpPr>
        <p:spPr>
          <a:xfrm flipH="1">
            <a:off x="6408658" y="3867346"/>
            <a:ext cx="890833" cy="4917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2841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Sets</a:t>
            </a:r>
            <a:endParaRPr dirty="0"/>
          </a:p>
        </p:txBody>
      </p:sp>
      <p:sp>
        <p:nvSpPr>
          <p:cNvPr id="226" name="Google Shape;226;p17"/>
          <p:cNvSpPr txBox="1">
            <a:spLocks noGrp="1"/>
          </p:cNvSpPr>
          <p:nvPr>
            <p:ph type="body" idx="1"/>
          </p:nvPr>
        </p:nvSpPr>
        <p:spPr>
          <a:xfrm>
            <a:off x="380010" y="1481446"/>
            <a:ext cx="8383980" cy="5317697"/>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90000"/>
              </a:lnSpc>
              <a:spcBef>
                <a:spcPts val="0"/>
              </a:spcBef>
              <a:spcAft>
                <a:spcPts val="0"/>
              </a:spcAft>
              <a:buSzPts val="2590"/>
              <a:buChar char="•"/>
            </a:pPr>
            <a:r>
              <a:rPr lang="en-US" b="1" dirty="0"/>
              <a:t>*HashSet</a:t>
            </a:r>
          </a:p>
          <a:p>
            <a:pPr marL="800100" lvl="1" indent="-342900">
              <a:lnSpc>
                <a:spcPct val="90000"/>
              </a:lnSpc>
              <a:spcBef>
                <a:spcPts val="0"/>
              </a:spcBef>
              <a:buSzPts val="2590"/>
            </a:pPr>
            <a:r>
              <a:rPr lang="en-US" sz="2000" dirty="0"/>
              <a:t>Algorithmically* hashes** data to store information. Uses a </a:t>
            </a:r>
            <a:r>
              <a:rPr lang="en-US" sz="2000" dirty="0" err="1"/>
              <a:t>HashTable</a:t>
            </a:r>
            <a:r>
              <a:rPr lang="en-US" sz="2000" dirty="0"/>
              <a:t> as it’s underlying data storage</a:t>
            </a:r>
          </a:p>
          <a:p>
            <a:pPr marL="342900" lvl="0" indent="-342900" algn="l" rtl="0">
              <a:lnSpc>
                <a:spcPct val="90000"/>
              </a:lnSpc>
              <a:spcBef>
                <a:spcPts val="0"/>
              </a:spcBef>
              <a:spcAft>
                <a:spcPts val="0"/>
              </a:spcAft>
              <a:buSzPts val="2590"/>
              <a:buChar char="•"/>
            </a:pPr>
            <a:r>
              <a:rPr lang="en-US" b="1" dirty="0" err="1"/>
              <a:t>LinkedHashSet</a:t>
            </a:r>
            <a:endParaRPr lang="en-US" b="1" dirty="0"/>
          </a:p>
          <a:p>
            <a:pPr marL="800100" lvl="1" indent="-342900">
              <a:lnSpc>
                <a:spcPct val="90000"/>
              </a:lnSpc>
              <a:spcBef>
                <a:spcPts val="0"/>
              </a:spcBef>
              <a:buSzPts val="2590"/>
            </a:pPr>
            <a:r>
              <a:rPr lang="en-US" sz="2000" dirty="0"/>
              <a:t>Similar to HashSet, however is stores data using a </a:t>
            </a:r>
            <a:r>
              <a:rPr lang="en-US" sz="2000" dirty="0" err="1"/>
              <a:t>HashTable</a:t>
            </a:r>
            <a:r>
              <a:rPr lang="en-US" sz="2000" dirty="0"/>
              <a:t> and a doubly linked list to maintain insertion order of elements.</a:t>
            </a:r>
          </a:p>
          <a:p>
            <a:pPr marL="342900" indent="-342900">
              <a:lnSpc>
                <a:spcPct val="90000"/>
              </a:lnSpc>
              <a:spcBef>
                <a:spcPts val="0"/>
              </a:spcBef>
              <a:buSzPts val="2590"/>
            </a:pPr>
            <a:r>
              <a:rPr lang="en-US" b="1" dirty="0" err="1"/>
              <a:t>SortedSet</a:t>
            </a:r>
            <a:endParaRPr lang="en-US" b="1" dirty="0"/>
          </a:p>
          <a:p>
            <a:pPr marL="800100" lvl="1" indent="-342900">
              <a:lnSpc>
                <a:spcPct val="90000"/>
              </a:lnSpc>
              <a:spcBef>
                <a:spcPts val="0"/>
              </a:spcBef>
              <a:buSzPts val="2590"/>
            </a:pPr>
            <a:r>
              <a:rPr lang="en-US" sz="2000" dirty="0"/>
              <a:t>Stores elements and sorts them based on natural ordering or the implementation of the Comparable interface of the elements in the collection.</a:t>
            </a:r>
          </a:p>
          <a:p>
            <a:pPr marL="800100" lvl="1" indent="-342900">
              <a:lnSpc>
                <a:spcPct val="90000"/>
              </a:lnSpc>
              <a:spcBef>
                <a:spcPts val="0"/>
              </a:spcBef>
              <a:buSzPts val="2590"/>
            </a:pPr>
            <a:endParaRPr lang="en-US" sz="2000" dirty="0"/>
          </a:p>
          <a:p>
            <a:pPr marL="342900" indent="-342900">
              <a:lnSpc>
                <a:spcPct val="90000"/>
              </a:lnSpc>
              <a:spcBef>
                <a:spcPts val="0"/>
              </a:spcBef>
              <a:buSzPts val="2590"/>
            </a:pPr>
            <a:r>
              <a:rPr lang="en-US" sz="2400" dirty="0"/>
              <a:t>Sets also use the </a:t>
            </a:r>
            <a:r>
              <a:rPr lang="en-US" sz="2400" dirty="0">
                <a:latin typeface="Courier New" panose="02070309020205020404" pitchFamily="49" charset="0"/>
                <a:cs typeface="Courier New" panose="02070309020205020404" pitchFamily="49" charset="0"/>
              </a:rPr>
              <a:t>add() </a:t>
            </a:r>
            <a:r>
              <a:rPr lang="en-US" sz="2400" dirty="0"/>
              <a:t>method to add new information to the set, and the </a:t>
            </a:r>
            <a:r>
              <a:rPr lang="en-US" sz="2400" dirty="0">
                <a:latin typeface="Courier New" panose="02070309020205020404" pitchFamily="49" charset="0"/>
                <a:cs typeface="Courier New" panose="02070309020205020404" pitchFamily="49" charset="0"/>
              </a:rPr>
              <a:t>remove() </a:t>
            </a:r>
            <a:r>
              <a:rPr lang="en-US" sz="2400" dirty="0"/>
              <a:t>method to remove information.</a:t>
            </a:r>
          </a:p>
          <a:p>
            <a:pPr marL="800100" lvl="1" indent="-342900">
              <a:lnSpc>
                <a:spcPct val="90000"/>
              </a:lnSpc>
              <a:spcBef>
                <a:spcPts val="0"/>
              </a:spcBef>
              <a:buSzPts val="2590"/>
            </a:pPr>
            <a:endParaRPr lang="en-US" sz="2190" dirty="0"/>
          </a:p>
          <a:p>
            <a:pPr marL="342900" indent="-342900">
              <a:lnSpc>
                <a:spcPct val="90000"/>
              </a:lnSpc>
              <a:spcBef>
                <a:spcPts val="0"/>
              </a:spcBef>
              <a:buSzPts val="2590"/>
            </a:pPr>
            <a:r>
              <a:rPr lang="en-US" sz="2190" dirty="0"/>
              <a:t>*An algorithm is simply a fancy way of saying “A step-by-step approach to solve a problem”.</a:t>
            </a:r>
          </a:p>
          <a:p>
            <a:pPr marL="342900" indent="-342900">
              <a:lnSpc>
                <a:spcPct val="90000"/>
              </a:lnSpc>
              <a:spcBef>
                <a:spcPts val="0"/>
              </a:spcBef>
              <a:buSzPts val="2590"/>
            </a:pPr>
            <a:r>
              <a:rPr lang="en-US" sz="2190" dirty="0"/>
              <a:t>**Hashing is the process of converting any information into numerical representation.</a:t>
            </a: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25351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Queue</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b="1" dirty="0"/>
              <a:t>Dequeue</a:t>
            </a:r>
          </a:p>
          <a:p>
            <a:pPr marL="800100" lvl="1" indent="-342900">
              <a:lnSpc>
                <a:spcPct val="90000"/>
              </a:lnSpc>
              <a:spcBef>
                <a:spcPts val="0"/>
              </a:spcBef>
              <a:buSzPts val="2590"/>
            </a:pPr>
            <a:r>
              <a:rPr lang="en-US" sz="2000" dirty="0"/>
              <a:t>A collection where both the “front” and “back” support insertion and removal. Allowing it to be used as a list and stack simultaneously.</a:t>
            </a:r>
          </a:p>
          <a:p>
            <a:pPr marL="342900" lvl="0" indent="-342900" algn="l" rtl="0">
              <a:lnSpc>
                <a:spcPct val="90000"/>
              </a:lnSpc>
              <a:spcBef>
                <a:spcPts val="0"/>
              </a:spcBef>
              <a:spcAft>
                <a:spcPts val="0"/>
              </a:spcAft>
              <a:buSzPts val="2590"/>
              <a:buChar char="•"/>
            </a:pPr>
            <a:r>
              <a:rPr lang="en-US" b="1" dirty="0"/>
              <a:t>Priority Queue</a:t>
            </a:r>
          </a:p>
          <a:p>
            <a:pPr marL="800100" lvl="1" indent="-342900">
              <a:lnSpc>
                <a:spcPct val="90000"/>
              </a:lnSpc>
              <a:spcBef>
                <a:spcPts val="0"/>
              </a:spcBef>
              <a:buSzPts val="2590"/>
            </a:pPr>
            <a:r>
              <a:rPr lang="en-US" sz="2000" dirty="0"/>
              <a:t>A collection that removes elements based on sorted priority that is based on natural ordering or the implementation of the Comparator interface for the elements in the collection.</a:t>
            </a:r>
          </a:p>
          <a:p>
            <a:pPr marL="800100" lvl="1" indent="-342900">
              <a:lnSpc>
                <a:spcPct val="90000"/>
              </a:lnSpc>
              <a:spcBef>
                <a:spcPts val="0"/>
              </a:spcBef>
              <a:buSzPts val="2590"/>
            </a:pPr>
            <a:endParaRPr lang="en-US" sz="2000" dirty="0"/>
          </a:p>
          <a:p>
            <a:pPr marL="800100" lvl="1" indent="-342900">
              <a:lnSpc>
                <a:spcPct val="90000"/>
              </a:lnSpc>
              <a:spcBef>
                <a:spcPts val="0"/>
              </a:spcBef>
              <a:buSzPts val="2590"/>
            </a:pPr>
            <a:endParaRPr lang="en-US" sz="2000" dirty="0"/>
          </a:p>
          <a:p>
            <a:pPr marL="342900" indent="-342900">
              <a:lnSpc>
                <a:spcPct val="90000"/>
              </a:lnSpc>
              <a:spcBef>
                <a:spcPts val="0"/>
              </a:spcBef>
              <a:buSzPts val="2590"/>
            </a:pPr>
            <a:r>
              <a:rPr lang="en-US" sz="2400" dirty="0"/>
              <a:t>Queues use the </a:t>
            </a:r>
            <a:r>
              <a:rPr lang="en-US" sz="2400" dirty="0">
                <a:latin typeface="Courier New" panose="02070309020205020404" pitchFamily="49" charset="0"/>
                <a:cs typeface="Courier New" panose="02070309020205020404" pitchFamily="49" charset="0"/>
              </a:rPr>
              <a:t>add() </a:t>
            </a:r>
            <a:r>
              <a:rPr lang="en-US" sz="2400" dirty="0"/>
              <a:t>method to add new information to the queue, and can use the </a:t>
            </a:r>
            <a:r>
              <a:rPr lang="en-US" sz="2400" dirty="0">
                <a:latin typeface="Courier New" panose="02070309020205020404" pitchFamily="49" charset="0"/>
                <a:cs typeface="Courier New" panose="02070309020205020404" pitchFamily="49" charset="0"/>
              </a:rPr>
              <a:t>poll() </a:t>
            </a:r>
            <a:r>
              <a:rPr lang="en-US" sz="2400" dirty="0"/>
              <a:t>method to retrieve the top element of the queue and remove it</a:t>
            </a:r>
            <a:endParaRPr lang="en-US" sz="2000" dirty="0"/>
          </a:p>
          <a:p>
            <a:pPr marL="342900" indent="-342900">
              <a:lnSpc>
                <a:spcPct val="90000"/>
              </a:lnSpc>
              <a:spcBef>
                <a:spcPts val="0"/>
              </a:spcBef>
              <a:buSzPts val="2590"/>
            </a:pPr>
            <a:endParaRPr lang="en-US" sz="2400" b="1" dirty="0"/>
          </a:p>
          <a:p>
            <a:pPr marL="342900" lvl="0" indent="-342900" algn="l" rtl="0">
              <a:lnSpc>
                <a:spcPct val="90000"/>
              </a:lnSpc>
              <a:spcBef>
                <a:spcPts val="0"/>
              </a:spcBef>
              <a:spcAft>
                <a:spcPts val="0"/>
              </a:spcAft>
              <a:buSzPts val="2590"/>
              <a:buChar char="•"/>
            </a:pP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20</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2867356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324A5-21DE-4DF5-A0AD-939F79912186}"/>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AF8ACFE5-69E9-479F-8087-1E1259452493}"/>
              </a:ext>
            </a:extLst>
          </p:cNvPr>
          <p:cNvSpPr>
            <a:spLocks noGrp="1"/>
          </p:cNvSpPr>
          <p:nvPr>
            <p:ph type="sldNum" sz="quarter" idx="12"/>
          </p:nvPr>
        </p:nvSpPr>
        <p:spPr/>
        <p:txBody>
          <a:bodyPr/>
          <a:lstStyle/>
          <a:p>
            <a:fld id="{F6728BC2-ACA3-447C-A909-F3F49211C066}" type="slidenum">
              <a:rPr lang="en-US" smtClean="0"/>
              <a:pPr/>
              <a:t>21</a:t>
            </a:fld>
            <a:endParaRPr lang="en-US" dirty="0"/>
          </a:p>
        </p:txBody>
      </p:sp>
    </p:spTree>
    <p:extLst>
      <p:ext uri="{BB962C8B-B14F-4D97-AF65-F5344CB8AC3E}">
        <p14:creationId xmlns:p14="http://schemas.microsoft.com/office/powerpoint/2010/main" val="4241723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Checked vs Unchecked Exceptions</a:t>
            </a:r>
            <a:endParaRPr dirty="0"/>
          </a:p>
        </p:txBody>
      </p:sp>
      <p:sp>
        <p:nvSpPr>
          <p:cNvPr id="289" name="Google Shape;289;p2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590"/>
              <a:buChar char="•"/>
            </a:pPr>
            <a:r>
              <a:rPr lang="en-US" sz="2590" b="1" dirty="0"/>
              <a:t>Checked</a:t>
            </a:r>
            <a:r>
              <a:rPr lang="en-US" sz="2590" dirty="0"/>
              <a:t> exceptions are those which are caught by your compiler, or at compile time.</a:t>
            </a:r>
          </a:p>
          <a:p>
            <a:pPr marL="342900" lvl="0" indent="-342900" algn="l" rtl="0">
              <a:spcBef>
                <a:spcPts val="0"/>
              </a:spcBef>
              <a:spcAft>
                <a:spcPts val="0"/>
              </a:spcAft>
              <a:buSzPts val="2590"/>
              <a:buChar char="•"/>
            </a:pPr>
            <a:r>
              <a:rPr lang="en-US" sz="2590" dirty="0"/>
              <a:t>If some code with a method throws a checked exception, the method must either handle the exception, or must request that the exception is handled later.</a:t>
            </a:r>
          </a:p>
          <a:p>
            <a:pPr marL="342900" lvl="0" indent="-342900" algn="l" rtl="0">
              <a:spcBef>
                <a:spcPts val="0"/>
              </a:spcBef>
              <a:spcAft>
                <a:spcPts val="0"/>
              </a:spcAft>
              <a:buSzPts val="2590"/>
              <a:buChar char="•"/>
            </a:pPr>
            <a:endParaRPr lang="en-US" sz="2590" dirty="0"/>
          </a:p>
          <a:p>
            <a:pPr marL="342900" lvl="0" indent="-342900" algn="l" rtl="0">
              <a:spcBef>
                <a:spcPts val="0"/>
              </a:spcBef>
              <a:spcAft>
                <a:spcPts val="0"/>
              </a:spcAft>
              <a:buSzPts val="2590"/>
              <a:buChar char="•"/>
            </a:pPr>
            <a:r>
              <a:rPr lang="en-US" sz="2590" b="1" dirty="0"/>
              <a:t>Unchecked </a:t>
            </a:r>
            <a:r>
              <a:rPr lang="en-US" sz="2590" dirty="0"/>
              <a:t>exceptions are exceptions that are not checked at compile time. Technically, you do not have to handle them…but you still should!</a:t>
            </a:r>
          </a:p>
          <a:p>
            <a:pPr marL="342900" lvl="0" indent="-342900" algn="l" rtl="0">
              <a:spcBef>
                <a:spcPts val="0"/>
              </a:spcBef>
              <a:spcAft>
                <a:spcPts val="0"/>
              </a:spcAft>
              <a:buSzPts val="2590"/>
              <a:buChar char="•"/>
            </a:pPr>
            <a:r>
              <a:rPr lang="en-US" sz="2590" dirty="0"/>
              <a:t>Runtime exceptions are unchecked exceptions (because the code was able to compile and run).</a:t>
            </a:r>
          </a:p>
        </p:txBody>
      </p:sp>
      <p:sp>
        <p:nvSpPr>
          <p:cNvPr id="290" name="Google Shape;290;p2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3690835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DFCB-FA37-4084-AACB-7CD873C508BA}"/>
              </a:ext>
            </a:extLst>
          </p:cNvPr>
          <p:cNvSpPr>
            <a:spLocks noGrp="1"/>
          </p:cNvSpPr>
          <p:nvPr>
            <p:ph type="title"/>
          </p:nvPr>
        </p:nvSpPr>
        <p:spPr/>
        <p:txBody>
          <a:bodyPr/>
          <a:lstStyle/>
          <a:p>
            <a:r>
              <a:rPr lang="en-US" dirty="0"/>
              <a:t>Anatomy of a Method – Java (Revisit)</a:t>
            </a:r>
          </a:p>
        </p:txBody>
      </p:sp>
      <p:sp>
        <p:nvSpPr>
          <p:cNvPr id="3" name="Text Placeholder 2">
            <a:extLst>
              <a:ext uri="{FF2B5EF4-FFF2-40B4-BE49-F238E27FC236}">
                <a16:creationId xmlns:a16="http://schemas.microsoft.com/office/drawing/2014/main" id="{91F5DC43-911C-4E53-95FC-06FD90F09716}"/>
              </a:ext>
            </a:extLst>
          </p:cNvPr>
          <p:cNvSpPr>
            <a:spLocks noGrp="1"/>
          </p:cNvSpPr>
          <p:nvPr>
            <p:ph type="body" idx="1"/>
          </p:nvPr>
        </p:nvSpPr>
        <p:spPr>
          <a:xfrm>
            <a:off x="380010" y="1481446"/>
            <a:ext cx="8344540" cy="4525963"/>
          </a:xfrm>
        </p:spPr>
        <p:txBody>
          <a:bodyPr/>
          <a:lstStyle/>
          <a:p>
            <a:pPr marL="457200" lvl="1" indent="0">
              <a:lnSpc>
                <a:spcPct val="90000"/>
              </a:lnSpc>
              <a:buNone/>
            </a:pPr>
            <a:r>
              <a:rPr lang="en-US" sz="2000" u="sng" dirty="0">
                <a:highlight>
                  <a:srgbClr val="FFFF00"/>
                </a:highlight>
              </a:rPr>
              <a:t>Access Mod</a:t>
            </a:r>
            <a:r>
              <a:rPr lang="en-US" sz="2000" dirty="0"/>
              <a:t> </a:t>
            </a:r>
            <a:r>
              <a:rPr lang="en-US" sz="2000" dirty="0">
                <a:highlight>
                  <a:srgbClr val="00FF00"/>
                </a:highlight>
              </a:rPr>
              <a:t>Non-Access Mod</a:t>
            </a:r>
            <a:r>
              <a:rPr lang="en-US" sz="2000" dirty="0"/>
              <a:t> </a:t>
            </a:r>
            <a:r>
              <a:rPr lang="en-US" sz="2000" u="sng" dirty="0">
                <a:highlight>
                  <a:srgbClr val="FF00FF"/>
                </a:highlight>
              </a:rPr>
              <a:t>Return Type</a:t>
            </a:r>
            <a:r>
              <a:rPr lang="en-US" sz="2000" dirty="0"/>
              <a:t> </a:t>
            </a:r>
            <a:r>
              <a:rPr lang="en-US" sz="2000" u="sng" dirty="0">
                <a:highlight>
                  <a:srgbClr val="00FFFF"/>
                </a:highlight>
              </a:rPr>
              <a:t>Name</a:t>
            </a:r>
            <a:r>
              <a:rPr lang="en-US" sz="2000" dirty="0"/>
              <a:t> (</a:t>
            </a:r>
            <a:r>
              <a:rPr lang="en-US" sz="2000" dirty="0">
                <a:highlight>
                  <a:srgbClr val="C0C0C0"/>
                </a:highlight>
              </a:rPr>
              <a:t>Parameters</a:t>
            </a:r>
            <a:r>
              <a:rPr lang="en-US" sz="2000" dirty="0"/>
              <a:t>) </a:t>
            </a:r>
            <a:r>
              <a:rPr lang="en-US" sz="2000" dirty="0">
                <a:solidFill>
                  <a:srgbClr val="FF0000"/>
                </a:solidFill>
              </a:rPr>
              <a:t>throws declaration </a:t>
            </a:r>
            <a:r>
              <a:rPr lang="en-US" sz="2000" dirty="0"/>
              <a:t>{ Method Body }</a:t>
            </a:r>
          </a:p>
          <a:p>
            <a:pPr marL="457200" lvl="1" indent="0">
              <a:lnSpc>
                <a:spcPct val="90000"/>
              </a:lnSpc>
              <a:buNone/>
            </a:pPr>
            <a:endParaRPr lang="en-US" sz="2000" dirty="0"/>
          </a:p>
          <a:p>
            <a:pPr marL="457200" lvl="1" indent="0">
              <a:lnSpc>
                <a:spcPct val="90000"/>
              </a:lnSpc>
              <a:buNone/>
            </a:pPr>
            <a:r>
              <a:rPr lang="en-US" sz="2000" dirty="0"/>
              <a:t>Ex:</a:t>
            </a:r>
          </a:p>
          <a:p>
            <a:pPr marL="457200" lvl="1" indent="0">
              <a:lnSpc>
                <a:spcPct val="90000"/>
              </a:lnSpc>
              <a:buNone/>
            </a:pPr>
            <a:r>
              <a:rPr lang="en-US" sz="2000" dirty="0">
                <a:highlight>
                  <a:srgbClr val="FFFF00"/>
                </a:highlight>
              </a:rPr>
              <a:t>private</a:t>
            </a:r>
            <a:r>
              <a:rPr lang="en-US" sz="2000" dirty="0"/>
              <a:t> </a:t>
            </a:r>
            <a:r>
              <a:rPr lang="en-US" sz="2000" dirty="0">
                <a:highlight>
                  <a:srgbClr val="00FF00"/>
                </a:highlight>
              </a:rPr>
              <a:t>static</a:t>
            </a:r>
            <a:r>
              <a:rPr lang="en-US" sz="2000" dirty="0"/>
              <a:t> </a:t>
            </a:r>
            <a:r>
              <a:rPr lang="en-US" sz="2000" dirty="0">
                <a:highlight>
                  <a:srgbClr val="FF00FF"/>
                </a:highlight>
              </a:rPr>
              <a:t>int</a:t>
            </a:r>
            <a:r>
              <a:rPr lang="en-US" sz="2000" dirty="0"/>
              <a:t> </a:t>
            </a:r>
            <a:r>
              <a:rPr lang="en-US" sz="2000" dirty="0">
                <a:highlight>
                  <a:srgbClr val="00FFFF"/>
                </a:highlight>
              </a:rPr>
              <a:t>sumOddNumbers</a:t>
            </a:r>
            <a:r>
              <a:rPr lang="en-US" sz="2000" dirty="0"/>
              <a:t> (</a:t>
            </a:r>
            <a:r>
              <a:rPr lang="en-US" sz="2000" dirty="0">
                <a:highlight>
                  <a:srgbClr val="C0C0C0"/>
                </a:highlight>
              </a:rPr>
              <a:t>int num1</a:t>
            </a:r>
            <a:r>
              <a:rPr lang="en-US" sz="2000" dirty="0"/>
              <a:t>, </a:t>
            </a:r>
            <a:r>
              <a:rPr lang="en-US" sz="2000" dirty="0">
                <a:highlight>
                  <a:srgbClr val="C0C0C0"/>
                </a:highlight>
              </a:rPr>
              <a:t>int num2</a:t>
            </a:r>
            <a:r>
              <a:rPr lang="en-US" sz="2000" dirty="0"/>
              <a:t>) </a:t>
            </a:r>
          </a:p>
          <a:p>
            <a:pPr marL="457200" lvl="1" indent="0">
              <a:lnSpc>
                <a:spcPct val="90000"/>
              </a:lnSpc>
              <a:buNone/>
            </a:pPr>
            <a:r>
              <a:rPr lang="en-US" sz="2000" dirty="0">
                <a:solidFill>
                  <a:srgbClr val="FF0000"/>
                </a:solidFill>
              </a:rPr>
              <a:t>	throws EvenNumberException</a:t>
            </a:r>
            <a:r>
              <a:rPr lang="en-US" sz="2000" dirty="0"/>
              <a:t> {</a:t>
            </a:r>
          </a:p>
          <a:p>
            <a:pPr marL="457200" lvl="1" indent="0">
              <a:lnSpc>
                <a:spcPct val="90000"/>
              </a:lnSpc>
              <a:buNone/>
            </a:pPr>
            <a:r>
              <a:rPr lang="en-US" sz="2000" i="1" dirty="0"/>
              <a:t>	if (num1 % 2 == 0 || num2 % 2 == 0) {</a:t>
            </a:r>
          </a:p>
          <a:p>
            <a:pPr marL="457200" lvl="1" indent="0">
              <a:lnSpc>
                <a:spcPct val="90000"/>
              </a:lnSpc>
              <a:buNone/>
            </a:pPr>
            <a:r>
              <a:rPr lang="en-US" sz="2000" i="1" dirty="0"/>
              <a:t>		throw new EvenNumberException(“Input was Even!”);</a:t>
            </a:r>
          </a:p>
          <a:p>
            <a:pPr marL="457200" lvl="1" indent="0">
              <a:lnSpc>
                <a:spcPct val="90000"/>
              </a:lnSpc>
              <a:buNone/>
            </a:pPr>
            <a:r>
              <a:rPr lang="en-US" sz="2000" i="1" dirty="0"/>
              <a:t>	}</a:t>
            </a:r>
          </a:p>
          <a:p>
            <a:pPr marL="457200" lvl="1" indent="0">
              <a:lnSpc>
                <a:spcPct val="90000"/>
              </a:lnSpc>
              <a:buNone/>
            </a:pPr>
            <a:r>
              <a:rPr lang="en-US" sz="2000" i="1" dirty="0"/>
              <a:t>	return num1 + num2;</a:t>
            </a:r>
          </a:p>
          <a:p>
            <a:pPr marL="457200" lvl="1" indent="0">
              <a:lnSpc>
                <a:spcPct val="90000"/>
              </a:lnSpc>
              <a:buNone/>
            </a:pPr>
            <a:r>
              <a:rPr lang="en-US" sz="2000" dirty="0"/>
              <a:t>}</a:t>
            </a:r>
          </a:p>
          <a:p>
            <a:pPr marL="457200" lvl="1" indent="0">
              <a:lnSpc>
                <a:spcPct val="90000"/>
              </a:lnSpc>
              <a:buNone/>
            </a:pPr>
            <a:endParaRPr lang="en-US" sz="2000" dirty="0"/>
          </a:p>
        </p:txBody>
      </p:sp>
      <p:sp>
        <p:nvSpPr>
          <p:cNvPr id="4" name="Slide Number Placeholder 3">
            <a:extLst>
              <a:ext uri="{FF2B5EF4-FFF2-40B4-BE49-F238E27FC236}">
                <a16:creationId xmlns:a16="http://schemas.microsoft.com/office/drawing/2014/main" id="{B1F45DA0-5792-42CE-90CD-F4FA2300D156}"/>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1104934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113FE-6CF5-4DCF-B5BC-7066A80B7A17}"/>
              </a:ext>
            </a:extLst>
          </p:cNvPr>
          <p:cNvSpPr>
            <a:spLocks noGrp="1"/>
          </p:cNvSpPr>
          <p:nvPr>
            <p:ph type="title"/>
          </p:nvPr>
        </p:nvSpPr>
        <p:spPr/>
        <p:txBody>
          <a:bodyPr/>
          <a:lstStyle/>
          <a:p>
            <a:r>
              <a:rPr lang="en-US" dirty="0"/>
              <a:t>Example – Creating Custom Exceptions</a:t>
            </a:r>
          </a:p>
        </p:txBody>
      </p:sp>
      <p:sp>
        <p:nvSpPr>
          <p:cNvPr id="4" name="Slide Number Placeholder 3">
            <a:extLst>
              <a:ext uri="{FF2B5EF4-FFF2-40B4-BE49-F238E27FC236}">
                <a16:creationId xmlns:a16="http://schemas.microsoft.com/office/drawing/2014/main" id="{EDA35003-1376-4D22-96BB-2BF52AF1DA27}"/>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Rectangle 4">
            <a:extLst>
              <a:ext uri="{FF2B5EF4-FFF2-40B4-BE49-F238E27FC236}">
                <a16:creationId xmlns:a16="http://schemas.microsoft.com/office/drawing/2014/main" id="{2CBE63C9-E14A-4D87-95FA-15FB135F6FA8}"/>
              </a:ext>
            </a:extLst>
          </p:cNvPr>
          <p:cNvSpPr/>
          <p:nvPr/>
        </p:nvSpPr>
        <p:spPr>
          <a:xfrm>
            <a:off x="1371600" y="3744427"/>
            <a:ext cx="6400800" cy="14008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class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EvenNumberException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extends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Exception{</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EvenNumberException(String message){</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super</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(message);</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EvenNumberException(){}</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p:txBody>
      </p:sp>
      <p:sp>
        <p:nvSpPr>
          <p:cNvPr id="7" name="Google Shape;289;p26">
            <a:extLst>
              <a:ext uri="{FF2B5EF4-FFF2-40B4-BE49-F238E27FC236}">
                <a16:creationId xmlns:a16="http://schemas.microsoft.com/office/drawing/2014/main" id="{86C86923-55C9-449C-B31B-0365EE323A76}"/>
              </a:ext>
            </a:extLst>
          </p:cNvPr>
          <p:cNvSpPr txBox="1">
            <a:spLocks noGrp="1"/>
          </p:cNvSpPr>
          <p:nvPr>
            <p:ph type="body" idx="1"/>
          </p:nvPr>
        </p:nvSpPr>
        <p:spPr>
          <a:xfrm>
            <a:off x="380010" y="1481447"/>
            <a:ext cx="8383980" cy="215937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590"/>
              <a:buChar char="•"/>
            </a:pPr>
            <a:r>
              <a:rPr lang="en-US" sz="2590" dirty="0"/>
              <a:t>Custom Exception can be created by extending the Exception Class, or the Throwable Class.</a:t>
            </a:r>
          </a:p>
          <a:p>
            <a:pPr marL="342900" lvl="0" indent="-342900" algn="l" rtl="0">
              <a:spcBef>
                <a:spcPts val="0"/>
              </a:spcBef>
              <a:spcAft>
                <a:spcPts val="0"/>
              </a:spcAft>
              <a:buSzPts val="2590"/>
              <a:buChar char="•"/>
            </a:pPr>
            <a:r>
              <a:rPr lang="en-US" sz="2590" dirty="0"/>
              <a:t>Typically, this is done by extending the Exception class to provide more structure to the newly created exception.</a:t>
            </a:r>
          </a:p>
        </p:txBody>
      </p:sp>
    </p:spTree>
    <p:extLst>
      <p:ext uri="{BB962C8B-B14F-4D97-AF65-F5344CB8AC3E}">
        <p14:creationId xmlns:p14="http://schemas.microsoft.com/office/powerpoint/2010/main" val="95856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113FE-6CF5-4DCF-B5BC-7066A80B7A17}"/>
              </a:ext>
            </a:extLst>
          </p:cNvPr>
          <p:cNvSpPr>
            <a:spLocks noGrp="1"/>
          </p:cNvSpPr>
          <p:nvPr>
            <p:ph type="title"/>
          </p:nvPr>
        </p:nvSpPr>
        <p:spPr/>
        <p:txBody>
          <a:bodyPr/>
          <a:lstStyle/>
          <a:p>
            <a:r>
              <a:rPr lang="en-US" dirty="0"/>
              <a:t>Example – Using Custom Exceptions</a:t>
            </a:r>
          </a:p>
        </p:txBody>
      </p:sp>
      <p:sp>
        <p:nvSpPr>
          <p:cNvPr id="4" name="Slide Number Placeholder 3">
            <a:extLst>
              <a:ext uri="{FF2B5EF4-FFF2-40B4-BE49-F238E27FC236}">
                <a16:creationId xmlns:a16="http://schemas.microsoft.com/office/drawing/2014/main" id="{EDA35003-1376-4D22-96BB-2BF52AF1DA27}"/>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C3F26C82-7755-4AFC-B86D-E5AA449D2D61}"/>
              </a:ext>
            </a:extLst>
          </p:cNvPr>
          <p:cNvSpPr/>
          <p:nvPr/>
        </p:nvSpPr>
        <p:spPr>
          <a:xfrm>
            <a:off x="159914" y="1921080"/>
            <a:ext cx="8824172" cy="40887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class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DoStuff</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void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main(String[]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args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try</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sumOddNumbers(1,2);</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catch</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EvenNumberException</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ex){</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ex.printStackTrace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catch</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(Exception ex){</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ex.printStackTrace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finally</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Finally blocks will ALWAYS run}</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int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sumOddNumbers(</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int</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num1,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int</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num2)</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throws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EvenNumberException{</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if</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(num1 % 2 == 0 || num2 % 2 == 0)</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throw new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EvenNumberException(“Input is even”);</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return</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num1 + num2;</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p:txBody>
      </p:sp>
    </p:spTree>
    <p:extLst>
      <p:ext uri="{BB962C8B-B14F-4D97-AF65-F5344CB8AC3E}">
        <p14:creationId xmlns:p14="http://schemas.microsoft.com/office/powerpoint/2010/main" val="3737166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Reading Stacktraces</a:t>
            </a:r>
            <a:endParaRPr/>
          </a:p>
        </p:txBody>
      </p:sp>
      <p:sp>
        <p:nvSpPr>
          <p:cNvPr id="289" name="Google Shape;289;p2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90"/>
              <a:buChar char="•"/>
            </a:pPr>
            <a:r>
              <a:rPr lang="en-US" sz="2590" dirty="0"/>
              <a:t>When a Java application throws an exception, it generates a “</a:t>
            </a:r>
            <a:r>
              <a:rPr lang="en-US" sz="2590" dirty="0" err="1"/>
              <a:t>stacktrace</a:t>
            </a:r>
            <a:r>
              <a:rPr lang="en-US" sz="2590" dirty="0"/>
              <a:t>”</a:t>
            </a:r>
            <a:endParaRPr dirty="0"/>
          </a:p>
          <a:p>
            <a:pPr marL="742950" lvl="1" indent="-285750" algn="l" rtl="0">
              <a:spcBef>
                <a:spcPts val="444"/>
              </a:spcBef>
              <a:spcAft>
                <a:spcPts val="0"/>
              </a:spcAft>
              <a:buSzPts val="2220"/>
              <a:buChar char="–"/>
            </a:pPr>
            <a:r>
              <a:rPr lang="en-US" sz="2220" dirty="0"/>
              <a:t>A report that </a:t>
            </a:r>
            <a:r>
              <a:rPr lang="en-US" sz="2220" i="1" dirty="0"/>
              <a:t>traces</a:t>
            </a:r>
            <a:r>
              <a:rPr lang="en-US" sz="2220" dirty="0"/>
              <a:t> the method calls that generated the exception back through the application </a:t>
            </a:r>
            <a:r>
              <a:rPr lang="en-US" sz="2220" i="1" dirty="0"/>
              <a:t>stack</a:t>
            </a:r>
            <a:r>
              <a:rPr lang="en-US" sz="2220" dirty="0"/>
              <a:t>.</a:t>
            </a:r>
            <a:endParaRPr dirty="0"/>
          </a:p>
          <a:p>
            <a:pPr marL="342900" lvl="0" indent="-342900" algn="l" rtl="0">
              <a:spcBef>
                <a:spcPts val="518"/>
              </a:spcBef>
              <a:spcAft>
                <a:spcPts val="0"/>
              </a:spcAft>
              <a:buSzPts val="2590"/>
              <a:buChar char="•"/>
            </a:pPr>
            <a:r>
              <a:rPr lang="en-US" sz="2590" dirty="0"/>
              <a:t>When an application runs, its instructions are stacked on top of each other, and resolved top-to-bottom. </a:t>
            </a:r>
            <a:endParaRPr dirty="0"/>
          </a:p>
          <a:p>
            <a:pPr marL="342900" lvl="0" indent="-342900" algn="l" rtl="0">
              <a:spcBef>
                <a:spcPts val="518"/>
              </a:spcBef>
              <a:spcAft>
                <a:spcPts val="0"/>
              </a:spcAft>
              <a:buSzPts val="2590"/>
              <a:buChar char="•"/>
            </a:pPr>
            <a:r>
              <a:rPr lang="en-US" sz="2590" dirty="0"/>
              <a:t>When the application calls a function, that function is placed “on top of the stack”. The function must be resolved before execution can continue.</a:t>
            </a:r>
            <a:endParaRPr dirty="0"/>
          </a:p>
          <a:p>
            <a:pPr marL="342900" lvl="0" indent="-342900" algn="l" rtl="0">
              <a:spcBef>
                <a:spcPts val="518"/>
              </a:spcBef>
              <a:spcAft>
                <a:spcPts val="0"/>
              </a:spcAft>
              <a:buSzPts val="2590"/>
              <a:buChar char="•"/>
            </a:pPr>
            <a:r>
              <a:rPr lang="en-US" sz="2590" dirty="0"/>
              <a:t>Functions can call other functions, etc.</a:t>
            </a:r>
            <a:endParaRPr dirty="0"/>
          </a:p>
        </p:txBody>
      </p:sp>
      <p:sp>
        <p:nvSpPr>
          <p:cNvPr id="290" name="Google Shape;290;p2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Stacktraces Cont.</a:t>
            </a:r>
            <a:endParaRPr/>
          </a:p>
        </p:txBody>
      </p:sp>
      <p:sp>
        <p:nvSpPr>
          <p:cNvPr id="296" name="Google Shape;296;p27"/>
          <p:cNvSpPr txBox="1">
            <a:spLocks noGrp="1"/>
          </p:cNvSpPr>
          <p:nvPr>
            <p:ph type="body" idx="1"/>
          </p:nvPr>
        </p:nvSpPr>
        <p:spPr>
          <a:xfrm>
            <a:off x="380010" y="1481447"/>
            <a:ext cx="8383980" cy="325081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b="1" dirty="0">
                <a:latin typeface="Courier New"/>
                <a:ea typeface="Courier New"/>
                <a:cs typeface="Courier New"/>
                <a:sym typeface="Courier New"/>
              </a:rPr>
              <a:t>public class </a:t>
            </a:r>
            <a:r>
              <a:rPr lang="en-US" sz="1600" dirty="0">
                <a:latin typeface="Courier New"/>
                <a:ea typeface="Courier New"/>
                <a:cs typeface="Courier New"/>
                <a:sym typeface="Courier New"/>
              </a:rPr>
              <a:t>Test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b="1" dirty="0">
                <a:latin typeface="Courier New"/>
                <a:ea typeface="Courier New"/>
                <a:cs typeface="Courier New"/>
                <a:sym typeface="Courier New"/>
              </a:rPr>
              <a:t>public static void </a:t>
            </a:r>
            <a:r>
              <a:rPr lang="en-US" sz="1600" dirty="0">
                <a:latin typeface="Courier New"/>
                <a:ea typeface="Courier New"/>
                <a:cs typeface="Courier New"/>
                <a:sym typeface="Courier New"/>
              </a:rPr>
              <a:t>main(String[] </a:t>
            </a:r>
            <a:r>
              <a:rPr lang="en-US" sz="1600" dirty="0" err="1">
                <a:latin typeface="Courier New"/>
                <a:ea typeface="Courier New"/>
                <a:cs typeface="Courier New"/>
                <a:sym typeface="Courier New"/>
              </a:rPr>
              <a:t>args</a:t>
            </a: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mathInvoker</a:t>
            </a:r>
            <a:r>
              <a:rPr lang="en-US" sz="1600" dirty="0">
                <a:latin typeface="Courier New"/>
                <a:ea typeface="Courier New"/>
                <a:cs typeface="Courier New"/>
                <a:sym typeface="Courier New"/>
              </a:rPr>
              <a:t>(1, 0);</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b="1" dirty="0">
                <a:latin typeface="Courier New"/>
                <a:ea typeface="Courier New"/>
                <a:cs typeface="Courier New"/>
                <a:sym typeface="Courier New"/>
              </a:rPr>
              <a:t>public static void </a:t>
            </a:r>
            <a:r>
              <a:rPr lang="en-US" sz="1600" dirty="0" err="1">
                <a:latin typeface="Courier New"/>
                <a:ea typeface="Courier New"/>
                <a:cs typeface="Courier New"/>
                <a:sym typeface="Courier New"/>
              </a:rPr>
              <a:t>mathInvoker</a:t>
            </a:r>
            <a:r>
              <a:rPr lang="en-US" sz="1600" dirty="0">
                <a:latin typeface="Courier New"/>
                <a:ea typeface="Courier New"/>
                <a:cs typeface="Courier New"/>
                <a:sym typeface="Courier New"/>
              </a:rPr>
              <a:t>(</a:t>
            </a:r>
            <a:r>
              <a:rPr lang="en-US" sz="1600" b="1" dirty="0">
                <a:latin typeface="Courier New"/>
                <a:ea typeface="Courier New"/>
                <a:cs typeface="Courier New"/>
                <a:sym typeface="Courier New"/>
              </a:rPr>
              <a:t>int</a:t>
            </a:r>
            <a:r>
              <a:rPr lang="en-US" sz="1600" dirty="0">
                <a:latin typeface="Courier New"/>
                <a:ea typeface="Courier New"/>
                <a:cs typeface="Courier New"/>
                <a:sym typeface="Courier New"/>
              </a:rPr>
              <a:t> a, </a:t>
            </a:r>
            <a:r>
              <a:rPr lang="en-US" sz="1600" b="1" dirty="0">
                <a:latin typeface="Courier New"/>
                <a:ea typeface="Courier New"/>
                <a:cs typeface="Courier New"/>
                <a:sym typeface="Courier New"/>
              </a:rPr>
              <a:t>int</a:t>
            </a:r>
            <a:r>
              <a:rPr lang="en-US" sz="1600" dirty="0">
                <a:latin typeface="Courier New"/>
                <a:ea typeface="Courier New"/>
                <a:cs typeface="Courier New"/>
                <a:sym typeface="Courier New"/>
              </a:rPr>
              <a:t> b)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division(a, b);</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b="1" dirty="0">
                <a:latin typeface="Courier New"/>
                <a:ea typeface="Courier New"/>
                <a:cs typeface="Courier New"/>
                <a:sym typeface="Courier New"/>
              </a:rPr>
              <a:t>public static void </a:t>
            </a:r>
            <a:r>
              <a:rPr lang="en-US" sz="1600" dirty="0">
                <a:latin typeface="Courier New"/>
                <a:ea typeface="Courier New"/>
                <a:cs typeface="Courier New"/>
                <a:sym typeface="Courier New"/>
              </a:rPr>
              <a:t>division(</a:t>
            </a:r>
            <a:r>
              <a:rPr lang="en-US" sz="1600" b="1" dirty="0">
                <a:latin typeface="Courier New"/>
                <a:ea typeface="Courier New"/>
                <a:cs typeface="Courier New"/>
                <a:sym typeface="Courier New"/>
              </a:rPr>
              <a:t>int</a:t>
            </a:r>
            <a:r>
              <a:rPr lang="en-US" sz="1600" dirty="0">
                <a:latin typeface="Courier New"/>
                <a:ea typeface="Courier New"/>
                <a:cs typeface="Courier New"/>
                <a:sym typeface="Courier New"/>
              </a:rPr>
              <a:t> a, </a:t>
            </a:r>
            <a:r>
              <a:rPr lang="en-US" sz="1600" b="1" dirty="0">
                <a:latin typeface="Courier New"/>
                <a:ea typeface="Courier New"/>
                <a:cs typeface="Courier New"/>
                <a:sym typeface="Courier New"/>
              </a:rPr>
              <a:t>int</a:t>
            </a:r>
            <a:r>
              <a:rPr lang="en-US" sz="1600" dirty="0">
                <a:latin typeface="Courier New"/>
                <a:ea typeface="Courier New"/>
                <a:cs typeface="Courier New"/>
                <a:sym typeface="Courier New"/>
              </a:rPr>
              <a:t> b)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System.out.println</a:t>
            </a:r>
            <a:r>
              <a:rPr lang="en-US" sz="1600" dirty="0">
                <a:latin typeface="Courier New"/>
                <a:ea typeface="Courier New"/>
                <a:cs typeface="Courier New"/>
                <a:sym typeface="Courier New"/>
              </a:rPr>
              <a:t>("a / b:" + (a / b));</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a:t>
            </a:r>
            <a:endParaRPr dirty="0"/>
          </a:p>
          <a:p>
            <a:pPr marL="0" lvl="0" indent="0" algn="l" rtl="0">
              <a:spcBef>
                <a:spcPts val="320"/>
              </a:spcBef>
              <a:spcAft>
                <a:spcPts val="0"/>
              </a:spcAft>
              <a:buSzPts val="1600"/>
              <a:buNone/>
            </a:pPr>
            <a:endParaRPr sz="1600" dirty="0">
              <a:latin typeface="Courier New"/>
              <a:ea typeface="Courier New"/>
              <a:cs typeface="Courier New"/>
              <a:sym typeface="Courier New"/>
            </a:endParaRPr>
          </a:p>
        </p:txBody>
      </p:sp>
      <p:sp>
        <p:nvSpPr>
          <p:cNvPr id="297" name="Google Shape;297;p2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
        <p:nvSpPr>
          <p:cNvPr id="2" name="Rectangle 1">
            <a:extLst>
              <a:ext uri="{FF2B5EF4-FFF2-40B4-BE49-F238E27FC236}">
                <a16:creationId xmlns:a16="http://schemas.microsoft.com/office/drawing/2014/main" id="{F3D525DE-2ED0-40F9-BA2A-E74AB16BF822}"/>
              </a:ext>
            </a:extLst>
          </p:cNvPr>
          <p:cNvSpPr/>
          <p:nvPr/>
        </p:nvSpPr>
        <p:spPr>
          <a:xfrm>
            <a:off x="915869" y="5138228"/>
            <a:ext cx="7312262" cy="12254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l" defTabSz="914400" rtl="0" eaLnBrk="1" fontAlgn="auto" latinLnBrk="0" hangingPunct="1">
              <a:lnSpc>
                <a:spcPct val="100000"/>
              </a:lnSpc>
              <a:spcBef>
                <a:spcPts val="320"/>
              </a:spcBef>
              <a:spcAft>
                <a:spcPts val="0"/>
              </a:spcAft>
              <a:buClr>
                <a:srgbClr val="000000"/>
              </a:buClr>
              <a:buSzPts val="16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Exception in thread "main"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java.lang.ArithmeticException</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 by zero</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320"/>
              </a:spcBef>
              <a:spcAft>
                <a:spcPts val="0"/>
              </a:spcAft>
              <a:buClr>
                <a:srgbClr val="000000"/>
              </a:buClr>
              <a:buSzPts val="16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samples.Test.division</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(Test.java:11)</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320"/>
              </a:spcBef>
              <a:spcAft>
                <a:spcPts val="0"/>
              </a:spcAft>
              <a:buClr>
                <a:srgbClr val="000000"/>
              </a:buClr>
              <a:buSzPts val="16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samples.Test.mathInvoker</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(Test.java:8)</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320"/>
              </a:spcBef>
              <a:spcAft>
                <a:spcPts val="0"/>
              </a:spcAft>
              <a:buClr>
                <a:srgbClr val="000000"/>
              </a:buClr>
              <a:buSzPts val="16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samples.Test.main</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(Test.java:5)</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Reading </a:t>
            </a:r>
            <a:r>
              <a:rPr lang="en-US" dirty="0" err="1"/>
              <a:t>Stacktraces</a:t>
            </a:r>
            <a:r>
              <a:rPr lang="en-US" dirty="0"/>
              <a:t> to Debug Code</a:t>
            </a:r>
            <a:endParaRPr dirty="0"/>
          </a:p>
        </p:txBody>
      </p:sp>
      <p:sp>
        <p:nvSpPr>
          <p:cNvPr id="303" name="Google Shape;303;p28"/>
          <p:cNvSpPr txBox="1">
            <a:spLocks noGrp="1"/>
          </p:cNvSpPr>
          <p:nvPr>
            <p:ph type="body" idx="1"/>
          </p:nvPr>
        </p:nvSpPr>
        <p:spPr>
          <a:xfrm>
            <a:off x="380010" y="1481446"/>
            <a:ext cx="8383980" cy="50668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480"/>
              <a:buNone/>
            </a:pPr>
            <a:r>
              <a:rPr lang="en-US" sz="1480" dirty="0">
                <a:latin typeface="Courier New"/>
                <a:ea typeface="Courier New"/>
                <a:cs typeface="Courier New"/>
                <a:sym typeface="Courier New"/>
              </a:rPr>
              <a:t>Exception in thread "main" </a:t>
            </a:r>
            <a:r>
              <a:rPr lang="en-US" sz="1480" dirty="0" err="1">
                <a:highlight>
                  <a:srgbClr val="FFFF00"/>
                </a:highlight>
                <a:latin typeface="Courier New"/>
                <a:ea typeface="Courier New"/>
                <a:cs typeface="Courier New"/>
                <a:sym typeface="Courier New"/>
              </a:rPr>
              <a:t>java.lang.ArithmeticException</a:t>
            </a:r>
            <a:r>
              <a:rPr lang="en-US" sz="1480" dirty="0">
                <a:latin typeface="Courier New"/>
                <a:ea typeface="Courier New"/>
                <a:cs typeface="Courier New"/>
                <a:sym typeface="Courier New"/>
              </a:rPr>
              <a:t>: </a:t>
            </a:r>
            <a:r>
              <a:rPr lang="en-US" sz="1480" dirty="0">
                <a:highlight>
                  <a:srgbClr val="00FF00"/>
                </a:highlight>
                <a:latin typeface="Courier New"/>
                <a:ea typeface="Courier New"/>
                <a:cs typeface="Courier New"/>
                <a:sym typeface="Courier New"/>
              </a:rPr>
              <a:t>/ by zero</a:t>
            </a:r>
            <a:endParaRPr dirty="0"/>
          </a:p>
          <a:p>
            <a:pPr marL="0" lvl="0" indent="0" algn="l" rtl="0">
              <a:lnSpc>
                <a:spcPct val="90000"/>
              </a:lnSpc>
              <a:spcBef>
                <a:spcPts val="296"/>
              </a:spcBef>
              <a:spcAft>
                <a:spcPts val="0"/>
              </a:spcAft>
              <a:buSzPts val="1480"/>
              <a:buNone/>
            </a:pPr>
            <a:r>
              <a:rPr lang="en-US" sz="1480" dirty="0">
                <a:latin typeface="Courier New"/>
                <a:ea typeface="Courier New"/>
                <a:cs typeface="Courier New"/>
                <a:sym typeface="Courier New"/>
              </a:rPr>
              <a:t>	at </a:t>
            </a:r>
            <a:r>
              <a:rPr lang="en-US" sz="1480" dirty="0" err="1">
                <a:highlight>
                  <a:srgbClr val="00FFFF"/>
                </a:highlight>
                <a:latin typeface="Courier New"/>
                <a:ea typeface="Courier New"/>
                <a:cs typeface="Courier New"/>
                <a:sym typeface="Courier New"/>
              </a:rPr>
              <a:t>samples.Test.division</a:t>
            </a:r>
            <a:r>
              <a:rPr lang="en-US" sz="1480" dirty="0">
                <a:latin typeface="Courier New"/>
                <a:ea typeface="Courier New"/>
                <a:cs typeface="Courier New"/>
                <a:sym typeface="Courier New"/>
              </a:rPr>
              <a:t>(</a:t>
            </a:r>
            <a:r>
              <a:rPr lang="en-US" sz="1480" dirty="0">
                <a:highlight>
                  <a:srgbClr val="FF00FF"/>
                </a:highlight>
                <a:latin typeface="Courier New"/>
                <a:ea typeface="Courier New"/>
                <a:cs typeface="Courier New"/>
                <a:sym typeface="Courier New"/>
              </a:rPr>
              <a:t>Test.java:11</a:t>
            </a:r>
            <a:r>
              <a:rPr lang="en-US" sz="1480" dirty="0">
                <a:latin typeface="Courier New"/>
                <a:ea typeface="Courier New"/>
                <a:cs typeface="Courier New"/>
                <a:sym typeface="Courier New"/>
              </a:rPr>
              <a:t>)</a:t>
            </a:r>
            <a:endParaRPr dirty="0"/>
          </a:p>
          <a:p>
            <a:pPr marL="0" lvl="0" indent="0" algn="l" rtl="0">
              <a:lnSpc>
                <a:spcPct val="90000"/>
              </a:lnSpc>
              <a:spcBef>
                <a:spcPts val="296"/>
              </a:spcBef>
              <a:spcAft>
                <a:spcPts val="0"/>
              </a:spcAft>
              <a:buSzPts val="1480"/>
              <a:buNone/>
            </a:pPr>
            <a:r>
              <a:rPr lang="en-US" sz="1480" dirty="0">
                <a:latin typeface="Courier New"/>
                <a:ea typeface="Courier New"/>
                <a:cs typeface="Courier New"/>
                <a:sym typeface="Courier New"/>
              </a:rPr>
              <a:t>	at </a:t>
            </a:r>
            <a:r>
              <a:rPr lang="en-US" sz="1480" dirty="0" err="1">
                <a:latin typeface="Courier New"/>
                <a:ea typeface="Courier New"/>
                <a:cs typeface="Courier New"/>
                <a:sym typeface="Courier New"/>
              </a:rPr>
              <a:t>samples.Test.mathInvoker</a:t>
            </a:r>
            <a:r>
              <a:rPr lang="en-US" sz="1480" dirty="0">
                <a:latin typeface="Courier New"/>
                <a:ea typeface="Courier New"/>
                <a:cs typeface="Courier New"/>
                <a:sym typeface="Courier New"/>
              </a:rPr>
              <a:t>(Test.java:8)</a:t>
            </a:r>
            <a:endParaRPr dirty="0"/>
          </a:p>
          <a:p>
            <a:pPr marL="0" lvl="0" indent="0" algn="l" rtl="0">
              <a:lnSpc>
                <a:spcPct val="90000"/>
              </a:lnSpc>
              <a:spcBef>
                <a:spcPts val="296"/>
              </a:spcBef>
              <a:spcAft>
                <a:spcPts val="0"/>
              </a:spcAft>
              <a:buSzPts val="1480"/>
              <a:buNone/>
            </a:pPr>
            <a:r>
              <a:rPr lang="en-US" sz="1480" dirty="0">
                <a:latin typeface="Courier New"/>
                <a:ea typeface="Courier New"/>
                <a:cs typeface="Courier New"/>
                <a:sym typeface="Courier New"/>
              </a:rPr>
              <a:t>	at </a:t>
            </a:r>
            <a:r>
              <a:rPr lang="en-US" sz="1480" dirty="0" err="1">
                <a:latin typeface="Courier New"/>
                <a:ea typeface="Courier New"/>
                <a:cs typeface="Courier New"/>
                <a:sym typeface="Courier New"/>
              </a:rPr>
              <a:t>samples.Test.main</a:t>
            </a:r>
            <a:r>
              <a:rPr lang="en-US" sz="1480" dirty="0">
                <a:latin typeface="Courier New"/>
                <a:ea typeface="Courier New"/>
                <a:cs typeface="Courier New"/>
                <a:sym typeface="Courier New"/>
              </a:rPr>
              <a:t>(Test.java:5)</a:t>
            </a:r>
            <a:endParaRPr dirty="0"/>
          </a:p>
          <a:p>
            <a:pPr marL="342900" lvl="0" indent="-342900" algn="l" rtl="0">
              <a:lnSpc>
                <a:spcPct val="90000"/>
              </a:lnSpc>
              <a:spcBef>
                <a:spcPts val="518"/>
              </a:spcBef>
              <a:spcAft>
                <a:spcPts val="0"/>
              </a:spcAft>
              <a:buSzPts val="2590"/>
              <a:buChar char="•"/>
            </a:pPr>
            <a:r>
              <a:rPr lang="en-US" sz="2590" dirty="0">
                <a:highlight>
                  <a:srgbClr val="FFFF00"/>
                </a:highlight>
              </a:rPr>
              <a:t>    </a:t>
            </a:r>
            <a:r>
              <a:rPr lang="en-US" sz="2590" dirty="0"/>
              <a:t> - The exception type (Arithmetic Exception)</a:t>
            </a:r>
            <a:endParaRPr dirty="0"/>
          </a:p>
          <a:p>
            <a:pPr marL="342900" lvl="0" indent="-342900" algn="l" rtl="0">
              <a:lnSpc>
                <a:spcPct val="90000"/>
              </a:lnSpc>
              <a:spcBef>
                <a:spcPts val="518"/>
              </a:spcBef>
              <a:spcAft>
                <a:spcPts val="0"/>
              </a:spcAft>
              <a:buSzPts val="2590"/>
              <a:buChar char="•"/>
            </a:pPr>
            <a:r>
              <a:rPr lang="en-US" sz="2590" dirty="0">
                <a:highlight>
                  <a:srgbClr val="00FF00"/>
                </a:highlight>
              </a:rPr>
              <a:t>    </a:t>
            </a:r>
            <a:r>
              <a:rPr lang="en-US" sz="2590" dirty="0"/>
              <a:t> - A description of the exception (if possible)</a:t>
            </a:r>
            <a:endParaRPr dirty="0"/>
          </a:p>
          <a:p>
            <a:pPr marL="342900" lvl="0" indent="-342900" algn="l" rtl="0">
              <a:lnSpc>
                <a:spcPct val="90000"/>
              </a:lnSpc>
              <a:spcBef>
                <a:spcPts val="518"/>
              </a:spcBef>
              <a:spcAft>
                <a:spcPts val="0"/>
              </a:spcAft>
              <a:buSzPts val="2590"/>
              <a:buChar char="•"/>
            </a:pPr>
            <a:r>
              <a:rPr lang="en-US" sz="2590" dirty="0">
                <a:highlight>
                  <a:srgbClr val="00FFFF"/>
                </a:highlight>
              </a:rPr>
              <a:t>    </a:t>
            </a:r>
            <a:r>
              <a:rPr lang="en-US" sz="2590" dirty="0"/>
              <a:t> - The method where the exception </a:t>
            </a:r>
            <a:r>
              <a:rPr lang="en-US" sz="2590" i="1" dirty="0"/>
              <a:t>probably </a:t>
            </a:r>
            <a:r>
              <a:rPr lang="en-US" sz="2590" dirty="0"/>
              <a:t>occurred</a:t>
            </a:r>
            <a:endParaRPr dirty="0"/>
          </a:p>
          <a:p>
            <a:pPr marL="342900" lvl="0" indent="-342900" algn="l" rtl="0">
              <a:lnSpc>
                <a:spcPct val="90000"/>
              </a:lnSpc>
              <a:spcBef>
                <a:spcPts val="518"/>
              </a:spcBef>
              <a:spcAft>
                <a:spcPts val="0"/>
              </a:spcAft>
              <a:buSzPts val="2590"/>
              <a:buChar char="•"/>
            </a:pPr>
            <a:r>
              <a:rPr lang="en-US" sz="2590" dirty="0">
                <a:highlight>
                  <a:srgbClr val="FF00FF"/>
                </a:highlight>
              </a:rPr>
              <a:t>    </a:t>
            </a:r>
            <a:r>
              <a:rPr lang="en-US" sz="2590" dirty="0"/>
              <a:t> - The line of code where the exception occurred </a:t>
            </a:r>
            <a:r>
              <a:rPr lang="en-US" sz="2590" i="1" dirty="0"/>
              <a:t>or where the next function was called</a:t>
            </a:r>
            <a:endParaRPr dirty="0"/>
          </a:p>
          <a:p>
            <a:pPr marL="342900" lvl="0" indent="-342900" algn="l" rtl="0">
              <a:lnSpc>
                <a:spcPct val="90000"/>
              </a:lnSpc>
              <a:spcBef>
                <a:spcPts val="518"/>
              </a:spcBef>
              <a:spcAft>
                <a:spcPts val="0"/>
              </a:spcAft>
              <a:buSzPts val="2590"/>
              <a:buChar char="•"/>
            </a:pPr>
            <a:r>
              <a:rPr lang="en-US" sz="2590" dirty="0"/>
              <a:t>main() invoked </a:t>
            </a:r>
            <a:r>
              <a:rPr lang="en-US" sz="2590" dirty="0" err="1"/>
              <a:t>mathInvoker</a:t>
            </a:r>
            <a:r>
              <a:rPr lang="en-US" sz="2590" dirty="0"/>
              <a:t>() at line 5, which invoked division() at line 8, which generated an exception at line 11.</a:t>
            </a:r>
            <a:endParaRPr dirty="0"/>
          </a:p>
        </p:txBody>
      </p:sp>
      <p:sp>
        <p:nvSpPr>
          <p:cNvPr id="304" name="Google Shape;304;p2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Revature</Template>
  <TotalTime>358</TotalTime>
  <Words>1997</Words>
  <Application>Microsoft Office PowerPoint</Application>
  <PresentationFormat>On-screen Show (4:3)</PresentationFormat>
  <Paragraphs>266</Paragraphs>
  <Slides>22</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Arial</vt:lpstr>
      <vt:lpstr>Calibri</vt:lpstr>
      <vt:lpstr>Courier New</vt:lpstr>
      <vt:lpstr>Segoe Print</vt:lpstr>
      <vt:lpstr>Revature</vt:lpstr>
      <vt:lpstr>2_Custom Design</vt:lpstr>
      <vt:lpstr>Exceptions, Errors and Data Structures</vt:lpstr>
      <vt:lpstr>Exceptions</vt:lpstr>
      <vt:lpstr>Checked vs Unchecked Exceptions</vt:lpstr>
      <vt:lpstr>Anatomy of a Method – Java (Revisit)</vt:lpstr>
      <vt:lpstr>Example – Creating Custom Exceptions</vt:lpstr>
      <vt:lpstr>Example – Using Custom Exceptions</vt:lpstr>
      <vt:lpstr>Reading Stacktraces</vt:lpstr>
      <vt:lpstr>Stacktraces Cont.</vt:lpstr>
      <vt:lpstr>Reading Stacktraces to Debug Code</vt:lpstr>
      <vt:lpstr>Stacktrace Considerations</vt:lpstr>
      <vt:lpstr>Using Stacktraces to Find Help</vt:lpstr>
      <vt:lpstr>Array Based Structures </vt:lpstr>
      <vt:lpstr>Node Based Structures</vt:lpstr>
      <vt:lpstr>Simple Node Class</vt:lpstr>
      <vt:lpstr>Stack </vt:lpstr>
      <vt:lpstr>The Collection Interface</vt:lpstr>
      <vt:lpstr>Collection Hierarchy</vt:lpstr>
      <vt:lpstr>Collection Interface</vt:lpstr>
      <vt:lpstr>Lists</vt:lpstr>
      <vt:lpstr>Sets</vt:lpstr>
      <vt:lpstr>Queue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 Portella</dc:creator>
  <cp:lastModifiedBy>Joseph Highe</cp:lastModifiedBy>
  <cp:revision>39</cp:revision>
  <dcterms:created xsi:type="dcterms:W3CDTF">2021-05-10T12:23:39Z</dcterms:created>
  <dcterms:modified xsi:type="dcterms:W3CDTF">2021-05-26T18:41:32Z</dcterms:modified>
</cp:coreProperties>
</file>