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21"/>
  </p:notesMasterIdLst>
  <p:sldIdLst>
    <p:sldId id="256" r:id="rId3"/>
    <p:sldId id="277" r:id="rId4"/>
    <p:sldId id="290" r:id="rId5"/>
    <p:sldId id="289" r:id="rId6"/>
    <p:sldId id="259" r:id="rId7"/>
    <p:sldId id="279" r:id="rId8"/>
    <p:sldId id="260" r:id="rId9"/>
    <p:sldId id="263" r:id="rId10"/>
    <p:sldId id="264" r:id="rId11"/>
    <p:sldId id="265" r:id="rId12"/>
    <p:sldId id="266" r:id="rId13"/>
    <p:sldId id="261" r:id="rId14"/>
    <p:sldId id="284" r:id="rId15"/>
    <p:sldId id="286" r:id="rId16"/>
    <p:sldId id="262" r:id="rId17"/>
    <p:sldId id="278" r:id="rId18"/>
    <p:sldId id="283" r:id="rId19"/>
    <p:sldId id="258"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139" autoAdjust="0"/>
  </p:normalViewPr>
  <p:slideViewPr>
    <p:cSldViewPr snapToGrid="0">
      <p:cViewPr varScale="1">
        <p:scale>
          <a:sx n="114" d="100"/>
          <a:sy n="114" d="100"/>
        </p:scale>
        <p:origin x="1386"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5/16/2021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8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130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28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151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789326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29760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578446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3807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7348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6370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40484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491793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740669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94454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07011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1803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75203048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Maps, Iterators and Comparisons</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Example</a:t>
            </a:r>
            <a:endParaRPr/>
          </a:p>
        </p:txBody>
      </p:sp>
      <p:sp>
        <p:nvSpPr>
          <p:cNvPr id="275" name="Google Shape;275;p24"/>
          <p:cNvSpPr txBox="1">
            <a:spLocks noGrp="1"/>
          </p:cNvSpPr>
          <p:nvPr>
            <p:ph type="body" idx="1"/>
          </p:nvPr>
        </p:nvSpPr>
        <p:spPr>
          <a:xfrm>
            <a:off x="380010" y="1610987"/>
            <a:ext cx="8383980" cy="41497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b="1" dirty="0">
                <a:latin typeface="Courier New"/>
                <a:ea typeface="Courier New"/>
                <a:cs typeface="Courier New"/>
                <a:sym typeface="Courier New"/>
              </a:rPr>
              <a:t>public class </a:t>
            </a:r>
            <a:r>
              <a:rPr lang="en-US" sz="2000" dirty="0">
                <a:latin typeface="Courier New"/>
                <a:ea typeface="Courier New"/>
                <a:cs typeface="Courier New"/>
                <a:sym typeface="Courier New"/>
              </a:rPr>
              <a:t>Student </a:t>
            </a:r>
            <a:r>
              <a:rPr lang="en-US" sz="2000" b="1" dirty="0">
                <a:latin typeface="Courier New"/>
                <a:ea typeface="Courier New"/>
                <a:cs typeface="Courier New"/>
                <a:sym typeface="Courier New"/>
              </a:rPr>
              <a:t>implements</a:t>
            </a:r>
            <a:r>
              <a:rPr lang="en-US" sz="2000" dirty="0">
                <a:latin typeface="Courier New"/>
                <a:ea typeface="Courier New"/>
                <a:cs typeface="Courier New"/>
                <a:sym typeface="Courier New"/>
              </a:rPr>
              <a:t> Comparable&lt;Student&gt;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int</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fist;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last;</a:t>
            </a:r>
            <a:endParaRPr dirty="0"/>
          </a:p>
          <a:p>
            <a:pPr marL="0" lvl="0" indent="0" algn="l" rtl="0">
              <a:spcBef>
                <a:spcPts val="400"/>
              </a:spcBef>
              <a:spcAft>
                <a:spcPts val="0"/>
              </a:spcAft>
              <a:buSzPts val="2000"/>
              <a:buNone/>
            </a:pPr>
            <a:endParaRPr sz="2000" dirty="0">
              <a:latin typeface="Courier New"/>
              <a:ea typeface="Courier New"/>
              <a:cs typeface="Courier New"/>
              <a:sym typeface="Courier New"/>
            </a:endParaRPr>
          </a:p>
          <a:p>
            <a:pPr marL="0" lvl="0" indent="0" algn="l" rtl="0">
              <a:spcBef>
                <a:spcPts val="400"/>
              </a:spcBef>
              <a:spcAft>
                <a:spcPts val="0"/>
              </a:spcAft>
              <a:buSzPts val="2000"/>
              <a:buNone/>
            </a:pPr>
            <a:r>
              <a:rPr lang="en-US" sz="2000" dirty="0">
                <a:latin typeface="Courier New"/>
                <a:ea typeface="Courier New"/>
                <a:cs typeface="Courier New"/>
                <a:sym typeface="Courier New"/>
              </a:rPr>
              <a:t>    // The natural ordering of students is by</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 Student ID.</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public</a:t>
            </a: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int</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compareTo</a:t>
            </a:r>
            <a:r>
              <a:rPr lang="en-US" sz="2000" dirty="0">
                <a:latin typeface="Courier New"/>
                <a:ea typeface="Courier New"/>
                <a:cs typeface="Courier New"/>
                <a:sym typeface="Courier New"/>
              </a:rPr>
              <a:t>(Student other)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return</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this.studentID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other.studentID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Comparator Example</a:t>
            </a:r>
            <a:endParaRPr/>
          </a:p>
        </p:txBody>
      </p:sp>
      <p:sp>
        <p:nvSpPr>
          <p:cNvPr id="282" name="Google Shape;282;p25"/>
          <p:cNvSpPr txBox="1">
            <a:spLocks noGrp="1"/>
          </p:cNvSpPr>
          <p:nvPr>
            <p:ph type="body" idx="1"/>
          </p:nvPr>
        </p:nvSpPr>
        <p:spPr>
          <a:xfrm>
            <a:off x="273330" y="1539240"/>
            <a:ext cx="8383980" cy="50070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a:ea typeface="Courier New"/>
              <a:cs typeface="Courier New"/>
              <a:sym typeface="Courier New"/>
            </a:endParaRPr>
          </a:p>
          <a:p>
            <a:pPr marL="0" lvl="0" indent="0" algn="l" rtl="0">
              <a:lnSpc>
                <a:spcPct val="90000"/>
              </a:lnSpc>
              <a:spcBef>
                <a:spcPts val="0"/>
              </a:spcBef>
              <a:spcAft>
                <a:spcPts val="0"/>
              </a:spcAft>
              <a:buSzPts val="1800"/>
              <a:buNone/>
            </a:pPr>
            <a:r>
              <a:rPr lang="en-US" sz="1800" b="1" dirty="0">
                <a:latin typeface="Courier New"/>
                <a:ea typeface="Courier New"/>
                <a:cs typeface="Courier New"/>
                <a:sym typeface="Courier New"/>
              </a:rPr>
              <a:t>public class </a:t>
            </a:r>
            <a:r>
              <a:rPr lang="en-US" sz="1800" dirty="0">
                <a:latin typeface="Courier New"/>
                <a:ea typeface="Courier New"/>
                <a:cs typeface="Courier New"/>
                <a:sym typeface="Courier New"/>
              </a:rPr>
              <a:t>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int</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studentID</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first;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last;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0" lvl="0" indent="0" algn="l" rtl="0">
              <a:lnSpc>
                <a:spcPct val="90000"/>
              </a:lnSpc>
              <a:spcBef>
                <a:spcPts val="360"/>
              </a:spcBef>
              <a:spcAft>
                <a:spcPts val="0"/>
              </a:spcAft>
              <a:buSzPts val="1800"/>
              <a:buNone/>
            </a:pPr>
            <a:r>
              <a:rPr lang="en-US" sz="1800" b="1" dirty="0">
                <a:latin typeface="Courier New"/>
                <a:ea typeface="Courier New"/>
                <a:cs typeface="Courier New"/>
                <a:sym typeface="Courier New"/>
              </a:rPr>
              <a:t>public class </a:t>
            </a:r>
            <a:r>
              <a:rPr lang="en-US" sz="1800" dirty="0" err="1">
                <a:latin typeface="Courier New"/>
                <a:ea typeface="Courier New"/>
                <a:cs typeface="Courier New"/>
                <a:sym typeface="Courier New"/>
              </a:rPr>
              <a:t>NameComparator</a:t>
            </a: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implements</a:t>
            </a:r>
            <a:r>
              <a:rPr lang="en-US" sz="1800" dirty="0">
                <a:latin typeface="Courier New"/>
                <a:ea typeface="Courier New"/>
                <a:cs typeface="Courier New"/>
                <a:sym typeface="Courier New"/>
              </a:rPr>
              <a:t> Comparator&lt;Student&gt;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public int </a:t>
            </a:r>
            <a:r>
              <a:rPr lang="en-US" sz="1800" dirty="0">
                <a:latin typeface="Courier New"/>
                <a:ea typeface="Courier New"/>
                <a:cs typeface="Courier New"/>
                <a:sym typeface="Courier New"/>
              </a:rPr>
              <a:t>compare(Student </a:t>
            </a:r>
            <a:r>
              <a:rPr lang="en-US" sz="1800" dirty="0" err="1">
                <a:latin typeface="Courier New"/>
                <a:ea typeface="Courier New"/>
                <a:cs typeface="Courier New"/>
                <a:sym typeface="Courier New"/>
              </a:rPr>
              <a:t>stud_A</a:t>
            </a:r>
            <a:r>
              <a:rPr lang="en-US" sz="1800" dirty="0">
                <a:latin typeface="Courier New"/>
                <a:ea typeface="Courier New"/>
                <a:cs typeface="Courier New"/>
                <a:sym typeface="Courier New"/>
              </a:rPr>
              <a:t>, Student </a:t>
            </a:r>
            <a:r>
              <a:rPr lang="en-US" sz="1800" dirty="0" err="1">
                <a:latin typeface="Courier New"/>
                <a:ea typeface="Courier New"/>
                <a:cs typeface="Courier New"/>
                <a:sym typeface="Courier New"/>
              </a:rPr>
              <a:t>stud_B</a:t>
            </a: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fullA</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stud_A.last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stud_A.first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stud_B.last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stud_B.first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return</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fullA.compareTo</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Collection vs Collections</a:t>
            </a:r>
            <a:endParaRPr/>
          </a:p>
        </p:txBody>
      </p:sp>
      <p:sp>
        <p:nvSpPr>
          <p:cNvPr id="247" name="Google Shape;247;p20"/>
          <p:cNvSpPr txBox="1">
            <a:spLocks noGrp="1"/>
          </p:cNvSpPr>
          <p:nvPr>
            <p:ph type="body" idx="1"/>
          </p:nvPr>
        </p:nvSpPr>
        <p:spPr>
          <a:xfrm>
            <a:off x="380010" y="1481446"/>
            <a:ext cx="8383980" cy="468122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dirty="0"/>
              <a:t>Collection is an interface that declares mandatory behavior for collections</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a:t>
            </a:r>
            <a:r>
              <a:rPr lang="en-US" b="1" i="1" u="sng" dirty="0"/>
              <a:t>s</a:t>
            </a:r>
            <a:r>
              <a:rPr lang="en-US" dirty="0"/>
              <a:t> is a utility class filled with static methods that can be run with Collection subclasses.</a:t>
            </a:r>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r>
              <a:rPr lang="en-US" sz="2000" dirty="0"/>
              <a:t>Be sure to review the documentation for more detailed information on any of the methods within the Collections class.</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a:t>
            </a:r>
            <a:r>
              <a:rPr lang="en-US" dirty="0" err="1"/>
              <a:t>inlcude</a:t>
            </a:r>
            <a:r>
              <a:rPr lang="en-US" dirty="0"/>
              <a:t>:</a:t>
            </a:r>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p>
          <a:p>
            <a:pPr marL="800100" lvl="1" indent="-342900">
              <a:spcBef>
                <a:spcPts val="0"/>
              </a:spcBef>
              <a:buSzPts val="2800"/>
              <a:buChar char="•"/>
            </a:pPr>
            <a:r>
              <a:rPr lang="en-US" dirty="0"/>
              <a:t>A method that takes a list and reverses the order of elements in that specified list.</a:t>
            </a:r>
          </a:p>
          <a:p>
            <a:pPr marL="342900" indent="-342900">
              <a:spcBef>
                <a:spcPts val="0"/>
              </a:spcBef>
            </a:pPr>
            <a:r>
              <a:rPr lang="en-US" dirty="0">
                <a:latin typeface="Courier New" panose="02070309020205020404" pitchFamily="49" charset="0"/>
                <a:cs typeface="Courier New" panose="02070309020205020404" pitchFamily="49" charset="0"/>
              </a:rPr>
              <a:t>shuffle()</a:t>
            </a:r>
          </a:p>
          <a:p>
            <a:pPr marL="800100" lvl="1" indent="-342900">
              <a:spcBef>
                <a:spcPts val="0"/>
              </a:spcBef>
            </a:pPr>
            <a:r>
              <a:rPr lang="en-US" dirty="0"/>
              <a:t>A method that randomly places elements within a list.</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06552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 objects, such as sorting, index, </a:t>
            </a:r>
            <a:r>
              <a:rPr lang="en-US" dirty="0" err="1"/>
              <a:t>etc</a:t>
            </a:r>
            <a:r>
              <a:rPr lang="en-US" dirty="0"/>
              <a:t>…</a:t>
            </a:r>
          </a:p>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p>
          <a:p>
            <a:pPr marL="800100" lvl="1" indent="-342900">
              <a:spcBef>
                <a:spcPts val="0"/>
              </a:spcBef>
            </a:pPr>
            <a:r>
              <a:rPr lang="en-US" dirty="0"/>
              <a:t>This method assumes that the array provided is sorted.</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19048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Maps</a:t>
            </a:r>
            <a:endParaRPr/>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Maps in Java do not implement the Collection interface or the </a:t>
            </a:r>
            <a:r>
              <a:rPr lang="en-US" dirty="0" err="1"/>
              <a:t>Iterable</a:t>
            </a:r>
            <a:r>
              <a:rPr lang="en-US" dirty="0"/>
              <a:t> interface</a:t>
            </a:r>
          </a:p>
          <a:p>
            <a:pPr marL="800100" lvl="1" indent="-342900">
              <a:spcBef>
                <a:spcPts val="0"/>
              </a:spcBef>
              <a:buSzPts val="2800"/>
              <a:buChar char="•"/>
            </a:pPr>
            <a:r>
              <a:rPr lang="en-US" dirty="0"/>
              <a:t>Map&lt;String, Integer&gt; </a:t>
            </a:r>
            <a:r>
              <a:rPr lang="en-US" dirty="0" err="1"/>
              <a:t>mp</a:t>
            </a:r>
            <a:r>
              <a:rPr lang="en-US" dirty="0"/>
              <a:t> = new </a:t>
            </a:r>
            <a:r>
              <a:rPr lang="en-US" dirty="0" err="1"/>
              <a:t>Hashmap</a:t>
            </a:r>
            <a:r>
              <a:rPr lang="en-US" dirty="0"/>
              <a:t>&lt;&gt; ();</a:t>
            </a:r>
          </a:p>
          <a:p>
            <a:pPr marL="342900" lvl="0" indent="-342900" algn="l" rtl="0">
              <a:spcBef>
                <a:spcPts val="0"/>
              </a:spcBef>
              <a:spcAft>
                <a:spcPts val="0"/>
              </a:spcAft>
              <a:buSzPts val="2800"/>
              <a:buChar char="•"/>
            </a:pPr>
            <a:r>
              <a:rPr lang="en-US" dirty="0"/>
              <a:t>You can insert new </a:t>
            </a:r>
            <a:r>
              <a:rPr lang="en-US" dirty="0" err="1"/>
              <a:t>key:value</a:t>
            </a:r>
            <a:r>
              <a:rPr lang="en-US" dirty="0"/>
              <a:t> pairs using the put() method.</a:t>
            </a:r>
          </a:p>
          <a:p>
            <a:pPr marL="800100" lvl="1" indent="-342900">
              <a:spcBef>
                <a:spcPts val="0"/>
              </a:spcBef>
              <a:buSzPts val="2800"/>
              <a:buChar char="•"/>
            </a:pPr>
            <a:r>
              <a:rPr lang="en-US" dirty="0" err="1"/>
              <a:t>mp.put</a:t>
            </a:r>
            <a:r>
              <a:rPr lang="en-US" dirty="0"/>
              <a:t>(“a”,1)</a:t>
            </a:r>
          </a:p>
          <a:p>
            <a:pPr marL="342900" lvl="0" indent="-342900" algn="l" rtl="0">
              <a:spcBef>
                <a:spcPts val="560"/>
              </a:spcBef>
              <a:spcAft>
                <a:spcPts val="0"/>
              </a:spcAft>
              <a:buSzPts val="2800"/>
              <a:buChar char="•"/>
            </a:pPr>
            <a:r>
              <a:rPr lang="en-US" dirty="0"/>
              <a:t>However, the </a:t>
            </a:r>
            <a:r>
              <a:rPr lang="en-US" dirty="0" err="1"/>
              <a:t>keySet</a:t>
            </a:r>
            <a:r>
              <a:rPr lang="en-US" dirty="0"/>
              <a:t>() and values() methods both return </a:t>
            </a:r>
            <a:r>
              <a:rPr lang="en-US" dirty="0" err="1"/>
              <a:t>Iterable</a:t>
            </a:r>
            <a:r>
              <a:rPr lang="en-US" dirty="0"/>
              <a:t> collections of all the keys and values in the Map, respectively.</a:t>
            </a:r>
            <a:endParaRPr dirty="0"/>
          </a:p>
          <a:p>
            <a:pPr marL="342900" lvl="0" indent="-342900" algn="l" rtl="0">
              <a:spcBef>
                <a:spcPts val="560"/>
              </a:spcBef>
              <a:spcAft>
                <a:spcPts val="0"/>
              </a:spcAft>
              <a:buSzPts val="2800"/>
              <a:buChar char="•"/>
            </a:pPr>
            <a:r>
              <a:rPr lang="en-US" dirty="0"/>
              <a:t>You can iterate over a keyset to facilitate iterating through a map intuitively.</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FAD-81E5-4CCB-8DA6-194F0C482FAF}"/>
              </a:ext>
            </a:extLst>
          </p:cNvPr>
          <p:cNvSpPr>
            <a:spLocks noGrp="1"/>
          </p:cNvSpPr>
          <p:nvPr>
            <p:ph type="title"/>
          </p:nvPr>
        </p:nvSpPr>
        <p:spPr/>
        <p:txBody>
          <a:bodyPr/>
          <a:lstStyle/>
          <a:p>
            <a:r>
              <a:rPr lang="en-US" dirty="0"/>
              <a:t>Map</a:t>
            </a:r>
          </a:p>
        </p:txBody>
      </p:sp>
      <p:sp>
        <p:nvSpPr>
          <p:cNvPr id="4" name="Slide Number Placeholder 3">
            <a:extLst>
              <a:ext uri="{FF2B5EF4-FFF2-40B4-BE49-F238E27FC236}">
                <a16:creationId xmlns:a16="http://schemas.microsoft.com/office/drawing/2014/main" id="{5B6217FB-90E9-4DF1-BCA3-AD192DAF5E0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E8E14685-F17B-4C74-B8DF-52F73AF796FF}"/>
              </a:ext>
            </a:extLst>
          </p:cNvPr>
          <p:cNvPicPr>
            <a:picLocks noChangeAspect="1"/>
          </p:cNvPicPr>
          <p:nvPr/>
        </p:nvPicPr>
        <p:blipFill>
          <a:blip r:embed="rId2"/>
          <a:stretch>
            <a:fillRect/>
          </a:stretch>
        </p:blipFill>
        <p:spPr>
          <a:xfrm>
            <a:off x="71670" y="3030847"/>
            <a:ext cx="9000659" cy="2583077"/>
          </a:xfrm>
          <a:prstGeom prst="rect">
            <a:avLst/>
          </a:prstGeom>
        </p:spPr>
      </p:pic>
      <p:pic>
        <p:nvPicPr>
          <p:cNvPr id="7" name="Picture 6">
            <a:extLst>
              <a:ext uri="{FF2B5EF4-FFF2-40B4-BE49-F238E27FC236}">
                <a16:creationId xmlns:a16="http://schemas.microsoft.com/office/drawing/2014/main" id="{6CE58A2E-ADD3-4BED-84A2-33F79D1C80F6}"/>
              </a:ext>
            </a:extLst>
          </p:cNvPr>
          <p:cNvPicPr>
            <a:picLocks noChangeAspect="1"/>
          </p:cNvPicPr>
          <p:nvPr/>
        </p:nvPicPr>
        <p:blipFill>
          <a:blip r:embed="rId3"/>
          <a:stretch>
            <a:fillRect/>
          </a:stretch>
        </p:blipFill>
        <p:spPr>
          <a:xfrm>
            <a:off x="1314394" y="1530612"/>
            <a:ext cx="1287892" cy="1188823"/>
          </a:xfrm>
          <a:prstGeom prst="rect">
            <a:avLst/>
          </a:prstGeom>
        </p:spPr>
      </p:pic>
    </p:spTree>
    <p:extLst>
      <p:ext uri="{BB962C8B-B14F-4D97-AF65-F5344CB8AC3E}">
        <p14:creationId xmlns:p14="http://schemas.microsoft.com/office/powerpoint/2010/main" val="82856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p>
          <a:p>
            <a:pPr marL="342900" lvl="0" indent="-342900" algn="l" rtl="0">
              <a:spcBef>
                <a:spcPts val="0"/>
              </a:spcBef>
              <a:spcAft>
                <a:spcPts val="0"/>
              </a:spcAft>
              <a:buSzPts val="2800"/>
              <a:buChar char="•"/>
            </a:pPr>
            <a:r>
              <a:rPr lang="en-US" dirty="0" err="1"/>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412035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 (recap)</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 (recap)</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FD3A-2FFC-4E8D-95F1-9C41F9AA8D40}"/>
              </a:ext>
            </a:extLst>
          </p:cNvPr>
          <p:cNvSpPr>
            <a:spLocks noGrp="1"/>
          </p:cNvSpPr>
          <p:nvPr>
            <p:ph type="title"/>
          </p:nvPr>
        </p:nvSpPr>
        <p:spPr/>
        <p:txBody>
          <a:bodyPr/>
          <a:lstStyle/>
          <a:p>
            <a:r>
              <a:rPr lang="en-US" dirty="0"/>
              <a:t>Generics</a:t>
            </a:r>
          </a:p>
        </p:txBody>
      </p:sp>
      <p:sp>
        <p:nvSpPr>
          <p:cNvPr id="3" name="Text Placeholder 2">
            <a:extLst>
              <a:ext uri="{FF2B5EF4-FFF2-40B4-BE49-F238E27FC236}">
                <a16:creationId xmlns:a16="http://schemas.microsoft.com/office/drawing/2014/main" id="{7B9E0700-E6D9-42C0-9F52-0CAC9EB4B9AB}"/>
              </a:ext>
            </a:extLst>
          </p:cNvPr>
          <p:cNvSpPr>
            <a:spLocks noGrp="1"/>
          </p:cNvSpPr>
          <p:nvPr>
            <p:ph type="body" idx="1"/>
          </p:nvPr>
        </p:nvSpPr>
        <p:spPr>
          <a:xfrm>
            <a:off x="380010" y="1481446"/>
            <a:ext cx="8383980" cy="4945987"/>
          </a:xfrm>
        </p:spPr>
        <p:txBody>
          <a:bodyPr>
            <a:normAutofit fontScale="92500" lnSpcReduction="20000"/>
          </a:bodyPr>
          <a:lstStyle/>
          <a:p>
            <a:r>
              <a:rPr lang="en-US" dirty="0"/>
              <a:t>All Java Collections use “Generics”: </a:t>
            </a:r>
            <a:r>
              <a:rPr lang="en-US" dirty="0">
                <a:latin typeface="Courier New" panose="02070309020205020404" pitchFamily="49" charset="0"/>
                <a:cs typeface="Courier New" panose="02070309020205020404" pitchFamily="49" charset="0"/>
              </a:rPr>
              <a:t>&lt;Type&gt;</a:t>
            </a:r>
          </a:p>
          <a:p>
            <a:r>
              <a:rPr lang="en-US" dirty="0"/>
              <a:t>Generics act as a specifier (and limiter) for a type of data to be used within a class or interface.</a:t>
            </a:r>
          </a:p>
          <a:p>
            <a:r>
              <a:rPr lang="en-US" dirty="0"/>
              <a:t>Generics can be used when writing classes, interfaces and methods*.</a:t>
            </a:r>
          </a:p>
          <a:p>
            <a:pPr lvl="1"/>
            <a:r>
              <a:rPr lang="en-US" dirty="0"/>
              <a:t>*To use generics in a method, the containing class or interface must use generics</a:t>
            </a:r>
          </a:p>
          <a:p>
            <a:r>
              <a:rPr lang="en-US" dirty="0"/>
              <a:t>Generic types must be an object, primitives are not allowed. ‘Generic primitives’ are achieved using wrapper classes.</a:t>
            </a:r>
          </a:p>
          <a:p>
            <a:r>
              <a:rPr lang="en-US" dirty="0"/>
              <a:t>Generics are a way of saying, “</a:t>
            </a:r>
            <a:r>
              <a:rPr lang="en-US" i="1" dirty="0"/>
              <a:t>I don’t know what type this will be right now, but when this class is instantiated into an object, a type will be provided</a:t>
            </a:r>
            <a:r>
              <a:rPr lang="en-US" dirty="0"/>
              <a:t>”</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strList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p>
        </p:txBody>
      </p:sp>
      <p:sp>
        <p:nvSpPr>
          <p:cNvPr id="4" name="Slide Number Placeholder 3">
            <a:extLst>
              <a:ext uri="{FF2B5EF4-FFF2-40B4-BE49-F238E27FC236}">
                <a16:creationId xmlns:a16="http://schemas.microsoft.com/office/drawing/2014/main" id="{642A279A-A0B5-4F67-94F3-EEC304C4311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67897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Iterable</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The </a:t>
            </a:r>
            <a:r>
              <a:rPr lang="en-US" sz="2590" dirty="0" err="1"/>
              <a:t>Iterable</a:t>
            </a:r>
            <a:r>
              <a:rPr lang="en-US" sz="2590" dirty="0"/>
              <a:t> interface specifies the behavior for </a:t>
            </a:r>
            <a:r>
              <a:rPr lang="en-US" sz="2590" i="1" dirty="0"/>
              <a:t>being able to return an Iterator</a:t>
            </a:r>
            <a:r>
              <a:rPr lang="en-US" sz="2590" dirty="0"/>
              <a: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classes must define the .iterator() method that returns an Iterator type object.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a:t>
            </a:r>
            <a:r>
              <a:rPr lang="en-US" sz="2590" dirty="0" err="1"/>
              <a:t>Iterable</a:t>
            </a:r>
            <a:r>
              <a:rPr lang="en-US" sz="2590" dirty="0"/>
              <a:t> is mandatory for using an “enhanced for” loop</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The Collection interface extends the </a:t>
            </a:r>
            <a:r>
              <a:rPr lang="en-US" sz="2590" dirty="0" err="1"/>
              <a:t>Iterable</a:t>
            </a:r>
            <a:r>
              <a:rPr lang="en-US" sz="2590" dirty="0"/>
              <a:t> interface. All Java collections are </a:t>
            </a:r>
            <a:r>
              <a:rPr lang="en-US" sz="2590" dirty="0" err="1"/>
              <a:t>iterable</a:t>
            </a:r>
            <a:r>
              <a:rPr lang="en-US" sz="2590" dirty="0"/>
              <a:t>/have iterators</a:t>
            </a:r>
            <a:endParaRPr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Iterators</a:t>
            </a:r>
            <a:endParaRPr/>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How do you traverse (retrieve each element in) a collection?</a:t>
            </a:r>
            <a:endParaRPr dirty="0"/>
          </a:p>
          <a:p>
            <a:pPr marL="742950" lvl="1" indent="-285750" algn="l" rtl="0">
              <a:lnSpc>
                <a:spcPct val="90000"/>
              </a:lnSpc>
              <a:spcBef>
                <a:spcPts val="444"/>
              </a:spcBef>
              <a:spcAft>
                <a:spcPts val="0"/>
              </a:spcAft>
              <a:buSzPts val="2220"/>
              <a:buChar char="–"/>
            </a:pPr>
            <a:r>
              <a:rPr lang="en-US" sz="2220" dirty="0"/>
              <a:t>Lists: you can use the size() element to get the total number of elements, and get(int index) from 0 … size()</a:t>
            </a:r>
            <a:endParaRPr dirty="0"/>
          </a:p>
          <a:p>
            <a:pPr marL="742950" lvl="1" indent="-285750" algn="l" rtl="0">
              <a:lnSpc>
                <a:spcPct val="90000"/>
              </a:lnSpc>
              <a:spcBef>
                <a:spcPts val="444"/>
              </a:spcBef>
              <a:spcAft>
                <a:spcPts val="0"/>
              </a:spcAft>
              <a:buSzPts val="2220"/>
              <a:buChar char="–"/>
            </a:pPr>
            <a:r>
              <a:rPr lang="en-US" sz="2220" dirty="0"/>
              <a:t>Sets and Queues don’t use an index though…</a:t>
            </a:r>
            <a:endParaRPr dirty="0"/>
          </a:p>
          <a:p>
            <a:pPr marL="342900" lvl="0" indent="-342900" algn="l" rtl="0">
              <a:lnSpc>
                <a:spcPct val="90000"/>
              </a:lnSpc>
              <a:spcBef>
                <a:spcPts val="518"/>
              </a:spcBef>
              <a:spcAft>
                <a:spcPts val="0"/>
              </a:spcAft>
              <a:buSzPts val="2590"/>
              <a:buChar char="•"/>
            </a:pPr>
            <a:r>
              <a:rPr lang="en-US" sz="2590" dirty="0"/>
              <a:t>An Iterator is an interface that specifies the behavior of blindly moving through each element in a collection</a:t>
            </a:r>
            <a:endParaRPr dirty="0"/>
          </a:p>
          <a:p>
            <a:pPr marL="342900" lvl="0" indent="-342900" algn="l" rtl="0">
              <a:lnSpc>
                <a:spcPct val="90000"/>
              </a:lnSpc>
              <a:spcBef>
                <a:spcPts val="518"/>
              </a:spcBef>
              <a:spcAft>
                <a:spcPts val="0"/>
              </a:spcAft>
              <a:buSzPts val="2590"/>
              <a:buChar char="•"/>
            </a:pPr>
            <a:r>
              <a:rPr lang="en-US" sz="2590" dirty="0"/>
              <a:t>Calling the iterator() method of a Collection returns an Iterator object capable of unidirectional “blind” navigation</a:t>
            </a:r>
            <a:endParaRPr dirty="0"/>
          </a:p>
          <a:p>
            <a:pPr marL="742950" lvl="1" indent="-285750" algn="l" rtl="0">
              <a:lnSpc>
                <a:spcPct val="90000"/>
              </a:lnSpc>
              <a:spcBef>
                <a:spcPts val="444"/>
              </a:spcBef>
              <a:spcAft>
                <a:spcPts val="0"/>
              </a:spcAft>
              <a:buSzPts val="2220"/>
              <a:buChar char="–"/>
            </a:pPr>
            <a:r>
              <a:rPr lang="en-US" sz="2220" dirty="0"/>
              <a:t>Unidirectional: Can only move to the “next” element</a:t>
            </a:r>
            <a:endParaRPr dirty="0"/>
          </a:p>
          <a:p>
            <a:pPr marL="742950" lvl="1" indent="-285750" algn="l" rtl="0">
              <a:lnSpc>
                <a:spcPct val="90000"/>
              </a:lnSpc>
              <a:spcBef>
                <a:spcPts val="444"/>
              </a:spcBef>
              <a:spcAft>
                <a:spcPts val="0"/>
              </a:spcAft>
              <a:buSzPts val="2220"/>
              <a:buChar char="–"/>
            </a:pPr>
            <a:r>
              <a:rPr lang="en-US" sz="2220" dirty="0"/>
              <a:t>Blind: no sorting is guaranteed, no telling what the “next” element is going to be</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401307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Iterator/Enhanced For Loop Example</a:t>
            </a:r>
            <a:endParaRPr/>
          </a:p>
        </p:txBody>
      </p:sp>
      <p:sp>
        <p:nvSpPr>
          <p:cNvPr id="240" name="Google Shape;240;p19"/>
          <p:cNvSpPr txBox="1">
            <a:spLocks noGrp="1"/>
          </p:cNvSpPr>
          <p:nvPr>
            <p:ph type="body" idx="1"/>
          </p:nvPr>
        </p:nvSpPr>
        <p:spPr>
          <a:xfrm>
            <a:off x="380010" y="1481446"/>
            <a:ext cx="8383980"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b="1" dirty="0">
                <a:latin typeface="Courier New" panose="02070309020205020404" pitchFamily="49" charset="0"/>
                <a:ea typeface="Courier New"/>
                <a:cs typeface="Courier New" panose="02070309020205020404" pitchFamily="49" charset="0"/>
                <a:sym typeface="Courier New"/>
              </a:rPr>
              <a:t>public void </a:t>
            </a:r>
            <a:r>
              <a:rPr lang="en-US" sz="2000" dirty="0">
                <a:latin typeface="Courier New" panose="02070309020205020404" pitchFamily="49" charset="0"/>
                <a:ea typeface="Courier New"/>
                <a:cs typeface="Courier New" panose="02070309020205020404" pitchFamily="49" charset="0"/>
                <a:sym typeface="Courier New"/>
              </a:rPr>
              <a:t>iterate(HashSet </a:t>
            </a:r>
            <a:r>
              <a:rPr lang="en-US" sz="2000" dirty="0" err="1">
                <a:latin typeface="Courier New" panose="02070309020205020404" pitchFamily="49" charset="0"/>
                <a:ea typeface="Courier New"/>
                <a:cs typeface="Courier New" panose="02070309020205020404" pitchFamily="49" charset="0"/>
                <a:sym typeface="Courier New"/>
              </a:rPr>
              <a:t>someSet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Iterator </a:t>
            </a:r>
            <a:r>
              <a:rPr lang="en-US" sz="2000" dirty="0" err="1">
                <a:latin typeface="Courier New" panose="02070309020205020404" pitchFamily="49" charset="0"/>
                <a:ea typeface="Courier New"/>
                <a:cs typeface="Courier New" panose="02070309020205020404" pitchFamily="49" charset="0"/>
                <a:sym typeface="Courier New"/>
              </a:rPr>
              <a:t>iter</a:t>
            </a:r>
            <a:r>
              <a:rPr lang="en-US" sz="2000" dirty="0">
                <a:latin typeface="Courier New" panose="02070309020205020404" pitchFamily="49" charset="0"/>
                <a:ea typeface="Courier New"/>
                <a:cs typeface="Courier New" panose="02070309020205020404" pitchFamily="49" charset="0"/>
                <a:sym typeface="Courier New"/>
              </a:rPr>
              <a:t> = </a:t>
            </a:r>
            <a:r>
              <a:rPr lang="en-US" sz="2000" dirty="0" err="1">
                <a:latin typeface="Courier New" panose="02070309020205020404" pitchFamily="49" charset="0"/>
                <a:ea typeface="Courier New"/>
                <a:cs typeface="Courier New" panose="02070309020205020404" pitchFamily="49" charset="0"/>
                <a:sym typeface="Courier New"/>
              </a:rPr>
              <a:t>someSet.iterator</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while</a:t>
            </a: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iter.hasNext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a:t>
            </a:r>
            <a:r>
              <a:rPr lang="en-US" sz="2000" dirty="0" err="1">
                <a:latin typeface="Courier New" panose="02070309020205020404" pitchFamily="49" charset="0"/>
                <a:ea typeface="Courier New"/>
                <a:cs typeface="Courier New" panose="02070309020205020404" pitchFamily="49" charset="0"/>
                <a:sym typeface="Courier New"/>
              </a:rPr>
              <a:t>iter.next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400"/>
              </a:spcBef>
              <a:spcAft>
                <a:spcPts val="0"/>
              </a:spcAft>
              <a:buSzPts val="2000"/>
              <a:buNone/>
            </a:pPr>
            <a:r>
              <a:rPr lang="en-US" sz="2000" b="1" dirty="0">
                <a:latin typeface="Courier New" panose="02070309020205020404" pitchFamily="49" charset="0"/>
                <a:ea typeface="Courier New"/>
                <a:cs typeface="Courier New" panose="02070309020205020404" pitchFamily="49" charset="0"/>
                <a:sym typeface="Courier New"/>
              </a:rPr>
              <a:t>public</a:t>
            </a: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void</a:t>
            </a: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enhancedFor</a:t>
            </a:r>
            <a:r>
              <a:rPr lang="en-US" sz="2000" dirty="0">
                <a:latin typeface="Courier New" panose="02070309020205020404" pitchFamily="49" charset="0"/>
                <a:ea typeface="Courier New"/>
                <a:cs typeface="Courier New" panose="02070309020205020404" pitchFamily="49" charset="0"/>
                <a:sym typeface="Courier New"/>
              </a:rPr>
              <a:t>(HashSet&lt;String&gt;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for</a:t>
            </a:r>
            <a:r>
              <a:rPr lang="en-US" sz="2000" dirty="0">
                <a:latin typeface="Courier New" panose="02070309020205020404" pitchFamily="49" charset="0"/>
                <a:ea typeface="Courier New"/>
                <a:cs typeface="Courier New" panose="02070309020205020404" pitchFamily="49" charset="0"/>
                <a:sym typeface="Courier New"/>
              </a:rPr>
              <a:t>(String s :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Comparing Collection Elements</a:t>
            </a:r>
            <a:endParaRPr/>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you need to sort a collection, you need to compare two elements at a time to evaluate which comes before or after the other.</a:t>
            </a:r>
            <a:endParaRPr dirty="0"/>
          </a:p>
          <a:p>
            <a:pPr marL="342900" lvl="0" indent="-342900" algn="l" rtl="0">
              <a:lnSpc>
                <a:spcPct val="90000"/>
              </a:lnSpc>
              <a:spcBef>
                <a:spcPts val="560"/>
              </a:spcBef>
              <a:spcAft>
                <a:spcPts val="0"/>
              </a:spcAft>
              <a:buSzPts val="2800"/>
              <a:buChar char="•"/>
            </a:pPr>
            <a:r>
              <a:rPr lang="en-US" dirty="0"/>
              <a:t>Java has two interfaces for this: Comparable, and Comparator</a:t>
            </a:r>
            <a:endParaRPr dirty="0"/>
          </a:p>
          <a:p>
            <a:pPr marL="342900" lvl="0" indent="-342900" algn="l" rtl="0">
              <a:lnSpc>
                <a:spcPct val="90000"/>
              </a:lnSpc>
              <a:spcBef>
                <a:spcPts val="560"/>
              </a:spcBef>
              <a:spcAft>
                <a:spcPts val="0"/>
              </a:spcAft>
              <a:buSzPts val="2800"/>
              <a:buChar char="•"/>
            </a:pPr>
            <a:r>
              <a:rPr lang="en-US" dirty="0"/>
              <a:t>Comparing two objects, A and B produces an int…</a:t>
            </a:r>
            <a:endParaRPr dirty="0"/>
          </a:p>
          <a:p>
            <a:pPr marL="742950" lvl="1" indent="-285750" algn="l" rtl="0">
              <a:lnSpc>
                <a:spcPct val="90000"/>
              </a:lnSpc>
              <a:spcBef>
                <a:spcPts val="480"/>
              </a:spcBef>
              <a:spcAft>
                <a:spcPts val="0"/>
              </a:spcAft>
              <a:buSzPts val="2400"/>
              <a:buChar char="–"/>
            </a:pPr>
            <a:r>
              <a:rPr lang="en-US" dirty="0"/>
              <a:t>If A comes before B, the result should be </a:t>
            </a:r>
            <a:r>
              <a:rPr lang="en-US" i="1" dirty="0"/>
              <a:t>less than 0</a:t>
            </a:r>
            <a:endParaRPr dirty="0"/>
          </a:p>
          <a:p>
            <a:pPr marL="742950" lvl="1" indent="-285750" algn="l" rtl="0">
              <a:lnSpc>
                <a:spcPct val="90000"/>
              </a:lnSpc>
              <a:spcBef>
                <a:spcPts val="480"/>
              </a:spcBef>
              <a:spcAft>
                <a:spcPts val="0"/>
              </a:spcAft>
              <a:buSzPts val="2400"/>
              <a:buChar char="–"/>
            </a:pPr>
            <a:r>
              <a:rPr lang="en-US" dirty="0"/>
              <a:t>If A has the same place as B, the result should be 0</a:t>
            </a:r>
            <a:endParaRPr dirty="0"/>
          </a:p>
          <a:p>
            <a:pPr marL="742950" lvl="1" indent="-285750" algn="l" rtl="0">
              <a:lnSpc>
                <a:spcPct val="90000"/>
              </a:lnSpc>
              <a:spcBef>
                <a:spcPts val="480"/>
              </a:spcBef>
              <a:spcAft>
                <a:spcPts val="0"/>
              </a:spcAft>
              <a:buSzPts val="2400"/>
              <a:buChar char="–"/>
            </a:pPr>
            <a:r>
              <a:rPr lang="en-US" dirty="0"/>
              <a:t>If A comes after B, the result should be </a:t>
            </a:r>
            <a:r>
              <a:rPr lang="en-US" i="1" dirty="0"/>
              <a:t>greater than 0.</a:t>
            </a:r>
            <a:endParaRPr dirty="0"/>
          </a:p>
          <a:p>
            <a:pPr marL="742950" lvl="1" indent="-285750" algn="l" rtl="0">
              <a:lnSpc>
                <a:spcPct val="90000"/>
              </a:lnSpc>
              <a:spcBef>
                <a:spcPts val="480"/>
              </a:spcBef>
              <a:spcAft>
                <a:spcPts val="0"/>
              </a:spcAft>
              <a:buSzPts val="2400"/>
              <a:buChar char="–"/>
            </a:pPr>
            <a:r>
              <a:rPr lang="en-US" dirty="0"/>
              <a:t>The specific output value is never guaranteed!</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vs Comparator</a:t>
            </a:r>
            <a:endParaRPr/>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Comparable is implemented by the </a:t>
            </a:r>
            <a:r>
              <a:rPr lang="en-US" sz="2590" i="1" dirty="0"/>
              <a:t>object itself</a:t>
            </a:r>
            <a:r>
              <a:rPr lang="en-US" sz="2590" dirty="0"/>
              <a:t>. It defines a single method for comparing an object against another</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Comparable&lt;T&gt;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a:t>
            </a:r>
            <a:r>
              <a:rPr lang="en-US" sz="1850" dirty="0" err="1">
                <a:latin typeface="Courier New"/>
                <a:ea typeface="Courier New"/>
                <a:cs typeface="Courier New"/>
                <a:sym typeface="Courier New"/>
              </a:rPr>
              <a:t>compareTo</a:t>
            </a:r>
            <a:r>
              <a:rPr lang="en-US" sz="1850" dirty="0">
                <a:latin typeface="Courier New"/>
                <a:ea typeface="Courier New"/>
                <a:cs typeface="Courier New"/>
                <a:sym typeface="Courier New"/>
              </a:rPr>
              <a:t>(T other);</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Comparator is implemented by a 3</a:t>
            </a:r>
            <a:r>
              <a:rPr lang="en-US" sz="2590" baseline="30000" dirty="0"/>
              <a:t>rd </a:t>
            </a:r>
            <a:r>
              <a:rPr lang="en-US" sz="2590" dirty="0"/>
              <a:t>party class, and can define a single method for comparing two objects.</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Comparator&lt;T&gt;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compare(T </a:t>
            </a:r>
            <a:r>
              <a:rPr lang="en-US" sz="1850" dirty="0" err="1">
                <a:latin typeface="Courier New"/>
                <a:ea typeface="Courier New"/>
                <a:cs typeface="Courier New"/>
                <a:sym typeface="Courier New"/>
              </a:rPr>
              <a:t>objectA</a:t>
            </a:r>
            <a:r>
              <a:rPr lang="en-US" sz="1850" dirty="0">
                <a:latin typeface="Courier New"/>
                <a:ea typeface="Courier New"/>
                <a:cs typeface="Courier New"/>
                <a:sym typeface="Courier New"/>
              </a:rPr>
              <a:t>, T </a:t>
            </a:r>
            <a:r>
              <a:rPr lang="en-US" sz="1850" dirty="0" err="1">
                <a:latin typeface="Courier New"/>
                <a:ea typeface="Courier New"/>
                <a:cs typeface="Courier New"/>
                <a:sym typeface="Courier New"/>
              </a:rPr>
              <a:t>objectB</a:t>
            </a:r>
            <a:r>
              <a:rPr lang="en-US" sz="1850" dirty="0">
                <a:latin typeface="Courier New"/>
                <a:ea typeface="Courier New"/>
                <a:cs typeface="Courier New"/>
                <a:sym typeface="Courier New"/>
              </a:rPr>
              <a:t>);</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Comparable defines a </a:t>
            </a:r>
            <a:r>
              <a:rPr lang="en-US" sz="2590" i="1" dirty="0"/>
              <a:t>default</a:t>
            </a:r>
            <a:r>
              <a:rPr lang="en-US" sz="2590" dirty="0"/>
              <a:t> comparison behavior for an object. Comparator defines </a:t>
            </a:r>
            <a:r>
              <a:rPr lang="en-US" sz="2590" i="1" dirty="0"/>
              <a:t>custom</a:t>
            </a:r>
            <a:r>
              <a:rPr lang="en-US" sz="2590" dirty="0"/>
              <a:t> behavior.</a:t>
            </a:r>
            <a:endParaRPr dirty="0"/>
          </a:p>
          <a:p>
            <a:pPr marL="342900" lvl="0" indent="-178435" algn="l" rtl="0">
              <a:lnSpc>
                <a:spcPct val="90000"/>
              </a:lnSpc>
              <a:spcBef>
                <a:spcPts val="518"/>
              </a:spcBef>
              <a:spcAft>
                <a:spcPts val="0"/>
              </a:spcAft>
              <a:buSzPts val="2590"/>
              <a:buNone/>
            </a:pPr>
            <a:endParaRPr sz="2590"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183</TotalTime>
  <Words>1413</Words>
  <Application>Microsoft Office PowerPoint</Application>
  <PresentationFormat>On-screen Show (4:3)</PresentationFormat>
  <Paragraphs>147</Paragraphs>
  <Slides>18</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Courier New</vt:lpstr>
      <vt:lpstr>Revature</vt:lpstr>
      <vt:lpstr>2_Custom Design</vt:lpstr>
      <vt:lpstr>Maps, Iterators and Comparisons</vt:lpstr>
      <vt:lpstr>Collection Hierarchy (recap)</vt:lpstr>
      <vt:lpstr>Collection Interface (recap)</vt:lpstr>
      <vt:lpstr>Generics</vt:lpstr>
      <vt:lpstr>Iterable</vt:lpstr>
      <vt:lpstr>Iterators</vt:lpstr>
      <vt:lpstr>Iterator/Enhanced For Loop Example</vt:lpstr>
      <vt:lpstr>Comparing Collection Elements</vt:lpstr>
      <vt:lpstr>Comparable vs Comparator</vt:lpstr>
      <vt:lpstr>Comparable Example</vt:lpstr>
      <vt:lpstr>Comparator Example</vt:lpstr>
      <vt:lpstr>Collection vs Collections</vt:lpstr>
      <vt:lpstr>Collections</vt:lpstr>
      <vt:lpstr>Arrays</vt:lpstr>
      <vt:lpstr>Java Maps</vt:lpstr>
      <vt:lpstr>Map</vt:lpstr>
      <vt:lpstr>Maps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41</cp:revision>
  <dcterms:created xsi:type="dcterms:W3CDTF">2021-05-10T12:23:39Z</dcterms:created>
  <dcterms:modified xsi:type="dcterms:W3CDTF">2021-05-16T18:39:32Z</dcterms:modified>
</cp:coreProperties>
</file>