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1"/>
  </p:sldMasterIdLst>
  <p:notesMasterIdLst>
    <p:notesMasterId r:id="rId19"/>
  </p:notesMasterIdLst>
  <p:sldIdLst>
    <p:sldId id="256" r:id="rId2"/>
    <p:sldId id="277" r:id="rId3"/>
    <p:sldId id="290" r:id="rId4"/>
    <p:sldId id="289" r:id="rId5"/>
    <p:sldId id="259" r:id="rId6"/>
    <p:sldId id="258" r:id="rId7"/>
    <p:sldId id="260" r:id="rId8"/>
    <p:sldId id="262" r:id="rId9"/>
    <p:sldId id="278" r:id="rId10"/>
    <p:sldId id="283" r:id="rId11"/>
    <p:sldId id="263" r:id="rId12"/>
    <p:sldId id="264" r:id="rId13"/>
    <p:sldId id="265" r:id="rId14"/>
    <p:sldId id="266" r:id="rId15"/>
    <p:sldId id="261" r:id="rId16"/>
    <p:sldId id="284" r:id="rId17"/>
    <p:sldId id="286"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1308"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2459D49-2462-4D50-92E9-CD4C9D2EDD85}" type="datetimeFigureOut">
              <a:rPr lang="en-US" smtClean="0"/>
              <a:t>10/6/2021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F51C6209-8BD6-4D64-9E5F-41BBDCB67DE2}" type="slidenum">
              <a:rPr lang="en-US" smtClean="0"/>
              <a:t>‹#›</a:t>
            </a:fld>
            <a:endParaRPr lang="en-US"/>
          </a:p>
        </p:txBody>
      </p:sp>
    </p:spTree>
    <p:extLst>
      <p:ext uri="{BB962C8B-B14F-4D97-AF65-F5344CB8AC3E}">
        <p14:creationId xmlns:p14="http://schemas.microsoft.com/office/powerpoint/2010/main" val="38766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9" name="Google Shape;279;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208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44" name="Google Shape;2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130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0" name="Google Shape;230;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28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Title Only">
    <p:spTree>
      <p:nvGrpSpPr>
        <p:cNvPr id="1" name=""/>
        <p:cNvGrpSpPr/>
        <p:nvPr/>
      </p:nvGrpSpPr>
      <p:grpSpPr>
        <a:xfrm>
          <a:off x="0" y="0"/>
          <a:ext cx="0" cy="0"/>
          <a:chOff x="0" y="0"/>
          <a:chExt cx="0" cy="0"/>
        </a:xfrm>
      </p:grpSpPr>
      <p:sp>
        <p:nvSpPr>
          <p:cNvPr id="2" name="Rectangle 1"/>
          <p:cNvSpPr/>
          <p:nvPr/>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p:nvGrpSpPr>
        <p:grpSpPr>
          <a:xfrm>
            <a:off x="496176" y="5451818"/>
            <a:ext cx="3105481" cy="975083"/>
            <a:chOff x="2814452" y="4625522"/>
            <a:chExt cx="5459889" cy="1714337"/>
          </a:xfrm>
        </p:grpSpPr>
        <p:sp>
          <p:nvSpPr>
            <p:cNvPr id="9"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2">
    <p:spTree>
      <p:nvGrpSpPr>
        <p:cNvPr id="1" name=""/>
        <p:cNvGrpSpPr/>
        <p:nvPr/>
      </p:nvGrpSpPr>
      <p:grpSpPr>
        <a:xfrm>
          <a:off x="0" y="0"/>
          <a:ext cx="0" cy="0"/>
          <a:chOff x="0" y="0"/>
          <a:chExt cx="0" cy="0"/>
        </a:xfrm>
      </p:grpSpPr>
      <p:pic>
        <p:nvPicPr>
          <p:cNvPr id="53" name="Picture 52"/>
          <p:cNvPicPr>
            <a:picLocks noChangeAspect="1"/>
          </p:cNvPicPr>
          <p:nvPr/>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96176" y="382676"/>
            <a:ext cx="3105481" cy="975083"/>
            <a:chOff x="2814452" y="4625522"/>
            <a:chExt cx="5459889" cy="1714337"/>
          </a:xfrm>
        </p:grpSpPr>
        <p:sp>
          <p:nvSpPr>
            <p:cNvPr id="11" name="Freeform 6"/>
            <p:cNvSpPr>
              <a:spLocks noEditPoints="1"/>
            </p:cNvSpPr>
            <p:nvPr/>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 white">
    <p:spTree>
      <p:nvGrpSpPr>
        <p:cNvPr id="1" name=""/>
        <p:cNvGrpSpPr/>
        <p:nvPr/>
      </p:nvGrpSpPr>
      <p:grpSpPr>
        <a:xfrm>
          <a:off x="0" y="0"/>
          <a:ext cx="0" cy="0"/>
          <a:chOff x="0" y="0"/>
          <a:chExt cx="0" cy="0"/>
        </a:xfrm>
      </p:grpSpPr>
      <p:sp>
        <p:nvSpPr>
          <p:cNvPr id="4" name="Rectangle 3"/>
          <p:cNvSpPr/>
          <p:nvPr/>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p:nvGrpSpPr>
        <p:grpSpPr>
          <a:xfrm>
            <a:off x="7264458" y="365740"/>
            <a:ext cx="1553307" cy="487719"/>
            <a:chOff x="7264458" y="365740"/>
            <a:chExt cx="1553307" cy="487719"/>
          </a:xfrm>
        </p:grpSpPr>
        <p:sp>
          <p:nvSpPr>
            <p:cNvPr id="8" name="Freeform 6"/>
            <p:cNvSpPr>
              <a:spLocks noEditPoints="1"/>
            </p:cNvSpPr>
            <p:nvPr/>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p:nvGrpSpPr>
        <p:grpSpPr>
          <a:xfrm>
            <a:off x="7264458" y="365740"/>
            <a:ext cx="1553307" cy="487719"/>
            <a:chOff x="166688" y="-3240088"/>
            <a:chExt cx="9136063" cy="2868613"/>
          </a:xfrm>
        </p:grpSpPr>
        <p:sp>
          <p:nvSpPr>
            <p:cNvPr id="12" name="Freeform 6"/>
            <p:cNvSpPr>
              <a:spLocks noEditPoints="1"/>
            </p:cNvSpPr>
            <p:nvPr/>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p:ph type="body" idx="1"/>
          </p:nvPr>
        </p:nvSpPr>
        <p:spPr>
          <a:xfrm>
            <a:off x="380010" y="1481446"/>
            <a:ext cx="83839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javase/8/docs/api/java/util/Collections.html"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A89EE-88ED-40E8-BE0A-6BFE55B2D76F}"/>
              </a:ext>
            </a:extLst>
          </p:cNvPr>
          <p:cNvSpPr>
            <a:spLocks noGrp="1"/>
          </p:cNvSpPr>
          <p:nvPr>
            <p:ph type="ctrTitle"/>
          </p:nvPr>
        </p:nvSpPr>
        <p:spPr/>
        <p:txBody>
          <a:bodyPr/>
          <a:lstStyle/>
          <a:p>
            <a:r>
              <a:rPr lang="en-US" dirty="0"/>
              <a:t>Collection Framework Java</a:t>
            </a:r>
          </a:p>
        </p:txBody>
      </p:sp>
    </p:spTree>
    <p:extLst>
      <p:ext uri="{BB962C8B-B14F-4D97-AF65-F5344CB8AC3E}">
        <p14:creationId xmlns:p14="http://schemas.microsoft.com/office/powerpoint/2010/main" val="382434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Maps</a:t>
            </a:r>
            <a:endParaRPr dirty="0"/>
          </a:p>
        </p:txBody>
      </p:sp>
      <p:sp>
        <p:nvSpPr>
          <p:cNvPr id="254" name="Google Shape;254;p21"/>
          <p:cNvSpPr txBox="1">
            <a:spLocks noGrp="1"/>
          </p:cNvSpPr>
          <p:nvPr>
            <p:ph type="body" idx="1"/>
          </p:nvPr>
        </p:nvSpPr>
        <p:spPr>
          <a:xfrm>
            <a:off x="380010" y="1481447"/>
            <a:ext cx="8383980" cy="4882265"/>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HashMap</a:t>
            </a:r>
          </a:p>
          <a:p>
            <a:pPr marL="800100" lvl="1" indent="-342900">
              <a:spcBef>
                <a:spcPts val="0"/>
              </a:spcBef>
              <a:buSzPts val="2800"/>
            </a:pPr>
            <a:r>
              <a:rPr lang="en-US" dirty="0"/>
              <a:t>A collection that stores algorithmically data in Key-Value pairs, in which the value is linked to a key, and the key is then hashed and used as the index of the value.</a:t>
            </a:r>
          </a:p>
          <a:p>
            <a:pPr marL="342900" lvl="0" indent="-342900" algn="l" rtl="0">
              <a:spcBef>
                <a:spcPts val="0"/>
              </a:spcBef>
              <a:spcAft>
                <a:spcPts val="0"/>
              </a:spcAft>
              <a:buSzPts val="2800"/>
              <a:buChar char="•"/>
            </a:pPr>
            <a:r>
              <a:rPr lang="en-US" dirty="0" err="1"/>
              <a:t>HashTable</a:t>
            </a:r>
            <a:endParaRPr lang="en-US" dirty="0"/>
          </a:p>
          <a:p>
            <a:pPr marL="800100" lvl="1" indent="-342900">
              <a:spcBef>
                <a:spcPts val="0"/>
              </a:spcBef>
              <a:buSzPts val="2800"/>
            </a:pPr>
            <a:r>
              <a:rPr lang="en-US" dirty="0"/>
              <a:t>Similar to a HashMap, however, a </a:t>
            </a:r>
            <a:r>
              <a:rPr lang="en-US" dirty="0" err="1"/>
              <a:t>HashTable</a:t>
            </a:r>
            <a:r>
              <a:rPr lang="en-US" dirty="0"/>
              <a:t> is synchronized (thread safe).</a:t>
            </a:r>
          </a:p>
          <a:p>
            <a:pPr marL="342900" lvl="0" indent="-342900" algn="l" rtl="0">
              <a:spcBef>
                <a:spcPts val="0"/>
              </a:spcBef>
              <a:spcAft>
                <a:spcPts val="0"/>
              </a:spcAft>
              <a:buSzPts val="2800"/>
              <a:buChar char="•"/>
            </a:pPr>
            <a:r>
              <a:rPr lang="en-US" dirty="0" err="1"/>
              <a:t>SortedMap</a:t>
            </a:r>
            <a:endParaRPr lang="en-US" dirty="0"/>
          </a:p>
          <a:p>
            <a:pPr marL="800100" lvl="1" indent="-342900">
              <a:spcBef>
                <a:spcPts val="0"/>
              </a:spcBef>
              <a:buSzPts val="2800"/>
            </a:pPr>
            <a:r>
              <a:rPr lang="en-US" dirty="0"/>
              <a:t>A collection that stores data in Key-Value pairs and holds the keys in sorted order based on natural ordering or </a:t>
            </a:r>
            <a:r>
              <a:rPr lang="en-US" sz="2400" dirty="0"/>
              <a:t>based on the implementation of the Comparator interface for the elements in the collection</a:t>
            </a:r>
            <a:endParaRPr dirty="0"/>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412035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Comparing Collection Elements</a:t>
            </a:r>
            <a:endParaRPr/>
          </a:p>
        </p:txBody>
      </p:sp>
      <p:sp>
        <p:nvSpPr>
          <p:cNvPr id="261" name="Google Shape;261;p22"/>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800"/>
              <a:buChar char="•"/>
            </a:pPr>
            <a:r>
              <a:rPr lang="en-US"/>
              <a:t>When you need to sort a collection, you need to compare two elements at a time to evaluate which comes before or after the other.</a:t>
            </a:r>
            <a:endParaRPr/>
          </a:p>
          <a:p>
            <a:pPr marL="342900" lvl="0" indent="-342900" algn="l" rtl="0">
              <a:lnSpc>
                <a:spcPct val="90000"/>
              </a:lnSpc>
              <a:spcBef>
                <a:spcPts val="560"/>
              </a:spcBef>
              <a:spcAft>
                <a:spcPts val="0"/>
              </a:spcAft>
              <a:buSzPts val="2800"/>
              <a:buChar char="•"/>
            </a:pPr>
            <a:r>
              <a:rPr lang="en-US"/>
              <a:t>Java has two interfaces for this: Comparable, and Comparator</a:t>
            </a:r>
            <a:endParaRPr/>
          </a:p>
          <a:p>
            <a:pPr marL="342900" lvl="0" indent="-342900" algn="l" rtl="0">
              <a:lnSpc>
                <a:spcPct val="90000"/>
              </a:lnSpc>
              <a:spcBef>
                <a:spcPts val="560"/>
              </a:spcBef>
              <a:spcAft>
                <a:spcPts val="0"/>
              </a:spcAft>
              <a:buSzPts val="2800"/>
              <a:buChar char="•"/>
            </a:pPr>
            <a:r>
              <a:rPr lang="en-US"/>
              <a:t>Comparing two objects, A and B produces an int…</a:t>
            </a:r>
            <a:endParaRPr/>
          </a:p>
          <a:p>
            <a:pPr marL="742950" lvl="1" indent="-285750" algn="l" rtl="0">
              <a:lnSpc>
                <a:spcPct val="90000"/>
              </a:lnSpc>
              <a:spcBef>
                <a:spcPts val="480"/>
              </a:spcBef>
              <a:spcAft>
                <a:spcPts val="0"/>
              </a:spcAft>
              <a:buSzPts val="2400"/>
              <a:buChar char="–"/>
            </a:pPr>
            <a:r>
              <a:rPr lang="en-US"/>
              <a:t>If A comes before B, the result should be </a:t>
            </a:r>
            <a:r>
              <a:rPr lang="en-US" i="1"/>
              <a:t>less than 0</a:t>
            </a:r>
            <a:endParaRPr/>
          </a:p>
          <a:p>
            <a:pPr marL="742950" lvl="1" indent="-285750" algn="l" rtl="0">
              <a:lnSpc>
                <a:spcPct val="90000"/>
              </a:lnSpc>
              <a:spcBef>
                <a:spcPts val="480"/>
              </a:spcBef>
              <a:spcAft>
                <a:spcPts val="0"/>
              </a:spcAft>
              <a:buSzPts val="2400"/>
              <a:buChar char="–"/>
            </a:pPr>
            <a:r>
              <a:rPr lang="en-US"/>
              <a:t>If A has the same place as B, the result should be 0</a:t>
            </a:r>
            <a:endParaRPr/>
          </a:p>
          <a:p>
            <a:pPr marL="742950" lvl="1" indent="-285750" algn="l" rtl="0">
              <a:lnSpc>
                <a:spcPct val="90000"/>
              </a:lnSpc>
              <a:spcBef>
                <a:spcPts val="480"/>
              </a:spcBef>
              <a:spcAft>
                <a:spcPts val="0"/>
              </a:spcAft>
              <a:buSzPts val="2400"/>
              <a:buChar char="–"/>
            </a:pPr>
            <a:r>
              <a:rPr lang="en-US"/>
              <a:t>If A comes after B, the result should be </a:t>
            </a:r>
            <a:r>
              <a:rPr lang="en-US" i="1"/>
              <a:t>greater than 0.</a:t>
            </a:r>
            <a:endParaRPr/>
          </a:p>
          <a:p>
            <a:pPr marL="742950" lvl="1" indent="-285750" algn="l" rtl="0">
              <a:lnSpc>
                <a:spcPct val="90000"/>
              </a:lnSpc>
              <a:spcBef>
                <a:spcPts val="480"/>
              </a:spcBef>
              <a:spcAft>
                <a:spcPts val="0"/>
              </a:spcAft>
              <a:buSzPts val="2400"/>
              <a:buChar char="–"/>
            </a:pPr>
            <a:r>
              <a:rPr lang="en-US"/>
              <a:t>The specific output value is never guaranteed!</a:t>
            </a:r>
            <a:endParaRPr/>
          </a:p>
        </p:txBody>
      </p:sp>
      <p:sp>
        <p:nvSpPr>
          <p:cNvPr id="262" name="Google Shape;262;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vs Comparator</a:t>
            </a:r>
            <a:endParaRPr/>
          </a:p>
        </p:txBody>
      </p:sp>
      <p:sp>
        <p:nvSpPr>
          <p:cNvPr id="268" name="Google Shape;268;p23"/>
          <p:cNvSpPr txBox="1">
            <a:spLocks noGrp="1"/>
          </p:cNvSpPr>
          <p:nvPr>
            <p:ph type="body" idx="1"/>
          </p:nvPr>
        </p:nvSpPr>
        <p:spPr>
          <a:xfrm>
            <a:off x="380010" y="1481446"/>
            <a:ext cx="8383980" cy="4882266"/>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Comparable is implemented by the </a:t>
            </a:r>
            <a:r>
              <a:rPr lang="en-US" sz="2590" i="1"/>
              <a:t>object itself</a:t>
            </a:r>
            <a:r>
              <a:rPr lang="en-US" sz="2590"/>
              <a:t>. It defines a single method for comparing an object against another</a:t>
            </a:r>
            <a:endParaRPr/>
          </a:p>
          <a:p>
            <a:pPr marL="742950" lvl="1" indent="-285750" algn="l" rtl="0">
              <a:lnSpc>
                <a:spcPct val="90000"/>
              </a:lnSpc>
              <a:spcBef>
                <a:spcPts val="370"/>
              </a:spcBef>
              <a:spcAft>
                <a:spcPts val="0"/>
              </a:spcAft>
              <a:buSzPts val="1850"/>
              <a:buChar char="–"/>
            </a:pPr>
            <a:r>
              <a:rPr lang="en-US" sz="1850">
                <a:latin typeface="Courier New"/>
                <a:ea typeface="Courier New"/>
                <a:cs typeface="Courier New"/>
                <a:sym typeface="Courier New"/>
              </a:rPr>
              <a:t>public interface Comparable&lt;T&gt; {</a:t>
            </a:r>
            <a:br>
              <a:rPr lang="en-US" sz="1850">
                <a:latin typeface="Courier New"/>
                <a:ea typeface="Courier New"/>
                <a:cs typeface="Courier New"/>
                <a:sym typeface="Courier New"/>
              </a:rPr>
            </a:br>
            <a:r>
              <a:rPr lang="en-US" sz="1850">
                <a:latin typeface="Courier New"/>
                <a:ea typeface="Courier New"/>
                <a:cs typeface="Courier New"/>
                <a:sym typeface="Courier New"/>
              </a:rPr>
              <a:t>    int compareTo(T other);</a:t>
            </a:r>
            <a:br>
              <a:rPr lang="en-US" sz="1850">
                <a:latin typeface="Courier New"/>
                <a:ea typeface="Courier New"/>
                <a:cs typeface="Courier New"/>
                <a:sym typeface="Courier New"/>
              </a:rPr>
            </a:br>
            <a:r>
              <a:rPr lang="en-US" sz="1850">
                <a:latin typeface="Courier New"/>
                <a:ea typeface="Courier New"/>
                <a:cs typeface="Courier New"/>
                <a:sym typeface="Courier New"/>
              </a:rPr>
              <a:t>}</a:t>
            </a:r>
            <a:endParaRPr/>
          </a:p>
          <a:p>
            <a:pPr marL="342900" lvl="0" indent="-342900" algn="l" rtl="0">
              <a:lnSpc>
                <a:spcPct val="90000"/>
              </a:lnSpc>
              <a:spcBef>
                <a:spcPts val="518"/>
              </a:spcBef>
              <a:spcAft>
                <a:spcPts val="0"/>
              </a:spcAft>
              <a:buSzPts val="2590"/>
              <a:buChar char="•"/>
            </a:pPr>
            <a:r>
              <a:rPr lang="en-US" sz="2590"/>
              <a:t>Comparator is implemented by a 3</a:t>
            </a:r>
            <a:r>
              <a:rPr lang="en-US" sz="2590" baseline="30000"/>
              <a:t>rd </a:t>
            </a:r>
            <a:r>
              <a:rPr lang="en-US" sz="2590"/>
              <a:t>party class, and can define a single method for comparing two objects.</a:t>
            </a:r>
            <a:endParaRPr/>
          </a:p>
          <a:p>
            <a:pPr marL="742950" lvl="1" indent="-285750" algn="l" rtl="0">
              <a:lnSpc>
                <a:spcPct val="90000"/>
              </a:lnSpc>
              <a:spcBef>
                <a:spcPts val="370"/>
              </a:spcBef>
              <a:spcAft>
                <a:spcPts val="0"/>
              </a:spcAft>
              <a:buSzPts val="1850"/>
              <a:buChar char="–"/>
            </a:pPr>
            <a:r>
              <a:rPr lang="en-US" sz="1850">
                <a:latin typeface="Courier New"/>
                <a:ea typeface="Courier New"/>
                <a:cs typeface="Courier New"/>
                <a:sym typeface="Courier New"/>
              </a:rPr>
              <a:t>public interface Comparator&lt;T&gt; {</a:t>
            </a:r>
            <a:br>
              <a:rPr lang="en-US" sz="1850">
                <a:latin typeface="Courier New"/>
                <a:ea typeface="Courier New"/>
                <a:cs typeface="Courier New"/>
                <a:sym typeface="Courier New"/>
              </a:rPr>
            </a:br>
            <a:r>
              <a:rPr lang="en-US" sz="1850">
                <a:latin typeface="Courier New"/>
                <a:ea typeface="Courier New"/>
                <a:cs typeface="Courier New"/>
                <a:sym typeface="Courier New"/>
              </a:rPr>
              <a:t>    int compare(T objectA, T objectB);</a:t>
            </a:r>
            <a:br>
              <a:rPr lang="en-US" sz="1850">
                <a:latin typeface="Courier New"/>
                <a:ea typeface="Courier New"/>
                <a:cs typeface="Courier New"/>
                <a:sym typeface="Courier New"/>
              </a:rPr>
            </a:br>
            <a:r>
              <a:rPr lang="en-US" sz="1850">
                <a:latin typeface="Courier New"/>
                <a:ea typeface="Courier New"/>
                <a:cs typeface="Courier New"/>
                <a:sym typeface="Courier New"/>
              </a:rPr>
              <a:t>}</a:t>
            </a:r>
            <a:endParaRPr/>
          </a:p>
          <a:p>
            <a:pPr marL="342900" lvl="0" indent="-342900" algn="l" rtl="0">
              <a:lnSpc>
                <a:spcPct val="90000"/>
              </a:lnSpc>
              <a:spcBef>
                <a:spcPts val="518"/>
              </a:spcBef>
              <a:spcAft>
                <a:spcPts val="0"/>
              </a:spcAft>
              <a:buSzPts val="2590"/>
              <a:buChar char="•"/>
            </a:pPr>
            <a:r>
              <a:rPr lang="en-US" sz="2590"/>
              <a:t>Comparable defines a </a:t>
            </a:r>
            <a:r>
              <a:rPr lang="en-US" sz="2590" i="1"/>
              <a:t>default</a:t>
            </a:r>
            <a:r>
              <a:rPr lang="en-US" sz="2590"/>
              <a:t> comparison behavior for an object. Comparator defines </a:t>
            </a:r>
            <a:r>
              <a:rPr lang="en-US" sz="2590" i="1"/>
              <a:t>custom</a:t>
            </a:r>
            <a:r>
              <a:rPr lang="en-US" sz="2590"/>
              <a:t> behavior.</a:t>
            </a:r>
            <a:endParaRPr/>
          </a:p>
          <a:p>
            <a:pPr marL="342900" lvl="0" indent="-178435" algn="l" rtl="0">
              <a:lnSpc>
                <a:spcPct val="90000"/>
              </a:lnSpc>
              <a:spcBef>
                <a:spcPts val="518"/>
              </a:spcBef>
              <a:spcAft>
                <a:spcPts val="0"/>
              </a:spcAft>
              <a:buSzPts val="2590"/>
              <a:buNone/>
            </a:pPr>
            <a:endParaRPr sz="2590"/>
          </a:p>
        </p:txBody>
      </p:sp>
      <p:sp>
        <p:nvSpPr>
          <p:cNvPr id="269" name="Google Shape;269;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Comparable Example</a:t>
            </a:r>
            <a:endParaRPr/>
          </a:p>
        </p:txBody>
      </p:sp>
      <p:sp>
        <p:nvSpPr>
          <p:cNvPr id="275" name="Google Shape;275;p24"/>
          <p:cNvSpPr txBox="1">
            <a:spLocks noGrp="1"/>
          </p:cNvSpPr>
          <p:nvPr>
            <p:ph type="body" idx="1"/>
          </p:nvPr>
        </p:nvSpPr>
        <p:spPr>
          <a:xfrm>
            <a:off x="380010" y="1610987"/>
            <a:ext cx="8383980" cy="41497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a:ea typeface="Courier New"/>
                <a:cs typeface="Courier New"/>
                <a:sym typeface="Courier New"/>
              </a:rPr>
              <a:t>public class Student implements Comparable&lt;Student&gt;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int </a:t>
            </a:r>
            <a:r>
              <a:rPr lang="en-US" sz="2000" dirty="0" err="1">
                <a:latin typeface="Courier New"/>
                <a:ea typeface="Courier New"/>
                <a:cs typeface="Courier New"/>
                <a:sym typeface="Courier New"/>
              </a:rPr>
              <a:t>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fist;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String last;</a:t>
            </a:r>
            <a:endParaRPr dirty="0"/>
          </a:p>
          <a:p>
            <a:pPr marL="0" lvl="0" indent="0" algn="l" rtl="0">
              <a:spcBef>
                <a:spcPts val="400"/>
              </a:spcBef>
              <a:spcAft>
                <a:spcPts val="0"/>
              </a:spcAft>
              <a:buSzPts val="2000"/>
              <a:buNone/>
            </a:pPr>
            <a:endParaRPr sz="2000" dirty="0">
              <a:latin typeface="Courier New"/>
              <a:ea typeface="Courier New"/>
              <a:cs typeface="Courier New"/>
              <a:sym typeface="Courier New"/>
            </a:endParaRPr>
          </a:p>
          <a:p>
            <a:pPr marL="0" lvl="0" indent="0" algn="l" rtl="0">
              <a:spcBef>
                <a:spcPts val="400"/>
              </a:spcBef>
              <a:spcAft>
                <a:spcPts val="0"/>
              </a:spcAft>
              <a:buSzPts val="2000"/>
              <a:buNone/>
            </a:pPr>
            <a:r>
              <a:rPr lang="en-US" sz="2000" dirty="0">
                <a:latin typeface="Courier New"/>
                <a:ea typeface="Courier New"/>
                <a:cs typeface="Courier New"/>
                <a:sym typeface="Courier New"/>
              </a:rPr>
              <a:t>    // The natural ordering of students is by</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 Student ID.</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public int </a:t>
            </a:r>
            <a:r>
              <a:rPr lang="en-US" sz="2000" dirty="0" err="1">
                <a:latin typeface="Courier New"/>
                <a:ea typeface="Courier New"/>
                <a:cs typeface="Courier New"/>
                <a:sym typeface="Courier New"/>
              </a:rPr>
              <a:t>compareTo</a:t>
            </a:r>
            <a:r>
              <a:rPr lang="en-US" sz="2000" dirty="0">
                <a:latin typeface="Courier New"/>
                <a:ea typeface="Courier New"/>
                <a:cs typeface="Courier New"/>
                <a:sym typeface="Courier New"/>
              </a:rPr>
              <a:t>(Student other)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return </a:t>
            </a:r>
            <a:r>
              <a:rPr lang="en-US" sz="2000" dirty="0" err="1">
                <a:latin typeface="Courier New"/>
                <a:ea typeface="Courier New"/>
                <a:cs typeface="Courier New"/>
                <a:sym typeface="Courier New"/>
              </a:rPr>
              <a:t>this.studentID</a:t>
            </a:r>
            <a:r>
              <a:rPr lang="en-US" sz="2000" dirty="0">
                <a:latin typeface="Courier New"/>
                <a:ea typeface="Courier New"/>
                <a:cs typeface="Courier New"/>
                <a:sym typeface="Courier New"/>
              </a:rPr>
              <a:t> – </a:t>
            </a:r>
            <a:r>
              <a:rPr lang="en-US" sz="2000" dirty="0" err="1">
                <a:latin typeface="Courier New"/>
                <a:ea typeface="Courier New"/>
                <a:cs typeface="Courier New"/>
                <a:sym typeface="Courier New"/>
              </a:rPr>
              <a:t>other.studentID</a:t>
            </a:r>
            <a:r>
              <a:rPr lang="en-US" sz="2000" dirty="0">
                <a:latin typeface="Courier New"/>
                <a:ea typeface="Courier New"/>
                <a:cs typeface="Courier New"/>
                <a:sym typeface="Courier New"/>
              </a:rPr>
              <a:t>;</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    }</a:t>
            </a:r>
            <a:endParaRPr dirty="0"/>
          </a:p>
          <a:p>
            <a:pPr marL="0" lvl="0" indent="0" algn="l" rtl="0">
              <a:spcBef>
                <a:spcPts val="400"/>
              </a:spcBef>
              <a:spcAft>
                <a:spcPts val="0"/>
              </a:spcAft>
              <a:buSzPts val="2000"/>
              <a:buNone/>
            </a:pPr>
            <a:r>
              <a:rPr lang="en-US" sz="2000" dirty="0">
                <a:latin typeface="Courier New"/>
                <a:ea typeface="Courier New"/>
                <a:cs typeface="Courier New"/>
                <a:sym typeface="Courier New"/>
              </a:rPr>
              <a:t>}</a:t>
            </a:r>
            <a:endParaRPr dirty="0"/>
          </a:p>
        </p:txBody>
      </p:sp>
      <p:sp>
        <p:nvSpPr>
          <p:cNvPr id="276" name="Google Shape;276;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Comparator Example</a:t>
            </a:r>
            <a:endParaRPr/>
          </a:p>
        </p:txBody>
      </p:sp>
      <p:sp>
        <p:nvSpPr>
          <p:cNvPr id="282" name="Google Shape;282;p25"/>
          <p:cNvSpPr txBox="1">
            <a:spLocks noGrp="1"/>
          </p:cNvSpPr>
          <p:nvPr>
            <p:ph type="body" idx="1"/>
          </p:nvPr>
        </p:nvSpPr>
        <p:spPr>
          <a:xfrm>
            <a:off x="273330" y="1539240"/>
            <a:ext cx="8383980" cy="5007034"/>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endParaRPr lang="en-US" sz="1800" dirty="0">
              <a:latin typeface="Courier New"/>
              <a:ea typeface="Courier New"/>
              <a:cs typeface="Courier New"/>
              <a:sym typeface="Courier New"/>
            </a:endParaRPr>
          </a:p>
          <a:p>
            <a:pPr marL="0" lvl="0" indent="0" algn="l" rtl="0">
              <a:lnSpc>
                <a:spcPct val="90000"/>
              </a:lnSpc>
              <a:spcBef>
                <a:spcPts val="0"/>
              </a:spcBef>
              <a:spcAft>
                <a:spcPts val="0"/>
              </a:spcAft>
              <a:buSzPts val="1800"/>
              <a:buNone/>
            </a:pPr>
            <a:r>
              <a:rPr lang="en-US" sz="1800" dirty="0">
                <a:latin typeface="Courier New"/>
                <a:ea typeface="Courier New"/>
                <a:cs typeface="Courier New"/>
                <a:sym typeface="Courier New"/>
              </a:rPr>
              <a:t>public class Student implements Comparable&lt;Student&gt;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int </a:t>
            </a:r>
            <a:r>
              <a:rPr lang="en-US" sz="1800" dirty="0" err="1">
                <a:latin typeface="Courier New"/>
                <a:ea typeface="Courier New"/>
                <a:cs typeface="Courier New"/>
                <a:sym typeface="Courier New"/>
              </a:rPr>
              <a:t>studentID</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first;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last;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public class </a:t>
            </a:r>
            <a:r>
              <a:rPr lang="en-US" sz="1800" dirty="0" err="1">
                <a:latin typeface="Courier New"/>
                <a:ea typeface="Courier New"/>
                <a:cs typeface="Courier New"/>
                <a:sym typeface="Courier New"/>
              </a:rPr>
              <a:t>NameComparator</a:t>
            </a:r>
            <a:r>
              <a:rPr lang="en-US" sz="1800" dirty="0">
                <a:latin typeface="Courier New"/>
                <a:ea typeface="Courier New"/>
                <a:cs typeface="Courier New"/>
                <a:sym typeface="Courier New"/>
              </a:rPr>
              <a:t> implements Comparator&lt;Student&gt;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Comparing students by their name involves sorting by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last name, then first name. This is equivalent to</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 reversing the full names and sorting alphabetically.</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public int compare(Student </a:t>
            </a:r>
            <a:r>
              <a:rPr lang="en-US" sz="1800" dirty="0" err="1">
                <a:latin typeface="Courier New"/>
                <a:ea typeface="Courier New"/>
                <a:cs typeface="Courier New"/>
                <a:sym typeface="Courier New"/>
              </a:rPr>
              <a:t>stud_A</a:t>
            </a:r>
            <a:r>
              <a:rPr lang="en-US" sz="1800" dirty="0">
                <a:latin typeface="Courier New"/>
                <a:ea typeface="Courier New"/>
                <a:cs typeface="Courier New"/>
                <a:sym typeface="Courier New"/>
              </a:rPr>
              <a:t>, Student </a:t>
            </a:r>
            <a:r>
              <a:rPr lang="en-US" sz="1800" dirty="0" err="1">
                <a:latin typeface="Courier New"/>
                <a:ea typeface="Courier New"/>
                <a:cs typeface="Courier New"/>
                <a:sym typeface="Courier New"/>
              </a:rPr>
              <a:t>stud_B</a:t>
            </a: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fullA</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stud_A.last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stud_A.first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String </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 = </a:t>
            </a:r>
            <a:r>
              <a:rPr lang="en-US" sz="1800" dirty="0" err="1">
                <a:latin typeface="Courier New"/>
                <a:ea typeface="Courier New"/>
                <a:cs typeface="Courier New"/>
                <a:sym typeface="Courier New"/>
              </a:rPr>
              <a:t>stud_B.last</a:t>
            </a:r>
            <a:r>
              <a:rPr lang="en-US" sz="1800" dirty="0">
                <a:latin typeface="Courier New"/>
                <a:ea typeface="Courier New"/>
                <a:cs typeface="Courier New"/>
                <a:sym typeface="Courier New"/>
              </a:rPr>
              <a:t> + “ “ + </a:t>
            </a:r>
            <a:r>
              <a:rPr lang="en-US" sz="1800" dirty="0" err="1">
                <a:latin typeface="Courier New"/>
                <a:ea typeface="Courier New"/>
                <a:cs typeface="Courier New"/>
                <a:sym typeface="Courier New"/>
              </a:rPr>
              <a:t>stud_B.first</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return </a:t>
            </a:r>
            <a:r>
              <a:rPr lang="en-US" sz="1800" dirty="0" err="1">
                <a:latin typeface="Courier New"/>
                <a:ea typeface="Courier New"/>
                <a:cs typeface="Courier New"/>
                <a:sym typeface="Courier New"/>
              </a:rPr>
              <a:t>fullA.compareTo</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fullB</a:t>
            </a:r>
            <a:r>
              <a:rPr lang="en-US" sz="1800" dirty="0">
                <a:latin typeface="Courier New"/>
                <a:ea typeface="Courier New"/>
                <a:cs typeface="Courier New"/>
                <a:sym typeface="Courier New"/>
              </a:rPr>
              <a:t>);</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    }</a:t>
            </a:r>
            <a:endParaRPr dirty="0"/>
          </a:p>
          <a:p>
            <a:pPr marL="0" lvl="0" indent="0" algn="l" rtl="0">
              <a:lnSpc>
                <a:spcPct val="90000"/>
              </a:lnSpc>
              <a:spcBef>
                <a:spcPts val="360"/>
              </a:spcBef>
              <a:spcAft>
                <a:spcPts val="0"/>
              </a:spcAft>
              <a:buSzPts val="1800"/>
              <a:buNone/>
            </a:pPr>
            <a:r>
              <a:rPr lang="en-US" sz="1800" dirty="0">
                <a:latin typeface="Courier New"/>
                <a:ea typeface="Courier New"/>
                <a:cs typeface="Courier New"/>
                <a:sym typeface="Courier New"/>
              </a:rPr>
              <a:t>}</a:t>
            </a:r>
            <a:endParaRPr dirty="0"/>
          </a:p>
        </p:txBody>
      </p:sp>
      <p:sp>
        <p:nvSpPr>
          <p:cNvPr id="283" name="Google Shape;283;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Collection vs Collections</a:t>
            </a:r>
            <a:endParaRPr/>
          </a:p>
        </p:txBody>
      </p:sp>
      <p:sp>
        <p:nvSpPr>
          <p:cNvPr id="247" name="Google Shape;247;p20"/>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Collection is an interface that declares mandatory behavior for collections</a:t>
            </a:r>
            <a:endParaRPr/>
          </a:p>
          <a:p>
            <a:pPr marL="342900" lvl="0" indent="-165100" algn="l" rtl="0">
              <a:spcBef>
                <a:spcPts val="560"/>
              </a:spcBef>
              <a:spcAft>
                <a:spcPts val="0"/>
              </a:spcAft>
              <a:buSzPts val="2800"/>
              <a:buNone/>
            </a:pPr>
            <a:endParaRPr/>
          </a:p>
          <a:p>
            <a:pPr marL="342900" lvl="0" indent="-342900" algn="l" rtl="0">
              <a:spcBef>
                <a:spcPts val="560"/>
              </a:spcBef>
              <a:spcAft>
                <a:spcPts val="0"/>
              </a:spcAft>
              <a:buSzPts val="2800"/>
              <a:buChar char="•"/>
            </a:pPr>
            <a:r>
              <a:rPr lang="en-US"/>
              <a:t>Collection</a:t>
            </a:r>
            <a:r>
              <a:rPr lang="en-US" b="1" i="1" u="sng"/>
              <a:t>s</a:t>
            </a:r>
            <a:r>
              <a:rPr lang="en-US"/>
              <a:t> is a utility class filled with static methods that can be run with Collection subclasses.</a:t>
            </a:r>
            <a:endParaRPr/>
          </a:p>
          <a:p>
            <a:pPr marL="342900" lvl="0" indent="-165100" algn="l" rtl="0">
              <a:spcBef>
                <a:spcPts val="560"/>
              </a:spcBef>
              <a:spcAft>
                <a:spcPts val="0"/>
              </a:spcAft>
              <a:buSzPts val="2800"/>
              <a:buNone/>
            </a:pPr>
            <a:endParaRPr/>
          </a:p>
          <a:p>
            <a:pPr marL="342900" lvl="0" indent="-342900" algn="l" rtl="0">
              <a:spcBef>
                <a:spcPts val="400"/>
              </a:spcBef>
              <a:spcAft>
                <a:spcPts val="0"/>
              </a:spcAft>
              <a:buSzPts val="2000"/>
              <a:buChar char="•"/>
            </a:pPr>
            <a:r>
              <a:rPr lang="en-US" sz="2000" u="sng">
                <a:solidFill>
                  <a:schemeClr val="hlink"/>
                </a:solidFill>
                <a:hlinkClick r:id="rId3"/>
              </a:rPr>
              <a:t>https://docs.oracle.com/javase/8/docs/api/java/util/Collections.html</a:t>
            </a:r>
            <a:endParaRPr sz="2000"/>
          </a:p>
          <a:p>
            <a:pPr marL="0" lvl="0" indent="0" algn="l" rtl="0">
              <a:spcBef>
                <a:spcPts val="400"/>
              </a:spcBef>
              <a:spcAft>
                <a:spcPts val="0"/>
              </a:spcAft>
              <a:buSzPts val="2000"/>
              <a:buNone/>
            </a:pPr>
            <a:endParaRPr sz="2000"/>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2800"/>
              <a:buChar char="•"/>
            </a:pPr>
            <a:r>
              <a:rPr lang="en-US" dirty="0"/>
              <a:t>Some of these static methods </a:t>
            </a:r>
            <a:r>
              <a:rPr lang="en-US" dirty="0" err="1"/>
              <a:t>inlcude</a:t>
            </a:r>
            <a:r>
              <a:rPr lang="en-US" dirty="0"/>
              <a:t>:</a:t>
            </a:r>
          </a:p>
          <a:p>
            <a:pPr marL="342900" lvl="0" indent="-342900" algn="l" rtl="0">
              <a:spcBef>
                <a:spcPts val="0"/>
              </a:spcBef>
              <a:spcAft>
                <a:spcPts val="0"/>
              </a:spcAft>
              <a:buSzPts val="2800"/>
              <a:buChar char="•"/>
            </a:pPr>
            <a:r>
              <a:rPr lang="en-US" dirty="0">
                <a:latin typeface="Courier New" panose="02070309020205020404" pitchFamily="49" charset="0"/>
                <a:cs typeface="Courier New" panose="02070309020205020404" pitchFamily="49" charset="0"/>
              </a:rPr>
              <a:t>reverse()</a:t>
            </a:r>
          </a:p>
          <a:p>
            <a:pPr marL="800100" lvl="1" indent="-342900">
              <a:spcBef>
                <a:spcPts val="0"/>
              </a:spcBef>
              <a:buSzPts val="2800"/>
              <a:buChar char="•"/>
            </a:pPr>
            <a:r>
              <a:rPr lang="en-US" dirty="0"/>
              <a:t>A method that takes a list and reverses the order of elements in that specified list.</a:t>
            </a:r>
          </a:p>
          <a:p>
            <a:pPr marL="342900" indent="-342900">
              <a:spcBef>
                <a:spcPts val="0"/>
              </a:spcBef>
            </a:pPr>
            <a:r>
              <a:rPr lang="en-US" dirty="0">
                <a:latin typeface="Courier New" panose="02070309020205020404" pitchFamily="49" charset="0"/>
                <a:cs typeface="Courier New" panose="02070309020205020404" pitchFamily="49" charset="0"/>
              </a:rPr>
              <a:t>shuffle()</a:t>
            </a:r>
          </a:p>
          <a:p>
            <a:pPr marL="800100" lvl="1" indent="-342900">
              <a:spcBef>
                <a:spcPts val="0"/>
              </a:spcBef>
            </a:pPr>
            <a:r>
              <a:rPr lang="en-US" dirty="0"/>
              <a:t>A method that randomly places elements within a list.</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 list (byte, char, double, float, int, long, short or object) and potentially a comparator, placing the elements in specified order according to natural ordering (if no comparator is given and a natural ordering exists in the </a:t>
            </a:r>
            <a:r>
              <a:rPr lang="en-US" dirty="0" err="1"/>
              <a:t>jvm</a:t>
            </a:r>
            <a:r>
              <a:rPr lang="en-US" dirty="0"/>
              <a:t>) or the order specified by the comparator. </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106552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Arrays</a:t>
            </a:r>
            <a:endParaRPr dirty="0"/>
          </a:p>
        </p:txBody>
      </p:sp>
      <p:sp>
        <p:nvSpPr>
          <p:cNvPr id="247" name="Google Shape;247;p20"/>
          <p:cNvSpPr txBox="1">
            <a:spLocks noGrp="1"/>
          </p:cNvSpPr>
          <p:nvPr>
            <p:ph type="body" idx="1"/>
          </p:nvPr>
        </p:nvSpPr>
        <p:spPr>
          <a:xfrm>
            <a:off x="380010" y="1481446"/>
            <a:ext cx="8383980" cy="478600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SzPts val="2800"/>
              <a:buChar char="•"/>
            </a:pPr>
            <a:r>
              <a:rPr lang="en-US" dirty="0"/>
              <a:t>Arrays is a utility class that can be used on array objects, such as sorting, index, </a:t>
            </a:r>
            <a:r>
              <a:rPr lang="en-US" dirty="0" err="1"/>
              <a:t>etc</a:t>
            </a:r>
            <a:r>
              <a:rPr lang="en-US" dirty="0"/>
              <a:t>…</a:t>
            </a:r>
          </a:p>
          <a:p>
            <a:pPr marL="342900" lvl="0" indent="-342900" algn="l" rtl="0">
              <a:spcBef>
                <a:spcPts val="0"/>
              </a:spcBef>
              <a:spcAft>
                <a:spcPts val="0"/>
              </a:spcAft>
              <a:buSzPts val="2800"/>
              <a:buChar char="•"/>
            </a:pPr>
            <a:r>
              <a:rPr lang="en-US" dirty="0"/>
              <a:t>Some of these static methods include:</a:t>
            </a:r>
          </a:p>
          <a:p>
            <a:pPr marL="342900" lvl="0" indent="-342900" algn="l" rtl="0">
              <a:spcBef>
                <a:spcPts val="0"/>
              </a:spcBef>
              <a:spcAft>
                <a:spcPts val="0"/>
              </a:spcAft>
              <a:buSzPts val="2800"/>
              <a:buChar char="•"/>
            </a:pP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800100" lvl="1" indent="-342900">
              <a:spcBef>
                <a:spcPts val="0"/>
              </a:spcBef>
              <a:buSzPts val="2800"/>
              <a:buChar char="•"/>
            </a:pPr>
            <a:r>
              <a:rPr lang="en-US" dirty="0"/>
              <a:t>An overloaded </a:t>
            </a:r>
            <a:r>
              <a:rPr lang="en-US" dirty="0" err="1"/>
              <a:t>toString</a:t>
            </a:r>
            <a:r>
              <a:rPr lang="en-US" dirty="0"/>
              <a:t> methods which takes a </a:t>
            </a:r>
            <a:r>
              <a:rPr lang="en-US" dirty="0" err="1"/>
              <a:t>boolean</a:t>
            </a:r>
            <a:r>
              <a:rPr lang="en-US" dirty="0"/>
              <a:t>, byte, char, double, float, int, long, short or object array, and prints a string representation of the contents within the array.</a:t>
            </a:r>
          </a:p>
          <a:p>
            <a:pPr marL="342900" indent="-342900">
              <a:spcBef>
                <a:spcPts val="0"/>
              </a:spcBef>
            </a:pPr>
            <a:r>
              <a:rPr lang="en-US" dirty="0" err="1">
                <a:latin typeface="Courier New" panose="02070309020205020404" pitchFamily="49" charset="0"/>
                <a:cs typeface="Courier New" panose="02070309020205020404" pitchFamily="49" charset="0"/>
              </a:rPr>
              <a:t>binarySearch</a:t>
            </a:r>
            <a:r>
              <a:rPr lang="en-US" dirty="0">
                <a:latin typeface="Courier New" panose="02070309020205020404" pitchFamily="49" charset="0"/>
                <a:cs typeface="Courier New" panose="02070309020205020404" pitchFamily="49" charset="0"/>
              </a:rPr>
              <a:t>()</a:t>
            </a:r>
          </a:p>
          <a:p>
            <a:pPr marL="800100" lvl="1" indent="-342900">
              <a:spcBef>
                <a:spcPts val="0"/>
              </a:spcBef>
            </a:pPr>
            <a:r>
              <a:rPr lang="en-US" dirty="0"/>
              <a:t>An overloaded method that takes two parameters an array (byte, char, double, float, int, long, short or object) and a value with a matching datatype. It then performs a binary search on the given array for the given value. </a:t>
            </a:r>
          </a:p>
          <a:p>
            <a:pPr marL="800100" lvl="1" indent="-342900">
              <a:spcBef>
                <a:spcPts val="0"/>
              </a:spcBef>
            </a:pPr>
            <a:r>
              <a:rPr lang="en-US" dirty="0"/>
              <a:t>This method assumes that the array provided is sorted.</a:t>
            </a:r>
          </a:p>
          <a:p>
            <a:pPr marL="342900" indent="-342900">
              <a:spcBef>
                <a:spcPts val="0"/>
              </a:spcBef>
            </a:pPr>
            <a:r>
              <a:rPr lang="en-US" dirty="0">
                <a:latin typeface="Courier New" panose="02070309020205020404" pitchFamily="49" charset="0"/>
                <a:cs typeface="Courier New" panose="02070309020205020404" pitchFamily="49" charset="0"/>
              </a:rPr>
              <a:t>sort()</a:t>
            </a:r>
          </a:p>
          <a:p>
            <a:pPr marL="800100" lvl="1" indent="-342900">
              <a:spcBef>
                <a:spcPts val="0"/>
              </a:spcBef>
            </a:pPr>
            <a:r>
              <a:rPr lang="en-US" dirty="0"/>
              <a:t>An overloaded method that takes an array (byte, char, double, float, int, long, short or object) and sorts the values in ascending numerical order. When given an Object array, the ordering of the objects can only be performed if the object implements the comparable interface and provides an implementation for the </a:t>
            </a:r>
            <a:r>
              <a:rPr lang="en-US" dirty="0" err="1"/>
              <a:t>compareTo</a:t>
            </a:r>
            <a:r>
              <a:rPr lang="en-US" dirty="0"/>
              <a:t> method</a:t>
            </a:r>
          </a:p>
        </p:txBody>
      </p:sp>
      <p:sp>
        <p:nvSpPr>
          <p:cNvPr id="248" name="Google Shape;248;p2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19048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9B483-2554-4BD2-91E8-92F8E3176FC5}"/>
              </a:ext>
            </a:extLst>
          </p:cNvPr>
          <p:cNvSpPr>
            <a:spLocks noGrp="1"/>
          </p:cNvSpPr>
          <p:nvPr>
            <p:ph type="title"/>
          </p:nvPr>
        </p:nvSpPr>
        <p:spPr/>
        <p:txBody>
          <a:bodyPr/>
          <a:lstStyle/>
          <a:p>
            <a:r>
              <a:rPr lang="en-US" dirty="0"/>
              <a:t>Collection Hierarchy (recap)</a:t>
            </a:r>
          </a:p>
        </p:txBody>
      </p:sp>
      <p:sp>
        <p:nvSpPr>
          <p:cNvPr id="3" name="Text Placeholder 2">
            <a:extLst>
              <a:ext uri="{FF2B5EF4-FFF2-40B4-BE49-F238E27FC236}">
                <a16:creationId xmlns:a16="http://schemas.microsoft.com/office/drawing/2014/main" id="{C9F2426F-D5F3-4D3A-A712-BEC20D2F76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7545-FFBA-4A8A-95DA-678F4C1890E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pic>
        <p:nvPicPr>
          <p:cNvPr id="6" name="Picture 5" descr="A screenshot of a cell phone&#10;&#10;Description automatically generated">
            <a:extLst>
              <a:ext uri="{FF2B5EF4-FFF2-40B4-BE49-F238E27FC236}">
                <a16:creationId xmlns:a16="http://schemas.microsoft.com/office/drawing/2014/main" id="{6DE63F13-A792-4CF3-8022-381880E622E1}"/>
              </a:ext>
            </a:extLst>
          </p:cNvPr>
          <p:cNvPicPr>
            <a:picLocks noChangeAspect="1"/>
          </p:cNvPicPr>
          <p:nvPr/>
        </p:nvPicPr>
        <p:blipFill>
          <a:blip r:embed="rId2"/>
          <a:stretch>
            <a:fillRect/>
          </a:stretch>
        </p:blipFill>
        <p:spPr>
          <a:xfrm>
            <a:off x="166900" y="1408528"/>
            <a:ext cx="8810200" cy="4671797"/>
          </a:xfrm>
          <a:prstGeom prst="rect">
            <a:avLst/>
          </a:prstGeom>
        </p:spPr>
      </p:pic>
    </p:spTree>
    <p:extLst>
      <p:ext uri="{BB962C8B-B14F-4D97-AF65-F5344CB8AC3E}">
        <p14:creationId xmlns:p14="http://schemas.microsoft.com/office/powerpoint/2010/main" val="40111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Collection Interface (recap)</a:t>
            </a:r>
            <a:endParaRPr dirty="0"/>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b="1" dirty="0" err="1"/>
              <a:t>Iterable</a:t>
            </a:r>
            <a:r>
              <a:rPr lang="en-US" sz="2590" dirty="0"/>
              <a:t> – Everything can be “iterated through”. i.e. you can look at data within these items, one by one.</a:t>
            </a:r>
          </a:p>
          <a:p>
            <a:pPr marL="342900" lvl="0" indent="-342900" algn="l" rtl="0">
              <a:lnSpc>
                <a:spcPct val="90000"/>
              </a:lnSpc>
              <a:spcBef>
                <a:spcPts val="0"/>
              </a:spcBef>
              <a:spcAft>
                <a:spcPts val="0"/>
              </a:spcAft>
              <a:buSzPts val="2590"/>
              <a:buChar char="•"/>
            </a:pPr>
            <a:r>
              <a:rPr lang="en-US" sz="2590" b="1" dirty="0"/>
              <a:t>Collection </a:t>
            </a:r>
            <a:r>
              <a:rPr lang="en-US" sz="2590" dirty="0"/>
              <a:t>– An Interface in Java that provides an architecture to store and manipulate objects</a:t>
            </a:r>
          </a:p>
          <a:p>
            <a:pPr marL="342900" lvl="0" indent="-342900" algn="l" rtl="0">
              <a:lnSpc>
                <a:spcPct val="90000"/>
              </a:lnSpc>
              <a:spcBef>
                <a:spcPts val="0"/>
              </a:spcBef>
              <a:spcAft>
                <a:spcPts val="0"/>
              </a:spcAft>
              <a:buSzPts val="2590"/>
              <a:buChar char="•"/>
            </a:pPr>
            <a:r>
              <a:rPr lang="en-US" sz="2590" b="1" dirty="0"/>
              <a:t>Set</a:t>
            </a:r>
            <a:r>
              <a:rPr lang="en-US" sz="2590" dirty="0"/>
              <a:t> – A collection which cannot contain duplicate elements. </a:t>
            </a:r>
          </a:p>
          <a:p>
            <a:pPr marL="800100" lvl="1" indent="-342900">
              <a:lnSpc>
                <a:spcPct val="90000"/>
              </a:lnSpc>
              <a:spcBef>
                <a:spcPts val="0"/>
              </a:spcBef>
              <a:buSzPts val="2590"/>
              <a:buChar char="•"/>
            </a:pPr>
            <a:r>
              <a:rPr lang="en-US" sz="2190" dirty="0"/>
              <a:t>HashSet, </a:t>
            </a:r>
            <a:r>
              <a:rPr lang="en-US" sz="2190" dirty="0" err="1"/>
              <a:t>LinkedHashSet</a:t>
            </a:r>
            <a:r>
              <a:rPr lang="en-US" sz="2190" dirty="0"/>
              <a:t>, </a:t>
            </a:r>
            <a:r>
              <a:rPr lang="en-US" sz="2190" dirty="0" err="1"/>
              <a:t>SortedSet</a:t>
            </a:r>
            <a:endParaRPr lang="en-US" sz="2190" dirty="0"/>
          </a:p>
          <a:p>
            <a:pPr marL="342900" lvl="0" indent="-342900" algn="l" rtl="0">
              <a:lnSpc>
                <a:spcPct val="90000"/>
              </a:lnSpc>
              <a:spcBef>
                <a:spcPts val="0"/>
              </a:spcBef>
              <a:spcAft>
                <a:spcPts val="0"/>
              </a:spcAft>
              <a:buSzPts val="2590"/>
              <a:buChar char="•"/>
            </a:pPr>
            <a:r>
              <a:rPr lang="en-US" sz="2590" b="1" dirty="0"/>
              <a:t>Queue</a:t>
            </a:r>
            <a:r>
              <a:rPr lang="en-US" sz="2590" dirty="0"/>
              <a:t> – An ordered collection of objects which utilizes a First-in-first-out principle.</a:t>
            </a:r>
          </a:p>
          <a:p>
            <a:pPr marL="800100" lvl="1" indent="-342900">
              <a:lnSpc>
                <a:spcPct val="90000"/>
              </a:lnSpc>
              <a:spcBef>
                <a:spcPts val="0"/>
              </a:spcBef>
              <a:buSzPts val="2590"/>
              <a:buChar char="•"/>
            </a:pPr>
            <a:r>
              <a:rPr lang="en-US" sz="2190" dirty="0"/>
              <a:t>Priority Queue, Deque</a:t>
            </a:r>
          </a:p>
          <a:p>
            <a:pPr marL="342900" lvl="0" indent="-342900" algn="l" rtl="0">
              <a:lnSpc>
                <a:spcPct val="90000"/>
              </a:lnSpc>
              <a:spcBef>
                <a:spcPts val="0"/>
              </a:spcBef>
              <a:spcAft>
                <a:spcPts val="0"/>
              </a:spcAft>
              <a:buSzPts val="2590"/>
              <a:buChar char="•"/>
            </a:pPr>
            <a:r>
              <a:rPr lang="en-US" sz="2590" b="1" dirty="0"/>
              <a:t>List</a:t>
            </a:r>
            <a:r>
              <a:rPr lang="en-US" sz="2590" dirty="0"/>
              <a:t> – An ordered collection of objects which utilizes indexes.</a:t>
            </a:r>
          </a:p>
          <a:p>
            <a:pPr marL="800100" lvl="1" indent="-342900">
              <a:lnSpc>
                <a:spcPct val="90000"/>
              </a:lnSpc>
              <a:spcBef>
                <a:spcPts val="0"/>
              </a:spcBef>
              <a:buSzPts val="2590"/>
              <a:buChar char="•"/>
            </a:pPr>
            <a:r>
              <a:rPr lang="en-US" sz="2190" dirty="0" err="1"/>
              <a:t>ArrayList</a:t>
            </a:r>
            <a:r>
              <a:rPr lang="en-US" sz="2190" dirty="0"/>
              <a:t>, Vector, LinkedList</a:t>
            </a:r>
            <a:endParaRPr sz="2190"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0" i="0" u="none" strike="noStrike" kern="0" cap="none" spc="0" normalizeH="0" baseline="0" noProof="0">
              <a:ln>
                <a:noFill/>
              </a:ln>
              <a:solidFill>
                <a:srgbClr val="A0A1A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FD3A-2FFC-4E8D-95F1-9C41F9AA8D40}"/>
              </a:ext>
            </a:extLst>
          </p:cNvPr>
          <p:cNvSpPr>
            <a:spLocks noGrp="1"/>
          </p:cNvSpPr>
          <p:nvPr>
            <p:ph type="title"/>
          </p:nvPr>
        </p:nvSpPr>
        <p:spPr/>
        <p:txBody>
          <a:bodyPr/>
          <a:lstStyle/>
          <a:p>
            <a:r>
              <a:rPr lang="en-US" dirty="0"/>
              <a:t>Generics</a:t>
            </a:r>
          </a:p>
        </p:txBody>
      </p:sp>
      <p:sp>
        <p:nvSpPr>
          <p:cNvPr id="3" name="Text Placeholder 2">
            <a:extLst>
              <a:ext uri="{FF2B5EF4-FFF2-40B4-BE49-F238E27FC236}">
                <a16:creationId xmlns:a16="http://schemas.microsoft.com/office/drawing/2014/main" id="{7B9E0700-E6D9-42C0-9F52-0CAC9EB4B9AB}"/>
              </a:ext>
            </a:extLst>
          </p:cNvPr>
          <p:cNvSpPr>
            <a:spLocks noGrp="1"/>
          </p:cNvSpPr>
          <p:nvPr>
            <p:ph type="body" idx="1"/>
          </p:nvPr>
        </p:nvSpPr>
        <p:spPr>
          <a:xfrm>
            <a:off x="380010" y="1481446"/>
            <a:ext cx="8383980" cy="4945987"/>
          </a:xfrm>
        </p:spPr>
        <p:txBody>
          <a:bodyPr>
            <a:normAutofit fontScale="92500" lnSpcReduction="20000"/>
          </a:bodyPr>
          <a:lstStyle/>
          <a:p>
            <a:r>
              <a:rPr lang="en-US" dirty="0"/>
              <a:t>All Java Collections use “Generics”: </a:t>
            </a:r>
            <a:r>
              <a:rPr lang="en-US" dirty="0">
                <a:latin typeface="Courier New" panose="02070309020205020404" pitchFamily="49" charset="0"/>
                <a:cs typeface="Courier New" panose="02070309020205020404" pitchFamily="49" charset="0"/>
              </a:rPr>
              <a:t>&lt;Type&gt;</a:t>
            </a:r>
          </a:p>
          <a:p>
            <a:r>
              <a:rPr lang="en-US" dirty="0"/>
              <a:t>Generics act as a specifier (and limiter) for a type of data to be used within a class or interface.</a:t>
            </a:r>
          </a:p>
          <a:p>
            <a:r>
              <a:rPr lang="en-US" dirty="0"/>
              <a:t>Generics can be used when writing classes, interfaces and methods*.</a:t>
            </a:r>
          </a:p>
          <a:p>
            <a:pPr lvl="1"/>
            <a:r>
              <a:rPr lang="en-US" dirty="0"/>
              <a:t>*To use generics in a method, the containing class or interface must use generics</a:t>
            </a:r>
          </a:p>
          <a:p>
            <a:r>
              <a:rPr lang="en-US" dirty="0"/>
              <a:t>Generic types must be an object, primitives are not allowed. ‘Generic primitives’ are achieved using wrapper classes.</a:t>
            </a:r>
          </a:p>
          <a:p>
            <a:r>
              <a:rPr lang="en-US" dirty="0"/>
              <a:t>Generics are a way of saying, “</a:t>
            </a:r>
            <a:r>
              <a:rPr lang="en-US" i="1" dirty="0"/>
              <a:t>I don’t know what type this will be right now, but when this class is instantiated into an object, a type will be provided</a:t>
            </a:r>
            <a:r>
              <a:rPr lang="en-US" dirty="0"/>
              <a:t>”</a:t>
            </a:r>
          </a:p>
          <a:p>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 </a:t>
            </a:r>
            <a:r>
              <a:rPr lang="en-US" sz="1800" dirty="0" err="1">
                <a:latin typeface="Courier New" panose="02070309020205020404" pitchFamily="49" charset="0"/>
                <a:cs typeface="Courier New" panose="02070309020205020404" pitchFamily="49" charset="0"/>
              </a:rPr>
              <a:t>strList</a:t>
            </a:r>
            <a:r>
              <a:rPr lang="en-US" sz="1800" dirty="0">
                <a:latin typeface="Courier New" panose="02070309020205020404" pitchFamily="49" charset="0"/>
                <a:cs typeface="Courier New" panose="02070309020205020404" pitchFamily="49" charset="0"/>
              </a:rPr>
              <a:t> = new </a:t>
            </a:r>
            <a:r>
              <a:rPr lang="en-US" sz="1800" dirty="0" err="1">
                <a:latin typeface="Courier New" panose="02070309020205020404" pitchFamily="49" charset="0"/>
                <a:cs typeface="Courier New" panose="02070309020205020404" pitchFamily="49" charset="0"/>
              </a:rPr>
              <a:t>ArrayList</a:t>
            </a:r>
            <a:r>
              <a:rPr lang="en-US" sz="1800" dirty="0">
                <a:latin typeface="Courier New" panose="02070309020205020404" pitchFamily="49" charset="0"/>
                <a:cs typeface="Courier New" panose="02070309020205020404" pitchFamily="49" charset="0"/>
              </a:rPr>
              <a:t>&lt;String&gt;();</a:t>
            </a:r>
          </a:p>
        </p:txBody>
      </p:sp>
      <p:sp>
        <p:nvSpPr>
          <p:cNvPr id="4" name="Slide Number Placeholder 3">
            <a:extLst>
              <a:ext uri="{FF2B5EF4-FFF2-40B4-BE49-F238E27FC236}">
                <a16:creationId xmlns:a16="http://schemas.microsoft.com/office/drawing/2014/main" id="{642A279A-A0B5-4F67-94F3-EEC304C4311C}"/>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A0A1A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A0A1A0"/>
              </a:solidFill>
              <a:effectLst/>
              <a:uLnTx/>
              <a:uFillTx/>
              <a:latin typeface="Arial"/>
              <a:cs typeface="Arial"/>
              <a:sym typeface="Arial"/>
            </a:endParaRPr>
          </a:p>
        </p:txBody>
      </p:sp>
    </p:spTree>
    <p:extLst>
      <p:ext uri="{BB962C8B-B14F-4D97-AF65-F5344CB8AC3E}">
        <p14:creationId xmlns:p14="http://schemas.microsoft.com/office/powerpoint/2010/main" val="267897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Iterable</a:t>
            </a:r>
            <a:endParaRPr/>
          </a:p>
        </p:txBody>
      </p:sp>
      <p:sp>
        <p:nvSpPr>
          <p:cNvPr id="233" name="Google Shape;233;p18"/>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590"/>
              <a:buChar char="•"/>
            </a:pPr>
            <a:r>
              <a:rPr lang="en-US" sz="2590"/>
              <a:t>The Iterable interface specifies the behavior for </a:t>
            </a:r>
            <a:r>
              <a:rPr lang="en-US" sz="2590" i="1"/>
              <a:t>being able to return an Iterator</a:t>
            </a:r>
            <a:r>
              <a:rPr lang="en-US" sz="2590"/>
              <a: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classes must define the .iterator() method that returns an Iterator type object.</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Implementing Iterable is mandatory for using an “enhanced for” loop</a:t>
            </a:r>
            <a:endParaRPr/>
          </a:p>
          <a:p>
            <a:pPr marL="342900" lvl="0" indent="-178435" algn="l" rtl="0">
              <a:lnSpc>
                <a:spcPct val="80000"/>
              </a:lnSpc>
              <a:spcBef>
                <a:spcPts val="518"/>
              </a:spcBef>
              <a:spcAft>
                <a:spcPts val="0"/>
              </a:spcAft>
              <a:buSzPts val="2590"/>
              <a:buNone/>
            </a:pPr>
            <a:endParaRPr sz="2590"/>
          </a:p>
          <a:p>
            <a:pPr marL="342900" lvl="0" indent="-342900" algn="l" rtl="0">
              <a:lnSpc>
                <a:spcPct val="80000"/>
              </a:lnSpc>
              <a:spcBef>
                <a:spcPts val="518"/>
              </a:spcBef>
              <a:spcAft>
                <a:spcPts val="0"/>
              </a:spcAft>
              <a:buSzPts val="2590"/>
              <a:buChar char="•"/>
            </a:pPr>
            <a:r>
              <a:rPr lang="en-US" sz="2590"/>
              <a:t>The Collection interface extends the Iterable interface. All Java collections are iterable/have iterators</a:t>
            </a:r>
            <a:endParaRPr/>
          </a:p>
        </p:txBody>
      </p:sp>
      <p:sp>
        <p:nvSpPr>
          <p:cNvPr id="234" name="Google Shape;234;p1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Iterators</a:t>
            </a:r>
            <a:endParaRPr/>
          </a:p>
        </p:txBody>
      </p:sp>
      <p:sp>
        <p:nvSpPr>
          <p:cNvPr id="226" name="Google Shape;226;p17"/>
          <p:cNvSpPr txBox="1">
            <a:spLocks noGrp="1"/>
          </p:cNvSpPr>
          <p:nvPr>
            <p:ph type="body" idx="1"/>
          </p:nvPr>
        </p:nvSpPr>
        <p:spPr>
          <a:xfrm>
            <a:off x="380010" y="1481446"/>
            <a:ext cx="8383980" cy="511108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a:t>How do you traverse (retrieve each element in) a collection?</a:t>
            </a:r>
            <a:endParaRPr/>
          </a:p>
          <a:p>
            <a:pPr marL="742950" lvl="1" indent="-285750" algn="l" rtl="0">
              <a:lnSpc>
                <a:spcPct val="90000"/>
              </a:lnSpc>
              <a:spcBef>
                <a:spcPts val="444"/>
              </a:spcBef>
              <a:spcAft>
                <a:spcPts val="0"/>
              </a:spcAft>
              <a:buSzPts val="2220"/>
              <a:buChar char="–"/>
            </a:pPr>
            <a:r>
              <a:rPr lang="en-US" sz="2220"/>
              <a:t>Lists: you can use the size() element to get the total number of elements, and get(int index) from 0 … size()</a:t>
            </a:r>
            <a:endParaRPr/>
          </a:p>
          <a:p>
            <a:pPr marL="742950" lvl="1" indent="-285750" algn="l" rtl="0">
              <a:lnSpc>
                <a:spcPct val="90000"/>
              </a:lnSpc>
              <a:spcBef>
                <a:spcPts val="444"/>
              </a:spcBef>
              <a:spcAft>
                <a:spcPts val="0"/>
              </a:spcAft>
              <a:buSzPts val="2220"/>
              <a:buChar char="–"/>
            </a:pPr>
            <a:r>
              <a:rPr lang="en-US" sz="2220"/>
              <a:t>Sets and Queues don’t use an index though…</a:t>
            </a:r>
            <a:endParaRPr/>
          </a:p>
          <a:p>
            <a:pPr marL="342900" lvl="0" indent="-342900" algn="l" rtl="0">
              <a:lnSpc>
                <a:spcPct val="90000"/>
              </a:lnSpc>
              <a:spcBef>
                <a:spcPts val="518"/>
              </a:spcBef>
              <a:spcAft>
                <a:spcPts val="0"/>
              </a:spcAft>
              <a:buSzPts val="2590"/>
              <a:buChar char="•"/>
            </a:pPr>
            <a:r>
              <a:rPr lang="en-US" sz="2590"/>
              <a:t>An Iterator is an interface that specifies the behavior of blindly moving through each element in a collection</a:t>
            </a:r>
            <a:endParaRPr/>
          </a:p>
          <a:p>
            <a:pPr marL="342900" lvl="0" indent="-342900" algn="l" rtl="0">
              <a:lnSpc>
                <a:spcPct val="90000"/>
              </a:lnSpc>
              <a:spcBef>
                <a:spcPts val="518"/>
              </a:spcBef>
              <a:spcAft>
                <a:spcPts val="0"/>
              </a:spcAft>
              <a:buSzPts val="2590"/>
              <a:buChar char="•"/>
            </a:pPr>
            <a:r>
              <a:rPr lang="en-US" sz="2590"/>
              <a:t>Calling the iterator() method of a Collection returns an Iterator object capable of unidirectional “blind” navigation</a:t>
            </a:r>
            <a:endParaRPr/>
          </a:p>
          <a:p>
            <a:pPr marL="742950" lvl="1" indent="-285750" algn="l" rtl="0">
              <a:lnSpc>
                <a:spcPct val="90000"/>
              </a:lnSpc>
              <a:spcBef>
                <a:spcPts val="444"/>
              </a:spcBef>
              <a:spcAft>
                <a:spcPts val="0"/>
              </a:spcAft>
              <a:buSzPts val="2220"/>
              <a:buChar char="–"/>
            </a:pPr>
            <a:r>
              <a:rPr lang="en-US" sz="2220"/>
              <a:t>Unidirectional: Can only move to the “next” element</a:t>
            </a:r>
            <a:endParaRPr/>
          </a:p>
          <a:p>
            <a:pPr marL="742950" lvl="1" indent="-285750" algn="l" rtl="0">
              <a:lnSpc>
                <a:spcPct val="90000"/>
              </a:lnSpc>
              <a:spcBef>
                <a:spcPts val="444"/>
              </a:spcBef>
              <a:spcAft>
                <a:spcPts val="0"/>
              </a:spcAft>
              <a:buSzPts val="2220"/>
              <a:buChar char="–"/>
            </a:pPr>
            <a:r>
              <a:rPr lang="en-US" sz="2220"/>
              <a:t>Blind: no sorting is guaranteed, no telling what the “next” element is going to be</a:t>
            </a:r>
            <a:endParaRPr/>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Iterator/Enhanced For Loop Example</a:t>
            </a:r>
            <a:endParaRPr/>
          </a:p>
        </p:txBody>
      </p:sp>
      <p:sp>
        <p:nvSpPr>
          <p:cNvPr id="240" name="Google Shape;240;p19"/>
          <p:cNvSpPr txBox="1">
            <a:spLocks noGrp="1"/>
          </p:cNvSpPr>
          <p:nvPr>
            <p:ph type="body" idx="1"/>
          </p:nvPr>
        </p:nvSpPr>
        <p:spPr>
          <a:xfrm>
            <a:off x="380010" y="1481446"/>
            <a:ext cx="8383980" cy="4525963"/>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p>
            <a:pPr marL="0" lvl="0" indent="0" algn="l" rtl="0">
              <a:spcBef>
                <a:spcPts val="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iterate(HashSet&lt;String&gt; </a:t>
            </a:r>
            <a:r>
              <a:rPr lang="en-US" sz="2000" dirty="0" err="1">
                <a:latin typeface="Courier New" panose="02070309020205020404" pitchFamily="49" charset="0"/>
                <a:ea typeface="Courier New"/>
                <a:cs typeface="Courier New" panose="02070309020205020404" pitchFamily="49" charset="0"/>
                <a:sym typeface="Courier New"/>
              </a:rPr>
              <a:t>someSet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Iterator&lt;String&gt; </a:t>
            </a:r>
            <a:r>
              <a:rPr lang="en-US" sz="2000" dirty="0" err="1">
                <a:latin typeface="Courier New" panose="02070309020205020404" pitchFamily="49" charset="0"/>
                <a:ea typeface="Courier New"/>
                <a:cs typeface="Courier New" panose="02070309020205020404" pitchFamily="49" charset="0"/>
                <a:sym typeface="Courier New"/>
              </a:rPr>
              <a:t>iter</a:t>
            </a:r>
            <a:r>
              <a:rPr lang="en-US" sz="2000" dirty="0">
                <a:latin typeface="Courier New" panose="02070309020205020404" pitchFamily="49" charset="0"/>
                <a:ea typeface="Courier New"/>
                <a:cs typeface="Courier New" panose="02070309020205020404" pitchFamily="49" charset="0"/>
                <a:sym typeface="Courier New"/>
              </a:rPr>
              <a:t> = </a:t>
            </a:r>
            <a:r>
              <a:rPr lang="en-US" sz="2000" dirty="0" err="1">
                <a:latin typeface="Courier New" panose="02070309020205020404" pitchFamily="49" charset="0"/>
                <a:ea typeface="Courier New"/>
                <a:cs typeface="Courier New" panose="02070309020205020404" pitchFamily="49" charset="0"/>
                <a:sym typeface="Courier New"/>
              </a:rPr>
              <a:t>someSet.iterator</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while (</a:t>
            </a:r>
            <a:r>
              <a:rPr lang="en-US" sz="2000" dirty="0" err="1">
                <a:latin typeface="Courier New" panose="02070309020205020404" pitchFamily="49" charset="0"/>
                <a:ea typeface="Courier New"/>
                <a:cs typeface="Courier New" panose="02070309020205020404" pitchFamily="49" charset="0"/>
                <a:sym typeface="Courier New"/>
              </a:rPr>
              <a:t>iter.hasNext</a:t>
            </a:r>
            <a:r>
              <a:rPr lang="en-US" sz="2000" dirty="0">
                <a:latin typeface="Courier New" panose="02070309020205020404" pitchFamily="49" charset="0"/>
                <a:ea typeface="Courier New"/>
                <a:cs typeface="Courier New" panose="02070309020205020404" pitchFamily="49" charset="0"/>
                <a:sym typeface="Courier New"/>
              </a:rPr>
              <a:t>()) {</a:t>
            </a:r>
          </a:p>
          <a:p>
            <a:pPr marL="0" lvl="0" indent="0" algn="l" rtl="0">
              <a:spcBef>
                <a:spcPts val="400"/>
              </a:spcBef>
              <a:spcAft>
                <a:spcPts val="0"/>
              </a:spcAft>
              <a:buSzPts val="2000"/>
              <a:buNone/>
            </a:pPr>
            <a:r>
              <a:rPr lang="en-US" sz="2000" dirty="0">
                <a:latin typeface="Courier New" panose="02070309020205020404" pitchFamily="49" charset="0"/>
                <a:cs typeface="Courier New" panose="02070309020205020404" pitchFamily="49" charset="0"/>
                <a:sym typeface="Courier New"/>
              </a:rPr>
              <a:t>		String </a:t>
            </a:r>
            <a:r>
              <a:rPr lang="en-US" sz="2000" dirty="0" err="1">
                <a:latin typeface="Courier New" panose="02070309020205020404" pitchFamily="49" charset="0"/>
                <a:cs typeface="Courier New" panose="02070309020205020404" pitchFamily="49" charset="0"/>
                <a:sym typeface="Courier New"/>
              </a:rPr>
              <a:t>currentString</a:t>
            </a:r>
            <a:r>
              <a:rPr lang="en-US" sz="2000" dirty="0">
                <a:latin typeface="Courier New" panose="02070309020205020404" pitchFamily="49" charset="0"/>
                <a:cs typeface="Courier New" panose="02070309020205020404" pitchFamily="49" charset="0"/>
                <a:sym typeface="Courier New"/>
              </a:rPr>
              <a:t> = </a:t>
            </a:r>
            <a:r>
              <a:rPr lang="en-US" sz="2000" dirty="0" err="1">
                <a:latin typeface="Courier New" panose="02070309020205020404" pitchFamily="49" charset="0"/>
                <a:cs typeface="Courier New" panose="02070309020205020404" pitchFamily="49" charset="0"/>
                <a:sym typeface="Courier New"/>
              </a:rPr>
              <a:t>iter.next</a:t>
            </a:r>
            <a:r>
              <a:rPr lang="en-US" sz="2000" dirty="0">
                <a:latin typeface="Courier New" panose="02070309020205020404" pitchFamily="49" charset="0"/>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a:t>
            </a:r>
            <a:r>
              <a:rPr lang="en-US" sz="2000" dirty="0" err="1">
                <a:latin typeface="Courier New" panose="02070309020205020404" pitchFamily="49" charset="0"/>
                <a:ea typeface="Courier New"/>
                <a:cs typeface="Courier New" panose="02070309020205020404" pitchFamily="49" charset="0"/>
                <a:sym typeface="Courier New"/>
              </a:rPr>
              <a:t>currentString</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endParaRPr sz="20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public void </a:t>
            </a:r>
            <a:r>
              <a:rPr lang="en-US" sz="2000" dirty="0" err="1">
                <a:latin typeface="Courier New" panose="02070309020205020404" pitchFamily="49" charset="0"/>
                <a:ea typeface="Courier New"/>
                <a:cs typeface="Courier New" panose="02070309020205020404" pitchFamily="49" charset="0"/>
                <a:sym typeface="Courier New"/>
              </a:rPr>
              <a:t>enhancedFor</a:t>
            </a:r>
            <a:r>
              <a:rPr lang="en-US" sz="2000" dirty="0">
                <a:latin typeface="Courier New" panose="02070309020205020404" pitchFamily="49" charset="0"/>
                <a:ea typeface="Courier New"/>
                <a:cs typeface="Courier New" panose="02070309020205020404" pitchFamily="49" charset="0"/>
                <a:sym typeface="Courier New"/>
              </a:rPr>
              <a:t>(HashSet&lt;String&gt;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for(String s : </a:t>
            </a:r>
            <a:r>
              <a:rPr lang="en-US" sz="2000" dirty="0" err="1">
                <a:latin typeface="Courier New" panose="02070309020205020404" pitchFamily="49" charset="0"/>
                <a:ea typeface="Courier New"/>
                <a:cs typeface="Courier New" panose="02070309020205020404" pitchFamily="49" charset="0"/>
                <a:sym typeface="Courier New"/>
              </a:rPr>
              <a:t>stringSet</a:t>
            </a:r>
            <a:r>
              <a:rPr lang="en-US" sz="2000" dirty="0">
                <a:latin typeface="Courier New" panose="02070309020205020404" pitchFamily="49" charset="0"/>
                <a:ea typeface="Courier New"/>
                <a:cs typeface="Courier New" panose="02070309020205020404" pitchFamily="49" charset="0"/>
                <a:sym typeface="Courier New"/>
              </a:rPr>
              <a:t>)</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r>
              <a:rPr lang="en-US" sz="2000" dirty="0" err="1">
                <a:latin typeface="Courier New" panose="02070309020205020404" pitchFamily="49" charset="0"/>
                <a:ea typeface="Courier New"/>
                <a:cs typeface="Courier New" panose="02070309020205020404" pitchFamily="49" charset="0"/>
                <a:sym typeface="Courier New"/>
              </a:rPr>
              <a:t>System.out.println</a:t>
            </a:r>
            <a:r>
              <a:rPr lang="en-US" sz="2000" dirty="0">
                <a:latin typeface="Courier New" panose="02070309020205020404" pitchFamily="49" charset="0"/>
                <a:ea typeface="Courier New"/>
                <a:cs typeface="Courier New" panose="02070309020205020404" pitchFamily="49" charset="0"/>
                <a:sym typeface="Courier New"/>
              </a:rPr>
              <a:t>(s);</a:t>
            </a:r>
            <a:endParaRPr dirty="0">
              <a:latin typeface="Courier New" panose="02070309020205020404" pitchFamily="49" charset="0"/>
              <a:cs typeface="Courier New" panose="02070309020205020404" pitchFamily="49" charset="0"/>
            </a:endParaRPr>
          </a:p>
          <a:p>
            <a:pPr marL="0" lvl="0" indent="0" algn="l" rtl="0">
              <a:spcBef>
                <a:spcPts val="400"/>
              </a:spcBef>
              <a:spcAft>
                <a:spcPts val="0"/>
              </a:spcAft>
              <a:buSzPts val="2000"/>
              <a:buNone/>
            </a:pPr>
            <a:r>
              <a:rPr lang="en-US" sz="2000" dirty="0">
                <a:latin typeface="Courier New" panose="02070309020205020404" pitchFamily="49" charset="0"/>
                <a:ea typeface="Courier New"/>
                <a:cs typeface="Courier New" panose="02070309020205020404" pitchFamily="49" charset="0"/>
                <a:sym typeface="Courier New"/>
              </a:rPr>
              <a:t>} </a:t>
            </a:r>
            <a:endParaRPr dirty="0">
              <a:latin typeface="Courier New" panose="02070309020205020404" pitchFamily="49" charset="0"/>
              <a:cs typeface="Courier New" panose="02070309020205020404" pitchFamily="49" charset="0"/>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Java Maps</a:t>
            </a:r>
            <a:endParaRPr/>
          </a:p>
        </p:txBody>
      </p:sp>
      <p:sp>
        <p:nvSpPr>
          <p:cNvPr id="254" name="Google Shape;254;p2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800"/>
              <a:buChar char="•"/>
            </a:pPr>
            <a:r>
              <a:rPr lang="en-US"/>
              <a:t>Maps in Java do not implement the Collection interface or the Iterable interface</a:t>
            </a:r>
            <a:endParaRPr/>
          </a:p>
          <a:p>
            <a:pPr marL="342900" lvl="0" indent="-165100" algn="l" rtl="0">
              <a:spcBef>
                <a:spcPts val="560"/>
              </a:spcBef>
              <a:spcAft>
                <a:spcPts val="0"/>
              </a:spcAft>
              <a:buSzPts val="2800"/>
              <a:buNone/>
            </a:pPr>
            <a:endParaRPr/>
          </a:p>
          <a:p>
            <a:pPr marL="342900" lvl="0" indent="-342900" algn="l" rtl="0">
              <a:spcBef>
                <a:spcPts val="560"/>
              </a:spcBef>
              <a:spcAft>
                <a:spcPts val="0"/>
              </a:spcAft>
              <a:buSzPts val="2800"/>
              <a:buChar char="•"/>
            </a:pPr>
            <a:r>
              <a:rPr lang="en-US"/>
              <a:t>However, the keySet() and values() methods both return Iterable collections of all the keys and values in the Map, respectively.</a:t>
            </a:r>
            <a:endParaRPr/>
          </a:p>
          <a:p>
            <a:pPr marL="342900" lvl="0" indent="-165100" algn="l" rtl="0">
              <a:spcBef>
                <a:spcPts val="560"/>
              </a:spcBef>
              <a:spcAft>
                <a:spcPts val="0"/>
              </a:spcAft>
              <a:buSzPts val="2800"/>
              <a:buNone/>
            </a:pPr>
            <a:endParaRPr/>
          </a:p>
          <a:p>
            <a:pPr marL="342900" lvl="0" indent="-342900" algn="l" rtl="0">
              <a:spcBef>
                <a:spcPts val="560"/>
              </a:spcBef>
              <a:spcAft>
                <a:spcPts val="0"/>
              </a:spcAft>
              <a:buSzPts val="2800"/>
              <a:buChar char="•"/>
            </a:pPr>
            <a:r>
              <a:rPr lang="en-US"/>
              <a:t>You can iterate over a keyset to facilitate iterating through a map intuitively.</a:t>
            </a:r>
            <a:endParaRPr/>
          </a:p>
        </p:txBody>
      </p:sp>
      <p:sp>
        <p:nvSpPr>
          <p:cNvPr id="255" name="Google Shape;255;p2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FFAD-81E5-4CCB-8DA6-194F0C482FAF}"/>
              </a:ext>
            </a:extLst>
          </p:cNvPr>
          <p:cNvSpPr>
            <a:spLocks noGrp="1"/>
          </p:cNvSpPr>
          <p:nvPr>
            <p:ph type="title"/>
          </p:nvPr>
        </p:nvSpPr>
        <p:spPr/>
        <p:txBody>
          <a:bodyPr/>
          <a:lstStyle/>
          <a:p>
            <a:r>
              <a:rPr lang="en-US" dirty="0"/>
              <a:t>Map</a:t>
            </a:r>
          </a:p>
        </p:txBody>
      </p:sp>
      <p:sp>
        <p:nvSpPr>
          <p:cNvPr id="4" name="Slide Number Placeholder 3">
            <a:extLst>
              <a:ext uri="{FF2B5EF4-FFF2-40B4-BE49-F238E27FC236}">
                <a16:creationId xmlns:a16="http://schemas.microsoft.com/office/drawing/2014/main" id="{5B6217FB-90E9-4DF1-BCA3-AD192DAF5E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descr="A screenshot of a cell phone&#10;&#10;Description automatically generated">
            <a:extLst>
              <a:ext uri="{FF2B5EF4-FFF2-40B4-BE49-F238E27FC236}">
                <a16:creationId xmlns:a16="http://schemas.microsoft.com/office/drawing/2014/main" id="{E8E14685-F17B-4C74-B8DF-52F73AF796FF}"/>
              </a:ext>
            </a:extLst>
          </p:cNvPr>
          <p:cNvPicPr>
            <a:picLocks noChangeAspect="1"/>
          </p:cNvPicPr>
          <p:nvPr/>
        </p:nvPicPr>
        <p:blipFill>
          <a:blip r:embed="rId2"/>
          <a:stretch>
            <a:fillRect/>
          </a:stretch>
        </p:blipFill>
        <p:spPr>
          <a:xfrm>
            <a:off x="380010" y="3670853"/>
            <a:ext cx="8182596" cy="2348303"/>
          </a:xfrm>
          <a:prstGeom prst="rect">
            <a:avLst/>
          </a:prstGeom>
        </p:spPr>
      </p:pic>
      <p:pic>
        <p:nvPicPr>
          <p:cNvPr id="7" name="Picture 6">
            <a:extLst>
              <a:ext uri="{FF2B5EF4-FFF2-40B4-BE49-F238E27FC236}">
                <a16:creationId xmlns:a16="http://schemas.microsoft.com/office/drawing/2014/main" id="{6CE58A2E-ADD3-4BED-84A2-33F79D1C80F6}"/>
              </a:ext>
            </a:extLst>
          </p:cNvPr>
          <p:cNvPicPr>
            <a:picLocks noChangeAspect="1"/>
          </p:cNvPicPr>
          <p:nvPr/>
        </p:nvPicPr>
        <p:blipFill>
          <a:blip r:embed="rId3"/>
          <a:stretch>
            <a:fillRect/>
          </a:stretch>
        </p:blipFill>
        <p:spPr>
          <a:xfrm>
            <a:off x="380010" y="1343393"/>
            <a:ext cx="1909432" cy="1762552"/>
          </a:xfrm>
          <a:prstGeom prst="rect">
            <a:avLst/>
          </a:prstGeom>
        </p:spPr>
      </p:pic>
    </p:spTree>
    <p:extLst>
      <p:ext uri="{BB962C8B-B14F-4D97-AF65-F5344CB8AC3E}">
        <p14:creationId xmlns:p14="http://schemas.microsoft.com/office/powerpoint/2010/main" val="828568026"/>
      </p:ext>
    </p:extLst>
  </p:cSld>
  <p:clrMapOvr>
    <a:masterClrMapping/>
  </p:clrMapOvr>
</p:sld>
</file>

<file path=ppt/theme/theme1.xml><?xml version="1.0" encoding="utf-8"?>
<a:theme xmlns:a="http://schemas.openxmlformats.org/drawingml/2006/main" name="Revature">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id="{24F846AD-0162-44D4-93E8-2F393369D2EF}" vid="{C2372A91-FFE2-4AA5-895E-1FECFBB281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Revature</Template>
  <TotalTime>14</TotalTime>
  <Words>1392</Words>
  <Application>Microsoft Office PowerPoint</Application>
  <PresentationFormat>On-screen Show (4:3)</PresentationFormat>
  <Paragraphs>145</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Courier New</vt:lpstr>
      <vt:lpstr>Revature</vt:lpstr>
      <vt:lpstr>Collection Framework Java</vt:lpstr>
      <vt:lpstr>Collection Hierarchy (recap)</vt:lpstr>
      <vt:lpstr>Collection Interface (recap)</vt:lpstr>
      <vt:lpstr>Generics</vt:lpstr>
      <vt:lpstr>Iterable</vt:lpstr>
      <vt:lpstr>Iterators</vt:lpstr>
      <vt:lpstr>Iterator/Enhanced For Loop Example</vt:lpstr>
      <vt:lpstr>Java Maps</vt:lpstr>
      <vt:lpstr>Map</vt:lpstr>
      <vt:lpstr>Maps</vt:lpstr>
      <vt:lpstr>Comparing Collection Elements</vt:lpstr>
      <vt:lpstr>Comparable vs Comparator</vt:lpstr>
      <vt:lpstr>Comparable Example</vt:lpstr>
      <vt:lpstr>Comparator Example</vt:lpstr>
      <vt:lpstr>Collection vs Collections</vt:lpstr>
      <vt:lpstr>Collections</vt:lpstr>
      <vt:lpstr>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 Java</dc:title>
  <dc:creator>Bryn Portella</dc:creator>
  <cp:lastModifiedBy>Joseph Highe</cp:lastModifiedBy>
  <cp:revision>3</cp:revision>
  <dcterms:created xsi:type="dcterms:W3CDTF">2021-04-12T14:01:44Z</dcterms:created>
  <dcterms:modified xsi:type="dcterms:W3CDTF">2021-10-06T14:38:49Z</dcterms:modified>
</cp:coreProperties>
</file>