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22"/>
  </p:notesMasterIdLst>
  <p:sldIdLst>
    <p:sldId id="256" r:id="rId2"/>
    <p:sldId id="259" r:id="rId3"/>
    <p:sldId id="332" r:id="rId4"/>
    <p:sldId id="335" r:id="rId5"/>
    <p:sldId id="354" r:id="rId6"/>
    <p:sldId id="353" r:id="rId7"/>
    <p:sldId id="258" r:id="rId8"/>
    <p:sldId id="337" r:id="rId9"/>
    <p:sldId id="339" r:id="rId10"/>
    <p:sldId id="338" r:id="rId11"/>
    <p:sldId id="357" r:id="rId12"/>
    <p:sldId id="358" r:id="rId13"/>
    <p:sldId id="343" r:id="rId14"/>
    <p:sldId id="341" r:id="rId15"/>
    <p:sldId id="344" r:id="rId16"/>
    <p:sldId id="260" r:id="rId17"/>
    <p:sldId id="261" r:id="rId18"/>
    <p:sldId id="262" r:id="rId19"/>
    <p:sldId id="257" r:id="rId20"/>
    <p:sldId id="34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5B2FB-957E-461F-82F9-3B7D4FC6BE88}" v="19" dt="2021-03-29T16:28:5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135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75E5B2FB-957E-461F-82F9-3B7D4FC6BE88}"/>
    <pc:docChg chg="undo custSel addSld delSld modSld sldOrd">
      <pc:chgData name="Bryn Portella" userId="cac9ba8b-dbd7-41cd-af06-e643c8802b55" providerId="ADAL" clId="{75E5B2FB-957E-461F-82F9-3B7D4FC6BE88}" dt="2021-03-30T19:30:07.686" v="824" actId="12"/>
      <pc:docMkLst>
        <pc:docMk/>
      </pc:docMkLst>
      <pc:sldChg chg="addSp delSp">
        <pc:chgData name="Bryn Portella" userId="cac9ba8b-dbd7-41cd-af06-e643c8802b55" providerId="ADAL" clId="{75E5B2FB-957E-461F-82F9-3B7D4FC6BE88}" dt="2021-03-29T16:23:15.277" v="594"/>
        <pc:sldMkLst>
          <pc:docMk/>
          <pc:sldMk cId="1550474160" sldId="256"/>
        </pc:sldMkLst>
        <pc:spChg chg="add del">
          <ac:chgData name="Bryn Portella" userId="cac9ba8b-dbd7-41cd-af06-e643c8802b55" providerId="ADAL" clId="{75E5B2FB-957E-461F-82F9-3B7D4FC6BE88}" dt="2021-03-29T15:02:41.782" v="592" actId="478"/>
          <ac:spMkLst>
            <pc:docMk/>
            <pc:sldMk cId="1550474160" sldId="256"/>
            <ac:spMk id="4" creationId="{18C3C97D-9FF6-4537-9A6E-292A334DA42F}"/>
          </ac:spMkLst>
        </pc:spChg>
        <pc:spChg chg="add del">
          <ac:chgData name="Bryn Portella" userId="cac9ba8b-dbd7-41cd-af06-e643c8802b55" providerId="ADAL" clId="{75E5B2FB-957E-461F-82F9-3B7D4FC6BE88}" dt="2021-03-29T16:23:15.277" v="594"/>
          <ac:spMkLst>
            <pc:docMk/>
            <pc:sldMk cId="1550474160" sldId="256"/>
            <ac:spMk id="5" creationId="{7093AB89-DBD2-4BE0-9C1B-5971C240E777}"/>
          </ac:spMkLst>
        </pc:spChg>
      </pc:sldChg>
      <pc:sldChg chg="modSp new mod">
        <pc:chgData name="Bryn Portella" userId="cac9ba8b-dbd7-41cd-af06-e643c8802b55" providerId="ADAL" clId="{75E5B2FB-957E-461F-82F9-3B7D4FC6BE88}" dt="2021-03-29T14:30:21.269" v="454" actId="20577"/>
        <pc:sldMkLst>
          <pc:docMk/>
          <pc:sldMk cId="1370305139" sldId="257"/>
        </pc:sldMkLst>
        <pc:spChg chg="mod">
          <ac:chgData name="Bryn Portella" userId="cac9ba8b-dbd7-41cd-af06-e643c8802b55" providerId="ADAL" clId="{75E5B2FB-957E-461F-82F9-3B7D4FC6BE88}" dt="2021-03-29T14:18:11.837" v="7" actId="20577"/>
          <ac:spMkLst>
            <pc:docMk/>
            <pc:sldMk cId="1370305139" sldId="257"/>
            <ac:spMk id="2" creationId="{A36AFA10-9A0E-4048-B6E6-64F738AF830A}"/>
          </ac:spMkLst>
        </pc:spChg>
        <pc:spChg chg="mod">
          <ac:chgData name="Bryn Portella" userId="cac9ba8b-dbd7-41cd-af06-e643c8802b55" providerId="ADAL" clId="{75E5B2FB-957E-461F-82F9-3B7D4FC6BE88}" dt="2021-03-29T14:30:21.269" v="454" actId="20577"/>
          <ac:spMkLst>
            <pc:docMk/>
            <pc:sldMk cId="1370305139" sldId="257"/>
            <ac:spMk id="3" creationId="{F299C914-EF41-45C7-AF52-D66AE0E6A46E}"/>
          </ac:spMkLst>
        </pc:spChg>
      </pc:sldChg>
      <pc:sldChg chg="new del">
        <pc:chgData name="Bryn Portella" userId="cac9ba8b-dbd7-41cd-af06-e643c8802b55" providerId="ADAL" clId="{75E5B2FB-957E-461F-82F9-3B7D4FC6BE88}" dt="2021-03-29T14:18:00.213" v="1" actId="47"/>
        <pc:sldMkLst>
          <pc:docMk/>
          <pc:sldMk cId="2814840912" sldId="257"/>
        </pc:sldMkLst>
      </pc:sldChg>
      <pc:sldChg chg="modSp new mod ord">
        <pc:chgData name="Bryn Portella" userId="cac9ba8b-dbd7-41cd-af06-e643c8802b55" providerId="ADAL" clId="{75E5B2FB-957E-461F-82F9-3B7D4FC6BE88}" dt="2021-03-30T19:30:07.686" v="824" actId="12"/>
        <pc:sldMkLst>
          <pc:docMk/>
          <pc:sldMk cId="4079690470" sldId="258"/>
        </pc:sldMkLst>
        <pc:spChg chg="mod">
          <ac:chgData name="Bryn Portella" userId="cac9ba8b-dbd7-41cd-af06-e643c8802b55" providerId="ADAL" clId="{75E5B2FB-957E-461F-82F9-3B7D4FC6BE88}" dt="2021-03-29T14:54:27.159" v="466" actId="20577"/>
          <ac:spMkLst>
            <pc:docMk/>
            <pc:sldMk cId="4079690470" sldId="258"/>
            <ac:spMk id="2" creationId="{92757F24-6D51-4B39-B11A-16BB4756A104}"/>
          </ac:spMkLst>
        </pc:spChg>
        <pc:spChg chg="mod">
          <ac:chgData name="Bryn Portella" userId="cac9ba8b-dbd7-41cd-af06-e643c8802b55" providerId="ADAL" clId="{75E5B2FB-957E-461F-82F9-3B7D4FC6BE88}" dt="2021-03-30T19:30:07.686" v="824" actId="12"/>
          <ac:spMkLst>
            <pc:docMk/>
            <pc:sldMk cId="4079690470" sldId="258"/>
            <ac:spMk id="3" creationId="{28F31316-2AA0-4B4F-9FAE-DA8F3937647B}"/>
          </ac:spMkLst>
        </pc:spChg>
      </pc:sldChg>
      <pc:sldChg chg="new del">
        <pc:chgData name="Bryn Portella" userId="cac9ba8b-dbd7-41cd-af06-e643c8802b55" providerId="ADAL" clId="{75E5B2FB-957E-461F-82F9-3B7D4FC6BE88}" dt="2021-03-29T14:59:02.689" v="590" actId="47"/>
        <pc:sldMkLst>
          <pc:docMk/>
          <pc:sldMk cId="2659228436" sldId="259"/>
        </pc:sldMkLst>
      </pc:sldChg>
      <pc:sldChg chg="add">
        <pc:chgData name="Bryn Portella" userId="cac9ba8b-dbd7-41cd-af06-e643c8802b55" providerId="ADAL" clId="{75E5B2FB-957E-461F-82F9-3B7D4FC6BE88}" dt="2021-03-29T16:24:08.431" v="595"/>
        <pc:sldMkLst>
          <pc:docMk/>
          <pc:sldMk cId="3011034488" sldId="259"/>
        </pc:sldMkLst>
      </pc:sldChg>
      <pc:sldChg chg="add">
        <pc:chgData name="Bryn Portella" userId="cac9ba8b-dbd7-41cd-af06-e643c8802b55" providerId="ADAL" clId="{75E5B2FB-957E-461F-82F9-3B7D4FC6BE88}" dt="2021-03-29T16:24:08.431" v="595"/>
        <pc:sldMkLst>
          <pc:docMk/>
          <pc:sldMk cId="1236257737" sldId="260"/>
        </pc:sldMkLst>
      </pc:sldChg>
      <pc:sldChg chg="add">
        <pc:chgData name="Bryn Portella" userId="cac9ba8b-dbd7-41cd-af06-e643c8802b55" providerId="ADAL" clId="{75E5B2FB-957E-461F-82F9-3B7D4FC6BE88}" dt="2021-03-29T16:24:08.431" v="595"/>
        <pc:sldMkLst>
          <pc:docMk/>
          <pc:sldMk cId="990426927" sldId="261"/>
        </pc:sldMkLst>
      </pc:sldChg>
      <pc:sldChg chg="add">
        <pc:chgData name="Bryn Portella" userId="cac9ba8b-dbd7-41cd-af06-e643c8802b55" providerId="ADAL" clId="{75E5B2FB-957E-461F-82F9-3B7D4FC6BE88}" dt="2021-03-29T16:24:08.431" v="595"/>
        <pc:sldMkLst>
          <pc:docMk/>
          <pc:sldMk cId="3053941220" sldId="262"/>
        </pc:sldMkLst>
      </pc:sldChg>
      <pc:sldChg chg="modSp add mod">
        <pc:chgData name="Bryn Portella" userId="cac9ba8b-dbd7-41cd-af06-e643c8802b55" providerId="ADAL" clId="{75E5B2FB-957E-461F-82F9-3B7D4FC6BE88}" dt="2021-03-29T19:31:30.107" v="728" actId="20577"/>
        <pc:sldMkLst>
          <pc:docMk/>
          <pc:sldMk cId="4058042116" sldId="276"/>
        </pc:sldMkLst>
        <pc:spChg chg="mod">
          <ac:chgData name="Bryn Portella" userId="cac9ba8b-dbd7-41cd-af06-e643c8802b55" providerId="ADAL" clId="{75E5B2FB-957E-461F-82F9-3B7D4FC6BE88}" dt="2021-03-29T19:31:30.107" v="728" actId="20577"/>
          <ac:spMkLst>
            <pc:docMk/>
            <pc:sldMk cId="4058042116" sldId="276"/>
            <ac:spMk id="2" creationId="{4DDD5233-298E-4890-8BD5-3E97D02C9FFC}"/>
          </ac:spMkLst>
        </pc:spChg>
      </pc:sldChg>
      <pc:sldChg chg="modSp add mod">
        <pc:chgData name="Bryn Portella" userId="cac9ba8b-dbd7-41cd-af06-e643c8802b55" providerId="ADAL" clId="{75E5B2FB-957E-461F-82F9-3B7D4FC6BE88}" dt="2021-03-29T16:29:32.326" v="616" actId="20577"/>
        <pc:sldMkLst>
          <pc:docMk/>
          <pc:sldMk cId="3433980047" sldId="277"/>
        </pc:sldMkLst>
        <pc:spChg chg="mod">
          <ac:chgData name="Bryn Portella" userId="cac9ba8b-dbd7-41cd-af06-e643c8802b55" providerId="ADAL" clId="{75E5B2FB-957E-461F-82F9-3B7D4FC6BE88}" dt="2021-03-29T16:29:32.326" v="616" actId="20577"/>
          <ac:spMkLst>
            <pc:docMk/>
            <pc:sldMk cId="3433980047" sldId="277"/>
            <ac:spMk id="3" creationId="{0FDA8220-14E7-4722-97DB-E9AC0A0DB8AE}"/>
          </ac:spMkLst>
        </pc:spChg>
      </pc:sldChg>
      <pc:sldChg chg="modSp add mod">
        <pc:chgData name="Bryn Portella" userId="cac9ba8b-dbd7-41cd-af06-e643c8802b55" providerId="ADAL" clId="{75E5B2FB-957E-461F-82F9-3B7D4FC6BE88}" dt="2021-03-29T19:31:02.356" v="727" actId="20577"/>
        <pc:sldMkLst>
          <pc:docMk/>
          <pc:sldMk cId="17285525" sldId="278"/>
        </pc:sldMkLst>
        <pc:spChg chg="mod">
          <ac:chgData name="Bryn Portella" userId="cac9ba8b-dbd7-41cd-af06-e643c8802b55" providerId="ADAL" clId="{75E5B2FB-957E-461F-82F9-3B7D4FC6BE88}" dt="2021-03-29T19:31:02.356" v="727" actId="20577"/>
          <ac:spMkLst>
            <pc:docMk/>
            <pc:sldMk cId="17285525" sldId="278"/>
            <ac:spMk id="3" creationId="{561FA982-45D0-469D-9F94-90260CCD3A7C}"/>
          </ac:spMkLst>
        </pc:spChg>
      </pc:sldChg>
      <pc:sldChg chg="modSp new mod">
        <pc:chgData name="Bryn Portella" userId="cac9ba8b-dbd7-41cd-af06-e643c8802b55" providerId="ADAL" clId="{75E5B2FB-957E-461F-82F9-3B7D4FC6BE88}" dt="2021-03-30T13:59:18.853" v="823" actId="20577"/>
        <pc:sldMkLst>
          <pc:docMk/>
          <pc:sldMk cId="2756636195" sldId="279"/>
        </pc:sldMkLst>
        <pc:spChg chg="mod">
          <ac:chgData name="Bryn Portella" userId="cac9ba8b-dbd7-41cd-af06-e643c8802b55" providerId="ADAL" clId="{75E5B2FB-957E-461F-82F9-3B7D4FC6BE88}" dt="2021-03-29T19:31:52.381" v="744" actId="20577"/>
          <ac:spMkLst>
            <pc:docMk/>
            <pc:sldMk cId="2756636195" sldId="279"/>
            <ac:spMk id="2" creationId="{1B6A41A3-CBFF-4AE8-A002-418D17D8E3FF}"/>
          </ac:spMkLst>
        </pc:spChg>
        <pc:spChg chg="mod">
          <ac:chgData name="Bryn Portella" userId="cac9ba8b-dbd7-41cd-af06-e643c8802b55" providerId="ADAL" clId="{75E5B2FB-957E-461F-82F9-3B7D4FC6BE88}" dt="2021-03-30T13:59:18.853" v="823" actId="20577"/>
          <ac:spMkLst>
            <pc:docMk/>
            <pc:sldMk cId="2756636195" sldId="279"/>
            <ac:spMk id="3" creationId="{E0D95725-2C78-47D3-ADF7-396F53E6C3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44EAA8D1-3A60-4777-B086-712A7C44836F}" type="datetimeFigureOut">
              <a:rPr lang="en-US" smtClean="0"/>
              <a:t>9/15/2021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0FC4804-CB0D-41A4-B5DF-F7E95E9C9B68}" type="slidenum">
              <a:rPr lang="en-US" smtClean="0"/>
              <a:t>‹#›</a:t>
            </a:fld>
            <a:endParaRPr lang="en-US"/>
          </a:p>
        </p:txBody>
      </p:sp>
    </p:spTree>
    <p:extLst>
      <p:ext uri="{BB962C8B-B14F-4D97-AF65-F5344CB8AC3E}">
        <p14:creationId xmlns:p14="http://schemas.microsoft.com/office/powerpoint/2010/main" val="54191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CF4-FB36-4FC3-9573-0B7FDB95B13B}"/>
              </a:ext>
            </a:extLst>
          </p:cNvPr>
          <p:cNvSpPr>
            <a:spLocks noGrp="1"/>
          </p:cNvSpPr>
          <p:nvPr>
            <p:ph type="ctrTitle"/>
          </p:nvPr>
        </p:nvSpPr>
        <p:spPr/>
        <p:txBody>
          <a:bodyPr/>
          <a:lstStyle/>
          <a:p>
            <a:r>
              <a:rPr lang="en-US" dirty="0"/>
              <a:t>Algorithms, Big-O, </a:t>
            </a:r>
            <a:r>
              <a:rPr lang="en-US" dirty="0" err="1"/>
              <a:t>Psuedocode</a:t>
            </a:r>
            <a:r>
              <a:rPr lang="en-US" dirty="0"/>
              <a:t>, Searching, Sorting</a:t>
            </a:r>
          </a:p>
        </p:txBody>
      </p:sp>
      <p:sp>
        <p:nvSpPr>
          <p:cNvPr id="3" name="Subtitle 2">
            <a:extLst>
              <a:ext uri="{FF2B5EF4-FFF2-40B4-BE49-F238E27FC236}">
                <a16:creationId xmlns:a16="http://schemas.microsoft.com/office/drawing/2014/main" id="{EEDED1A2-81CF-423A-93CF-69970DD8C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047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Measuring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92500"/>
          </a:bodyPr>
          <a:lstStyle/>
          <a:p>
            <a:r>
              <a:rPr lang="en-US" dirty="0"/>
              <a:t>Algorithms are designed independent of the inputs they are given. An algorithm isn’t designed differently if it only sorts 5 objects instead of 500.</a:t>
            </a:r>
          </a:p>
          <a:p>
            <a:r>
              <a:rPr lang="en-US" dirty="0"/>
              <a:t>…but we have to respect resources used. The same algorithm will likely take longer to sort 500 elements than it would to sort 5.</a:t>
            </a:r>
          </a:p>
          <a:p>
            <a:pPr lvl="1"/>
            <a:r>
              <a:rPr lang="en-US" dirty="0"/>
              <a:t>…but how much longer? How quickly/slowly do the time requirements grow as the number of inputs grows?</a:t>
            </a:r>
          </a:p>
          <a:p>
            <a:r>
              <a:rPr lang="en-US" dirty="0"/>
              <a:t>Algorithms are measured by the relative rates that they consume resources as their inputs grow. We sometimes call this </a:t>
            </a:r>
            <a:r>
              <a:rPr lang="en-US" i="1" dirty="0"/>
              <a:t>efficiency </a:t>
            </a:r>
            <a:r>
              <a:rPr lang="en-US" dirty="0"/>
              <a:t>or </a:t>
            </a:r>
            <a:r>
              <a:rPr lang="en-US" i="1" dirty="0"/>
              <a:t>complexity</a:t>
            </a:r>
            <a:r>
              <a:rPr lang="en-US" dirty="0"/>
              <a:t>.</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5311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6147-6FB0-436A-8911-26905E58654A}"/>
              </a:ext>
            </a:extLst>
          </p:cNvPr>
          <p:cNvSpPr>
            <a:spLocks noGrp="1"/>
          </p:cNvSpPr>
          <p:nvPr>
            <p:ph type="title"/>
          </p:nvPr>
        </p:nvSpPr>
        <p:spPr/>
        <p:txBody>
          <a:bodyPr/>
          <a:lstStyle/>
          <a:p>
            <a:r>
              <a:rPr lang="en-US" dirty="0"/>
              <a:t>Big-O Notation</a:t>
            </a:r>
          </a:p>
        </p:txBody>
      </p:sp>
      <p:sp>
        <p:nvSpPr>
          <p:cNvPr id="3" name="Content Placeholder 2">
            <a:extLst>
              <a:ext uri="{FF2B5EF4-FFF2-40B4-BE49-F238E27FC236}">
                <a16:creationId xmlns:a16="http://schemas.microsoft.com/office/drawing/2014/main" id="{6D154E0A-FD03-4EBB-A8C8-D28DF794A983}"/>
              </a:ext>
            </a:extLst>
          </p:cNvPr>
          <p:cNvSpPr>
            <a:spLocks noGrp="1"/>
          </p:cNvSpPr>
          <p:nvPr>
            <p:ph idx="1"/>
          </p:nvPr>
        </p:nvSpPr>
        <p:spPr/>
        <p:txBody>
          <a:bodyPr>
            <a:normAutofit lnSpcReduction="10000"/>
          </a:bodyPr>
          <a:lstStyle/>
          <a:p>
            <a:r>
              <a:rPr lang="en-US" dirty="0"/>
              <a:t>An algorithm does something to inputs that are provided. More inputs, more steps to complete.</a:t>
            </a:r>
          </a:p>
          <a:p>
            <a:r>
              <a:rPr lang="en-US" dirty="0"/>
              <a:t>Inputs are called “n”. Algorithms are expressed as a function describing how quickly they grow as ‘n’ increases.</a:t>
            </a:r>
          </a:p>
          <a:p>
            <a:r>
              <a:rPr lang="en-US" dirty="0"/>
              <a:t>The function </a:t>
            </a:r>
            <a:r>
              <a:rPr lang="en-US" i="1" dirty="0"/>
              <a:t>O</a:t>
            </a:r>
            <a:r>
              <a:rPr lang="en-US" dirty="0"/>
              <a:t> is used to express how the algorithms grow as ‘n’ approaches </a:t>
            </a:r>
            <a:r>
              <a:rPr lang="en-US" i="1" dirty="0"/>
              <a:t>infinity</a:t>
            </a:r>
            <a:r>
              <a:rPr lang="en-US" dirty="0"/>
              <a:t>. Sometimes called the “worst-case” growth.</a:t>
            </a:r>
          </a:p>
          <a:p>
            <a:pPr lvl="1"/>
            <a:r>
              <a:rPr lang="en-US" dirty="0"/>
              <a:t>For example, O(n) function grows linearly with n. As n increases, the number of steps required increases a proportionate amount.</a:t>
            </a:r>
          </a:p>
        </p:txBody>
      </p:sp>
      <p:sp>
        <p:nvSpPr>
          <p:cNvPr id="4" name="Slide Number Placeholder 3">
            <a:extLst>
              <a:ext uri="{FF2B5EF4-FFF2-40B4-BE49-F238E27FC236}">
                <a16:creationId xmlns:a16="http://schemas.microsoft.com/office/drawing/2014/main" id="{32007662-05DE-417E-B2A2-3E132959BD05}"/>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634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B262-1929-4584-BDE5-5783E51B0D51}"/>
              </a:ext>
            </a:extLst>
          </p:cNvPr>
          <p:cNvSpPr>
            <a:spLocks noGrp="1"/>
          </p:cNvSpPr>
          <p:nvPr>
            <p:ph type="title"/>
          </p:nvPr>
        </p:nvSpPr>
        <p:spPr/>
        <p:txBody>
          <a:bodyPr/>
          <a:lstStyle/>
          <a:p>
            <a:r>
              <a:rPr lang="en-US" dirty="0"/>
              <a:t>Big-O and Math</a:t>
            </a:r>
          </a:p>
        </p:txBody>
      </p:sp>
      <p:sp>
        <p:nvSpPr>
          <p:cNvPr id="3" name="Content Placeholder 2">
            <a:extLst>
              <a:ext uri="{FF2B5EF4-FFF2-40B4-BE49-F238E27FC236}">
                <a16:creationId xmlns:a16="http://schemas.microsoft.com/office/drawing/2014/main" id="{21815E29-947F-4BF0-AA90-1B0CAA939063}"/>
              </a:ext>
            </a:extLst>
          </p:cNvPr>
          <p:cNvSpPr>
            <a:spLocks noGrp="1"/>
          </p:cNvSpPr>
          <p:nvPr>
            <p:ph idx="1"/>
          </p:nvPr>
        </p:nvSpPr>
        <p:spPr/>
        <p:txBody>
          <a:bodyPr>
            <a:normAutofit lnSpcReduction="10000"/>
          </a:bodyPr>
          <a:lstStyle/>
          <a:p>
            <a:r>
              <a:rPr lang="en-US" dirty="0"/>
              <a:t>Big-O can involve a bit of limit calculus and algebra. This is the </a:t>
            </a:r>
            <a:r>
              <a:rPr lang="en-US" i="1" dirty="0"/>
              <a:t>science</a:t>
            </a:r>
            <a:r>
              <a:rPr lang="en-US" dirty="0"/>
              <a:t> of computer science.</a:t>
            </a:r>
          </a:p>
          <a:p>
            <a:r>
              <a:rPr lang="en-US" dirty="0"/>
              <a:t>In most circumstances, you can avoid the crunchy mathematical details if you understand the rules involved. </a:t>
            </a:r>
          </a:p>
          <a:p>
            <a:r>
              <a:rPr lang="en-US" dirty="0"/>
              <a:t>Deducing the complexity of an algorithm can be done through pattern recognition much of the time.</a:t>
            </a:r>
          </a:p>
          <a:p>
            <a:r>
              <a:rPr lang="en-US" dirty="0"/>
              <a:t>We’ll try to keep it approachable, but algorithms are important.</a:t>
            </a:r>
          </a:p>
        </p:txBody>
      </p:sp>
      <p:sp>
        <p:nvSpPr>
          <p:cNvPr id="4" name="Slide Number Placeholder 3">
            <a:extLst>
              <a:ext uri="{FF2B5EF4-FFF2-40B4-BE49-F238E27FC236}">
                <a16:creationId xmlns:a16="http://schemas.microsoft.com/office/drawing/2014/main" id="{7AF04425-1C2B-4C20-962F-387CE20DF93D}"/>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11250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Big-O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p:txBody>
              <a:bodyPr>
                <a:normAutofit fontScale="70000" lnSpcReduction="20000"/>
              </a:bodyPr>
              <a:lstStyle/>
              <a:p>
                <a:r>
                  <a:rPr lang="en-US" dirty="0"/>
                  <a:t>Based on the number of inputs, how does our solution scale as they get very </a:t>
                </a:r>
                <a:r>
                  <a:rPr lang="en-US" dirty="0" err="1"/>
                  <a:t>very</a:t>
                </a:r>
                <a:r>
                  <a:rPr lang="en-US" dirty="0"/>
                  <a:t> </a:t>
                </a:r>
                <a:r>
                  <a:rPr lang="en-US" dirty="0" err="1"/>
                  <a:t>very</a:t>
                </a:r>
                <a:r>
                  <a:rPr lang="en-US" dirty="0"/>
                  <a:t> large?</a:t>
                </a:r>
              </a:p>
              <a:p>
                <a:r>
                  <a:rPr lang="en-US" dirty="0"/>
                  <a:t>O(1)</a:t>
                </a:r>
              </a:p>
              <a:p>
                <a:pPr lvl="1"/>
                <a:r>
                  <a:rPr lang="en-US" dirty="0"/>
                  <a:t>Constant time</a:t>
                </a:r>
              </a:p>
              <a:p>
                <a:pPr lvl="1"/>
                <a:r>
                  <a:rPr lang="en-US" dirty="0"/>
                  <a:t>Get item at index 0 in an array</a:t>
                </a:r>
              </a:p>
              <a:p>
                <a:r>
                  <a:rPr lang="en-US" dirty="0"/>
                  <a:t>O(n)</a:t>
                </a:r>
              </a:p>
              <a:p>
                <a:pPr lvl="1"/>
                <a:r>
                  <a:rPr lang="en-US" dirty="0"/>
                  <a:t>Linear time</a:t>
                </a:r>
              </a:p>
              <a:p>
                <a:pPr lvl="1"/>
                <a:r>
                  <a:rPr lang="en-US" dirty="0"/>
                  <a:t>Search through each item in an array</a:t>
                </a:r>
              </a:p>
              <a:p>
                <a:r>
                  <a:rPr lang="en-US" dirty="0"/>
                  <a:t>O</a:t>
                </a:r>
                <a14:m>
                  <m:oMath xmlns:m="http://schemas.openxmlformats.org/officeDocument/2006/math">
                    <m:d>
                      <m:dPr>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b="0" dirty="0"/>
              </a:p>
              <a:p>
                <a:pPr lvl="1"/>
                <a:r>
                  <a:rPr lang="en-US" dirty="0"/>
                  <a:t>For each item in an array multiply that item by every other item in the array</a:t>
                </a:r>
              </a:p>
              <a:p>
                <a:pPr lvl="1"/>
                <a:r>
                  <a:rPr lang="en-US" b="0" dirty="0"/>
                  <a:t>Quick sort</a:t>
                </a:r>
              </a:p>
              <a:p>
                <a:r>
                  <a:rPr lang="en-US" dirty="0"/>
                  <a:t>O(log n)</a:t>
                </a:r>
              </a:p>
              <a:p>
                <a:pPr lvl="1"/>
                <a:r>
                  <a:rPr lang="en-US" dirty="0"/>
                  <a:t>Search through a sorted array using binary search</a:t>
                </a:r>
              </a:p>
              <a:p>
                <a:r>
                  <a:rPr lang="en-US" dirty="0"/>
                  <a:t>O(n log n)</a:t>
                </a:r>
              </a:p>
              <a:p>
                <a:pPr lvl="1"/>
                <a:r>
                  <a:rPr lang="en-US" dirty="0"/>
                  <a:t>Merge sort</a:t>
                </a:r>
              </a:p>
            </p:txBody>
          </p:sp>
        </mc:Choice>
        <mc:Fallback xmlns="">
          <p:sp>
            <p:nvSpPr>
              <p:cNvPr id="3" name="Content Placeholder 2">
                <a:extLst>
                  <a:ext uri="{FF2B5EF4-FFF2-40B4-BE49-F238E27FC236}">
                    <a16:creationId xmlns:a16="http://schemas.microsoft.com/office/drawing/2014/main" id="{F299C914-EF41-45C7-AF52-D66AE0E6A46E}"/>
                  </a:ext>
                </a:extLst>
              </p:cNvPr>
              <p:cNvSpPr>
                <a:spLocks noGrp="1" noRot="1" noChangeAspect="1" noMove="1" noResize="1" noEditPoints="1" noAdjustHandles="1" noChangeArrowheads="1" noChangeShapeType="1" noTextEdit="1"/>
              </p:cNvSpPr>
              <p:nvPr>
                <p:ph idx="1"/>
              </p:nvPr>
            </p:nvSpPr>
            <p:spPr>
              <a:blipFill>
                <a:blip r:embed="rId2"/>
                <a:stretch>
                  <a:fillRect l="-654" t="-18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Tree>
    <p:extLst>
      <p:ext uri="{BB962C8B-B14F-4D97-AF65-F5344CB8AC3E}">
        <p14:creationId xmlns:p14="http://schemas.microsoft.com/office/powerpoint/2010/main" val="21143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2548-0A26-4CD3-8393-ECBD329C9378}"/>
              </a:ext>
            </a:extLst>
          </p:cNvPr>
          <p:cNvSpPr>
            <a:spLocks noGrp="1"/>
          </p:cNvSpPr>
          <p:nvPr>
            <p:ph type="title"/>
          </p:nvPr>
        </p:nvSpPr>
        <p:spPr/>
        <p:txBody>
          <a:bodyPr/>
          <a:lstStyle/>
          <a:p>
            <a:r>
              <a:rPr lang="en-US" dirty="0"/>
              <a:t>What are Algorithms?</a:t>
            </a:r>
          </a:p>
        </p:txBody>
      </p:sp>
      <p:sp>
        <p:nvSpPr>
          <p:cNvPr id="5" name="Content Placeholder 4">
            <a:extLst>
              <a:ext uri="{FF2B5EF4-FFF2-40B4-BE49-F238E27FC236}">
                <a16:creationId xmlns:a16="http://schemas.microsoft.com/office/drawing/2014/main" id="{C8CF448C-CF17-4061-BD7E-1884528D63F5}"/>
              </a:ext>
            </a:extLst>
          </p:cNvPr>
          <p:cNvSpPr>
            <a:spLocks noGrp="1"/>
          </p:cNvSpPr>
          <p:nvPr>
            <p:ph idx="1"/>
          </p:nvPr>
        </p:nvSpPr>
        <p:spPr>
          <a:xfrm>
            <a:off x="380010" y="1506613"/>
            <a:ext cx="8383980" cy="4525963"/>
          </a:xfrm>
        </p:spPr>
        <p:txBody>
          <a:bodyPr>
            <a:normAutofit fontScale="92500" lnSpcReduction="20000"/>
          </a:bodyPr>
          <a:lstStyle/>
          <a:p>
            <a:r>
              <a:rPr lang="en-US" dirty="0"/>
              <a:t>Any series of steps taken to solve a problem is an algorithm.</a:t>
            </a:r>
          </a:p>
          <a:p>
            <a:r>
              <a:rPr lang="en-US" dirty="0"/>
              <a:t>Some problems occur a </a:t>
            </a:r>
            <a:r>
              <a:rPr lang="en-US" i="1" dirty="0"/>
              <a:t>lot</a:t>
            </a:r>
            <a:r>
              <a:rPr lang="en-US" dirty="0"/>
              <a:t> in programming: sorting sets of data, searching data for particular values, finding relationships between data, etc.</a:t>
            </a:r>
          </a:p>
          <a:p>
            <a:r>
              <a:rPr lang="en-US" dirty="0"/>
              <a:t>Solving a problem requires balancing resources available</a:t>
            </a:r>
          </a:p>
          <a:p>
            <a:pPr lvl="1"/>
            <a:r>
              <a:rPr lang="en-US" dirty="0"/>
              <a:t>Memory space</a:t>
            </a:r>
          </a:p>
          <a:p>
            <a:pPr lvl="1"/>
            <a:r>
              <a:rPr lang="en-US" dirty="0"/>
              <a:t>Execution time</a:t>
            </a:r>
          </a:p>
          <a:p>
            <a:r>
              <a:rPr lang="en-US" dirty="0"/>
              <a:t>Algorithms are typically generic steps independent of the data provided. Sort(x), it doesn’t matter if x is numbers or people.</a:t>
            </a:r>
          </a:p>
        </p:txBody>
      </p:sp>
    </p:spTree>
    <p:extLst>
      <p:ext uri="{BB962C8B-B14F-4D97-AF65-F5344CB8AC3E}">
        <p14:creationId xmlns:p14="http://schemas.microsoft.com/office/powerpoint/2010/main" val="301103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practice problems.</a:t>
            </a:r>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Creating Algorithm</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4882266"/>
          </a:xfrm>
        </p:spPr>
        <p:txBody>
          <a:bodyPr>
            <a:normAutofit/>
          </a:bodyPr>
          <a:lstStyle/>
          <a:p>
            <a:r>
              <a:rPr lang="en-US" dirty="0"/>
              <a:t>An algorithm is just a step-by-step approach to solving a problem.</a:t>
            </a:r>
          </a:p>
          <a:p>
            <a:r>
              <a:rPr lang="en-US" dirty="0"/>
              <a:t>You have an array of numbers, and you want to sort them from lowest to highest. How do you do it?</a:t>
            </a:r>
          </a:p>
          <a:p>
            <a:r>
              <a:rPr lang="en-US" dirty="0"/>
              <a:t>There is no programming tricks here:</a:t>
            </a:r>
          </a:p>
          <a:p>
            <a:pPr lvl="1"/>
            <a:r>
              <a:rPr lang="en-US" dirty="0"/>
              <a:t>Break the problem down</a:t>
            </a:r>
          </a:p>
          <a:p>
            <a:pPr lvl="2"/>
            <a:r>
              <a:rPr lang="en-US" dirty="0"/>
              <a:t>Talk it out, like you're explaining it to a child.</a:t>
            </a:r>
          </a:p>
          <a:p>
            <a:pPr lvl="1"/>
            <a:r>
              <a:rPr lang="en-US" dirty="0"/>
              <a:t>Use </a:t>
            </a:r>
            <a:r>
              <a:rPr lang="en-US" dirty="0" err="1"/>
              <a:t>Psuedocode</a:t>
            </a:r>
            <a:endParaRPr lang="en-US" dirty="0"/>
          </a:p>
          <a:p>
            <a:pPr lvl="1"/>
            <a:r>
              <a:rPr lang="en-US" dirty="0"/>
              <a:t>Practice!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0165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40628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82542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358772"/>
            <a:ext cx="2472247" cy="4525963"/>
          </a:xfrm>
        </p:spPr>
        <p:txBody>
          <a:bodyPr>
            <a:normAutofit/>
          </a:bodyPr>
          <a:lstStyle/>
          <a:p>
            <a:r>
              <a:rPr lang="en-US" dirty="0"/>
              <a:t>Not Bad:</a:t>
            </a:r>
          </a:p>
          <a:p>
            <a:pPr marL="0" indent="0">
              <a:buNone/>
            </a:pPr>
            <a:r>
              <a:rPr lang="en-US" sz="1600" dirty="0"/>
              <a:t>(could be better)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9187" y="1358772"/>
            <a:ext cx="416440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Better:</a:t>
            </a:r>
          </a:p>
          <a:p>
            <a:pPr marL="0" indent="0">
              <a:buNone/>
            </a:pPr>
            <a:r>
              <a:rPr lang="en-US" sz="1600" dirty="0"/>
              <a:t>(could still be better)</a:t>
            </a:r>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value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142517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7F24-6D51-4B39-B11A-16BB4756A104}"/>
              </a:ext>
            </a:extLst>
          </p:cNvPr>
          <p:cNvSpPr>
            <a:spLocks noGrp="1"/>
          </p:cNvSpPr>
          <p:nvPr>
            <p:ph type="title"/>
          </p:nvPr>
        </p:nvSpPr>
        <p:spPr/>
        <p:txBody>
          <a:bodyPr/>
          <a:lstStyle/>
          <a:p>
            <a:r>
              <a:rPr lang="en-US" dirty="0" err="1"/>
              <a:t>Psuedo</a:t>
            </a:r>
            <a:r>
              <a:rPr lang="en-US" dirty="0"/>
              <a:t> Code – Palindrome Algorithm</a:t>
            </a:r>
          </a:p>
        </p:txBody>
      </p:sp>
      <p:sp>
        <p:nvSpPr>
          <p:cNvPr id="3" name="Content Placeholder 2">
            <a:extLst>
              <a:ext uri="{FF2B5EF4-FFF2-40B4-BE49-F238E27FC236}">
                <a16:creationId xmlns:a16="http://schemas.microsoft.com/office/drawing/2014/main" id="{28F31316-2AA0-4B4F-9FAE-DA8F3937647B}"/>
              </a:ext>
            </a:extLst>
          </p:cNvPr>
          <p:cNvSpPr>
            <a:spLocks noGrp="1"/>
          </p:cNvSpPr>
          <p:nvPr>
            <p:ph idx="1"/>
          </p:nvPr>
        </p:nvSpPr>
        <p:spPr>
          <a:xfrm>
            <a:off x="132522" y="1481446"/>
            <a:ext cx="8851906" cy="4525963"/>
          </a:xfrm>
        </p:spPr>
        <p:txBody>
          <a:bodyPr>
            <a:normAutofit lnSpcReduction="10000"/>
          </a:bodyPr>
          <a:lstStyle/>
          <a:p>
            <a:pPr marL="0" indent="0" algn="l">
              <a:buNone/>
            </a:pPr>
            <a:r>
              <a:rPr lang="en-US" b="0" i="0" dirty="0">
                <a:solidFill>
                  <a:srgbClr val="212121"/>
                </a:solidFill>
                <a:effectLst/>
                <a:latin typeface="futura-pt"/>
              </a:rPr>
              <a:t>algorithm palindrome is</a:t>
            </a:r>
            <a:br>
              <a:rPr lang="en-US" b="0" i="0" dirty="0">
                <a:solidFill>
                  <a:srgbClr val="212121"/>
                </a:solidFill>
                <a:effectLst/>
                <a:latin typeface="futura-pt"/>
              </a:rPr>
            </a:br>
            <a:r>
              <a:rPr lang="en-US" b="0" i="0" dirty="0">
                <a:solidFill>
                  <a:srgbClr val="212121"/>
                </a:solidFill>
                <a:effectLst/>
                <a:latin typeface="futura-pt"/>
              </a:rPr>
              <a:t>    input: string phrase</a:t>
            </a:r>
            <a:br>
              <a:rPr lang="en-US" b="0" i="0" dirty="0">
                <a:solidFill>
                  <a:srgbClr val="212121"/>
                </a:solidFill>
                <a:effectLst/>
                <a:latin typeface="futura-pt"/>
              </a:rPr>
            </a:br>
            <a:r>
              <a:rPr lang="en-US" b="0" i="0" dirty="0">
                <a:solidFill>
                  <a:srgbClr val="212121"/>
                </a:solidFill>
                <a:effectLst/>
                <a:latin typeface="futura-pt"/>
              </a:rPr>
              <a:t>    output: true/false result</a:t>
            </a:r>
          </a:p>
          <a:p>
            <a:pPr marL="0" indent="0" algn="l">
              <a:buNone/>
            </a:pPr>
            <a:r>
              <a:rPr lang="en-US" b="0" i="0" dirty="0">
                <a:solidFill>
                  <a:srgbClr val="212121"/>
                </a:solidFill>
                <a:effectLst/>
                <a:latin typeface="futura-pt"/>
              </a:rPr>
              <a:t>    initialize length to length of phrase</a:t>
            </a:r>
            <a:br>
              <a:rPr lang="en-US" b="0" i="0" dirty="0">
                <a:solidFill>
                  <a:srgbClr val="212121"/>
                </a:solidFill>
                <a:effectLst/>
                <a:latin typeface="futura-pt"/>
              </a:rPr>
            </a:br>
            <a:r>
              <a:rPr lang="en-US" b="0" i="0" dirty="0">
                <a:solidFill>
                  <a:srgbClr val="212121"/>
                </a:solidFill>
                <a:effectLst/>
                <a:latin typeface="futura-pt"/>
              </a:rPr>
              <a:t>    initialize c to zero</a:t>
            </a:r>
          </a:p>
          <a:p>
            <a:pPr marL="0" indent="0" algn="l">
              <a:buNone/>
            </a:pPr>
            <a:r>
              <a:rPr lang="en-US" b="0" i="0" dirty="0">
                <a:solidFill>
                  <a:srgbClr val="212121"/>
                </a:solidFill>
                <a:effectLst/>
                <a:latin typeface="futura-pt"/>
              </a:rPr>
              <a:t>    while c </a:t>
            </a:r>
            <a:r>
              <a:rPr lang="en-US" b="0" i="0" dirty="0" err="1">
                <a:solidFill>
                  <a:srgbClr val="212121"/>
                </a:solidFill>
                <a:effectLst/>
                <a:latin typeface="futura-pt"/>
              </a:rPr>
              <a:t>LEqual</a:t>
            </a:r>
            <a:r>
              <a:rPr lang="en-US" b="0" i="0" dirty="0">
                <a:solidFill>
                  <a:srgbClr val="212121"/>
                </a:solidFill>
                <a:effectLst/>
                <a:latin typeface="futura-pt"/>
              </a:rPr>
              <a:t> to length/2</a:t>
            </a:r>
            <a:br>
              <a:rPr lang="en-US" b="0" i="0" dirty="0">
                <a:solidFill>
                  <a:srgbClr val="212121"/>
                </a:solidFill>
                <a:effectLst/>
                <a:latin typeface="futura-pt"/>
              </a:rPr>
            </a:br>
            <a:r>
              <a:rPr lang="en-US" b="0" i="0" dirty="0">
                <a:solidFill>
                  <a:srgbClr val="212121"/>
                </a:solidFill>
                <a:effectLst/>
                <a:latin typeface="futura-pt"/>
              </a:rPr>
              <a:t>	if phrase[c] </a:t>
            </a:r>
            <a:r>
              <a:rPr lang="en-US" b="0" i="0" dirty="0" err="1">
                <a:solidFill>
                  <a:srgbClr val="212121"/>
                </a:solidFill>
                <a:effectLst/>
                <a:latin typeface="futura-pt"/>
              </a:rPr>
              <a:t>Nequal</a:t>
            </a:r>
            <a:r>
              <a:rPr lang="en-US" dirty="0">
                <a:solidFill>
                  <a:srgbClr val="212121"/>
                </a:solidFill>
                <a:latin typeface="futura-pt"/>
              </a:rPr>
              <a:t> phrase[</a:t>
            </a:r>
            <a:r>
              <a:rPr lang="en-US" b="0" i="0" dirty="0">
                <a:solidFill>
                  <a:srgbClr val="212121"/>
                </a:solidFill>
                <a:effectLst/>
                <a:latin typeface="futura-pt"/>
              </a:rPr>
              <a:t>length - 1 – c]</a:t>
            </a:r>
            <a:br>
              <a:rPr lang="en-US" b="0" i="0" dirty="0">
                <a:solidFill>
                  <a:srgbClr val="212121"/>
                </a:solidFill>
                <a:effectLst/>
                <a:latin typeface="futura-pt"/>
              </a:rPr>
            </a:br>
            <a:r>
              <a:rPr lang="en-US" b="0" i="0" dirty="0">
                <a:solidFill>
                  <a:srgbClr val="212121"/>
                </a:solidFill>
                <a:effectLst/>
                <a:latin typeface="futura-pt"/>
              </a:rPr>
              <a:t>		return false</a:t>
            </a:r>
            <a:br>
              <a:rPr lang="en-US" b="0" i="0" dirty="0">
                <a:solidFill>
                  <a:srgbClr val="212121"/>
                </a:solidFill>
                <a:effectLst/>
                <a:latin typeface="futura-pt"/>
              </a:rPr>
            </a:br>
            <a:r>
              <a:rPr lang="en-US" b="0" i="0" dirty="0">
                <a:solidFill>
                  <a:srgbClr val="212121"/>
                </a:solidFill>
                <a:effectLst/>
                <a:latin typeface="futura-pt"/>
              </a:rPr>
              <a:t>	</a:t>
            </a:r>
            <a:r>
              <a:rPr lang="en-US" dirty="0">
                <a:solidFill>
                  <a:srgbClr val="212121"/>
                </a:solidFill>
                <a:latin typeface="futura-pt"/>
              </a:rPr>
              <a:t>increment c</a:t>
            </a:r>
            <a:endParaRPr lang="en-US" b="0" i="0" dirty="0">
              <a:solidFill>
                <a:srgbClr val="212121"/>
              </a:solidFill>
              <a:effectLst/>
              <a:latin typeface="futura-pt"/>
            </a:endParaRPr>
          </a:p>
          <a:p>
            <a:pPr marL="0" indent="0" algn="l">
              <a:buNone/>
            </a:pPr>
            <a:r>
              <a:rPr lang="en-US" b="0" i="0" dirty="0">
                <a:solidFill>
                  <a:srgbClr val="212121"/>
                </a:solidFill>
                <a:effectLst/>
                <a:latin typeface="futura-pt"/>
              </a:rPr>
              <a:t>    return true</a:t>
            </a:r>
          </a:p>
          <a:p>
            <a:pPr marL="0" indent="0">
              <a:buNone/>
            </a:pPr>
            <a:endParaRPr lang="en-US" dirty="0"/>
          </a:p>
        </p:txBody>
      </p:sp>
      <p:sp>
        <p:nvSpPr>
          <p:cNvPr id="4" name="Slide Number Placeholder 3">
            <a:extLst>
              <a:ext uri="{FF2B5EF4-FFF2-40B4-BE49-F238E27FC236}">
                <a16:creationId xmlns:a16="http://schemas.microsoft.com/office/drawing/2014/main" id="{E610486C-B962-4396-8BC6-38EF607FA354}"/>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191190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1793</TotalTime>
  <Words>1669</Words>
  <Application>Microsoft Office PowerPoint</Application>
  <PresentationFormat>On-screen Show (4:3)</PresentationFormat>
  <Paragraphs>187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Courier New</vt:lpstr>
      <vt:lpstr>futura-pt</vt:lpstr>
      <vt:lpstr>Revature</vt:lpstr>
      <vt:lpstr>Algorithms, Big-O, Psuedocode, Searching, Sorting</vt:lpstr>
      <vt:lpstr>What are Algorithms?</vt:lpstr>
      <vt:lpstr>Creating Algorithm</vt:lpstr>
      <vt:lpstr>Pseudocode</vt:lpstr>
      <vt:lpstr>Pseudocode – How to…</vt:lpstr>
      <vt:lpstr>Pseudocode - Examples</vt:lpstr>
      <vt:lpstr>Psuedo Code – Palindrome Algorithm</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Measuring Algorithms</vt:lpstr>
      <vt:lpstr>Big-O Notation</vt:lpstr>
      <vt:lpstr>Big-O and Math</vt:lpstr>
      <vt:lpstr>Big-O</vt:lpstr>
      <vt:lpstr>Practice Makes Perfect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Big-O, Psuedocode, Searching, Sorting</dc:title>
  <dc:creator>Bryn Portella</dc:creator>
  <cp:lastModifiedBy>Joseph Highe</cp:lastModifiedBy>
  <cp:revision>8</cp:revision>
  <dcterms:created xsi:type="dcterms:W3CDTF">2021-03-29T01:05:21Z</dcterms:created>
  <dcterms:modified xsi:type="dcterms:W3CDTF">2021-09-15T13:22:18Z</dcterms:modified>
</cp:coreProperties>
</file>