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sldIdLst>
    <p:sldId id="256" r:id="rId2"/>
    <p:sldId id="257" r:id="rId3"/>
    <p:sldId id="319" r:id="rId4"/>
    <p:sldId id="320" r:id="rId5"/>
    <p:sldId id="321" r:id="rId6"/>
    <p:sldId id="327" r:id="rId7"/>
    <p:sldId id="323" r:id="rId8"/>
    <p:sldId id="322" r:id="rId9"/>
    <p:sldId id="328" r:id="rId10"/>
    <p:sldId id="329" r:id="rId11"/>
    <p:sldId id="325" r:id="rId12"/>
    <p:sldId id="326" r:id="rId13"/>
    <p:sldId id="262" r:id="rId14"/>
    <p:sldId id="330" r:id="rId15"/>
    <p:sldId id="260" r:id="rId16"/>
    <p:sldId id="261" r:id="rId17"/>
    <p:sldId id="264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488" y="19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cac9ba8b-dbd7-41cd-af06-e643c8802b55" providerId="ADAL" clId="{1CF3F655-50A0-4208-A3BF-40E1446069C4}"/>
    <pc:docChg chg="addSld delSld">
      <pc:chgData name="Bryn Portella" userId="cac9ba8b-dbd7-41cd-af06-e643c8802b55" providerId="ADAL" clId="{1CF3F655-50A0-4208-A3BF-40E1446069C4}" dt="2021-05-21T14:01:43.546" v="1" actId="47"/>
      <pc:docMkLst>
        <pc:docMk/>
      </pc:docMkLst>
      <pc:sldChg chg="del">
        <pc:chgData name="Bryn Portella" userId="cac9ba8b-dbd7-41cd-af06-e643c8802b55" providerId="ADAL" clId="{1CF3F655-50A0-4208-A3BF-40E1446069C4}" dt="2021-05-21T14:01:43.546" v="1" actId="47"/>
        <pc:sldMkLst>
          <pc:docMk/>
          <pc:sldMk cId="3336754291" sldId="263"/>
        </pc:sldMkLst>
      </pc:sldChg>
      <pc:sldChg chg="new">
        <pc:chgData name="Bryn Portella" userId="cac9ba8b-dbd7-41cd-af06-e643c8802b55" providerId="ADAL" clId="{1CF3F655-50A0-4208-A3BF-40E1446069C4}" dt="2021-05-21T14:01:41.411" v="0" actId="680"/>
        <pc:sldMkLst>
          <pc:docMk/>
          <pc:sldMk cId="474089397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9CAF-C112-4639-B860-27123890EF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Servlets Continued</a:t>
            </a:r>
          </a:p>
        </p:txBody>
      </p:sp>
    </p:spTree>
    <p:extLst>
      <p:ext uri="{BB962C8B-B14F-4D97-AF65-F5344CB8AC3E}">
        <p14:creationId xmlns:p14="http://schemas.microsoft.com/office/powerpoint/2010/main" val="3002976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Mapping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001D8B-394A-4B27-AFF3-9042F05DA158}"/>
              </a:ext>
            </a:extLst>
          </p:cNvPr>
          <p:cNvSpPr txBox="1">
            <a:spLocks/>
          </p:cNvSpPr>
          <p:nvPr/>
        </p:nvSpPr>
        <p:spPr>
          <a:xfrm>
            <a:off x="640579" y="1338469"/>
            <a:ext cx="7862842" cy="516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436A3B-4484-45C0-9B6E-FF56FF4F2AB0}"/>
              </a:ext>
            </a:extLst>
          </p:cNvPr>
          <p:cNvSpPr/>
          <p:nvPr/>
        </p:nvSpPr>
        <p:spPr>
          <a:xfrm>
            <a:off x="640579" y="1481445"/>
            <a:ext cx="7862842" cy="48822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web-app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http://xmlns.jcp.org/xml/ns/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		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xmlns:xsi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http://www.w3.org/2001/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XMLSchema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-instance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xsi:schemaLocation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http://xmlns.jcp.org/xml/ns/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javaee</a:t>
            </a:r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	http://xmlns.jcp.org/xml/ns/javaee/web-app_3_1.xsd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1"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version="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3.1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defTabSz="228600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servlet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servlet-name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&gt;servlet1&lt;/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servlet-name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servlet-class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com.revature.MyFirstServlet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servlet-class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servlet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228600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servlet-mapping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servlet-name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&gt;servlet1&lt;/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servlet-name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   </a:t>
            </a:r>
          </a:p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-pattern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&gt;/index&lt;/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-pattern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servlet-mapping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228600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web-app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66770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Request-Response </a:t>
            </a:r>
            <a:r>
              <a:rPr lang="en-US" dirty="0" err="1"/>
              <a:t>LifeCycle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001D8B-394A-4B27-AFF3-9042F05DA158}"/>
              </a:ext>
            </a:extLst>
          </p:cNvPr>
          <p:cNvSpPr txBox="1">
            <a:spLocks/>
          </p:cNvSpPr>
          <p:nvPr/>
        </p:nvSpPr>
        <p:spPr>
          <a:xfrm>
            <a:off x="640579" y="1338469"/>
            <a:ext cx="7862842" cy="5025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65150" indent="-514350">
              <a:buFont typeface="+mj-lt"/>
              <a:buAutoNum type="arabicPeriod"/>
            </a:pPr>
            <a:r>
              <a:rPr lang="en-US" dirty="0"/>
              <a:t>Client sends request to server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(If the server is on), it creates an empty (flat) response file and forwards both the request and response to the web container.</a:t>
            </a:r>
          </a:p>
          <a:p>
            <a:pPr marL="1022350" lvl="1" indent="-514350"/>
            <a:r>
              <a:rPr lang="en-US" dirty="0"/>
              <a:t>Web Container – does a lot of “heavy-lifting”. It references an application’s deployment descriptor (web.xml), which is a configuration file that tells the server how to deploy the content.	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The web container checks the deployment descriptor for where to send the request and response.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The web container wraps the request and response as Java Objects (</a:t>
            </a:r>
            <a:r>
              <a:rPr lang="en-US" dirty="0" err="1"/>
              <a:t>HttpServletRequest</a:t>
            </a:r>
            <a:r>
              <a:rPr lang="en-US" dirty="0"/>
              <a:t> and </a:t>
            </a:r>
            <a:r>
              <a:rPr lang="en-US" dirty="0" err="1"/>
              <a:t>HttpServletResponse</a:t>
            </a:r>
            <a:r>
              <a:rPr lang="en-US" dirty="0"/>
              <a:t>) and sends them to the appropriate servlet.</a:t>
            </a:r>
          </a:p>
          <a:p>
            <a:pPr marL="1022350" lvl="1" indent="-514350"/>
            <a:r>
              <a:rPr lang="en-US" dirty="0"/>
              <a:t>Here, the Servlet life-cycle takes place, in which services are performed and the response is populated.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The servlet passes the request and newly populated response back to the web container.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The Web container unwraps the request and response and sends them to the server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The server passes the request and response back to the client.</a:t>
            </a:r>
          </a:p>
        </p:txBody>
      </p:sp>
    </p:spTree>
    <p:extLst>
      <p:ext uri="{BB962C8B-B14F-4D97-AF65-F5344CB8AC3E}">
        <p14:creationId xmlns:p14="http://schemas.microsoft.com/office/powerpoint/2010/main" val="159795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Request-Response </a:t>
            </a:r>
            <a:r>
              <a:rPr lang="en-US" dirty="0" err="1"/>
              <a:t>LifeCycle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C73E6F1-7BC9-4717-AD41-59A00A363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4278"/>
            <a:ext cx="9144000" cy="488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16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E1BC-8550-43EA-902C-0BC1B22C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ServletRequest</a:t>
            </a:r>
            <a:r>
              <a:rPr lang="en-US" dirty="0"/>
              <a:t> and </a:t>
            </a:r>
            <a:r>
              <a:rPr lang="en-US" dirty="0" err="1"/>
              <a:t>ServletResponse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37C84-A61C-475D-B465-F63D245E4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Allow us to get information contained in the request and set information to include in the response</a:t>
            </a:r>
          </a:p>
          <a:p>
            <a:r>
              <a:rPr lang="en-US" dirty="0" err="1"/>
              <a:t>ServletRequest</a:t>
            </a:r>
            <a:r>
              <a:rPr lang="en-US" dirty="0"/>
              <a:t>: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getParameter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name_of_parameter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”)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Returns a String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getParameterNames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Returns an Enumeration of String values- Enumeration&lt;String&gt;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getParameterMap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Returns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String[]&gt;</a:t>
            </a:r>
          </a:p>
          <a:p>
            <a:pPr lvl="1"/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getHeader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("NAME_OF_HEADER")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Returns the value of the specified header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setHeader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"NAME_OF_HEADER"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"VALUE_OF_HEADER"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get… 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getWriter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getOutputStream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sendRedirect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(“path”);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FB599-8B27-40FC-B7D5-4126BBA8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79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Users to Different Locations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001D8B-394A-4B27-AFF3-9042F05DA158}"/>
              </a:ext>
            </a:extLst>
          </p:cNvPr>
          <p:cNvSpPr txBox="1">
            <a:spLocks/>
          </p:cNvSpPr>
          <p:nvPr/>
        </p:nvSpPr>
        <p:spPr>
          <a:xfrm>
            <a:off x="640579" y="1338469"/>
            <a:ext cx="7862842" cy="516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CD4FB5-B5E3-45BE-8041-2E28810E25CD}"/>
              </a:ext>
            </a:extLst>
          </p:cNvPr>
          <p:cNvSpPr txBox="1">
            <a:spLocks/>
          </p:cNvSpPr>
          <p:nvPr/>
        </p:nvSpPr>
        <p:spPr>
          <a:xfrm>
            <a:off x="792979" y="1490869"/>
            <a:ext cx="7862842" cy="516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/>
              <a:t>SendRedirect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Supplied by the response object</a:t>
            </a:r>
          </a:p>
          <a:p>
            <a:pPr lvl="1"/>
            <a:r>
              <a:rPr lang="en-US" dirty="0"/>
              <a:t>Method signature: </a:t>
            </a:r>
            <a:r>
              <a:rPr lang="en-US" dirty="0" err="1"/>
              <a:t>response.sendRedirect</a:t>
            </a:r>
            <a:r>
              <a:rPr lang="en-US" dirty="0"/>
              <a:t>(location [String])</a:t>
            </a:r>
          </a:p>
          <a:p>
            <a:pPr lvl="1"/>
            <a:r>
              <a:rPr lang="en-US" dirty="0"/>
              <a:t>This sends a response back to the client and a new request back.</a:t>
            </a:r>
          </a:p>
          <a:p>
            <a:pPr lvl="1"/>
            <a:r>
              <a:rPr lang="en-US" dirty="0"/>
              <a:t>The information from the previous request is lost</a:t>
            </a:r>
          </a:p>
          <a:p>
            <a:r>
              <a:rPr lang="en-US" dirty="0"/>
              <a:t>Forward:</a:t>
            </a:r>
          </a:p>
          <a:p>
            <a:pPr lvl="1"/>
            <a:r>
              <a:rPr lang="en-US" dirty="0"/>
              <a:t>Supplied by the request object</a:t>
            </a:r>
          </a:p>
          <a:p>
            <a:pPr lvl="1"/>
            <a:r>
              <a:rPr lang="en-US" dirty="0"/>
              <a:t>Method is declared in the request dispatcher interface</a:t>
            </a:r>
          </a:p>
          <a:p>
            <a:pPr lvl="1"/>
            <a:r>
              <a:rPr lang="en-US" dirty="0"/>
              <a:t>When using forward, the request never leaves the server</a:t>
            </a:r>
          </a:p>
          <a:p>
            <a:pPr lvl="1"/>
            <a:r>
              <a:rPr lang="en-US" dirty="0"/>
              <a:t>You cannot dispatch to another location (it must come from resources within the same project or ones that are immediately available)</a:t>
            </a:r>
          </a:p>
          <a:p>
            <a:pPr lvl="1"/>
            <a:r>
              <a:rPr lang="en-US" dirty="0"/>
              <a:t>This action makes a singe request rather than 2, and therefore is faster</a:t>
            </a:r>
          </a:p>
          <a:p>
            <a:pPr lvl="1"/>
            <a:r>
              <a:rPr lang="en-US" dirty="0"/>
              <a:t>The browser is not made aware of the move to a new location.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300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C0B5-8099-4296-9AE1-FA0B9B3C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 anchor="ctr">
            <a:normAutofit/>
          </a:bodyPr>
          <a:lstStyle/>
          <a:p>
            <a:r>
              <a:rPr lang="en-US" dirty="0"/>
              <a:t>Request Dispatcher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A7C09-41C6-4DE1-9D0E-A5AC503B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2757" y="6363712"/>
            <a:ext cx="8616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6728BC2-ACA3-447C-A909-F3F49211C066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F698B-6FCD-460B-A96A-B93B6CF689F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08408" y="1538839"/>
            <a:ext cx="4107743" cy="241682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forward(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ServletRequest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request,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ServletResponse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response)</a:t>
            </a:r>
          </a:p>
          <a:p>
            <a:pPr lvl="1"/>
            <a:r>
              <a:rPr lang="en-US" dirty="0"/>
              <a:t>passes a request from one servlet to another resource on the server</a:t>
            </a:r>
          </a:p>
          <a:p>
            <a:pPr lvl="1"/>
            <a:r>
              <a:rPr lang="en-US" dirty="0"/>
              <a:t>request and response are forwarded to the next resource which processes the data and returns the response to the client</a:t>
            </a:r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5DC91CC-B5FF-4075-8DC9-121E865CB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16" y="2115499"/>
            <a:ext cx="4113904" cy="1265025"/>
          </a:xfrm>
          <a:prstGeom prst="rect">
            <a:avLst/>
          </a:prstGeom>
          <a:noFill/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73A4B972-26C0-4C56-95DE-8E2B519E847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708408" y="4099159"/>
            <a:ext cx="4107743" cy="2416827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ServletRequest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request,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ServletResponse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response)</a:t>
            </a:r>
          </a:p>
          <a:p>
            <a:pPr lvl="1"/>
            <a:r>
              <a:rPr lang="en-US" dirty="0"/>
              <a:t>does not entirely transfer full control to the next resource</a:t>
            </a:r>
          </a:p>
          <a:p>
            <a:pPr lvl="1"/>
            <a:r>
              <a:rPr lang="en-US" i="1" dirty="0"/>
              <a:t>includes</a:t>
            </a:r>
            <a:r>
              <a:rPr lang="en-US" dirty="0"/>
              <a:t> the content of the original resource in the response returned to the client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706D7A-EE70-41EB-BC0E-0BF59BC5F5E1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3"/>
          <a:stretch>
            <a:fillRect/>
          </a:stretch>
        </p:blipFill>
        <p:spPr>
          <a:xfrm>
            <a:off x="350838" y="4560139"/>
            <a:ext cx="4114800" cy="149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01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4E42-B8EB-428E-9437-E1ECD9E5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A98E64-DE27-475F-A07F-0D30F15A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7C4550-1975-4E67-B2DD-955D8A39FBF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1115" y="1540359"/>
            <a:ext cx="8465035" cy="134545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"request" is 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HttpServletRequest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Object and "hello.html" is 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RequestDispatcher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request.getRequestDispatcher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("hello.html");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//includes the response of "hello.html" page in current servlet response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rd.include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request,response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A2CBC-8833-470E-AD61-081CF11AC35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80010" y="5430786"/>
            <a:ext cx="8436140" cy="1084277"/>
          </a:xfrm>
        </p:spPr>
        <p:txBody>
          <a:bodyPr/>
          <a:lstStyle/>
          <a:p>
            <a:r>
              <a:rPr lang="en-US" dirty="0"/>
              <a:t>Example of using </a:t>
            </a:r>
            <a:r>
              <a:rPr lang="en-US" i="1" dirty="0"/>
              <a:t>forward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8427E7-7284-4A05-9B71-982B5CDF60F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80010" y="3018499"/>
            <a:ext cx="8436140" cy="410501"/>
          </a:xfrm>
        </p:spPr>
        <p:txBody>
          <a:bodyPr/>
          <a:lstStyle/>
          <a:p>
            <a:r>
              <a:rPr lang="en-US" dirty="0"/>
              <a:t>Example of using </a:t>
            </a:r>
            <a:r>
              <a:rPr lang="en-US" i="1" dirty="0"/>
              <a:t>includes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13575DF-F813-4F5E-9679-A3A2AF16E92B}"/>
              </a:ext>
            </a:extLst>
          </p:cNvPr>
          <p:cNvSpPr txBox="1">
            <a:spLocks/>
          </p:cNvSpPr>
          <p:nvPr/>
        </p:nvSpPr>
        <p:spPr>
          <a:xfrm>
            <a:off x="380010" y="3972188"/>
            <a:ext cx="8465035" cy="13454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76213" indent="-176213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96875" indent="-223838" algn="l" defTabSz="45243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"request" is 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HttpServletRequest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Object and "hello.html" is 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RequestDispatcher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request.getRequestDispatcher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("hello.html");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//forward the request and response to “hello.html" page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rd.forward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request,response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31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A4E5-1FAF-4417-A597-A961E12D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9EB1FD-66B4-4C7C-B1BD-A83191B1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8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0B27-A8E9-4330-A597-820DC79F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D3D13-FCBE-462B-AFDC-73C7DD698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servlet container </a:t>
            </a:r>
            <a:r>
              <a:rPr lang="en-US" dirty="0"/>
              <a:t>manages the </a:t>
            </a:r>
            <a:r>
              <a:rPr lang="en-US" dirty="0">
                <a:solidFill>
                  <a:schemeClr val="accent1"/>
                </a:solidFill>
              </a:rPr>
              <a:t>life cycle </a:t>
            </a:r>
            <a:r>
              <a:rPr lang="en-US" dirty="0"/>
              <a:t>of a servlet. </a:t>
            </a:r>
          </a:p>
          <a:p>
            <a:r>
              <a:rPr lang="en-US" dirty="0"/>
              <a:t>Servlet is an </a:t>
            </a:r>
            <a:r>
              <a:rPr lang="en-US" dirty="0">
                <a:solidFill>
                  <a:schemeClr val="accent1"/>
                </a:solidFill>
              </a:rPr>
              <a:t>interface</a:t>
            </a:r>
            <a:r>
              <a:rPr lang="en-US" dirty="0"/>
              <a:t> defined in </a:t>
            </a:r>
            <a:r>
              <a:rPr lang="en-US" dirty="0" err="1">
                <a:solidFill>
                  <a:schemeClr val="accent1"/>
                </a:solidFill>
              </a:rPr>
              <a:t>javax.servlet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package. </a:t>
            </a:r>
          </a:p>
          <a:p>
            <a:r>
              <a:rPr lang="en-US" dirty="0"/>
              <a:t>A servlet container uses the Servlet interface to understand a specific Servlet object and manage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1C49B-93C2-40C7-8EC5-BD789F40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9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350323"/>
            <a:ext cx="8383980" cy="30228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Servlet Container is a component of applications (which use servlets) that interacts with Java servlets. It is responsible for: </a:t>
            </a:r>
          </a:p>
          <a:p>
            <a:pPr lvl="1"/>
            <a:r>
              <a:rPr lang="en-US" dirty="0"/>
              <a:t>managing the life-cycle of servlets</a:t>
            </a:r>
          </a:p>
          <a:p>
            <a:pPr lvl="1"/>
            <a:r>
              <a:rPr lang="en-US" dirty="0"/>
              <a:t>mapping a URL to a particular servlet</a:t>
            </a:r>
          </a:p>
          <a:p>
            <a:pPr lvl="1"/>
            <a:r>
              <a:rPr lang="en-US" dirty="0"/>
              <a:t>ensuring that the URL requester has the correct access rights</a:t>
            </a:r>
          </a:p>
          <a:p>
            <a:pPr lvl="1"/>
            <a:r>
              <a:rPr lang="en-US" dirty="0"/>
              <a:t>and some other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Graphical user interface, diagram&#10;&#10;Description automatically generated with medium confidence">
            <a:extLst>
              <a:ext uri="{FF2B5EF4-FFF2-40B4-BE49-F238E27FC236}">
                <a16:creationId xmlns:a16="http://schemas.microsoft.com/office/drawing/2014/main" id="{556E7236-CB8C-467B-BFDD-BF3316A41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4536499"/>
            <a:ext cx="50958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3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45757"/>
            <a:ext cx="8383980" cy="4917955"/>
          </a:xfrm>
        </p:spPr>
        <p:txBody>
          <a:bodyPr>
            <a:normAutofit fontScale="62500" lnSpcReduction="20000"/>
          </a:bodyPr>
          <a:lstStyle/>
          <a:p>
            <a:pPr marL="565150" indent="-514350">
              <a:buFont typeface="+mj-lt"/>
              <a:buAutoNum type="arabicPeriod"/>
            </a:pPr>
            <a:r>
              <a:rPr lang="en-US" b="1" dirty="0"/>
              <a:t>Servlet is Loaded</a:t>
            </a:r>
          </a:p>
          <a:p>
            <a:pPr marL="1022350" lvl="1" indent="-514350"/>
            <a:r>
              <a:rPr lang="en-US" dirty="0"/>
              <a:t>When the application server (such as Tomcat) starts up, the servlet contain deploys and loads all servlet classes.</a:t>
            </a:r>
          </a:p>
          <a:p>
            <a:pPr marL="565150" indent="-514350">
              <a:buFont typeface="+mj-lt"/>
              <a:buAutoNum type="arabicPeriod"/>
            </a:pPr>
            <a:r>
              <a:rPr lang="en-US" b="1" dirty="0"/>
              <a:t>Servlet instance Created</a:t>
            </a:r>
          </a:p>
          <a:p>
            <a:pPr marL="1022350" lvl="1" indent="-514350"/>
            <a:r>
              <a:rPr lang="en-US" dirty="0"/>
              <a:t>Once all servlet classes are loaded, the servlet contain creates only one instance of each servlet class.</a:t>
            </a:r>
          </a:p>
          <a:p>
            <a:pPr marL="1022350" lvl="1" indent="-514350"/>
            <a:r>
              <a:rPr lang="en-US" dirty="0"/>
              <a:t>All requests to the servlet are executed on that same servlet instance.</a:t>
            </a:r>
          </a:p>
          <a:p>
            <a:pPr marL="1022350" lvl="1" indent="-514350"/>
            <a:r>
              <a:rPr lang="en-US" dirty="0"/>
              <a:t>Some applications can create multiple instances of a servlet to handle high-volumes of incoming requests, but this is not the default behavior.</a:t>
            </a:r>
          </a:p>
          <a:p>
            <a:pPr marL="565150" indent="-514350">
              <a:buFont typeface="+mj-lt"/>
              <a:buAutoNum type="arabicPeriod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1" dirty="0"/>
              <a:t>method invoked once</a:t>
            </a:r>
          </a:p>
          <a:p>
            <a:pPr marL="1022350" lvl="1" indent="-514350"/>
            <a:r>
              <a:rPr lang="en-US" dirty="0"/>
              <a:t>Once all servlet classes are instantiated, the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method is invoked once, and only once for each instantiated servlet, which initialized the servlet.</a:t>
            </a:r>
          </a:p>
          <a:p>
            <a:pPr marL="565150" indent="-51435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service()</a:t>
            </a:r>
            <a:r>
              <a:rPr lang="en-US" b="1" dirty="0"/>
              <a:t> method invoked repeatedly for each client request</a:t>
            </a:r>
          </a:p>
          <a:p>
            <a:pPr marL="1022350" lvl="1" indent="-514350"/>
            <a:r>
              <a:rPr lang="en-US" dirty="0"/>
              <a:t>The servlet contain calls the service method each time a request for the servlet is received. The service method determines the type of request (GET, POST, PUT, DELETE, </a:t>
            </a:r>
            <a:r>
              <a:rPr lang="en-US" dirty="0" err="1"/>
              <a:t>etc</a:t>
            </a:r>
            <a:r>
              <a:rPr lang="en-US" dirty="0"/>
              <a:t>…) and also performs the respective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doPost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method</a:t>
            </a:r>
          </a:p>
          <a:p>
            <a:pPr marL="565150" indent="-514350">
              <a:buFont typeface="+mj-lt"/>
              <a:buAutoNum type="arabicPeriod"/>
            </a:pPr>
            <a:r>
              <a:rPr lang="en-US" b="1" dirty="0"/>
              <a:t>Invoke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destroy()</a:t>
            </a:r>
            <a:r>
              <a:rPr lang="en-US" b="1" dirty="0"/>
              <a:t> method once</a:t>
            </a:r>
          </a:p>
          <a:p>
            <a:pPr marL="1022350" lvl="1" indent="-514350"/>
            <a:r>
              <a:rPr lang="en-US" dirty="0"/>
              <a:t>The servlet container will call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destroy() </a:t>
            </a:r>
            <a:r>
              <a:rPr lang="en-US" dirty="0"/>
              <a:t>method prior to removing the servlet instance from the service.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49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Life 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700F06C-59E1-4E4E-8308-26A949918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46" y="1635171"/>
            <a:ext cx="8546707" cy="424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5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001D8B-394A-4B27-AFF3-9042F05DA158}"/>
              </a:ext>
            </a:extLst>
          </p:cNvPr>
          <p:cNvSpPr txBox="1">
            <a:spLocks/>
          </p:cNvSpPr>
          <p:nvPr/>
        </p:nvSpPr>
        <p:spPr>
          <a:xfrm>
            <a:off x="640579" y="1338469"/>
            <a:ext cx="7862842" cy="516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The Servlet API includes the classes and interfaces required to build servlets. </a:t>
            </a:r>
          </a:p>
          <a:p>
            <a:r>
              <a:rPr lang="en-US" dirty="0"/>
              <a:t>These interfaces and classes are represented in two packages:</a:t>
            </a:r>
          </a:p>
          <a:p>
            <a:pPr lvl="1"/>
            <a:r>
              <a:rPr lang="en-US" dirty="0" err="1"/>
              <a:t>javax.servlet</a:t>
            </a:r>
            <a:endParaRPr lang="en-US" dirty="0"/>
          </a:p>
          <a:p>
            <a:pPr lvl="1"/>
            <a:r>
              <a:rPr lang="en-US" dirty="0" err="1"/>
              <a:t>javax.servlet.http</a:t>
            </a:r>
            <a:endParaRPr lang="en-US" dirty="0"/>
          </a:p>
          <a:p>
            <a:r>
              <a:rPr lang="en-US" dirty="0"/>
              <a:t>The Servlet interface is the root interface of the servlet class hierarchy.</a:t>
            </a:r>
          </a:p>
          <a:p>
            <a:r>
              <a:rPr lang="en-US" dirty="0"/>
              <a:t>The </a:t>
            </a:r>
            <a:r>
              <a:rPr lang="en-US" dirty="0" err="1"/>
              <a:t>GenericServlet</a:t>
            </a:r>
            <a:r>
              <a:rPr lang="en-US" dirty="0"/>
              <a:t> class implements the Servlet, </a:t>
            </a:r>
            <a:r>
              <a:rPr lang="en-US" dirty="0" err="1"/>
              <a:t>ServletConfig</a:t>
            </a:r>
            <a:r>
              <a:rPr lang="en-US" dirty="0"/>
              <a:t>, and Serializable interfaces.</a:t>
            </a:r>
          </a:p>
          <a:p>
            <a:r>
              <a:rPr lang="en-US" dirty="0"/>
              <a:t>The </a:t>
            </a:r>
            <a:r>
              <a:rPr lang="en-US" dirty="0" err="1"/>
              <a:t>HttpServlet</a:t>
            </a:r>
            <a:r>
              <a:rPr lang="en-US" dirty="0"/>
              <a:t> class extends the Generic Servlet class, and provides methods such as </a:t>
            </a:r>
            <a:r>
              <a:rPr lang="en-US" dirty="0" err="1"/>
              <a:t>doGet</a:t>
            </a:r>
            <a:r>
              <a:rPr lang="en-US" dirty="0"/>
              <a:t>, </a:t>
            </a:r>
            <a:r>
              <a:rPr lang="en-US" dirty="0" err="1"/>
              <a:t>doPost</a:t>
            </a:r>
            <a:r>
              <a:rPr lang="en-US" dirty="0"/>
              <a:t>, </a:t>
            </a:r>
            <a:r>
              <a:rPr lang="en-US" dirty="0" err="1"/>
              <a:t>doDelete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User-defined servlets can be created by implementing the Servlet interface or extending the </a:t>
            </a:r>
            <a:r>
              <a:rPr lang="en-US" dirty="0" err="1"/>
              <a:t>GenericServlet</a:t>
            </a:r>
            <a:r>
              <a:rPr lang="en-US" dirty="0"/>
              <a:t> class; however, it is most common to extend the </a:t>
            </a:r>
            <a:r>
              <a:rPr lang="en-US" dirty="0" err="1"/>
              <a:t>HttpServlet</a:t>
            </a:r>
            <a:r>
              <a:rPr lang="en-US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64259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2" descr="Image preview">
            <a:extLst>
              <a:ext uri="{FF2B5EF4-FFF2-40B4-BE49-F238E27FC236}">
                <a16:creationId xmlns:a16="http://schemas.microsoft.com/office/drawing/2014/main" id="{24714325-B925-4924-8B50-75A124171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224" y="1219200"/>
            <a:ext cx="6645552" cy="545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59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Descriptor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001D8B-394A-4B27-AFF3-9042F05DA158}"/>
              </a:ext>
            </a:extLst>
          </p:cNvPr>
          <p:cNvSpPr txBox="1">
            <a:spLocks/>
          </p:cNvSpPr>
          <p:nvPr/>
        </p:nvSpPr>
        <p:spPr>
          <a:xfrm>
            <a:off x="640579" y="1338469"/>
            <a:ext cx="7862842" cy="516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Java web applications use a deployment descriptor file to define the </a:t>
            </a:r>
            <a:r>
              <a:rPr lang="en-US" dirty="0" err="1"/>
              <a:t>urls</a:t>
            </a:r>
            <a:r>
              <a:rPr lang="en-US" dirty="0"/>
              <a:t> that map to servlets, and determine which URLs require authentication and/or additional information.</a:t>
            </a:r>
          </a:p>
          <a:p>
            <a:r>
              <a:rPr lang="en-US" dirty="0"/>
              <a:t>Deployment descriptor files specify the classes, resources and configurations for the application and how the web server uses them to serve HTTP requests.</a:t>
            </a:r>
          </a:p>
          <a:p>
            <a:r>
              <a:rPr lang="en-US" dirty="0"/>
              <a:t>For Servlets, the deployment descriptor is a file called web.xml and resides within the application’s WEB-INF directory</a:t>
            </a:r>
          </a:p>
          <a:p>
            <a:r>
              <a:rPr lang="en-US" dirty="0"/>
              <a:t>The web.xml defines mappings between URL paths and servlets that will handle requests.</a:t>
            </a:r>
          </a:p>
          <a:p>
            <a:r>
              <a:rPr lang="en-US" dirty="0"/>
              <a:t>The application server uses this configuration to find the servlet that handles a given request and calls the servlet methods that correspond to the HTTP request method used.</a:t>
            </a:r>
          </a:p>
        </p:txBody>
      </p:sp>
    </p:spTree>
    <p:extLst>
      <p:ext uri="{BB962C8B-B14F-4D97-AF65-F5344CB8AC3E}">
        <p14:creationId xmlns:p14="http://schemas.microsoft.com/office/powerpoint/2010/main" val="3556268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Mapping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001D8B-394A-4B27-AFF3-9042F05DA158}"/>
              </a:ext>
            </a:extLst>
          </p:cNvPr>
          <p:cNvSpPr txBox="1">
            <a:spLocks/>
          </p:cNvSpPr>
          <p:nvPr/>
        </p:nvSpPr>
        <p:spPr>
          <a:xfrm>
            <a:off x="640579" y="1338469"/>
            <a:ext cx="7862842" cy="516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Servlets are configured within the Web.xml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&lt;servlet&gt; </a:t>
            </a:r>
            <a:r>
              <a:rPr lang="en-US" dirty="0"/>
              <a:t>element.</a:t>
            </a:r>
          </a:p>
          <a:p>
            <a:pPr lvl="1"/>
            <a:r>
              <a:rPr lang="en-US" dirty="0"/>
              <a:t>Servlet elements should include a nested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&lt;servlet-name&gt;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&lt;servlet-class&gt; </a:t>
            </a:r>
            <a:r>
              <a:rPr lang="en-US" dirty="0"/>
              <a:t>elements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&lt;servlet-name&gt; </a:t>
            </a:r>
            <a:r>
              <a:rPr lang="en-US" dirty="0"/>
              <a:t>: defines the name. </a:t>
            </a:r>
          </a:p>
          <a:p>
            <a:pPr lvl="2"/>
            <a:r>
              <a:rPr lang="en-US" dirty="0"/>
              <a:t>The servlet name must be unique across the deployment descriptor.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&lt;servlet-class&gt;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T</a:t>
            </a:r>
            <a:r>
              <a:rPr lang="en-US" dirty="0"/>
              <a:t>he fully-qualified name for the class of the defined servlet.</a:t>
            </a:r>
          </a:p>
          <a:p>
            <a:r>
              <a:rPr lang="en-US" dirty="0"/>
              <a:t>Servlets are mapped to a URL or URL pattern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&lt;servlet-mapping&gt; </a:t>
            </a:r>
            <a:r>
              <a:rPr lang="en-US" dirty="0"/>
              <a:t>element.</a:t>
            </a:r>
          </a:p>
          <a:p>
            <a:pPr lvl="1"/>
            <a:r>
              <a:rPr lang="en-US" dirty="0"/>
              <a:t>Servlet mappings should include a nested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&lt;servlet-name&gt;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-pattern&gt; </a:t>
            </a:r>
            <a:r>
              <a:rPr lang="en-US" dirty="0"/>
              <a:t>elements: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&lt;servlet-name&gt;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:  </a:t>
            </a:r>
            <a:r>
              <a:rPr lang="en-US" dirty="0"/>
              <a:t>details the associated servlet used to handle requests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-pattern&gt; </a:t>
            </a:r>
            <a:r>
              <a:rPr lang="en-US" dirty="0"/>
              <a:t>: requests sent to this specified </a:t>
            </a:r>
            <a:r>
              <a:rPr lang="en-US" dirty="0" err="1"/>
              <a:t>url</a:t>
            </a:r>
            <a:r>
              <a:rPr lang="en-US" dirty="0"/>
              <a:t> will be handled by the associated named servlet.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09366"/>
      </p:ext>
    </p:extLst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143</TotalTime>
  <Words>1397</Words>
  <Application>Microsoft Office PowerPoint</Application>
  <PresentationFormat>On-screen Show (4:3)</PresentationFormat>
  <Paragraphs>145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Consolas</vt:lpstr>
      <vt:lpstr>Courier New</vt:lpstr>
      <vt:lpstr>Revature</vt:lpstr>
      <vt:lpstr>Servlets Continued</vt:lpstr>
      <vt:lpstr>Servlet Container</vt:lpstr>
      <vt:lpstr>Servlet Container</vt:lpstr>
      <vt:lpstr>Servlet Life Cycle</vt:lpstr>
      <vt:lpstr>Servlet Life Cycle</vt:lpstr>
      <vt:lpstr>Servlet API</vt:lpstr>
      <vt:lpstr>Servlet API</vt:lpstr>
      <vt:lpstr>Deployment Descriptor</vt:lpstr>
      <vt:lpstr>Servlet Mapping</vt:lpstr>
      <vt:lpstr>Servlet Mapping</vt:lpstr>
      <vt:lpstr>Request-Response LifeCycle</vt:lpstr>
      <vt:lpstr>Request-Response LifeCycle</vt:lpstr>
      <vt:lpstr>ServletRequest and ServletResponse</vt:lpstr>
      <vt:lpstr>Sending Users to Different Locations</vt:lpstr>
      <vt:lpstr>Request Dispatcher interface</vt:lpstr>
      <vt:lpstr>Examples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Joseph Highe</cp:lastModifiedBy>
  <cp:revision>11</cp:revision>
  <dcterms:created xsi:type="dcterms:W3CDTF">2021-05-21T13:01:16Z</dcterms:created>
  <dcterms:modified xsi:type="dcterms:W3CDTF">2021-11-12T17:09:18Z</dcterms:modified>
</cp:coreProperties>
</file>