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autoCompressPictures="0">
  <p:sldMasterIdLst>
    <p:sldMasterId id="2147483648" r:id="rId1"/>
  </p:sldMasterIdLst>
  <p:notesMasterIdLst>
    <p:notesMasterId r:id="rId4"/>
  </p:notesMasterIdLst>
  <p:sldIdLst>
    <p:sldId id="256" r:id="rId3"/>
    <p:sldId id="294" r:id="rId5"/>
    <p:sldId id="273" r:id="rId6"/>
    <p:sldId id="274" r:id="rId7"/>
    <p:sldId id="276" r:id="rId8"/>
    <p:sldId id="275" r:id="rId9"/>
    <p:sldId id="257" r:id="rId10"/>
    <p:sldId id="277" r:id="rId11"/>
    <p:sldId id="258" r:id="rId12"/>
    <p:sldId id="280" r:id="rId13"/>
    <p:sldId id="281" r:id="rId14"/>
    <p:sldId id="282" r:id="rId15"/>
    <p:sldId id="289" r:id="rId16"/>
    <p:sldId id="279" r:id="rId17"/>
    <p:sldId id="259" r:id="rId18"/>
    <p:sldId id="260" r:id="rId19"/>
    <p:sldId id="261" r:id="rId20"/>
    <p:sldId id="284" r:id="rId21"/>
    <p:sldId id="286" r:id="rId22"/>
    <p:sldId id="262" r:id="rId23"/>
    <p:sldId id="278" r:id="rId24"/>
    <p:sldId id="283" r:id="rId25"/>
    <p:sldId id="263" r:id="rId26"/>
    <p:sldId id="264" r:id="rId27"/>
    <p:sldId id="265" r:id="rId28"/>
    <p:sldId id="266" r:id="rId29"/>
    <p:sldId id="290" r:id="rId30"/>
    <p:sldId id="295" r:id="rId31"/>
    <p:sldId id="291" r:id="rId32"/>
    <p:sldId id="292" r:id="rId33"/>
    <p:sldId id="267" r:id="rId34"/>
    <p:sldId id="268" r:id="rId35"/>
    <p:sldId id="269" r:id="rId36"/>
    <p:sldId id="293" r:id="rId37"/>
    <p:sldId id="271" r:id="rId38"/>
    <p:sldId id="270" r:id="rId3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00"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srcRect t="33848" b="649"/>
          <a:stretch>
            <a:fillRect/>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panose="020B0604020202020204"/>
              <a:buNone/>
              <a:defRPr sz="4400">
                <a:solidFill>
                  <a:schemeClr val="accen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pic>
        <p:nvPicPr>
          <p:cNvPr id="202" name="Google Shape;202;p13"/>
          <p:cNvPicPr preferRelativeResize="0"/>
          <p:nvPr/>
        </p:nvPicPr>
        <p:blipFill rotWithShape="1">
          <a:blip r:embed="rId2"/>
          <a:srcRect/>
          <a:stretch>
            <a:fill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panose="020B0604020202020204"/>
              <a:buNone/>
              <a:defRPr>
                <a:solidFill>
                  <a:schemeClr val="accen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panose="020B0604020202020204"/>
                <a:ea typeface="Arial" panose="020B0604020202020204"/>
                <a:cs typeface="Arial" panose="020B0604020202020204"/>
                <a:sym typeface="Arial" panose="020B0604020202020204"/>
              </a:defRPr>
            </a:lvl1pPr>
            <a:lvl2pPr marL="914400" lvl="1" indent="-381000" algn="l">
              <a:spcBef>
                <a:spcPts val="480"/>
              </a:spcBef>
              <a:spcAft>
                <a:spcPts val="0"/>
              </a:spcAft>
              <a:buSzPts val="2400"/>
              <a:buChar char="–"/>
              <a:defRPr>
                <a:latin typeface="Arial" panose="020B0604020202020204"/>
                <a:ea typeface="Arial" panose="020B0604020202020204"/>
                <a:cs typeface="Arial" panose="020B0604020202020204"/>
                <a:sym typeface="Arial" panose="020B0604020202020204"/>
              </a:defRPr>
            </a:lvl2pPr>
            <a:lvl3pPr marL="1371600" lvl="2" indent="-355600" algn="l">
              <a:spcBef>
                <a:spcPts val="400"/>
              </a:spcBef>
              <a:spcAft>
                <a:spcPts val="0"/>
              </a:spcAft>
              <a:buSzPts val="2000"/>
              <a:buChar char="•"/>
              <a:defRPr>
                <a:latin typeface="Arial" panose="020B0604020202020204"/>
                <a:ea typeface="Arial" panose="020B0604020202020204"/>
                <a:cs typeface="Arial" panose="020B0604020202020204"/>
                <a:sym typeface="Arial" panose="020B0604020202020204"/>
              </a:defRPr>
            </a:lvl3pPr>
            <a:lvl4pPr marL="1828800" lvl="3"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4pPr>
            <a:lvl5pPr marL="2286000" lvl="4"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panose="020B0604020202020204"/>
              <a:buNone/>
              <a:defRPr>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panose="020B0604020202020204"/>
                <a:ea typeface="Arial" panose="020B0604020202020204"/>
                <a:cs typeface="Arial" panose="020B0604020202020204"/>
                <a:sym typeface="Arial" panose="020B0604020202020204"/>
              </a:defRPr>
            </a:lvl1pPr>
            <a:lvl2pPr marL="914400" lvl="1" indent="-381000" algn="l">
              <a:spcBef>
                <a:spcPts val="480"/>
              </a:spcBef>
              <a:spcAft>
                <a:spcPts val="0"/>
              </a:spcAft>
              <a:buSzPts val="2400"/>
              <a:buChar char="–"/>
              <a:defRPr>
                <a:latin typeface="Arial" panose="020B0604020202020204"/>
                <a:ea typeface="Arial" panose="020B0604020202020204"/>
                <a:cs typeface="Arial" panose="020B0604020202020204"/>
                <a:sym typeface="Arial" panose="020B0604020202020204"/>
              </a:defRPr>
            </a:lvl2pPr>
            <a:lvl3pPr marL="1371600" lvl="2" indent="-355600" algn="l">
              <a:spcBef>
                <a:spcPts val="400"/>
              </a:spcBef>
              <a:spcAft>
                <a:spcPts val="0"/>
              </a:spcAft>
              <a:buSzPts val="2000"/>
              <a:buChar char="•"/>
              <a:defRPr>
                <a:latin typeface="Arial" panose="020B0604020202020204"/>
                <a:ea typeface="Arial" panose="020B0604020202020204"/>
                <a:cs typeface="Arial" panose="020B0604020202020204"/>
                <a:sym typeface="Arial" panose="020B0604020202020204"/>
              </a:defRPr>
            </a:lvl3pPr>
            <a:lvl4pPr marL="1828800" lvl="3"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4pPr>
            <a:lvl5pPr marL="2286000" lvl="4"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1_Title 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panose="020B0604020202020204"/>
              <a:buNone/>
              <a:defRPr>
                <a:solidFill>
                  <a:schemeClr val="dk2"/>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srcRect t="33085" b="1379"/>
          <a:stretch>
            <a:fillRect/>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panose="020B0604020202020204"/>
              <a:buNone/>
              <a:defRPr sz="4400">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panose="020B0604020202020204"/>
                <a:ea typeface="Arial" panose="020B0604020202020204"/>
                <a:cs typeface="Arial" panose="020B0604020202020204"/>
                <a:sym typeface="Arial" panose="020B0604020202020204"/>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09" name="Google Shape;109;p6"/>
          <p:cNvPicPr preferRelativeResize="0"/>
          <p:nvPr/>
        </p:nvPicPr>
        <p:blipFill rotWithShape="1">
          <a:blip r:embed="rId2"/>
          <a:srcRect t="67499" b="6701"/>
          <a:stretch>
            <a:fillRect/>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srcRect t="24620" b="16130"/>
          <a:stretch>
            <a:fillRect/>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srcRect l="6614" t="2065" r="80083" b="1471"/>
          <a:stretch>
            <a:fillRect/>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srcRect t="20282" b="20282"/>
          <a:stretch>
            <a:fillRect/>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panose="020B0604020202020204"/>
              <a:buNone/>
              <a:defRPr>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panose="020B0604020202020204"/>
                <a:ea typeface="Arial" panose="020B0604020202020204"/>
                <a:cs typeface="Arial" panose="020B0604020202020204"/>
                <a:sym typeface="Arial" panose="020B0604020202020204"/>
              </a:defRPr>
            </a:lvl1pPr>
            <a:lvl2pPr marL="914400" lvl="1" indent="-381000" algn="l">
              <a:spcBef>
                <a:spcPts val="480"/>
              </a:spcBef>
              <a:spcAft>
                <a:spcPts val="0"/>
              </a:spcAft>
              <a:buSzPts val="2400"/>
              <a:buChar char="–"/>
              <a:defRPr>
                <a:latin typeface="Arial" panose="020B0604020202020204"/>
                <a:ea typeface="Arial" panose="020B0604020202020204"/>
                <a:cs typeface="Arial" panose="020B0604020202020204"/>
                <a:sym typeface="Arial" panose="020B0604020202020204"/>
              </a:defRPr>
            </a:lvl2pPr>
            <a:lvl3pPr marL="1371600" lvl="2" indent="-355600" algn="l">
              <a:spcBef>
                <a:spcPts val="400"/>
              </a:spcBef>
              <a:spcAft>
                <a:spcPts val="0"/>
              </a:spcAft>
              <a:buSzPts val="2000"/>
              <a:buChar char="•"/>
              <a:defRPr>
                <a:latin typeface="Arial" panose="020B0604020202020204"/>
                <a:ea typeface="Arial" panose="020B0604020202020204"/>
                <a:cs typeface="Arial" panose="020B0604020202020204"/>
                <a:sym typeface="Arial" panose="020B0604020202020204"/>
              </a:defRPr>
            </a:lvl3pPr>
            <a:lvl4pPr marL="1828800" lvl="3"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4pPr>
            <a:lvl5pPr marL="2286000" lvl="4"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1">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panose="020B0604020202020204"/>
                <a:ea typeface="Arial" panose="020B0604020202020204"/>
                <a:cs typeface="Arial" panose="020B0604020202020204"/>
                <a:sym typeface="Arial" panose="020B0604020202020204"/>
              </a:defRPr>
            </a:lvl1pPr>
            <a:lvl2pPr marL="914400" lvl="1" indent="-381000" algn="l">
              <a:spcBef>
                <a:spcPts val="480"/>
              </a:spcBef>
              <a:spcAft>
                <a:spcPts val="0"/>
              </a:spcAft>
              <a:buSzPts val="2400"/>
              <a:buChar char="–"/>
              <a:defRPr>
                <a:latin typeface="Arial" panose="020B0604020202020204"/>
                <a:ea typeface="Arial" panose="020B0604020202020204"/>
                <a:cs typeface="Arial" panose="020B0604020202020204"/>
                <a:sym typeface="Arial" panose="020B0604020202020204"/>
              </a:defRPr>
            </a:lvl2pPr>
            <a:lvl3pPr marL="1371600" lvl="2" indent="-355600" algn="l">
              <a:spcBef>
                <a:spcPts val="400"/>
              </a:spcBef>
              <a:spcAft>
                <a:spcPts val="0"/>
              </a:spcAft>
              <a:buSzPts val="2000"/>
              <a:buChar char="•"/>
              <a:defRPr>
                <a:latin typeface="Arial" panose="020B0604020202020204"/>
                <a:ea typeface="Arial" panose="020B0604020202020204"/>
                <a:cs typeface="Arial" panose="020B0604020202020204"/>
                <a:sym typeface="Arial" panose="020B0604020202020204"/>
              </a:defRPr>
            </a:lvl3pPr>
            <a:lvl4pPr marL="1828800" lvl="3"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4pPr>
            <a:lvl5pPr marL="2286000" lvl="4" indent="-342900" algn="l">
              <a:spcBef>
                <a:spcPts val="360"/>
              </a:spcBef>
              <a:spcAft>
                <a:spcPts val="0"/>
              </a:spcAft>
              <a:buSzPts val="1800"/>
              <a:buChar char="»"/>
              <a:defRPr>
                <a:latin typeface="Arial" panose="020B0604020202020204"/>
                <a:ea typeface="Arial" panose="020B0604020202020204"/>
                <a:cs typeface="Arial" panose="020B0604020202020204"/>
                <a:sym typeface="Arial" panose="020B060402020202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srcRect t="91557" b="648"/>
          <a:stretch>
            <a:fillRect/>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panose="020B0604020202020204"/>
              <a:buNone/>
              <a:defRPr>
                <a:solidFill>
                  <a:schemeClr val="accent3"/>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srcRect t="91557" b="648"/>
          <a:stretch>
            <a:fillRect/>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98" name="Google Shape;198;p12"/>
          <p:cNvSpPr>
            <a:spLocks noGrp="1"/>
          </p:cNvSpPr>
          <p:nvPr>
            <p:ph type="pic"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spcBef>
                <a:spcPts val="480"/>
              </a:spcBef>
              <a:spcAft>
                <a:spcPts val="0"/>
              </a:spcAft>
              <a:buClr>
                <a:schemeClr val="accent1"/>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spcBef>
                <a:spcPts val="400"/>
              </a:spcBef>
              <a:spcAft>
                <a:spcPts val="0"/>
              </a:spcAft>
              <a:buClr>
                <a:schemeClr val="accent1"/>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spcBef>
                <a:spcPts val="360"/>
              </a:spcBef>
              <a:spcAft>
                <a:spcPts val="0"/>
              </a:spcAft>
              <a:buClr>
                <a:schemeClr val="accent1"/>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spcBef>
                <a:spcPts val="360"/>
              </a:spcBef>
              <a:spcAft>
                <a:spcPts val="0"/>
              </a:spcAft>
              <a:buClr>
                <a:schemeClr val="accent1"/>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accent1"/>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chemeClr val="accent1"/>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accent1"/>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accent1"/>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u="none">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panose="020B0604020202020204"/>
              <a:buNone/>
              <a:defRPr sz="2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hyperlink" Target="https://docs.oracle.com/javase/8/docs/api/java/util/Collection.ht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panose="020B0604020202020204"/>
              <a:buNone/>
            </a:pPr>
            <a:r>
              <a:rPr lang="en-US" dirty="0"/>
              <a:t>Collections and Exceptions</a:t>
            </a:r>
            <a:endParaRPr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endParaRPr lang="en-US" sz="2000" dirty="0"/>
          </a:p>
          <a:p>
            <a:pPr marL="800100" lvl="1" indent="-342900">
              <a:lnSpc>
                <a:spcPct val="90000"/>
              </a:lnSpc>
              <a:spcBef>
                <a:spcPts val="0"/>
              </a:spcBef>
              <a:buSzPts val="2590"/>
            </a:pPr>
            <a:r>
              <a:rPr lang="en-US" sz="2000" dirty="0"/>
              <a:t>Not synchronized.</a:t>
            </a:r>
            <a:endParaRPr lang="en-US" sz="2000" dirty="0"/>
          </a:p>
          <a:p>
            <a:pPr marL="342900" lvl="0" indent="-342900" algn="l" rtl="0">
              <a:lnSpc>
                <a:spcPct val="90000"/>
              </a:lnSpc>
              <a:spcBef>
                <a:spcPts val="0"/>
              </a:spcBef>
              <a:spcAft>
                <a:spcPts val="0"/>
              </a:spcAft>
              <a:buSzPts val="2590"/>
              <a:buChar char="•"/>
            </a:pPr>
            <a:r>
              <a:rPr lang="en-US" b="1" dirty="0"/>
              <a:t>Vector</a:t>
            </a:r>
            <a:endParaRPr lang="en-US" b="1" dirty="0"/>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endParaRPr lang="en-US" sz="2000" dirty="0"/>
          </a:p>
          <a:p>
            <a:pPr marL="342900" lvl="0" indent="-342900" algn="l" rtl="0">
              <a:lnSpc>
                <a:spcPct val="90000"/>
              </a:lnSpc>
              <a:spcBef>
                <a:spcPts val="0"/>
              </a:spcBef>
              <a:spcAft>
                <a:spcPts val="0"/>
              </a:spcAft>
              <a:buSzPts val="2590"/>
              <a:buChar char="•"/>
            </a:pPr>
            <a:r>
              <a:rPr lang="en-US" b="1" dirty="0"/>
              <a:t>*Stack</a:t>
            </a:r>
            <a:endParaRPr lang="en-US" b="1" dirty="0"/>
          </a:p>
          <a:p>
            <a:pPr marL="800100" lvl="1" indent="-342900">
              <a:lnSpc>
                <a:spcPct val="90000"/>
              </a:lnSpc>
              <a:spcBef>
                <a:spcPts val="0"/>
              </a:spcBef>
              <a:buSzPts val="2590"/>
            </a:pPr>
            <a:r>
              <a:rPr lang="en-US" sz="2000" dirty="0"/>
              <a:t>Implementation of a Vector that processes data in a last-in, first-out order, like a stack of dinner plates.</a:t>
            </a:r>
            <a:endParaRPr lang="en-US" sz="2000" dirty="0"/>
          </a:p>
          <a:p>
            <a:pPr marL="342900" indent="-342900">
              <a:lnSpc>
                <a:spcPct val="90000"/>
              </a:lnSpc>
              <a:spcBef>
                <a:spcPts val="0"/>
              </a:spcBef>
              <a:buSzPts val="2590"/>
            </a:pPr>
            <a:r>
              <a:rPr lang="en-US" b="1" dirty="0"/>
              <a:t>*LinkedList</a:t>
            </a:r>
            <a:endParaRPr lang="en-US" b="1" dirty="0"/>
          </a:p>
          <a:p>
            <a:pPr marL="800100" lvl="1" indent="-342900">
              <a:lnSpc>
                <a:spcPct val="90000"/>
              </a:lnSpc>
              <a:spcBef>
                <a:spcPts val="0"/>
              </a:spcBef>
              <a:buSzPts val="2590"/>
            </a:pPr>
            <a:r>
              <a:rPr lang="en-US" sz="2000" dirty="0"/>
              <a:t>Implementation of the List interface that uses a doubly linked list to store the elements.</a:t>
            </a:r>
            <a:endParaRPr sz="20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Sets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*HashSet</a:t>
            </a:r>
            <a:endParaRPr lang="en-US" b="1" dirty="0"/>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endParaRPr lang="en-US" sz="2000" dirty="0"/>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endParaRPr lang="en-US" sz="2000" dirty="0"/>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endParaRPr lang="en-US" sz="2000" dirty="0"/>
          </a:p>
          <a:p>
            <a:pPr marL="342900" indent="-342900">
              <a:lnSpc>
                <a:spcPct val="90000"/>
              </a:lnSpc>
              <a:spcBef>
                <a:spcPts val="0"/>
              </a:spcBef>
              <a:buSzPts val="2590"/>
            </a:pPr>
            <a:endParaRPr lang="en-US" sz="2190" dirty="0"/>
          </a:p>
          <a:p>
            <a:pPr marL="342900" indent="-342900">
              <a:lnSpc>
                <a:spcPct val="90000"/>
              </a:lnSpc>
              <a:spcBef>
                <a:spcPts val="0"/>
              </a:spcBef>
              <a:buSzPts val="2590"/>
            </a:pPr>
            <a:endParaRPr lang="en-US" sz="2190" dirty="0"/>
          </a:p>
          <a:p>
            <a:pPr marL="342900"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endParaRPr lang="en-US" sz="2190" dirty="0"/>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Dequeue</a:t>
            </a:r>
            <a:endParaRPr lang="en-US" b="1" dirty="0"/>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endParaRPr lang="en-US" sz="2000" dirty="0"/>
          </a:p>
          <a:p>
            <a:pPr marL="342900" lvl="0" indent="-342900" algn="l" rtl="0">
              <a:lnSpc>
                <a:spcPct val="90000"/>
              </a:lnSpc>
              <a:spcBef>
                <a:spcPts val="0"/>
              </a:spcBef>
              <a:spcAft>
                <a:spcPts val="0"/>
              </a:spcAft>
              <a:buSzPts val="2590"/>
              <a:buChar char="•"/>
            </a:pPr>
            <a:r>
              <a:rPr lang="en-US" b="1" dirty="0"/>
              <a:t>Priority Queue</a:t>
            </a:r>
            <a:endParaRPr lang="en-US" b="1" dirty="0"/>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endParaRPr lang="en-US" dirty="0"/>
          </a:p>
        </p:txBody>
      </p:sp>
      <p:sp>
        <p:nvSpPr>
          <p:cNvPr id="3" name="Text Placeholder 2"/>
          <p:cNvSpPr>
            <a:spLocks noGrp="1"/>
          </p:cNvSpPr>
          <p:nvPr>
            <p:ph type="body" idx="1"/>
          </p:nvPr>
        </p:nvSpPr>
        <p:spPr>
          <a:xfrm>
            <a:off x="380010" y="1481446"/>
            <a:ext cx="8383980" cy="4945987"/>
          </a:xfrm>
        </p:spPr>
        <p:txBody>
          <a:bodyPr>
            <a:normAutofit lnSpcReduction="1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endParaRPr lang="en-US" dirty="0">
              <a:latin typeface="Courier New" panose="02070309020205020404" pitchFamily="49" charset="0"/>
              <a:cs typeface="Courier New" panose="02070309020205020404" pitchFamily="49" charset="0"/>
            </a:endParaRPr>
          </a:p>
          <a:p>
            <a:r>
              <a:rPr lang="en-US" dirty="0"/>
              <a:t>Generics act as a specifier (and limiter) for a type of data to be used within a class or interface.</a:t>
            </a:r>
            <a:endParaRPr lang="en-US" dirty="0"/>
          </a:p>
          <a:p>
            <a:r>
              <a:rPr lang="en-US" dirty="0"/>
              <a:t>Generics are used when writing classes/interfaces and methods. </a:t>
            </a:r>
            <a:endParaRPr lang="en-US" dirty="0"/>
          </a:p>
          <a:p>
            <a:r>
              <a:rPr lang="en-US" dirty="0"/>
              <a:t>They are a way of saying, “I don’t know what type this will be right now, but when this class is instantiated into an object, a type will be provided”</a:t>
            </a:r>
            <a:endParaRPr lang="en-US" dirty="0"/>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Iterators</a:t>
            </a:r>
            <a:endParaRPr lang="en-US"/>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5"/>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5"/>
              </a:spcBef>
              <a:spcAft>
                <a:spcPts val="0"/>
              </a:spcAft>
              <a:buSzPts val="2220"/>
              <a:buChar char="–"/>
            </a:pPr>
            <a:r>
              <a:rPr lang="en-US" sz="2220" dirty="0"/>
              <a:t>Sets and Queues don’t use an index though…</a:t>
            </a:r>
            <a:endParaRPr dirty="0"/>
          </a:p>
          <a:p>
            <a:pPr marL="342900" lvl="0" indent="-342900" algn="l" rtl="0">
              <a:lnSpc>
                <a:spcPct val="90000"/>
              </a:lnSpc>
              <a:spcBef>
                <a:spcPts val="520"/>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20"/>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5"/>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5"/>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Iterable</a:t>
            </a:r>
            <a:endParaRPr lang="en-US"/>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20"/>
              </a:spcBef>
              <a:spcAft>
                <a:spcPts val="0"/>
              </a:spcAft>
              <a:buSzPts val="2590"/>
              <a:buNone/>
            </a:pPr>
            <a:endParaRPr sz="2590" dirty="0"/>
          </a:p>
          <a:p>
            <a:pPr marL="342900" lvl="0" indent="-342900" algn="l" rtl="0">
              <a:lnSpc>
                <a:spcPct val="80000"/>
              </a:lnSpc>
              <a:spcBef>
                <a:spcPts val="520"/>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20"/>
              </a:spcBef>
              <a:spcAft>
                <a:spcPts val="0"/>
              </a:spcAft>
              <a:buSzPts val="2590"/>
              <a:buNone/>
            </a:pPr>
            <a:endParaRPr sz="2590" dirty="0"/>
          </a:p>
          <a:p>
            <a:pPr marL="342900" lvl="0" indent="-342900" algn="l" rtl="0">
              <a:lnSpc>
                <a:spcPct val="80000"/>
              </a:lnSpc>
              <a:spcBef>
                <a:spcPts val="520"/>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20"/>
              </a:spcBef>
              <a:spcAft>
                <a:spcPts val="0"/>
              </a:spcAft>
              <a:buSzPts val="2590"/>
              <a:buNone/>
            </a:pPr>
            <a:endParaRPr sz="2590" dirty="0"/>
          </a:p>
          <a:p>
            <a:pPr marL="342900" lvl="0" indent="-342900" algn="l" rtl="0">
              <a:lnSpc>
                <a:spcPct val="80000"/>
              </a:lnSpc>
              <a:spcBef>
                <a:spcPts val="520"/>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Iterator/Enhanced For Loop Example</a:t>
            </a:r>
            <a:endParaRPr lang="en-US"/>
          </a:p>
        </p:txBody>
      </p:sp>
      <p:sp>
        <p:nvSpPr>
          <p:cNvPr id="240" name="Google Shape;240;p19"/>
          <p:cNvSpPr txBox="1">
            <a:spLocks noGrp="1"/>
          </p:cNvSpPr>
          <p:nvPr>
            <p:ph type="body" idx="1"/>
          </p:nvPr>
        </p:nvSpPr>
        <p:spPr>
          <a:xfrm>
            <a:off x="380010" y="1481446"/>
            <a:ext cx="8383980" cy="45259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public void iterate(HashSet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someSet</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Iterator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iter</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someSet.iterator</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while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iter.hasNext</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System.out.println</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iter.next</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panose="02070309020205020404"/>
              <a:cs typeface="Courier New" panose="02070309020205020404" pitchFamily="49" charset="0"/>
              <a:sym typeface="Courier New" panose="02070309020205020404"/>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public void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enhancedFor</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(HashSet&lt;String&gt;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stringSet</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for(String s :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stringSet</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a:t>
            </a:r>
            <a:r>
              <a:rPr lang="en-US" sz="2000" dirty="0" err="1">
                <a:latin typeface="Courier New" panose="02070309020205020404" pitchFamily="49" charset="0"/>
                <a:ea typeface="Courier New" panose="02070309020205020404"/>
                <a:cs typeface="Courier New" panose="02070309020205020404" pitchFamily="49" charset="0"/>
                <a:sym typeface="Courier New" panose="02070309020205020404"/>
              </a:rPr>
              <a:t>System.out.println</a:t>
            </a: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panose="02070309020205020404"/>
                <a:cs typeface="Courier New" panose="02070309020205020404" pitchFamily="49" charset="0"/>
                <a:sym typeface="Courier New" panose="02070309020205020404"/>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Collection vs Collections</a:t>
            </a:r>
            <a:endParaRPr lang="en-US"/>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endParaRPr lang="en-US" sz="200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are:</a:t>
            </a:r>
            <a:endParaRPr lang="en-US" dirty="0"/>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endParaRPr lang="en-US" dirty="0">
              <a:latin typeface="Courier New" panose="02070309020205020404" pitchFamily="49" charset="0"/>
              <a:cs typeface="Courier New" panose="02070309020205020404" pitchFamily="49" charset="0"/>
            </a:endParaRPr>
          </a:p>
          <a:p>
            <a:pPr marL="800100" lvl="1" indent="-342900">
              <a:spcBef>
                <a:spcPts val="0"/>
              </a:spcBef>
              <a:buSzPts val="2800"/>
              <a:buChar char="•"/>
            </a:pPr>
            <a:r>
              <a:rPr lang="en-US" dirty="0"/>
              <a:t>A method that takes a list and reverses the order of elements in that specified list.</a:t>
            </a:r>
            <a:endParaRPr lang="en-US" dirty="0"/>
          </a:p>
          <a:p>
            <a:pPr marL="342900" indent="-342900">
              <a:spcBef>
                <a:spcPts val="0"/>
              </a:spcBef>
            </a:pPr>
            <a:r>
              <a:rPr lang="en-US" dirty="0">
                <a:latin typeface="Courier New" panose="02070309020205020404" pitchFamily="49" charset="0"/>
                <a:cs typeface="Courier New" panose="02070309020205020404" pitchFamily="49" charset="0"/>
              </a:rPr>
              <a:t>shuffle()</a:t>
            </a:r>
            <a:endParaRPr lang="en-US" dirty="0">
              <a:latin typeface="Courier New" panose="02070309020205020404" pitchFamily="49" charset="0"/>
              <a:cs typeface="Courier New" panose="02070309020205020404" pitchFamily="49" charset="0"/>
            </a:endParaRPr>
          </a:p>
          <a:p>
            <a:pPr marL="800100" lvl="1" indent="-342900">
              <a:spcBef>
                <a:spcPts val="0"/>
              </a:spcBef>
            </a:pPr>
            <a:r>
              <a:rPr lang="en-US" dirty="0"/>
              <a:t>A method that randomly places elements within a list.</a:t>
            </a:r>
            <a:endParaRPr lang="en-US" dirty="0"/>
          </a:p>
          <a:p>
            <a:pPr marL="342900" indent="-342900">
              <a:spcBef>
                <a:spcPts val="0"/>
              </a:spcBef>
            </a:pPr>
            <a:r>
              <a:rPr lang="en-US" dirty="0">
                <a:latin typeface="Courier New" panose="02070309020205020404" pitchFamily="49" charset="0"/>
                <a:cs typeface="Courier New" panose="02070309020205020404" pitchFamily="49" charset="0"/>
              </a:rPr>
              <a:t>sort()</a:t>
            </a:r>
            <a:endParaRPr lang="en-US" dirty="0">
              <a:latin typeface="Courier New" panose="02070309020205020404" pitchFamily="49" charset="0"/>
              <a:cs typeface="Courier New" panose="02070309020205020404" pitchFamily="49" charset="0"/>
            </a:endParaRP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endParaRPr lang="en-US"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arrays, such as sorting, index, </a:t>
            </a:r>
            <a:r>
              <a:rPr lang="en-US" dirty="0" err="1"/>
              <a:t>etc</a:t>
            </a:r>
            <a:r>
              <a:rPr lang="en-US" dirty="0"/>
              <a:t>…</a:t>
            </a:r>
            <a:endParaRPr lang="en-US" dirty="0"/>
          </a:p>
          <a:p>
            <a:pPr marL="342900" lvl="0" indent="-342900" algn="l" rtl="0">
              <a:spcBef>
                <a:spcPts val="0"/>
              </a:spcBef>
              <a:spcAft>
                <a:spcPts val="0"/>
              </a:spcAft>
              <a:buSzPts val="2800"/>
              <a:buChar char="•"/>
            </a:pPr>
            <a:r>
              <a:rPr lang="en-US" dirty="0"/>
              <a:t>Some of these static methods:</a:t>
            </a:r>
            <a:endParaRPr lang="en-US" dirty="0"/>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endParaRPr lang="en-US" dirty="0"/>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endParaRPr lang="en-US" dirty="0"/>
          </a:p>
          <a:p>
            <a:pPr marL="800100" lvl="1" indent="-342900">
              <a:spcBef>
                <a:spcPts val="0"/>
              </a:spcBef>
            </a:pPr>
            <a:r>
              <a:rPr lang="en-US" dirty="0"/>
              <a:t>This method assumes that the array provided is sorted.</a:t>
            </a:r>
            <a:endParaRPr lang="en-US" dirty="0"/>
          </a:p>
          <a:p>
            <a:pPr marL="342900" indent="-342900">
              <a:spcBef>
                <a:spcPts val="0"/>
              </a:spcBef>
            </a:pPr>
            <a:r>
              <a:rPr lang="en-US" dirty="0">
                <a:latin typeface="Courier New" panose="02070309020205020404" pitchFamily="49" charset="0"/>
                <a:cs typeface="Courier New" panose="02070309020205020404" pitchFamily="49" charset="0"/>
              </a:rPr>
              <a:t>sort()</a:t>
            </a:r>
            <a:endParaRPr lang="en-US" dirty="0">
              <a:latin typeface="Courier New" panose="02070309020205020404" pitchFamily="49" charset="0"/>
              <a:cs typeface="Courier New" panose="02070309020205020404" pitchFamily="49" charset="0"/>
            </a:endParaRP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endParaRPr lang="en-US"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A Quick Word on Capitalization</a:t>
            </a:r>
            <a:endParaRPr dirty="0"/>
          </a:p>
        </p:txBody>
      </p:sp>
      <p:sp>
        <p:nvSpPr>
          <p:cNvPr id="218" name="Google Shape;218;p16"/>
          <p:cNvSpPr txBox="1">
            <a:spLocks noGrp="1"/>
          </p:cNvSpPr>
          <p:nvPr>
            <p:ph type="body" idx="1"/>
          </p:nvPr>
        </p:nvSpPr>
        <p:spPr>
          <a:xfrm>
            <a:off x="380010" y="1481446"/>
            <a:ext cx="8383980" cy="500825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20"/>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5"/>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5"/>
              </a:spcBef>
              <a:spcAft>
                <a:spcPts val="0"/>
              </a:spcAft>
              <a:buSzPts val="2220"/>
              <a:buChar char="–"/>
            </a:pPr>
            <a:r>
              <a:rPr lang="en-US" sz="2220" dirty="0" err="1"/>
              <a:t>someExampleVariable</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5"/>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5"/>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5"/>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Java Maps</a:t>
            </a:r>
            <a:endParaRPr lang="en-US"/>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endParaRPr lang="en-US" dirty="0"/>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endParaRPr lang="en-US" dirty="0"/>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endParaRPr lang="en-US" dirty="0"/>
          </a:p>
          <a:p>
            <a:pPr marL="800100" lvl="1" indent="-342900">
              <a:spcBef>
                <a:spcPts val="0"/>
              </a:spcBef>
              <a:buSzPts val="2800"/>
              <a:buChar char="•"/>
            </a:pPr>
            <a:r>
              <a:rPr lang="en-US" dirty="0" err="1"/>
              <a:t>mp.put</a:t>
            </a:r>
            <a:r>
              <a:rPr lang="en-US" dirty="0"/>
              <a:t>(“a”,1)</a:t>
            </a:r>
            <a:endParaRPr lang="en-US" dirty="0"/>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descr="A screenshot of a cell phone&#10;&#10;Description automatically generated"/>
          <p:cNvPicPr>
            <a:picLocks noChangeAspect="1"/>
          </p:cNvPicPr>
          <p:nvPr/>
        </p:nvPicPr>
        <p:blipFill>
          <a:blip r:embed="rId1"/>
          <a:stretch>
            <a:fillRect/>
          </a:stretch>
        </p:blipFill>
        <p:spPr>
          <a:xfrm>
            <a:off x="71670" y="3030847"/>
            <a:ext cx="9000659" cy="2583077"/>
          </a:xfrm>
          <a:prstGeom prst="rect">
            <a:avLst/>
          </a:prstGeom>
        </p:spPr>
      </p:pic>
      <p:pic>
        <p:nvPicPr>
          <p:cNvPr id="7" name="Picture 6"/>
          <p:cNvPicPr>
            <a:picLocks noChangeAspect="1"/>
          </p:cNvPicPr>
          <p:nvPr/>
        </p:nvPicPr>
        <p:blipFill>
          <a:blip r:embed="rId2"/>
          <a:stretch>
            <a:fillRect/>
          </a:stretch>
        </p:blipFill>
        <p:spPr>
          <a:xfrm>
            <a:off x="1314394" y="1530612"/>
            <a:ext cx="1287892" cy="11888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endParaRPr lang="en-US" dirty="0"/>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endParaRPr lang="en-US" dirty="0"/>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endParaRPr lang="en-US" dirty="0"/>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Comparing Collection Elements</a:t>
            </a:r>
            <a:endParaRPr lang="en-US"/>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Comparable vs Comparator</a:t>
            </a:r>
            <a:endParaRPr lang="en-US"/>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panose="02070309020205020404"/>
                <a:ea typeface="Courier New" panose="02070309020205020404"/>
                <a:cs typeface="Courier New" panose="02070309020205020404"/>
                <a:sym typeface="Courier New" panose="02070309020205020404"/>
              </a:rPr>
              <a:t>public interface Comparable&lt;T&gt; {</a:t>
            </a:r>
            <a:br>
              <a:rPr lang="en-US" sz="1850" dirty="0">
                <a:latin typeface="Courier New" panose="02070309020205020404"/>
                <a:ea typeface="Courier New" panose="02070309020205020404"/>
                <a:cs typeface="Courier New" panose="02070309020205020404"/>
                <a:sym typeface="Courier New" panose="02070309020205020404"/>
              </a:rPr>
            </a:br>
            <a:r>
              <a:rPr lang="en-US" sz="1850" dirty="0">
                <a:latin typeface="Courier New" panose="02070309020205020404"/>
                <a:ea typeface="Courier New" panose="02070309020205020404"/>
                <a:cs typeface="Courier New" panose="02070309020205020404"/>
                <a:sym typeface="Courier New" panose="02070309020205020404"/>
              </a:rPr>
              <a:t>    int </a:t>
            </a:r>
            <a:r>
              <a:rPr lang="en-US" sz="1850" dirty="0" err="1">
                <a:latin typeface="Courier New" panose="02070309020205020404"/>
                <a:ea typeface="Courier New" panose="02070309020205020404"/>
                <a:cs typeface="Courier New" panose="02070309020205020404"/>
                <a:sym typeface="Courier New" panose="02070309020205020404"/>
              </a:rPr>
              <a:t>compareTo</a:t>
            </a:r>
            <a:r>
              <a:rPr lang="en-US" sz="1850" dirty="0">
                <a:latin typeface="Courier New" panose="02070309020205020404"/>
                <a:ea typeface="Courier New" panose="02070309020205020404"/>
                <a:cs typeface="Courier New" panose="02070309020205020404"/>
                <a:sym typeface="Courier New" panose="02070309020205020404"/>
              </a:rPr>
              <a:t>(T other);</a:t>
            </a:r>
            <a:br>
              <a:rPr lang="en-US" sz="1850" dirty="0">
                <a:latin typeface="Courier New" panose="02070309020205020404"/>
                <a:ea typeface="Courier New" panose="02070309020205020404"/>
                <a:cs typeface="Courier New" panose="02070309020205020404"/>
                <a:sym typeface="Courier New" panose="02070309020205020404"/>
              </a:rPr>
            </a:br>
            <a:r>
              <a:rPr lang="en-US" sz="1850" dirty="0">
                <a:latin typeface="Courier New" panose="02070309020205020404"/>
                <a:ea typeface="Courier New" panose="02070309020205020404"/>
                <a:cs typeface="Courier New" panose="02070309020205020404"/>
                <a:sym typeface="Courier New" panose="02070309020205020404"/>
              </a:rPr>
              <a:t>}</a:t>
            </a:r>
            <a:endParaRPr dirty="0"/>
          </a:p>
          <a:p>
            <a:pPr marL="342900" lvl="0" indent="-342900" algn="l" rtl="0">
              <a:lnSpc>
                <a:spcPct val="90000"/>
              </a:lnSpc>
              <a:spcBef>
                <a:spcPts val="520"/>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panose="02070309020205020404"/>
                <a:ea typeface="Courier New" panose="02070309020205020404"/>
                <a:cs typeface="Courier New" panose="02070309020205020404"/>
                <a:sym typeface="Courier New" panose="02070309020205020404"/>
              </a:rPr>
              <a:t>public interface Comparator&lt;T&gt; {</a:t>
            </a:r>
            <a:br>
              <a:rPr lang="en-US" sz="1850" dirty="0">
                <a:latin typeface="Courier New" panose="02070309020205020404"/>
                <a:ea typeface="Courier New" panose="02070309020205020404"/>
                <a:cs typeface="Courier New" panose="02070309020205020404"/>
                <a:sym typeface="Courier New" panose="02070309020205020404"/>
              </a:rPr>
            </a:br>
            <a:r>
              <a:rPr lang="en-US" sz="1850" dirty="0">
                <a:latin typeface="Courier New" panose="02070309020205020404"/>
                <a:ea typeface="Courier New" panose="02070309020205020404"/>
                <a:cs typeface="Courier New" panose="02070309020205020404"/>
                <a:sym typeface="Courier New" panose="02070309020205020404"/>
              </a:rPr>
              <a:t>    int compare(T </a:t>
            </a:r>
            <a:r>
              <a:rPr lang="en-US" sz="1850" dirty="0" err="1">
                <a:latin typeface="Courier New" panose="02070309020205020404"/>
                <a:ea typeface="Courier New" panose="02070309020205020404"/>
                <a:cs typeface="Courier New" panose="02070309020205020404"/>
                <a:sym typeface="Courier New" panose="02070309020205020404"/>
              </a:rPr>
              <a:t>objectA</a:t>
            </a:r>
            <a:r>
              <a:rPr lang="en-US" sz="1850" dirty="0">
                <a:latin typeface="Courier New" panose="02070309020205020404"/>
                <a:ea typeface="Courier New" panose="02070309020205020404"/>
                <a:cs typeface="Courier New" panose="02070309020205020404"/>
                <a:sym typeface="Courier New" panose="02070309020205020404"/>
              </a:rPr>
              <a:t>, T </a:t>
            </a:r>
            <a:r>
              <a:rPr lang="en-US" sz="1850" dirty="0" err="1">
                <a:latin typeface="Courier New" panose="02070309020205020404"/>
                <a:ea typeface="Courier New" panose="02070309020205020404"/>
                <a:cs typeface="Courier New" panose="02070309020205020404"/>
                <a:sym typeface="Courier New" panose="02070309020205020404"/>
              </a:rPr>
              <a:t>objectB</a:t>
            </a:r>
            <a:r>
              <a:rPr lang="en-US" sz="1850" dirty="0">
                <a:latin typeface="Courier New" panose="02070309020205020404"/>
                <a:ea typeface="Courier New" panose="02070309020205020404"/>
                <a:cs typeface="Courier New" panose="02070309020205020404"/>
                <a:sym typeface="Courier New" panose="02070309020205020404"/>
              </a:rPr>
              <a:t>);</a:t>
            </a:r>
            <a:br>
              <a:rPr lang="en-US" sz="1850" dirty="0">
                <a:latin typeface="Courier New" panose="02070309020205020404"/>
                <a:ea typeface="Courier New" panose="02070309020205020404"/>
                <a:cs typeface="Courier New" panose="02070309020205020404"/>
                <a:sym typeface="Courier New" panose="02070309020205020404"/>
              </a:rPr>
            </a:br>
            <a:r>
              <a:rPr lang="en-US" sz="1850" dirty="0">
                <a:latin typeface="Courier New" panose="02070309020205020404"/>
                <a:ea typeface="Courier New" panose="02070309020205020404"/>
                <a:cs typeface="Courier New" panose="02070309020205020404"/>
                <a:sym typeface="Courier New" panose="02070309020205020404"/>
              </a:rPr>
              <a:t>}</a:t>
            </a:r>
            <a:endParaRPr dirty="0"/>
          </a:p>
          <a:p>
            <a:pPr marL="342900" lvl="0" indent="-342900" algn="l" rtl="0">
              <a:lnSpc>
                <a:spcPct val="90000"/>
              </a:lnSpc>
              <a:spcBef>
                <a:spcPts val="520"/>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20"/>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Comparable Example</a:t>
            </a:r>
            <a:endParaRPr lang="en-US"/>
          </a:p>
        </p:txBody>
      </p:sp>
      <p:sp>
        <p:nvSpPr>
          <p:cNvPr id="275" name="Google Shape;275;p24"/>
          <p:cNvSpPr txBox="1">
            <a:spLocks noGrp="1"/>
          </p:cNvSpPr>
          <p:nvPr>
            <p:ph type="body" idx="1"/>
          </p:nvPr>
        </p:nvSpPr>
        <p:spPr>
          <a:xfrm>
            <a:off x="380010" y="1610987"/>
            <a:ext cx="8383980" cy="414973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public class Student implements Comparable&lt;Student&gt; {</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int </a:t>
            </a:r>
            <a:r>
              <a:rPr lang="en-US" sz="2000" dirty="0" err="1">
                <a:latin typeface="Courier New" panose="02070309020205020404"/>
                <a:ea typeface="Courier New" panose="02070309020205020404"/>
                <a:cs typeface="Courier New" panose="02070309020205020404"/>
                <a:sym typeface="Courier New" panose="02070309020205020404"/>
              </a:rPr>
              <a:t>studentID</a:t>
            </a:r>
            <a:r>
              <a:rPr lang="en-US" sz="200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String fist;</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String last;</a:t>
            </a:r>
            <a:endParaRPr dirty="0"/>
          </a:p>
          <a:p>
            <a:pPr marL="0" lvl="0" indent="0" algn="l" rtl="0">
              <a:spcBef>
                <a:spcPts val="400"/>
              </a:spcBef>
              <a:spcAft>
                <a:spcPts val="0"/>
              </a:spcAft>
              <a:buSzPts val="2000"/>
              <a:buNone/>
            </a:pPr>
            <a:endParaRPr sz="2000" dirty="0">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 The natural ordering of students is by</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 Student ID.</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public int </a:t>
            </a:r>
            <a:r>
              <a:rPr lang="en-US" sz="2000" dirty="0" err="1">
                <a:latin typeface="Courier New" panose="02070309020205020404"/>
                <a:ea typeface="Courier New" panose="02070309020205020404"/>
                <a:cs typeface="Courier New" panose="02070309020205020404"/>
                <a:sym typeface="Courier New" panose="02070309020205020404"/>
              </a:rPr>
              <a:t>compareTo</a:t>
            </a:r>
            <a:r>
              <a:rPr lang="en-US" sz="2000" dirty="0">
                <a:latin typeface="Courier New" panose="02070309020205020404"/>
                <a:ea typeface="Courier New" panose="02070309020205020404"/>
                <a:cs typeface="Courier New" panose="02070309020205020404"/>
                <a:sym typeface="Courier New" panose="02070309020205020404"/>
              </a:rPr>
              <a:t>(Student other) {</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return </a:t>
            </a:r>
            <a:r>
              <a:rPr lang="en-US" sz="2000" dirty="0" err="1">
                <a:latin typeface="Courier New" panose="02070309020205020404"/>
                <a:ea typeface="Courier New" panose="02070309020205020404"/>
                <a:cs typeface="Courier New" panose="02070309020205020404"/>
                <a:sym typeface="Courier New" panose="02070309020205020404"/>
              </a:rPr>
              <a:t>this.studentID</a:t>
            </a:r>
            <a:r>
              <a:rPr lang="en-US" sz="2000" dirty="0">
                <a:latin typeface="Courier New" panose="02070309020205020404"/>
                <a:ea typeface="Courier New" panose="02070309020205020404"/>
                <a:cs typeface="Courier New" panose="02070309020205020404"/>
                <a:sym typeface="Courier New" panose="02070309020205020404"/>
              </a:rPr>
              <a:t> – </a:t>
            </a:r>
            <a:r>
              <a:rPr lang="en-US" sz="2000" dirty="0" err="1">
                <a:latin typeface="Courier New" panose="02070309020205020404"/>
                <a:ea typeface="Courier New" panose="02070309020205020404"/>
                <a:cs typeface="Courier New" panose="02070309020205020404"/>
                <a:sym typeface="Courier New" panose="02070309020205020404"/>
              </a:rPr>
              <a:t>other.studentID</a:t>
            </a:r>
            <a:r>
              <a:rPr lang="en-US" sz="200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    }</a:t>
            </a:r>
            <a:endParaRPr dirty="0"/>
          </a:p>
          <a:p>
            <a:pPr marL="0" lvl="0" indent="0" algn="l" rtl="0">
              <a:spcBef>
                <a:spcPts val="400"/>
              </a:spcBef>
              <a:spcAft>
                <a:spcPts val="0"/>
              </a:spcAft>
              <a:buSzPts val="2000"/>
              <a:buNone/>
            </a:pPr>
            <a:r>
              <a:rPr lang="en-US" sz="2000" dirty="0">
                <a:latin typeface="Courier New" panose="02070309020205020404"/>
                <a:ea typeface="Courier New" panose="02070309020205020404"/>
                <a:cs typeface="Courier New" panose="02070309020205020404"/>
                <a:sym typeface="Courier New" panose="02070309020205020404"/>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Comparator Example</a:t>
            </a:r>
            <a:endParaRPr lang="en-US"/>
          </a:p>
        </p:txBody>
      </p:sp>
      <p:sp>
        <p:nvSpPr>
          <p:cNvPr id="282" name="Google Shape;282;p25"/>
          <p:cNvSpPr txBox="1">
            <a:spLocks noGrp="1"/>
          </p:cNvSpPr>
          <p:nvPr>
            <p:ph type="body" idx="1"/>
          </p:nvPr>
        </p:nvSpPr>
        <p:spPr>
          <a:xfrm>
            <a:off x="273330" y="1539240"/>
            <a:ext cx="8383980" cy="500703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int </a:t>
            </a:r>
            <a:r>
              <a:rPr lang="en-US" sz="1800" dirty="0" err="1">
                <a:latin typeface="Courier New" panose="02070309020205020404"/>
                <a:ea typeface="Courier New" panose="02070309020205020404"/>
                <a:cs typeface="Courier New" panose="02070309020205020404"/>
                <a:sym typeface="Courier New" panose="02070309020205020404"/>
              </a:rPr>
              <a:t>studentID</a:t>
            </a:r>
            <a:r>
              <a:rPr lang="en-US" sz="180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String first;</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String last;</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a:t>
            </a:r>
            <a:endParaRPr sz="1800" dirty="0">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public class </a:t>
            </a:r>
            <a:r>
              <a:rPr lang="en-US" sz="1800" dirty="0" err="1">
                <a:latin typeface="Courier New" panose="02070309020205020404"/>
                <a:ea typeface="Courier New" panose="02070309020205020404"/>
                <a:cs typeface="Courier New" panose="02070309020205020404"/>
                <a:sym typeface="Courier New" panose="02070309020205020404"/>
              </a:rPr>
              <a:t>NameComparator</a:t>
            </a:r>
            <a:r>
              <a:rPr lang="en-US" sz="1800" dirty="0">
                <a:latin typeface="Courier New" panose="02070309020205020404"/>
                <a:ea typeface="Courier New" panose="02070309020205020404"/>
                <a:cs typeface="Courier New" panose="02070309020205020404"/>
                <a:sym typeface="Courier New" panose="02070309020205020404"/>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public int compare(Student </a:t>
            </a:r>
            <a:r>
              <a:rPr lang="en-US" sz="1800" dirty="0" err="1">
                <a:latin typeface="Courier New" panose="02070309020205020404"/>
                <a:ea typeface="Courier New" panose="02070309020205020404"/>
                <a:cs typeface="Courier New" panose="02070309020205020404"/>
                <a:sym typeface="Courier New" panose="02070309020205020404"/>
              </a:rPr>
              <a:t>stud_A</a:t>
            </a:r>
            <a:r>
              <a:rPr lang="en-US" sz="1800" dirty="0">
                <a:latin typeface="Courier New" panose="02070309020205020404"/>
                <a:ea typeface="Courier New" panose="02070309020205020404"/>
                <a:cs typeface="Courier New" panose="02070309020205020404"/>
                <a:sym typeface="Courier New" panose="02070309020205020404"/>
              </a:rPr>
              <a:t>, Student </a:t>
            </a:r>
            <a:r>
              <a:rPr lang="en-US" sz="1800" dirty="0" err="1">
                <a:latin typeface="Courier New" panose="02070309020205020404"/>
                <a:ea typeface="Courier New" panose="02070309020205020404"/>
                <a:cs typeface="Courier New" panose="02070309020205020404"/>
                <a:sym typeface="Courier New" panose="02070309020205020404"/>
              </a:rPr>
              <a:t>stud_B</a:t>
            </a:r>
            <a:r>
              <a:rPr lang="en-US" sz="1800" dirty="0">
                <a:latin typeface="Courier New" panose="02070309020205020404"/>
                <a:ea typeface="Courier New" panose="02070309020205020404"/>
                <a:cs typeface="Courier New" panose="02070309020205020404"/>
                <a:sym typeface="Courier New" panose="02070309020205020404"/>
              </a:rPr>
              <a:t>) {</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String </a:t>
            </a:r>
            <a:r>
              <a:rPr lang="en-US" sz="1800" dirty="0" err="1">
                <a:latin typeface="Courier New" panose="02070309020205020404"/>
                <a:ea typeface="Courier New" panose="02070309020205020404"/>
                <a:cs typeface="Courier New" panose="02070309020205020404"/>
                <a:sym typeface="Courier New" panose="02070309020205020404"/>
              </a:rPr>
              <a:t>fullA</a:t>
            </a:r>
            <a:r>
              <a:rPr lang="en-US" sz="1800" dirty="0">
                <a:latin typeface="Courier New" panose="02070309020205020404"/>
                <a:ea typeface="Courier New" panose="02070309020205020404"/>
                <a:cs typeface="Courier New" panose="02070309020205020404"/>
                <a:sym typeface="Courier New" panose="02070309020205020404"/>
              </a:rPr>
              <a:t> = </a:t>
            </a:r>
            <a:r>
              <a:rPr lang="en-US" sz="1800" dirty="0" err="1">
                <a:latin typeface="Courier New" panose="02070309020205020404"/>
                <a:ea typeface="Courier New" panose="02070309020205020404"/>
                <a:cs typeface="Courier New" panose="02070309020205020404"/>
                <a:sym typeface="Courier New" panose="02070309020205020404"/>
              </a:rPr>
              <a:t>stud_A.last</a:t>
            </a:r>
            <a:r>
              <a:rPr lang="en-US" sz="1800" dirty="0">
                <a:latin typeface="Courier New" panose="02070309020205020404"/>
                <a:ea typeface="Courier New" panose="02070309020205020404"/>
                <a:cs typeface="Courier New" panose="02070309020205020404"/>
                <a:sym typeface="Courier New" panose="02070309020205020404"/>
              </a:rPr>
              <a:t> + “ “ + </a:t>
            </a:r>
            <a:r>
              <a:rPr lang="en-US" sz="1800" dirty="0" err="1">
                <a:latin typeface="Courier New" panose="02070309020205020404"/>
                <a:ea typeface="Courier New" panose="02070309020205020404"/>
                <a:cs typeface="Courier New" panose="02070309020205020404"/>
                <a:sym typeface="Courier New" panose="02070309020205020404"/>
              </a:rPr>
              <a:t>stud_A.first</a:t>
            </a:r>
            <a:r>
              <a:rPr lang="en-US" sz="180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String </a:t>
            </a:r>
            <a:r>
              <a:rPr lang="en-US" sz="1800" dirty="0" err="1">
                <a:latin typeface="Courier New" panose="02070309020205020404"/>
                <a:ea typeface="Courier New" panose="02070309020205020404"/>
                <a:cs typeface="Courier New" panose="02070309020205020404"/>
                <a:sym typeface="Courier New" panose="02070309020205020404"/>
              </a:rPr>
              <a:t>fullB</a:t>
            </a:r>
            <a:r>
              <a:rPr lang="en-US" sz="1800" dirty="0">
                <a:latin typeface="Courier New" panose="02070309020205020404"/>
                <a:ea typeface="Courier New" panose="02070309020205020404"/>
                <a:cs typeface="Courier New" panose="02070309020205020404"/>
                <a:sym typeface="Courier New" panose="02070309020205020404"/>
              </a:rPr>
              <a:t> = </a:t>
            </a:r>
            <a:r>
              <a:rPr lang="en-US" sz="1800" dirty="0" err="1">
                <a:latin typeface="Courier New" panose="02070309020205020404"/>
                <a:ea typeface="Courier New" panose="02070309020205020404"/>
                <a:cs typeface="Courier New" panose="02070309020205020404"/>
                <a:sym typeface="Courier New" panose="02070309020205020404"/>
              </a:rPr>
              <a:t>stud_B.last</a:t>
            </a:r>
            <a:r>
              <a:rPr lang="en-US" sz="1800" dirty="0">
                <a:latin typeface="Courier New" panose="02070309020205020404"/>
                <a:ea typeface="Courier New" panose="02070309020205020404"/>
                <a:cs typeface="Courier New" panose="02070309020205020404"/>
                <a:sym typeface="Courier New" panose="02070309020205020404"/>
              </a:rPr>
              <a:t> + “ “ + </a:t>
            </a:r>
            <a:r>
              <a:rPr lang="en-US" sz="1800" dirty="0" err="1">
                <a:latin typeface="Courier New" panose="02070309020205020404"/>
                <a:ea typeface="Courier New" panose="02070309020205020404"/>
                <a:cs typeface="Courier New" panose="02070309020205020404"/>
                <a:sym typeface="Courier New" panose="02070309020205020404"/>
              </a:rPr>
              <a:t>stud_B.first</a:t>
            </a:r>
            <a:r>
              <a:rPr lang="en-US" sz="180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return </a:t>
            </a:r>
            <a:r>
              <a:rPr lang="en-US" sz="1800" dirty="0" err="1">
                <a:latin typeface="Courier New" panose="02070309020205020404"/>
                <a:ea typeface="Courier New" panose="02070309020205020404"/>
                <a:cs typeface="Courier New" panose="02070309020205020404"/>
                <a:sym typeface="Courier New" panose="02070309020205020404"/>
              </a:rPr>
              <a:t>fullA.compareTo</a:t>
            </a:r>
            <a:r>
              <a:rPr lang="en-US" sz="1800" dirty="0">
                <a:latin typeface="Courier New" panose="02070309020205020404"/>
                <a:ea typeface="Courier New" panose="02070309020205020404"/>
                <a:cs typeface="Courier New" panose="02070309020205020404"/>
                <a:sym typeface="Courier New" panose="02070309020205020404"/>
              </a:rPr>
              <a:t>(</a:t>
            </a:r>
            <a:r>
              <a:rPr lang="en-US" sz="1800" dirty="0" err="1">
                <a:latin typeface="Courier New" panose="02070309020205020404"/>
                <a:ea typeface="Courier New" panose="02070309020205020404"/>
                <a:cs typeface="Courier New" panose="02070309020205020404"/>
                <a:sym typeface="Courier New" panose="02070309020205020404"/>
              </a:rPr>
              <a:t>fullB</a:t>
            </a:r>
            <a:r>
              <a:rPr lang="en-US" sz="180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    }</a:t>
            </a:r>
            <a:endParaRPr dirty="0"/>
          </a:p>
          <a:p>
            <a:pPr marL="0" lvl="0" indent="0" algn="l" rtl="0">
              <a:lnSpc>
                <a:spcPct val="90000"/>
              </a:lnSpc>
              <a:spcBef>
                <a:spcPts val="360"/>
              </a:spcBef>
              <a:spcAft>
                <a:spcPts val="0"/>
              </a:spcAft>
              <a:buSzPts val="1800"/>
              <a:buNone/>
            </a:pPr>
            <a:r>
              <a:rPr lang="en-US" sz="1800" dirty="0">
                <a:latin typeface="Courier New" panose="02070309020205020404"/>
                <a:ea typeface="Courier New" panose="02070309020205020404"/>
                <a:cs typeface="Courier New" panose="02070309020205020404"/>
                <a:sym typeface="Courier New" panose="02070309020205020404"/>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endParaRPr lang="en-US" dirty="0"/>
          </a:p>
        </p:txBody>
      </p:sp>
      <p:sp>
        <p:nvSpPr>
          <p:cNvPr id="8" name="Rectangle 7"/>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endParaRPr lang="en-US" dirty="0"/>
          </a:p>
        </p:txBody>
      </p:sp>
      <p:sp>
        <p:nvSpPr>
          <p:cNvPr id="10" name="Rectangle 9"/>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endParaRPr lang="en-US" dirty="0"/>
          </a:p>
        </p:txBody>
      </p:sp>
      <p:sp>
        <p:nvSpPr>
          <p:cNvPr id="12" name="Rectangle 11"/>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RuntimeException</a:t>
            </a:r>
            <a:endParaRPr lang="en-US" dirty="0"/>
          </a:p>
        </p:txBody>
      </p:sp>
      <p:cxnSp>
        <p:nvCxnSpPr>
          <p:cNvPr id="18" name="Straight Connector 17"/>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endParaRPr lang="en-US" sz="2590" dirty="0"/>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endParaRPr lang="en-US" sz="2590" dirty="0"/>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endParaRPr lang="en-US" sz="2590" dirty="0"/>
          </a:p>
          <a:p>
            <a:pPr marL="342900" lvl="0" indent="-342900" algn="l" rtl="0">
              <a:spcBef>
                <a:spcPts val="0"/>
              </a:spcBef>
              <a:spcAft>
                <a:spcPts val="0"/>
              </a:spcAft>
              <a:buSzPts val="2590"/>
              <a:buChar char="•"/>
            </a:pPr>
            <a:r>
              <a:rPr lang="en-US" sz="2590" dirty="0"/>
              <a:t>Runtime exceptions are unchecked exceptions (because the code was able to compile and run).</a:t>
            </a:r>
            <a:endParaRPr lang="en-US" sz="2590"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Method – Java (Revisit)</a:t>
            </a:r>
            <a:endParaRPr lang="en-US" dirty="0"/>
          </a:p>
        </p:txBody>
      </p:sp>
      <p:sp>
        <p:nvSpPr>
          <p:cNvPr id="3" name="Text Placeholder 2"/>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endParaRPr lang="en-US" sz="2000" dirty="0"/>
          </a:p>
          <a:p>
            <a:pPr marL="457200" lvl="1" indent="0">
              <a:lnSpc>
                <a:spcPct val="90000"/>
              </a:lnSpc>
              <a:buNone/>
            </a:pPr>
            <a:endParaRPr lang="en-US" sz="2000" dirty="0"/>
          </a:p>
          <a:p>
            <a:pPr marL="457200" lvl="1" indent="0">
              <a:lnSpc>
                <a:spcPct val="90000"/>
              </a:lnSpc>
              <a:buNone/>
            </a:pPr>
            <a:r>
              <a:rPr lang="en-US" sz="2000" dirty="0"/>
              <a:t>Ex:</a:t>
            </a:r>
            <a:endParaRPr lang="en-US" sz="2000" dirty="0"/>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endParaRPr lang="en-US" sz="2000" dirty="0"/>
          </a:p>
          <a:p>
            <a:pPr marL="457200" lvl="1" indent="0">
              <a:lnSpc>
                <a:spcPct val="90000"/>
              </a:lnSpc>
              <a:buNone/>
            </a:pPr>
            <a:r>
              <a:rPr lang="en-US" sz="2000" dirty="0">
                <a:solidFill>
                  <a:srgbClr val="FF0000"/>
                </a:solidFill>
              </a:rPr>
              <a:t>	throws EvenNumberException</a:t>
            </a:r>
            <a:r>
              <a:rPr lang="en-US" sz="2000" dirty="0"/>
              <a:t> {</a:t>
            </a:r>
            <a:endParaRPr lang="en-US" sz="2000" dirty="0"/>
          </a:p>
          <a:p>
            <a:pPr marL="457200" lvl="1" indent="0">
              <a:lnSpc>
                <a:spcPct val="90000"/>
              </a:lnSpc>
              <a:buNone/>
            </a:pPr>
            <a:r>
              <a:rPr lang="en-US" sz="2000" i="1" dirty="0"/>
              <a:t>	if (num1 % 2 == 0 || num2 % 2 == 0) {</a:t>
            </a:r>
            <a:endParaRPr lang="en-US" sz="2000" i="1" dirty="0"/>
          </a:p>
          <a:p>
            <a:pPr marL="457200" lvl="1" indent="0">
              <a:lnSpc>
                <a:spcPct val="90000"/>
              </a:lnSpc>
              <a:buNone/>
            </a:pPr>
            <a:r>
              <a:rPr lang="en-US" sz="2000" i="1" dirty="0"/>
              <a:t>		throw new EvenNumberException(“Input was Even!”);</a:t>
            </a:r>
            <a:endParaRPr lang="en-US" sz="2000" i="1" dirty="0"/>
          </a:p>
          <a:p>
            <a:pPr marL="457200" lvl="1" indent="0">
              <a:lnSpc>
                <a:spcPct val="90000"/>
              </a:lnSpc>
              <a:buNone/>
            </a:pPr>
            <a:r>
              <a:rPr lang="en-US" sz="2000" i="1" dirty="0"/>
              <a:t>	}</a:t>
            </a:r>
            <a:endParaRPr lang="en-US" sz="2000" i="1" dirty="0"/>
          </a:p>
          <a:p>
            <a:pPr marL="457200" lvl="1" indent="0">
              <a:lnSpc>
                <a:spcPct val="90000"/>
              </a:lnSpc>
              <a:buNone/>
            </a:pPr>
            <a:r>
              <a:rPr lang="en-US" sz="2000" i="1" dirty="0"/>
              <a:t>	return num1 + num2;</a:t>
            </a:r>
            <a:endParaRPr lang="en-US" sz="2000" i="1" dirty="0"/>
          </a:p>
          <a:p>
            <a:pPr marL="457200" lvl="1" indent="0">
              <a:lnSpc>
                <a:spcPct val="90000"/>
              </a:lnSpc>
              <a:buNone/>
            </a:pPr>
            <a:r>
              <a:rPr lang="en-US" sz="2000" dirty="0"/>
              <a:t>}</a:t>
            </a:r>
            <a:endParaRPr lang="en-US" sz="2000" dirty="0"/>
          </a:p>
          <a:p>
            <a:pPr marL="457200" lvl="1" indent="0">
              <a:lnSpc>
                <a:spcPct val="90000"/>
              </a:lnSpc>
              <a:buNone/>
            </a:pP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Based Structures </a:t>
            </a:r>
            <a:endParaRPr lang="en-US" dirty="0"/>
          </a:p>
        </p:txBody>
      </p:sp>
      <p:sp>
        <p:nvSpPr>
          <p:cNvPr id="3" name="Text Placeholder 2"/>
          <p:cNvSpPr>
            <a:spLocks noGrp="1"/>
          </p:cNvSpPr>
          <p:nvPr>
            <p:ph type="body" idx="1"/>
          </p:nvPr>
        </p:nvSpPr>
        <p:spPr/>
        <p:txBody>
          <a:bodyPr/>
          <a:lstStyle/>
          <a:p>
            <a:r>
              <a:rPr lang="en-US" dirty="0"/>
              <a:t>We are familiar with arrays- array-based structures simply use an array in the background. </a:t>
            </a:r>
            <a:endParaRPr lang="en-US" dirty="0"/>
          </a:p>
          <a:p>
            <a:r>
              <a:rPr lang="en-US" dirty="0"/>
              <a:t>Saving data in particular positions that each have corresponding indices. Then we can modify how these values are accessed if we wrap the array in another class.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pSp>
        <p:nvGrpSpPr>
          <p:cNvPr id="35" name="Group 34"/>
          <p:cNvGrpSpPr/>
          <p:nvPr/>
        </p:nvGrpSpPr>
        <p:grpSpPr>
          <a:xfrm>
            <a:off x="1542860" y="4775226"/>
            <a:ext cx="2924710" cy="603315"/>
            <a:chOff x="5398423" y="3518185"/>
            <a:chExt cx="2924710" cy="603315"/>
          </a:xfrm>
        </p:grpSpPr>
        <p:grpSp>
          <p:nvGrpSpPr>
            <p:cNvPr id="22" name="Group 21"/>
            <p:cNvGrpSpPr/>
            <p:nvPr/>
          </p:nvGrpSpPr>
          <p:grpSpPr>
            <a:xfrm>
              <a:off x="5486400" y="3518185"/>
              <a:ext cx="2771476" cy="603315"/>
              <a:chOff x="5486400" y="3518185"/>
              <a:chExt cx="2771476" cy="603315"/>
            </a:xfrm>
          </p:grpSpPr>
          <p:sp>
            <p:nvSpPr>
              <p:cNvPr id="5" name="Rectangle 4"/>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latin typeface="Segoe Print" panose="02000600000000000000" pitchFamily="2" charset="0"/>
                </a:endParaRPr>
              </a:p>
            </p:txBody>
          </p:sp>
          <p:cxnSp>
            <p:nvCxnSpPr>
              <p:cNvPr id="7" name="Straight Connector 6"/>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398423" y="363446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a:p>
              <a:r>
                <a:rPr lang="en-US" sz="800" dirty="0">
                  <a:solidFill>
                    <a:schemeClr val="bg2"/>
                  </a:solidFill>
                  <a:latin typeface="Segoe Print" panose="02000600000000000000" pitchFamily="2" charset="0"/>
                </a:rPr>
                <a:t>Index: 0</a:t>
              </a:r>
              <a:endParaRPr lang="en-US" sz="800" dirty="0">
                <a:solidFill>
                  <a:schemeClr val="bg2"/>
                </a:solidFill>
                <a:latin typeface="Segoe Print" panose="02000600000000000000" pitchFamily="2" charset="0"/>
              </a:endParaRPr>
            </a:p>
          </p:txBody>
        </p:sp>
        <p:sp>
          <p:nvSpPr>
            <p:cNvPr id="29" name="TextBox 28"/>
            <p:cNvSpPr txBox="1"/>
            <p:nvPr/>
          </p:nvSpPr>
          <p:spPr>
            <a:xfrm>
              <a:off x="5867155" y="3634467"/>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a:p>
              <a:r>
                <a:rPr lang="en-US" sz="800" dirty="0">
                  <a:solidFill>
                    <a:schemeClr val="bg2"/>
                  </a:solidFill>
                  <a:latin typeface="Segoe Print" panose="02000600000000000000" pitchFamily="2" charset="0"/>
                </a:rPr>
                <a:t>Index: 1</a:t>
              </a:r>
              <a:endParaRPr lang="en-US" sz="800" dirty="0">
                <a:solidFill>
                  <a:schemeClr val="bg2"/>
                </a:solidFill>
                <a:latin typeface="Segoe Print" panose="02000600000000000000" pitchFamily="2" charset="0"/>
              </a:endParaRPr>
            </a:p>
          </p:txBody>
        </p:sp>
        <p:sp>
          <p:nvSpPr>
            <p:cNvPr id="30" name="TextBox 29"/>
            <p:cNvSpPr txBox="1"/>
            <p:nvPr/>
          </p:nvSpPr>
          <p:spPr>
            <a:xfrm>
              <a:off x="6351479"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a:p>
              <a:r>
                <a:rPr lang="en-US" sz="800" dirty="0">
                  <a:solidFill>
                    <a:schemeClr val="bg2"/>
                  </a:solidFill>
                  <a:latin typeface="Segoe Print" panose="02000600000000000000" pitchFamily="2" charset="0"/>
                </a:rPr>
                <a:t>Index: 2</a:t>
              </a:r>
              <a:endParaRPr lang="en-US" sz="800" dirty="0">
                <a:solidFill>
                  <a:schemeClr val="bg2"/>
                </a:solidFill>
                <a:latin typeface="Segoe Print" panose="02000600000000000000" pitchFamily="2" charset="0"/>
              </a:endParaRPr>
            </a:p>
          </p:txBody>
        </p:sp>
        <p:sp>
          <p:nvSpPr>
            <p:cNvPr id="31" name="TextBox 30"/>
            <p:cNvSpPr txBox="1"/>
            <p:nvPr/>
          </p:nvSpPr>
          <p:spPr>
            <a:xfrm>
              <a:off x="6803964"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a:p>
              <a:r>
                <a:rPr lang="en-US" sz="800" dirty="0">
                  <a:solidFill>
                    <a:schemeClr val="bg2"/>
                  </a:solidFill>
                  <a:latin typeface="Segoe Print" panose="02000600000000000000" pitchFamily="2" charset="0"/>
                </a:rPr>
                <a:t>Index: 3</a:t>
              </a:r>
              <a:endParaRPr lang="en-US" sz="800" dirty="0">
                <a:solidFill>
                  <a:schemeClr val="bg2"/>
                </a:solidFill>
                <a:latin typeface="Segoe Print" panose="02000600000000000000" pitchFamily="2" charset="0"/>
              </a:endParaRPr>
            </a:p>
          </p:txBody>
        </p:sp>
        <p:sp>
          <p:nvSpPr>
            <p:cNvPr id="32" name="TextBox 31"/>
            <p:cNvSpPr txBox="1"/>
            <p:nvPr/>
          </p:nvSpPr>
          <p:spPr>
            <a:xfrm>
              <a:off x="7240688" y="362317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a:p>
              <a:r>
                <a:rPr lang="en-US" sz="800" dirty="0">
                  <a:solidFill>
                    <a:schemeClr val="bg2"/>
                  </a:solidFill>
                  <a:latin typeface="Segoe Print" panose="02000600000000000000" pitchFamily="2" charset="0"/>
                </a:rPr>
                <a:t>Index: 4</a:t>
              </a:r>
              <a:endParaRPr lang="en-US" sz="800" dirty="0">
                <a:solidFill>
                  <a:schemeClr val="bg2"/>
                </a:solidFill>
                <a:latin typeface="Segoe Print" panose="02000600000000000000" pitchFamily="2" charset="0"/>
              </a:endParaRPr>
            </a:p>
          </p:txBody>
        </p:sp>
        <p:sp>
          <p:nvSpPr>
            <p:cNvPr id="33" name="TextBox 32"/>
            <p:cNvSpPr txBox="1"/>
            <p:nvPr/>
          </p:nvSpPr>
          <p:spPr>
            <a:xfrm>
              <a:off x="7716877" y="3627601"/>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a:p>
              <a:r>
                <a:rPr lang="en-US" sz="800" dirty="0">
                  <a:solidFill>
                    <a:schemeClr val="bg2"/>
                  </a:solidFill>
                  <a:latin typeface="Segoe Print" panose="02000600000000000000" pitchFamily="2" charset="0"/>
                </a:rPr>
                <a:t>Index: 5</a:t>
              </a:r>
              <a:endParaRPr lang="en-US" sz="800" dirty="0">
                <a:solidFill>
                  <a:schemeClr val="bg2"/>
                </a:solidFill>
                <a:latin typeface="Segoe Print" panose="02000600000000000000" pitchFamily="2"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1371600" y="1214611"/>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EvenNumberException extends Exception{</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EvenNumberException(String message){</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super(message);</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EvenNumberException(){}</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159572" y="2795411"/>
            <a:ext cx="8824172" cy="36673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DoStuff</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try{</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sumOddNumbers(1,2);</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}catch(EvenNumberException ex){</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 catch(Exception ex){</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 finally{ // Finally blocks will ALWAYS run}</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defTabSz="228600"/>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static int sumOddNumbers(int num1, int num2)throws EvenNumberException{</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if(num1 % 2 == 0 || num2 % 2 == 0)</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throw new EvenNumberException(“Input is even”);</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return num1 + num2;</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Reading Stacktraces</a:t>
            </a:r>
            <a:endParaRPr lang="en-US"/>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5"/>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20"/>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20"/>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20"/>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Stacktraces Cont.</a:t>
            </a:r>
            <a:endParaRPr lang="en-US"/>
          </a:p>
        </p:txBody>
      </p:sp>
      <p:sp>
        <p:nvSpPr>
          <p:cNvPr id="296" name="Google Shape;296;p27"/>
          <p:cNvSpPr txBox="1">
            <a:spLocks noGrp="1"/>
          </p:cNvSpPr>
          <p:nvPr>
            <p:ph type="body" idx="1"/>
          </p:nvPr>
        </p:nvSpPr>
        <p:spPr>
          <a:xfrm>
            <a:off x="380010" y="1481447"/>
            <a:ext cx="8383980" cy="325081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public class Test {</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public static void main(String[] </a:t>
            </a:r>
            <a:r>
              <a:rPr lang="en-US" sz="1600" dirty="0" err="1">
                <a:latin typeface="Courier New" panose="02070309020205020404"/>
                <a:ea typeface="Courier New" panose="02070309020205020404"/>
                <a:cs typeface="Courier New" panose="02070309020205020404"/>
                <a:sym typeface="Courier New" panose="02070309020205020404"/>
              </a:rPr>
              <a:t>args</a:t>
            </a:r>
            <a:r>
              <a:rPr lang="en-US" sz="1600" dirty="0">
                <a:latin typeface="Courier New" panose="02070309020205020404"/>
                <a:ea typeface="Courier New" panose="02070309020205020404"/>
                <a:cs typeface="Courier New" panose="02070309020205020404"/>
                <a:sym typeface="Courier New" panose="02070309020205020404"/>
              </a:rPr>
              <a:t>) {</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a:t>
            </a:r>
            <a:r>
              <a:rPr lang="en-US" sz="1600" dirty="0" err="1">
                <a:latin typeface="Courier New" panose="02070309020205020404"/>
                <a:ea typeface="Courier New" panose="02070309020205020404"/>
                <a:cs typeface="Courier New" panose="02070309020205020404"/>
                <a:sym typeface="Courier New" panose="02070309020205020404"/>
              </a:rPr>
              <a:t>mathInvoker</a:t>
            </a:r>
            <a:r>
              <a:rPr lang="en-US" sz="1600" dirty="0">
                <a:latin typeface="Courier New" panose="02070309020205020404"/>
                <a:ea typeface="Courier New" panose="02070309020205020404"/>
                <a:cs typeface="Courier New" panose="02070309020205020404"/>
                <a:sym typeface="Courier New" panose="02070309020205020404"/>
              </a:rPr>
              <a:t>(1, 0);</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public static void </a:t>
            </a:r>
            <a:r>
              <a:rPr lang="en-US" sz="1600" dirty="0" err="1">
                <a:latin typeface="Courier New" panose="02070309020205020404"/>
                <a:ea typeface="Courier New" panose="02070309020205020404"/>
                <a:cs typeface="Courier New" panose="02070309020205020404"/>
                <a:sym typeface="Courier New" panose="02070309020205020404"/>
              </a:rPr>
              <a:t>mathInvoker</a:t>
            </a:r>
            <a:r>
              <a:rPr lang="en-US" sz="1600" dirty="0">
                <a:latin typeface="Courier New" panose="02070309020205020404"/>
                <a:ea typeface="Courier New" panose="02070309020205020404"/>
                <a:cs typeface="Courier New" panose="02070309020205020404"/>
                <a:sym typeface="Courier New" panose="02070309020205020404"/>
              </a:rPr>
              <a:t>(int a, int b) {</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division(a, b);</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public static void division(int a, int b) {</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a:t>
            </a:r>
            <a:r>
              <a:rPr lang="en-US" sz="1600" dirty="0" err="1">
                <a:latin typeface="Courier New" panose="02070309020205020404"/>
                <a:ea typeface="Courier New" panose="02070309020205020404"/>
                <a:cs typeface="Courier New" panose="02070309020205020404"/>
                <a:sym typeface="Courier New" panose="02070309020205020404"/>
              </a:rPr>
              <a:t>System.out.println</a:t>
            </a:r>
            <a:r>
              <a:rPr lang="en-US" sz="1600" dirty="0">
                <a:latin typeface="Courier New" panose="02070309020205020404"/>
                <a:ea typeface="Courier New" panose="02070309020205020404"/>
                <a:cs typeface="Courier New" panose="02070309020205020404"/>
                <a:sym typeface="Courier New" panose="02070309020205020404"/>
              </a:rPr>
              <a:t>("a / b:" + (a / b));</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	} </a:t>
            </a:r>
            <a:endParaRPr dirty="0"/>
          </a:p>
          <a:p>
            <a:pPr marL="0" lvl="0" indent="0" algn="l" rtl="0">
              <a:spcBef>
                <a:spcPts val="320"/>
              </a:spcBef>
              <a:spcAft>
                <a:spcPts val="0"/>
              </a:spcAft>
              <a:buSzPts val="1600"/>
              <a:buNone/>
            </a:pPr>
            <a:r>
              <a:rPr lang="en-US" sz="160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spcBef>
                <a:spcPts val="320"/>
              </a:spcBef>
              <a:spcAft>
                <a:spcPts val="0"/>
              </a:spcAft>
              <a:buSzPts val="1600"/>
              <a:buNone/>
            </a:pPr>
            <a:endParaRPr sz="1600" dirty="0">
              <a:latin typeface="Courier New" panose="02070309020205020404"/>
              <a:ea typeface="Courier New" panose="02070309020205020404"/>
              <a:cs typeface="Courier New" panose="02070309020205020404"/>
              <a:sym typeface="Courier New" panose="02070309020205020404"/>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 name="Rectangle 1"/>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panose="02070309020205020404"/>
                <a:ea typeface="Courier New" panose="02070309020205020404"/>
                <a:cs typeface="Courier New" panose="02070309020205020404"/>
                <a:sym typeface="Courier New" panose="02070309020205020404"/>
              </a:rPr>
              <a:t>Exception in thread "main" </a:t>
            </a:r>
            <a:r>
              <a:rPr lang="en-US" dirty="0" err="1">
                <a:latin typeface="Courier New" panose="02070309020205020404"/>
                <a:ea typeface="Courier New" panose="02070309020205020404"/>
                <a:cs typeface="Courier New" panose="02070309020205020404"/>
                <a:sym typeface="Courier New" panose="02070309020205020404"/>
              </a:rPr>
              <a:t>java.lang.ArithmeticException</a:t>
            </a:r>
            <a:r>
              <a:rPr lang="en-US" dirty="0">
                <a:latin typeface="Courier New" panose="02070309020205020404"/>
                <a:ea typeface="Courier New" panose="02070309020205020404"/>
                <a:cs typeface="Courier New" panose="02070309020205020404"/>
                <a:sym typeface="Courier New" panose="02070309020205020404"/>
              </a:rPr>
              <a:t>: / by zero</a:t>
            </a:r>
            <a:endParaRPr lang="en-US" dirty="0"/>
          </a:p>
          <a:p>
            <a:pPr lvl="0">
              <a:spcBef>
                <a:spcPts val="320"/>
              </a:spcBef>
              <a:buSzPts val="1600"/>
            </a:pPr>
            <a:r>
              <a:rPr lang="en-US" dirty="0">
                <a:latin typeface="Courier New" panose="02070309020205020404"/>
                <a:ea typeface="Courier New" panose="02070309020205020404"/>
                <a:cs typeface="Courier New" panose="02070309020205020404"/>
                <a:sym typeface="Courier New" panose="02070309020205020404"/>
              </a:rPr>
              <a:t>	at </a:t>
            </a:r>
            <a:r>
              <a:rPr lang="en-US" dirty="0" err="1">
                <a:latin typeface="Courier New" panose="02070309020205020404"/>
                <a:ea typeface="Courier New" panose="02070309020205020404"/>
                <a:cs typeface="Courier New" panose="02070309020205020404"/>
                <a:sym typeface="Courier New" panose="02070309020205020404"/>
              </a:rPr>
              <a:t>samples.Test.division</a:t>
            </a:r>
            <a:r>
              <a:rPr lang="en-US" dirty="0">
                <a:latin typeface="Courier New" panose="02070309020205020404"/>
                <a:ea typeface="Courier New" panose="02070309020205020404"/>
                <a:cs typeface="Courier New" panose="02070309020205020404"/>
                <a:sym typeface="Courier New" panose="02070309020205020404"/>
              </a:rPr>
              <a:t>(Test.java:11)</a:t>
            </a:r>
            <a:endParaRPr lang="en-US" dirty="0"/>
          </a:p>
          <a:p>
            <a:pPr lvl="0">
              <a:spcBef>
                <a:spcPts val="320"/>
              </a:spcBef>
              <a:buSzPts val="1600"/>
            </a:pPr>
            <a:r>
              <a:rPr lang="en-US" dirty="0">
                <a:latin typeface="Courier New" panose="02070309020205020404"/>
                <a:ea typeface="Courier New" panose="02070309020205020404"/>
                <a:cs typeface="Courier New" panose="02070309020205020404"/>
                <a:sym typeface="Courier New" panose="02070309020205020404"/>
              </a:rPr>
              <a:t>	at </a:t>
            </a:r>
            <a:r>
              <a:rPr lang="en-US" dirty="0" err="1">
                <a:latin typeface="Courier New" panose="02070309020205020404"/>
                <a:ea typeface="Courier New" panose="02070309020205020404"/>
                <a:cs typeface="Courier New" panose="02070309020205020404"/>
                <a:sym typeface="Courier New" panose="02070309020205020404"/>
              </a:rPr>
              <a:t>samples.Test.mathInvoker</a:t>
            </a:r>
            <a:r>
              <a:rPr lang="en-US" dirty="0">
                <a:latin typeface="Courier New" panose="02070309020205020404"/>
                <a:ea typeface="Courier New" panose="02070309020205020404"/>
                <a:cs typeface="Courier New" panose="02070309020205020404"/>
                <a:sym typeface="Courier New" panose="02070309020205020404"/>
              </a:rPr>
              <a:t>(Test.java:8)</a:t>
            </a:r>
            <a:endParaRPr lang="en-US" dirty="0"/>
          </a:p>
          <a:p>
            <a:pPr lvl="0">
              <a:spcBef>
                <a:spcPts val="320"/>
              </a:spcBef>
              <a:buSzPts val="1600"/>
            </a:pPr>
            <a:r>
              <a:rPr lang="en-US" dirty="0">
                <a:latin typeface="Courier New" panose="02070309020205020404"/>
                <a:ea typeface="Courier New" panose="02070309020205020404"/>
                <a:cs typeface="Courier New" panose="02070309020205020404"/>
                <a:sym typeface="Courier New" panose="02070309020205020404"/>
              </a:rPr>
              <a:t>	at </a:t>
            </a:r>
            <a:r>
              <a:rPr lang="en-US" dirty="0" err="1">
                <a:latin typeface="Courier New" panose="02070309020205020404"/>
                <a:ea typeface="Courier New" panose="02070309020205020404"/>
                <a:cs typeface="Courier New" panose="02070309020205020404"/>
                <a:sym typeface="Courier New" panose="02070309020205020404"/>
              </a:rPr>
              <a:t>samples.Test.main</a:t>
            </a:r>
            <a:r>
              <a:rPr lang="en-US" dirty="0">
                <a:latin typeface="Courier New" panose="02070309020205020404"/>
                <a:ea typeface="Courier New" panose="02070309020205020404"/>
                <a:cs typeface="Courier New" panose="02070309020205020404"/>
                <a:sym typeface="Courier New" panose="02070309020205020404"/>
              </a:rPr>
              <a:t>(Test.java:5)</a:t>
            </a:r>
            <a:endParaRPr lang="en-US" dirty="0"/>
          </a:p>
          <a:p>
            <a:pPr algn="ct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panose="02070309020205020404"/>
                <a:ea typeface="Courier New" panose="02070309020205020404"/>
                <a:cs typeface="Courier New" panose="02070309020205020404"/>
                <a:sym typeface="Courier New" panose="02070309020205020404"/>
              </a:rPr>
              <a:t>Exception in thread "main" </a:t>
            </a:r>
            <a:r>
              <a:rPr lang="en-US" sz="1480" dirty="0" err="1">
                <a:highlight>
                  <a:srgbClr val="FFFF00"/>
                </a:highlight>
                <a:latin typeface="Courier New" panose="02070309020205020404"/>
                <a:ea typeface="Courier New" panose="02070309020205020404"/>
                <a:cs typeface="Courier New" panose="02070309020205020404"/>
                <a:sym typeface="Courier New" panose="02070309020205020404"/>
              </a:rPr>
              <a:t>java.lang.ArithmeticException</a:t>
            </a:r>
            <a:r>
              <a:rPr lang="en-US" sz="1480" dirty="0">
                <a:latin typeface="Courier New" panose="02070309020205020404"/>
                <a:ea typeface="Courier New" panose="02070309020205020404"/>
                <a:cs typeface="Courier New" panose="02070309020205020404"/>
                <a:sym typeface="Courier New" panose="02070309020205020404"/>
              </a:rPr>
              <a:t>: </a:t>
            </a:r>
            <a:r>
              <a:rPr lang="en-US" sz="1480" dirty="0">
                <a:highlight>
                  <a:srgbClr val="00FF00"/>
                </a:highlight>
                <a:latin typeface="Courier New" panose="02070309020205020404"/>
                <a:ea typeface="Courier New" panose="02070309020205020404"/>
                <a:cs typeface="Courier New" panose="02070309020205020404"/>
                <a:sym typeface="Courier New" panose="02070309020205020404"/>
              </a:rPr>
              <a:t>/ by zero</a:t>
            </a:r>
            <a:endParaRPr dirty="0"/>
          </a:p>
          <a:p>
            <a:pPr marL="0" lvl="0" indent="0" algn="l" rtl="0">
              <a:lnSpc>
                <a:spcPct val="90000"/>
              </a:lnSpc>
              <a:spcBef>
                <a:spcPts val="295"/>
              </a:spcBef>
              <a:spcAft>
                <a:spcPts val="0"/>
              </a:spcAft>
              <a:buSzPts val="1480"/>
              <a:buNone/>
            </a:pPr>
            <a:r>
              <a:rPr lang="en-US" sz="1480" dirty="0">
                <a:latin typeface="Courier New" panose="02070309020205020404"/>
                <a:ea typeface="Courier New" panose="02070309020205020404"/>
                <a:cs typeface="Courier New" panose="02070309020205020404"/>
                <a:sym typeface="Courier New" panose="02070309020205020404"/>
              </a:rPr>
              <a:t>	at </a:t>
            </a:r>
            <a:r>
              <a:rPr lang="en-US" sz="1480" dirty="0" err="1">
                <a:highlight>
                  <a:srgbClr val="00FFFF"/>
                </a:highlight>
                <a:latin typeface="Courier New" panose="02070309020205020404"/>
                <a:ea typeface="Courier New" panose="02070309020205020404"/>
                <a:cs typeface="Courier New" panose="02070309020205020404"/>
                <a:sym typeface="Courier New" panose="02070309020205020404"/>
              </a:rPr>
              <a:t>samples.Test.division</a:t>
            </a:r>
            <a:r>
              <a:rPr lang="en-US" sz="1480" dirty="0">
                <a:latin typeface="Courier New" panose="02070309020205020404"/>
                <a:ea typeface="Courier New" panose="02070309020205020404"/>
                <a:cs typeface="Courier New" panose="02070309020205020404"/>
                <a:sym typeface="Courier New" panose="02070309020205020404"/>
              </a:rPr>
              <a:t>(</a:t>
            </a:r>
            <a:r>
              <a:rPr lang="en-US" sz="1480" dirty="0">
                <a:highlight>
                  <a:srgbClr val="FF00FF"/>
                </a:highlight>
                <a:latin typeface="Courier New" panose="02070309020205020404"/>
                <a:ea typeface="Courier New" panose="02070309020205020404"/>
                <a:cs typeface="Courier New" panose="02070309020205020404"/>
                <a:sym typeface="Courier New" panose="02070309020205020404"/>
              </a:rPr>
              <a:t>Test.java:11</a:t>
            </a:r>
            <a:r>
              <a:rPr lang="en-US" sz="1480" dirty="0">
                <a:latin typeface="Courier New" panose="02070309020205020404"/>
                <a:ea typeface="Courier New" panose="02070309020205020404"/>
                <a:cs typeface="Courier New" panose="02070309020205020404"/>
                <a:sym typeface="Courier New" panose="02070309020205020404"/>
              </a:rPr>
              <a:t>)</a:t>
            </a:r>
            <a:endParaRPr dirty="0"/>
          </a:p>
          <a:p>
            <a:pPr marL="0" lvl="0" indent="0" algn="l" rtl="0">
              <a:lnSpc>
                <a:spcPct val="90000"/>
              </a:lnSpc>
              <a:spcBef>
                <a:spcPts val="295"/>
              </a:spcBef>
              <a:spcAft>
                <a:spcPts val="0"/>
              </a:spcAft>
              <a:buSzPts val="1480"/>
              <a:buNone/>
            </a:pPr>
            <a:r>
              <a:rPr lang="en-US" sz="1480" dirty="0">
                <a:latin typeface="Courier New" panose="02070309020205020404"/>
                <a:ea typeface="Courier New" panose="02070309020205020404"/>
                <a:cs typeface="Courier New" panose="02070309020205020404"/>
                <a:sym typeface="Courier New" panose="02070309020205020404"/>
              </a:rPr>
              <a:t>	at </a:t>
            </a:r>
            <a:r>
              <a:rPr lang="en-US" sz="1480" dirty="0" err="1">
                <a:latin typeface="Courier New" panose="02070309020205020404"/>
                <a:ea typeface="Courier New" panose="02070309020205020404"/>
                <a:cs typeface="Courier New" panose="02070309020205020404"/>
                <a:sym typeface="Courier New" panose="02070309020205020404"/>
              </a:rPr>
              <a:t>samples.Test.mathInvoker</a:t>
            </a:r>
            <a:r>
              <a:rPr lang="en-US" sz="1480" dirty="0">
                <a:latin typeface="Courier New" panose="02070309020205020404"/>
                <a:ea typeface="Courier New" panose="02070309020205020404"/>
                <a:cs typeface="Courier New" panose="02070309020205020404"/>
                <a:sym typeface="Courier New" panose="02070309020205020404"/>
              </a:rPr>
              <a:t>(Test.java:8)</a:t>
            </a:r>
            <a:endParaRPr dirty="0"/>
          </a:p>
          <a:p>
            <a:pPr marL="0" lvl="0" indent="0" algn="l" rtl="0">
              <a:lnSpc>
                <a:spcPct val="90000"/>
              </a:lnSpc>
              <a:spcBef>
                <a:spcPts val="295"/>
              </a:spcBef>
              <a:spcAft>
                <a:spcPts val="0"/>
              </a:spcAft>
              <a:buSzPts val="1480"/>
              <a:buNone/>
            </a:pPr>
            <a:r>
              <a:rPr lang="en-US" sz="1480" dirty="0">
                <a:latin typeface="Courier New" panose="02070309020205020404"/>
                <a:ea typeface="Courier New" panose="02070309020205020404"/>
                <a:cs typeface="Courier New" panose="02070309020205020404"/>
                <a:sym typeface="Courier New" panose="02070309020205020404"/>
              </a:rPr>
              <a:t>	at </a:t>
            </a:r>
            <a:r>
              <a:rPr lang="en-US" sz="1480" dirty="0" err="1">
                <a:latin typeface="Courier New" panose="02070309020205020404"/>
                <a:ea typeface="Courier New" panose="02070309020205020404"/>
                <a:cs typeface="Courier New" panose="02070309020205020404"/>
                <a:sym typeface="Courier New" panose="02070309020205020404"/>
              </a:rPr>
              <a:t>samples.Test.main</a:t>
            </a:r>
            <a:r>
              <a:rPr lang="en-US" sz="1480" dirty="0">
                <a:latin typeface="Courier New" panose="02070309020205020404"/>
                <a:ea typeface="Courier New" panose="02070309020205020404"/>
                <a:cs typeface="Courier New" panose="02070309020205020404"/>
                <a:sym typeface="Courier New" panose="02070309020205020404"/>
              </a:rPr>
              <a:t>(Test.java:5)</a:t>
            </a:r>
            <a:endParaRPr dirty="0"/>
          </a:p>
          <a:p>
            <a:pPr marL="342900" lvl="0" indent="-342900" algn="l" rtl="0">
              <a:lnSpc>
                <a:spcPct val="90000"/>
              </a:lnSpc>
              <a:spcBef>
                <a:spcPts val="520"/>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20"/>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20"/>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20"/>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20"/>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Stacktrace Considerations</a:t>
            </a:r>
            <a:endParaRPr lang="en-US"/>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20"/>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20"/>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Using Stacktraces to Find Help</a:t>
            </a:r>
            <a:endParaRPr lang="en-US"/>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20"/>
              </a:spcBef>
              <a:spcAft>
                <a:spcPts val="0"/>
              </a:spcAft>
              <a:buSzPts val="2590"/>
              <a:buChar char="•"/>
            </a:pPr>
            <a:r>
              <a:rPr lang="en-US" sz="2590" dirty="0"/>
              <a:t>Someone else has likely had the same or a similar problem in the past.</a:t>
            </a:r>
            <a:endParaRPr dirty="0"/>
          </a:p>
          <a:p>
            <a:pPr marL="742950" lvl="1" indent="-285750" algn="l" rtl="0">
              <a:spcBef>
                <a:spcPts val="445"/>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20"/>
              </a:spcBef>
              <a:spcAft>
                <a:spcPts val="0"/>
              </a:spcAft>
              <a:buSzPts val="2590"/>
              <a:buChar char="•"/>
            </a:pPr>
            <a:r>
              <a:rPr lang="en-US" sz="2590" dirty="0" err="1"/>
              <a:t>Stackoverflow</a:t>
            </a:r>
            <a:r>
              <a:rPr lang="en-US" sz="2590" dirty="0"/>
              <a:t> is your friend</a:t>
            </a:r>
            <a:endParaRPr dirty="0"/>
          </a:p>
          <a:p>
            <a:pPr marL="342900" lvl="0" indent="-342900" algn="l" rtl="0">
              <a:spcBef>
                <a:spcPts val="520"/>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panose="02070309020205020404"/>
                <a:ea typeface="Courier New" panose="02070309020205020404"/>
                <a:cs typeface="Courier New" panose="02070309020205020404"/>
                <a:sym typeface="Courier New" panose="02070309020205020404"/>
              </a:rPr>
              <a:t>org.Revature.myfirstproject.classes.model.MyClass</a:t>
            </a:r>
            <a:endParaRPr sz="2035" dirty="0">
              <a:latin typeface="Courier New" panose="02070309020205020404"/>
              <a:ea typeface="Courier New" panose="02070309020205020404"/>
              <a:cs typeface="Courier New" panose="02070309020205020404"/>
              <a:sym typeface="Courier New" panose="02070309020205020404"/>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panose="020B0604020202020204"/>
              <a:buNone/>
            </a:p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Based Structures</a:t>
            </a:r>
            <a:endParaRPr lang="en-US" dirty="0"/>
          </a:p>
        </p:txBody>
      </p:sp>
      <p:sp>
        <p:nvSpPr>
          <p:cNvPr id="3" name="Text Placeholder 2"/>
          <p:cNvSpPr>
            <a:spLocks noGrp="1"/>
          </p:cNvSpPr>
          <p:nvPr>
            <p:ph type="body" idx="1"/>
          </p:nvPr>
        </p:nvSpPr>
        <p:spPr/>
        <p:txBody>
          <a:bodyPr/>
          <a:lstStyle/>
          <a:p>
            <a:r>
              <a:rPr lang="en-US" dirty="0"/>
              <a:t>Stores information in Nodes which may have one or more references to other Nodes. </a:t>
            </a:r>
            <a:endParaRPr lang="en-US" dirty="0"/>
          </a:p>
          <a:p>
            <a:r>
              <a:rPr lang="en-US" dirty="0"/>
              <a:t>Remember that any non primitive variable holds a reference, so if you have a variable </a:t>
            </a:r>
            <a:r>
              <a:rPr lang="en-US" i="1" dirty="0"/>
              <a:t>Node next; </a:t>
            </a:r>
            <a:endParaRPr lang="en-US" i="1" dirty="0"/>
          </a:p>
          <a:p>
            <a:r>
              <a:rPr lang="en-US" i="1" dirty="0"/>
              <a:t>next</a:t>
            </a:r>
            <a:r>
              <a:rPr lang="en-US" dirty="0"/>
              <a:t> really holds a reference to a Node object in memory.</a:t>
            </a:r>
            <a:endParaRPr lang="en-US" dirty="0"/>
          </a:p>
          <a:p>
            <a:r>
              <a:rPr lang="en-US" dirty="0"/>
              <a:t>Ex:</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pSp>
        <p:nvGrpSpPr>
          <p:cNvPr id="6" name="Group 5"/>
          <p:cNvGrpSpPr/>
          <p:nvPr/>
        </p:nvGrpSpPr>
        <p:grpSpPr>
          <a:xfrm>
            <a:off x="2074997" y="4446770"/>
            <a:ext cx="3860983" cy="1204103"/>
            <a:chOff x="1114877" y="3085840"/>
            <a:chExt cx="7345228" cy="2290714"/>
          </a:xfrm>
        </p:grpSpPr>
        <p:sp>
          <p:nvSpPr>
            <p:cNvPr id="5" name="Oval 4"/>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p:txBody>
        </p:sp>
        <p:cxnSp>
          <p:nvCxnSpPr>
            <p:cNvPr id="7" name="Straight Arrow Connector 6"/>
            <p:cNvCxnSpPr>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endParaRPr lang="en-US" dirty="0">
                <a:solidFill>
                  <a:schemeClr val="bg2"/>
                </a:solidFill>
                <a:latin typeface="Segoe Print" panose="02000600000000000000" pitchFamily="2" charset="0"/>
              </a:endParaRPr>
            </a:p>
          </p:txBody>
        </p:sp>
        <p:cxnSp>
          <p:nvCxnSpPr>
            <p:cNvPr id="10" name="Connector: Elbow 9"/>
            <p:cNvCxnSpPr>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Node Class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100" dirty="0">
                <a:latin typeface="Courier New" panose="02070309020205020404" pitchFamily="49" charset="0"/>
                <a:cs typeface="Courier New" panose="02070309020205020404" pitchFamily="49" charset="0"/>
              </a:rPr>
              <a:t>public class Node {</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Data</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private Integer data = 0;</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Reference to next node</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private Node next = null;</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Constructors</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Node(Integer data) {</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Integer </a:t>
            </a:r>
            <a:r>
              <a:rPr lang="en-US" sz="1100" dirty="0" err="1">
                <a:latin typeface="Courier New" panose="02070309020205020404" pitchFamily="49" charset="0"/>
                <a:cs typeface="Courier New" panose="02070309020205020404" pitchFamily="49" charset="0"/>
              </a:rPr>
              <a:t>getData</a:t>
            </a:r>
            <a:r>
              <a:rPr lang="en-US" sz="1100" dirty="0">
                <a:latin typeface="Courier New" panose="02070309020205020404" pitchFamily="49" charset="0"/>
                <a:cs typeface="Courier New" panose="02070309020205020404" pitchFamily="49" charset="0"/>
              </a:rPr>
              <a:t>() {	return data; }</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nn-NO" sz="1100" dirty="0">
                <a:latin typeface="Courier New" panose="02070309020205020404" pitchFamily="49" charset="0"/>
                <a:cs typeface="Courier New" panose="02070309020205020404" pitchFamily="49" charset="0"/>
              </a:rPr>
              <a:t>	public void setData(Integer data) {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 }</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Node </a:t>
            </a:r>
            <a:r>
              <a:rPr lang="en-US" sz="1100" dirty="0" err="1">
                <a:latin typeface="Courier New" panose="02070309020205020404" pitchFamily="49" charset="0"/>
                <a:cs typeface="Courier New" panose="02070309020205020404" pitchFamily="49" charset="0"/>
              </a:rPr>
              <a:t>getNext</a:t>
            </a:r>
            <a:r>
              <a:rPr lang="en-US" sz="1100" dirty="0">
                <a:latin typeface="Courier New" panose="02070309020205020404" pitchFamily="49" charset="0"/>
                <a:cs typeface="Courier New" panose="02070309020205020404" pitchFamily="49" charset="0"/>
              </a:rPr>
              <a:t>() {	return next; }</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setNext</a:t>
            </a:r>
            <a:r>
              <a:rPr lang="en-US" sz="1100" dirty="0">
                <a:latin typeface="Courier New" panose="02070309020205020404" pitchFamily="49" charset="0"/>
                <a:cs typeface="Courier New" panose="02070309020205020404" pitchFamily="49" charset="0"/>
              </a:rPr>
              <a:t>(Node next) { </a:t>
            </a:r>
            <a:r>
              <a:rPr lang="en-US" sz="1100" dirty="0" err="1">
                <a:latin typeface="Courier New" panose="02070309020205020404" pitchFamily="49" charset="0"/>
                <a:cs typeface="Courier New" panose="02070309020205020404" pitchFamily="49" charset="0"/>
              </a:rPr>
              <a:t>this.next</a:t>
            </a:r>
            <a:r>
              <a:rPr lang="en-US" sz="1100" dirty="0">
                <a:latin typeface="Courier New" panose="02070309020205020404" pitchFamily="49" charset="0"/>
                <a:cs typeface="Courier New" panose="02070309020205020404" pitchFamily="49" charset="0"/>
              </a:rPr>
              <a:t> = next; }</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@Override</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String </a:t>
            </a:r>
            <a:r>
              <a:rPr lang="en-US" sz="1100" dirty="0" err="1">
                <a:latin typeface="Courier New" panose="02070309020205020404" pitchFamily="49" charset="0"/>
                <a:cs typeface="Courier New" panose="02070309020205020404" pitchFamily="49" charset="0"/>
              </a:rPr>
              <a:t>toString</a:t>
            </a: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return "Node: data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7" name="Text Placeholder 2"/>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t>
            </a:r>
            <a:endParaRPr lang="en-US" dirty="0"/>
          </a:p>
        </p:txBody>
      </p:sp>
      <p:sp>
        <p:nvSpPr>
          <p:cNvPr id="5" name="Text Placeholder 4"/>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int[] stack = new int[5];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void push(int element)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if(</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new int[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for(int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stack[j];</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Integer pop()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else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null;</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 peek()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stack[lastElementIndex-1];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 Placeholder 5"/>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public class Stack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push(int element)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new Node(element);</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push(Node node)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pop()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peek()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top;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endParaRPr lang="en-US" sz="1100" dirty="0">
              <a:solidFill>
                <a:srgbClr val="474C55"/>
              </a:solidFill>
              <a:latin typeface="Courier New" panose="02070309020205020404" pitchFamily="49" charset="0"/>
              <a:cs typeface="Courier New" panose="02070309020205020404" pitchFamily="49" charset="0"/>
            </a:endParaRP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p:cNvSpPr txBox="1"/>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100000"/>
              </a:lnSpc>
              <a:spcBef>
                <a:spcPts val="480"/>
              </a:spcBef>
              <a:spcAft>
                <a:spcPts val="0"/>
              </a:spcAft>
              <a:buClr>
                <a:schemeClr val="accent1"/>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100000"/>
              </a:lnSpc>
              <a:spcBef>
                <a:spcPts val="400"/>
              </a:spcBef>
              <a:spcAft>
                <a:spcPts val="0"/>
              </a:spcAft>
              <a:buClr>
                <a:schemeClr val="accent1"/>
              </a:buClr>
              <a:buSzPts val="2000"/>
              <a:buFont typeface="Arial" panose="020B0604020202020204"/>
              <a:buChar char="•"/>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0000"/>
              </a:lnSpc>
              <a:spcBef>
                <a:spcPts val="360"/>
              </a:spcBef>
              <a:spcAft>
                <a:spcPts val="0"/>
              </a:spcAft>
              <a:buClr>
                <a:schemeClr val="accent1"/>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accent1"/>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1400" dirty="0"/>
              <a:t>Many data structures can be supported differently with either nodes or arrays behind the scenes – for example: </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a:t>The Collection Interface</a:t>
            </a:r>
            <a:endParaRPr lang="en-US"/>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1"/>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Hierarchy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6" name="Picture 5" descr="A screenshot of a cell phone&#10;&#10;Description automatically generated"/>
          <p:cNvPicPr>
            <a:picLocks noChangeAspect="1"/>
          </p:cNvPicPr>
          <p:nvPr/>
        </p:nvPicPr>
        <p:blipFill>
          <a:blip r:embed="rId1"/>
          <a:stretch>
            <a:fillRect/>
          </a:stretch>
        </p:blipFill>
        <p:spPr>
          <a:xfrm>
            <a:off x="166900" y="1408528"/>
            <a:ext cx="8810200" cy="46717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panose="020B0604020202020204"/>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endParaRPr lang="en-US" sz="2590" dirty="0"/>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endParaRPr lang="en-US" sz="2590" dirty="0"/>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endParaRPr lang="en-US" sz="2590" dirty="0"/>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endParaRPr lang="en-US" sz="2590" dirty="0"/>
          </a:p>
          <a:p>
            <a:pPr marL="800100" lvl="1" indent="-342900">
              <a:lnSpc>
                <a:spcPct val="90000"/>
              </a:lnSpc>
              <a:spcBef>
                <a:spcPts val="0"/>
              </a:spcBef>
              <a:buSzPts val="2590"/>
              <a:buChar char="•"/>
            </a:pPr>
            <a:r>
              <a:rPr lang="en-US" sz="2190" dirty="0"/>
              <a:t>Priority Queue, Deque</a:t>
            </a:r>
            <a:endParaRPr lang="en-US" sz="2190" dirty="0"/>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endParaRPr lang="en-US" sz="2590" dirty="0"/>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14946</Words>
  <Application>WPS Presentation</Application>
  <PresentationFormat>On-screen Show (4:3)</PresentationFormat>
  <Paragraphs>527</Paragraphs>
  <Slides>36</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SimSun</vt:lpstr>
      <vt:lpstr>Wingdings</vt:lpstr>
      <vt:lpstr>Arial</vt:lpstr>
      <vt:lpstr>Calibri</vt:lpstr>
      <vt:lpstr>Segoe Print</vt:lpstr>
      <vt:lpstr>Courier New</vt:lpstr>
      <vt:lpstr>Microsoft YaHei</vt:lpstr>
      <vt:lpstr>Arial Unicode MS</vt:lpstr>
      <vt:lpstr>Courier New</vt:lpstr>
      <vt:lpstr>2_Custom Design</vt:lpstr>
      <vt:lpstr>Collections and Exceptions</vt:lpstr>
      <vt:lpstr>A Quick Word on Capitalization</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Generics</vt:lpstr>
      <vt:lpstr>Iterators</vt:lpstr>
      <vt:lpstr>Iterable</vt:lpstr>
      <vt:lpstr>Iterator/Enhanced For Loop Example</vt:lpstr>
      <vt:lpstr>Collection vs Collections</vt:lpstr>
      <vt:lpstr>Collections</vt:lpstr>
      <vt:lpstr>Arrays</vt:lpstr>
      <vt:lpstr>Java Maps</vt:lpstr>
      <vt:lpstr>Map</vt:lpstr>
      <vt:lpstr>Maps</vt:lpstr>
      <vt:lpstr>Comparing Collection Elements</vt:lpstr>
      <vt:lpstr>Comparable vs Comparator</vt:lpstr>
      <vt:lpstr>Comparable Example</vt:lpstr>
      <vt:lpstr>Comparator Example</vt:lpstr>
      <vt:lpstr>Exceptions</vt:lpstr>
      <vt:lpstr>Checked vs Unchecked Exceptions</vt:lpstr>
      <vt:lpstr>Anatomy of a Method – Java (Revisit)</vt:lpstr>
      <vt:lpstr>Example</vt:lpstr>
      <vt:lpstr>Reading Stacktraces</vt:lpstr>
      <vt:lpstr>Stacktraces Cont.</vt:lpstr>
      <vt:lpstr>Reading Stacktraces to Debug Code</vt:lpstr>
      <vt:lpstr>Stacktrace Considerations</vt:lpstr>
      <vt:lpstr>Using Stacktraces to Find Help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Doan Rose</cp:lastModifiedBy>
  <cp:revision>151</cp:revision>
  <dcterms:created xsi:type="dcterms:W3CDTF">2021-02-13T04:07:21Z</dcterms:created>
  <dcterms:modified xsi:type="dcterms:W3CDTF">2021-02-13T04:10:54Z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