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93" r:id="rId3"/>
    <p:sldId id="320" r:id="rId4"/>
    <p:sldId id="290" r:id="rId5"/>
    <p:sldId id="309" r:id="rId6"/>
    <p:sldId id="291" r:id="rId7"/>
    <p:sldId id="310" r:id="rId8"/>
    <p:sldId id="292" r:id="rId9"/>
    <p:sldId id="311" r:id="rId10"/>
    <p:sldId id="319" r:id="rId11"/>
    <p:sldId id="274" r:id="rId12"/>
    <p:sldId id="294" r:id="rId13"/>
    <p:sldId id="300" r:id="rId14"/>
    <p:sldId id="299" r:id="rId15"/>
    <p:sldId id="301" r:id="rId16"/>
    <p:sldId id="303" r:id="rId17"/>
    <p:sldId id="318" r:id="rId18"/>
    <p:sldId id="312" r:id="rId19"/>
    <p:sldId id="302" r:id="rId20"/>
    <p:sldId id="305" r:id="rId21"/>
    <p:sldId id="316" r:id="rId22"/>
    <p:sldId id="304" r:id="rId23"/>
    <p:sldId id="313" r:id="rId24"/>
    <p:sldId id="306" r:id="rId25"/>
    <p:sldId id="314" r:id="rId26"/>
    <p:sldId id="270" r:id="rId2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Normalization, Transactions and PL/SQL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redundancy and duplication to a database in order to improve reading data.</a:t>
            </a:r>
          </a:p>
          <a:p>
            <a:pPr lvl="1"/>
            <a:r>
              <a:rPr lang="en-US" dirty="0"/>
              <a:t>This should not be done if avoidable</a:t>
            </a:r>
          </a:p>
          <a:p>
            <a:r>
              <a:rPr lang="en-US" dirty="0"/>
              <a:t>Normalized data takes less space; however, it may require the use of a join predicate to construct the desired result set. </a:t>
            </a:r>
          </a:p>
          <a:p>
            <a:pPr lvl="1"/>
            <a:r>
              <a:rPr lang="en-US" dirty="0"/>
              <a:t>Additionally, normalized data can take longer to read data from the query</a:t>
            </a:r>
          </a:p>
          <a:p>
            <a:r>
              <a:rPr lang="en-US" dirty="0"/>
              <a:t>Denormalization can improve reading data (because data is readily available in multiple locations); however, updating and maintaining data becomes more costly.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Transaction is a unit of work performed against a database. It is the propagation of one or more changes to the database.</a:t>
            </a:r>
          </a:p>
          <a:p>
            <a:r>
              <a:rPr lang="en-US" dirty="0"/>
              <a:t>Ex: UPDATE, DELETE, INSERT</a:t>
            </a:r>
          </a:p>
          <a:p>
            <a:r>
              <a:rPr lang="en-US" dirty="0"/>
              <a:t>In practice, you will group multiple operations together, and then execute them all at once.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ACID: Properties of a transaction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/>
              <a:t>A</a:t>
            </a:r>
            <a:r>
              <a:rPr lang="en-US" dirty="0"/>
              <a:t>tomicity – Ensures that all operations either successfully complete or none will, and the transaction will be aborted and the changed reverted.</a:t>
            </a:r>
          </a:p>
          <a:p>
            <a:r>
              <a:rPr lang="en-US" b="1" u="sng" dirty="0"/>
              <a:t>C</a:t>
            </a:r>
            <a:r>
              <a:rPr lang="en-US" dirty="0"/>
              <a:t>onsistency – Ensure that the database properly changes states upon successfully committed transactions. No transaction should have any adverse effect on the data residing in the database/table. Referential integrity and constraints are maintained.</a:t>
            </a:r>
          </a:p>
          <a:p>
            <a:r>
              <a:rPr lang="en-US" b="1" u="sng" dirty="0"/>
              <a:t>I</a:t>
            </a:r>
            <a:r>
              <a:rPr lang="en-US" dirty="0"/>
              <a:t>solation – Enables transactions to operate independently of each other</a:t>
            </a:r>
          </a:p>
          <a:p>
            <a:r>
              <a:rPr lang="en-US" b="1" u="sng" dirty="0"/>
              <a:t>D</a:t>
            </a:r>
            <a:r>
              <a:rPr lang="en-US" dirty="0"/>
              <a:t>urability – Ensures that the result or effect of a committed transaction persists, even in the case of system failure.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Isolation levels measure the degree to which two transactions will interact with each other over the same data.</a:t>
            </a:r>
          </a:p>
          <a:p>
            <a:r>
              <a:rPr lang="en-US" dirty="0"/>
              <a:t>As our applications become more complex, we must account for transactions that may occur at the same time.</a:t>
            </a:r>
          </a:p>
          <a:p>
            <a:r>
              <a:rPr lang="en-US" dirty="0"/>
              <a:t>The higher the isolation level, the more careful the system is to avoid conflicts; however, locking overhead can increase processing time and decrease concurrency.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6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Dirty Read</a:t>
            </a:r>
            <a:r>
              <a:rPr lang="en-US" dirty="0"/>
              <a:t> – When a transaction reads data that has been added by a different transaction, which has not yet been committed.</a:t>
            </a:r>
          </a:p>
          <a:p>
            <a:r>
              <a:rPr lang="en-US" b="1" dirty="0"/>
              <a:t>Non-repeatable read</a:t>
            </a:r>
            <a:r>
              <a:rPr lang="en-US" dirty="0"/>
              <a:t> – Transactions re-read data that it has previously read, and finds another committed transaction as modified or deleted data</a:t>
            </a:r>
          </a:p>
          <a:p>
            <a:r>
              <a:rPr lang="en-US" b="1" dirty="0"/>
              <a:t>Phantom Read</a:t>
            </a:r>
            <a:r>
              <a:rPr lang="en-US" dirty="0"/>
              <a:t> – Transaction returns a query to find that the number of records that satisfies a certain condition has changed.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Read Uncommitted</a:t>
            </a:r>
            <a:r>
              <a:rPr lang="en-US" dirty="0"/>
              <a:t> – Allows the application to read uncommitted data</a:t>
            </a:r>
          </a:p>
          <a:p>
            <a:r>
              <a:rPr lang="en-US" dirty="0"/>
              <a:t>*</a:t>
            </a:r>
            <a:r>
              <a:rPr lang="en-US" b="1" dirty="0"/>
              <a:t>Read Committed</a:t>
            </a:r>
            <a:r>
              <a:rPr lang="en-US" dirty="0"/>
              <a:t> – You can only read data that has been committed – prevents Dirty Read</a:t>
            </a:r>
          </a:p>
          <a:p>
            <a:r>
              <a:rPr lang="en-US" b="1" dirty="0"/>
              <a:t>Repeatable Read</a:t>
            </a:r>
            <a:r>
              <a:rPr lang="en-US" dirty="0"/>
              <a:t> – Prevents non-repeatable read</a:t>
            </a:r>
          </a:p>
          <a:p>
            <a:r>
              <a:rPr lang="en-US" b="1" dirty="0"/>
              <a:t>Serializable</a:t>
            </a:r>
            <a:r>
              <a:rPr lang="en-US" dirty="0"/>
              <a:t> – You do not allow transactions to occur simultaneously – prevents Phantom Read</a:t>
            </a:r>
          </a:p>
          <a:p>
            <a:endParaRPr lang="en-US" dirty="0"/>
          </a:p>
          <a:p>
            <a:pPr marL="50800" indent="0">
              <a:buNone/>
            </a:pPr>
            <a:r>
              <a:rPr lang="en-US" dirty="0"/>
              <a:t>*Default level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Aggregate functions can be applied to an entire column and will process against all the data to return a single value back.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SUM() – Returns the sum of the values for a column</a:t>
            </a:r>
          </a:p>
          <a:p>
            <a:pPr lvl="1"/>
            <a:r>
              <a:rPr lang="en-US" dirty="0"/>
              <a:t>AVG() – Returns the average value from records in a column</a:t>
            </a:r>
          </a:p>
          <a:p>
            <a:pPr lvl="1"/>
            <a:r>
              <a:rPr lang="en-US" dirty="0"/>
              <a:t>MAX() – Returns the highest value from records in a column</a:t>
            </a:r>
          </a:p>
          <a:p>
            <a:pPr lvl="1"/>
            <a:r>
              <a:rPr lang="en-US" dirty="0"/>
              <a:t>MIN() – Returns the smallest value from records in a column</a:t>
            </a:r>
          </a:p>
          <a:p>
            <a:pPr lvl="1"/>
            <a:r>
              <a:rPr lang="en-US" dirty="0"/>
              <a:t>STDDEV() – Returns the standard deviation from a column</a:t>
            </a:r>
          </a:p>
          <a:p>
            <a:pPr lvl="1"/>
            <a:r>
              <a:rPr lang="en-US" dirty="0"/>
              <a:t>VARIANCE() – Returns the variance from a column</a:t>
            </a:r>
          </a:p>
          <a:p>
            <a:pPr lvl="1"/>
            <a:r>
              <a:rPr lang="en-US" dirty="0"/>
              <a:t>COUNT() – Returns the number of records for a given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E4015-D784-4621-BA51-5CE4878844A5}"/>
              </a:ext>
            </a:extLst>
          </p:cNvPr>
          <p:cNvSpPr/>
          <p:nvPr/>
        </p:nvSpPr>
        <p:spPr>
          <a:xfrm>
            <a:off x="1827251" y="5452149"/>
            <a:ext cx="5489498" cy="1094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MIN(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</a:p>
          <a:p>
            <a:pPr defTabSz="228600"/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STDDEV(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</a:p>
          <a:p>
            <a:pPr defTabSz="228600"/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AVG(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</a:p>
        </p:txBody>
      </p:sp>
    </p:spTree>
    <p:extLst>
      <p:ext uri="{BB962C8B-B14F-4D97-AF65-F5344CB8AC3E}">
        <p14:creationId xmlns:p14="http://schemas.microsoft.com/office/powerpoint/2010/main" val="74142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Window functions perform a calculation across a set of rows, similarly to an aggregate function; however, window functions do not cause the row or value to be grouped into a single output.</a:t>
            </a:r>
          </a:p>
          <a:p>
            <a:r>
              <a:rPr lang="en-US" dirty="0"/>
              <a:t>Window functions additionally require the use of the </a:t>
            </a:r>
            <a:r>
              <a:rPr lang="en-US" b="1" dirty="0"/>
              <a:t>OVER</a:t>
            </a:r>
            <a:r>
              <a:rPr lang="en-US" dirty="0"/>
              <a:t> clause immediately after the window function call, which is used to determine exactly how the rows of the query are split up and displayed for the function.</a:t>
            </a:r>
          </a:p>
          <a:p>
            <a:r>
              <a:rPr lang="en-US" b="1" dirty="0"/>
              <a:t>PARTITION BY</a:t>
            </a:r>
            <a:r>
              <a:rPr lang="en-US" dirty="0"/>
              <a:t> can also be used within the </a:t>
            </a:r>
            <a:r>
              <a:rPr lang="en-US" b="1" dirty="0"/>
              <a:t>OVER</a:t>
            </a:r>
            <a:r>
              <a:rPr lang="en-US" dirty="0"/>
              <a:t> clause to further specify the dividing of the rows into groups.</a:t>
            </a:r>
          </a:p>
          <a:p>
            <a:r>
              <a:rPr lang="en-US" dirty="0"/>
              <a:t>Window functions are not as commonly used as Aggregate and scalar functions.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FIRST_VALUE()</a:t>
            </a:r>
          </a:p>
          <a:p>
            <a:pPr lvl="1"/>
            <a:r>
              <a:rPr lang="en-US" dirty="0"/>
              <a:t>LAST_VALUE()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Scalar Functions are applied to each cell of a column and will return one record, per affected record.</a:t>
            </a:r>
          </a:p>
          <a:p>
            <a:r>
              <a:rPr lang="en-US" dirty="0"/>
              <a:t>Scalar functions are divided into two categories, mathematical functions and string functions.</a:t>
            </a:r>
          </a:p>
          <a:p>
            <a:r>
              <a:rPr lang="en-US" dirty="0"/>
              <a:t>String Function Examples:</a:t>
            </a:r>
          </a:p>
          <a:p>
            <a:pPr lvl="1"/>
            <a:r>
              <a:rPr lang="en-US" dirty="0"/>
              <a:t>LOWER() – lowercase a string</a:t>
            </a:r>
          </a:p>
          <a:p>
            <a:pPr lvl="1"/>
            <a:r>
              <a:rPr lang="en-US" dirty="0"/>
              <a:t>UPPER() – uppercase a string</a:t>
            </a:r>
          </a:p>
          <a:p>
            <a:pPr lvl="1"/>
            <a:r>
              <a:rPr lang="en-US" dirty="0"/>
              <a:t>CHAR_LENGTH() – returns number of characters in a string</a:t>
            </a:r>
          </a:p>
          <a:p>
            <a:pPr lvl="1"/>
            <a:r>
              <a:rPr lang="en-US" dirty="0"/>
              <a:t>BIT_LENGTH() – returns number of bits in a string</a:t>
            </a:r>
          </a:p>
          <a:p>
            <a:pPr lvl="1"/>
            <a:r>
              <a:rPr lang="en-US" dirty="0"/>
              <a:t>TRIM() – eliminates white space</a:t>
            </a:r>
          </a:p>
          <a:p>
            <a:r>
              <a:rPr lang="en-US" dirty="0"/>
              <a:t>Mathematical Function Examples:</a:t>
            </a:r>
          </a:p>
          <a:p>
            <a:pPr lvl="1"/>
            <a:r>
              <a:rPr lang="en-US" dirty="0"/>
              <a:t>ABS() – Absolute value</a:t>
            </a:r>
          </a:p>
          <a:p>
            <a:pPr lvl="1"/>
            <a:r>
              <a:rPr lang="en-US" dirty="0"/>
              <a:t>FACTORIAL() – returns factorial of given value</a:t>
            </a:r>
          </a:p>
          <a:p>
            <a:pPr lvl="1"/>
            <a:r>
              <a:rPr lang="en-US" dirty="0"/>
              <a:t>PI() – reference to mathematical pi. Takes no parameters.</a:t>
            </a:r>
          </a:p>
          <a:p>
            <a:pPr lvl="1"/>
            <a:r>
              <a:rPr lang="en-US" dirty="0"/>
              <a:t>ROUND() – rounds given value to nearest whole number, or to given decimal place if given a second integer 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3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</a:t>
            </a:r>
            <a:r>
              <a:rPr lang="en-US" dirty="0" err="1"/>
              <a:t>Pg</a:t>
            </a:r>
            <a:r>
              <a:rPr lang="en-US" dirty="0"/>
              <a:t>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Procedural Language/SQL is a programming language supported by </a:t>
            </a:r>
            <a:r>
              <a:rPr lang="en-US" dirty="0" err="1"/>
              <a:t>postgresql</a:t>
            </a:r>
            <a:r>
              <a:rPr lang="en-US" dirty="0"/>
              <a:t> that provides a means to write code in SQL that more reminiscent of a programming-type language</a:t>
            </a:r>
          </a:p>
          <a:p>
            <a:pPr lvl="1"/>
            <a:r>
              <a:rPr lang="en-US" dirty="0"/>
              <a:t>For example: </a:t>
            </a:r>
          </a:p>
          <a:p>
            <a:pPr lvl="1"/>
            <a:r>
              <a:rPr lang="en-US" dirty="0"/>
              <a:t>functions, sequences and triggers</a:t>
            </a:r>
          </a:p>
          <a:p>
            <a:pPr lvl="1"/>
            <a:r>
              <a:rPr lang="en-US" dirty="0"/>
              <a:t>As well as ways to handle exceptions</a:t>
            </a:r>
          </a:p>
          <a:p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en-US" dirty="0"/>
              <a:t> closely resembles Oracle’s PL/SQL Language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In SQL, the definition for tables and keywords are NOT case sensitive, however values within a database are. Typically, SQL naming convention are as follows:</a:t>
            </a:r>
          </a:p>
          <a:p>
            <a:pPr lvl="1"/>
            <a:r>
              <a:rPr lang="en-US" b="1" dirty="0"/>
              <a:t>KEYWORDS</a:t>
            </a:r>
            <a:r>
              <a:rPr lang="en-US" dirty="0"/>
              <a:t> – All  Uppercase</a:t>
            </a:r>
          </a:p>
          <a:p>
            <a:pPr lvl="1"/>
            <a:r>
              <a:rPr lang="en-US" i="1" dirty="0"/>
              <a:t>table and column names </a:t>
            </a:r>
            <a:r>
              <a:rPr lang="en-US" dirty="0"/>
              <a:t>– All Lowercase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 are a series of operations and/or statements which can be referenced and executed as a batch when invoked. (Think, methods in Java).</a:t>
            </a:r>
          </a:p>
          <a:p>
            <a:pPr lvl="1"/>
            <a:r>
              <a:rPr lang="en-US" dirty="0"/>
              <a:t>Functions cannot be used to execute transactions (CRUD operations).</a:t>
            </a:r>
          </a:p>
          <a:p>
            <a:pPr lvl="1"/>
            <a:r>
              <a:rPr lang="en-US" dirty="0"/>
              <a:t>Stored Procedures, which were introduced in </a:t>
            </a:r>
            <a:r>
              <a:rPr lang="en-US" dirty="0" err="1"/>
              <a:t>postgresql</a:t>
            </a:r>
            <a:r>
              <a:rPr lang="en-US" dirty="0"/>
              <a:t> 11, provide that functionality.</a:t>
            </a:r>
          </a:p>
          <a:p>
            <a:r>
              <a:rPr lang="en-US" dirty="0"/>
              <a:t>If you drop, then recreate a function, </a:t>
            </a:r>
            <a:r>
              <a:rPr lang="en-US" b="1" u="sng" dirty="0"/>
              <a:t>the new function is not the same entity as the old</a:t>
            </a:r>
            <a:r>
              <a:rPr lang="en-US" dirty="0"/>
              <a:t>. You will have to drop existing rules, triggers, views, </a:t>
            </a:r>
            <a:r>
              <a:rPr lang="en-US" dirty="0" err="1"/>
              <a:t>etc</a:t>
            </a:r>
            <a:r>
              <a:rPr lang="en-US" dirty="0"/>
              <a:t>… which reference the old function.</a:t>
            </a:r>
          </a:p>
          <a:p>
            <a:r>
              <a:rPr lang="en-US" dirty="0"/>
              <a:t>To change a function definition without breaking old references use the CREATE OR REPLACE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288A2-D124-4AC5-95C7-4609B62B90F5}"/>
              </a:ext>
            </a:extLst>
          </p:cNvPr>
          <p:cNvSpPr/>
          <p:nvPr/>
        </p:nvSpPr>
        <p:spPr>
          <a:xfrm>
            <a:off x="380010" y="133847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count_emp_salary_in_range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RETURNS INTEGER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DECLARE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BEGIN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count(*)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INTO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4B595-A0BE-40F8-ACD0-785DDAD07EA8}"/>
              </a:ext>
            </a:extLst>
          </p:cNvPr>
          <p:cNvSpPr/>
          <p:nvPr/>
        </p:nvSpPr>
        <p:spPr>
          <a:xfrm>
            <a:off x="380010" y="406125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RETURNS TRIGGER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BEGIN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IS NULL THEN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:=NEXTVAL(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’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RETURN NEW;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END IF;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PLPGSQL;</a:t>
            </a:r>
          </a:p>
        </p:txBody>
      </p:sp>
    </p:spTree>
    <p:extLst>
      <p:ext uri="{BB962C8B-B14F-4D97-AF65-F5344CB8AC3E}">
        <p14:creationId xmlns:p14="http://schemas.microsoft.com/office/powerpoint/2010/main" val="222637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Sequence is an object that will maintain a counter for you.</a:t>
            </a:r>
          </a:p>
          <a:p>
            <a:r>
              <a:rPr lang="en-US" dirty="0"/>
              <a:t>A counter can be used to automatically increment a value.</a:t>
            </a:r>
          </a:p>
          <a:p>
            <a:r>
              <a:rPr lang="en-US" dirty="0"/>
              <a:t>You can use the built-in ‘NEXTVAL’ function to reference the next value of a given sequence.</a:t>
            </a:r>
          </a:p>
          <a:p>
            <a:pPr lvl="1"/>
            <a:r>
              <a:rPr lang="en-US" b="1" dirty="0" err="1"/>
              <a:t>nextval</a:t>
            </a:r>
            <a:r>
              <a:rPr lang="en-US" dirty="0"/>
              <a:t>(‘</a:t>
            </a:r>
            <a:r>
              <a:rPr lang="en-US" dirty="0" err="1"/>
              <a:t>sequnce_name</a:t>
            </a:r>
            <a:r>
              <a:rPr lang="en-US" dirty="0"/>
              <a:t>’)</a:t>
            </a:r>
          </a:p>
          <a:p>
            <a:r>
              <a:rPr lang="en-US" dirty="0"/>
              <a:t>You can use a sequence directly within an insert statement, or you can create a custom function and trigger which can reference the sequence to be utilized given a particular event.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Examples -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82571-BD7F-4E8D-8BF6-F71046DDE24A}"/>
              </a:ext>
            </a:extLst>
          </p:cNvPr>
          <p:cNvSpPr/>
          <p:nvPr/>
        </p:nvSpPr>
        <p:spPr>
          <a:xfrm>
            <a:off x="2089144" y="1789043"/>
            <a:ext cx="4965712" cy="1061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SEQUENCE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START WITH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1000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INCREMENT BY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A51B1-E9E7-4303-998A-5589860BD9AD}"/>
              </a:ext>
            </a:extLst>
          </p:cNvPr>
          <p:cNvSpPr/>
          <p:nvPr/>
        </p:nvSpPr>
        <p:spPr>
          <a:xfrm>
            <a:off x="267417" y="3531963"/>
            <a:ext cx="8609163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INSERT INTO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users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VALUES (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nextval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(‘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’),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‘Example Name’);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B4CEA-43A3-4E57-8579-89D78A22F8F8}"/>
              </a:ext>
            </a:extLst>
          </p:cNvPr>
          <p:cNvSpPr/>
          <p:nvPr/>
        </p:nvSpPr>
        <p:spPr>
          <a:xfrm>
            <a:off x="1231947" y="5163572"/>
            <a:ext cx="6680101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DROP SEQUENCE IF EXISTS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CASCADE;</a:t>
            </a:r>
          </a:p>
        </p:txBody>
      </p:sp>
    </p:spTree>
    <p:extLst>
      <p:ext uri="{BB962C8B-B14F-4D97-AF65-F5344CB8AC3E}">
        <p14:creationId xmlns:p14="http://schemas.microsoft.com/office/powerpoint/2010/main" val="229378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Trigger is an object that we can create that waits for actions to occur on a specific table that the trigger was made for.</a:t>
            </a:r>
          </a:p>
          <a:p>
            <a:r>
              <a:rPr lang="en-US" sz="2400" dirty="0"/>
              <a:t>A trigger can be coded to react to events which correspond with transactional CRUD operations (non-select).</a:t>
            </a:r>
          </a:p>
          <a:p>
            <a:r>
              <a:rPr lang="en-US" sz="2400" dirty="0"/>
              <a:t>These events are:</a:t>
            </a:r>
          </a:p>
          <a:p>
            <a:pPr lvl="1"/>
            <a:r>
              <a:rPr lang="en-US" sz="2000" dirty="0"/>
              <a:t>INSERT</a:t>
            </a:r>
          </a:p>
          <a:p>
            <a:pPr lvl="1"/>
            <a:r>
              <a:rPr lang="en-US" sz="2000" dirty="0"/>
              <a:t>UPDATE</a:t>
            </a:r>
          </a:p>
          <a:p>
            <a:pPr lvl="1"/>
            <a:r>
              <a:rPr lang="en-US" sz="2000" dirty="0"/>
              <a:t>DELETE</a:t>
            </a:r>
          </a:p>
          <a:p>
            <a:pPr lvl="1"/>
            <a:r>
              <a:rPr lang="en-US" sz="2000" dirty="0"/>
              <a:t>TRUNCATE</a:t>
            </a:r>
          </a:p>
          <a:p>
            <a:r>
              <a:rPr lang="en-US" sz="2400" dirty="0"/>
              <a:t>Triggers can be configured to occur “BEFORE” or “AFTER” the event in question.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9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 -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F14CA-1333-499F-97DD-8CAF5F0F2467}"/>
              </a:ext>
            </a:extLst>
          </p:cNvPr>
          <p:cNvSpPr/>
          <p:nvPr/>
        </p:nvSpPr>
        <p:spPr>
          <a:xfrm>
            <a:off x="380010" y="1859066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users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F7079-7D00-455B-B06B-F630D9DE4C76}"/>
              </a:ext>
            </a:extLst>
          </p:cNvPr>
          <p:cNvSpPr/>
          <p:nvPr/>
        </p:nvSpPr>
        <p:spPr>
          <a:xfrm>
            <a:off x="380010" y="4431322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purchase_time_trigger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orders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insert_current_datetime_func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3370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There are four ‘levels’ of normalization.</a:t>
            </a:r>
          </a:p>
          <a:p>
            <a:r>
              <a:rPr lang="en-US" dirty="0"/>
              <a:t>0NF [Zero Normal Form]: no normalization</a:t>
            </a:r>
          </a:p>
          <a:p>
            <a:pPr lvl="1"/>
            <a:r>
              <a:rPr lang="en-US" dirty="0"/>
              <a:t>Ex: name, address, movies owned, contact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3820B1-1538-4CEA-8476-0DC48B7F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81187"/>
              </p:ext>
            </p:extLst>
          </p:nvPr>
        </p:nvGraphicFramePr>
        <p:xfrm>
          <a:off x="380010" y="3922579"/>
          <a:ext cx="838398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995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 borrowed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Potter, 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555-5555, 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 street, 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Martian,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  <a:p>
                      <a:pPr algn="ctr"/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77108"/>
            <a:ext cx="8383980" cy="2785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1NF [First Normal Form] – All data must be atomic.</a:t>
            </a:r>
          </a:p>
          <a:p>
            <a:pPr lvl="1"/>
            <a:r>
              <a:rPr lang="en-US" dirty="0"/>
              <a:t>Ex: name can be split into “</a:t>
            </a:r>
            <a:r>
              <a:rPr lang="en-US" dirty="0" err="1"/>
              <a:t>first_name</a:t>
            </a:r>
            <a:r>
              <a:rPr lang="en-US" dirty="0"/>
              <a:t>” and “</a:t>
            </a:r>
            <a:r>
              <a:rPr lang="en-US" dirty="0" err="1"/>
              <a:t>last_name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Address can be split to into street, city, state, and zip</a:t>
            </a:r>
          </a:p>
          <a:p>
            <a:pPr lvl="1"/>
            <a:r>
              <a:rPr lang="en-US" dirty="0"/>
              <a:t>Movies can be split into individual values</a:t>
            </a:r>
          </a:p>
          <a:p>
            <a:pPr lvl="1"/>
            <a:r>
              <a:rPr lang="en-US" dirty="0"/>
              <a:t>Contact can be split into ‘phone’ and ‘email’</a:t>
            </a:r>
          </a:p>
          <a:p>
            <a:r>
              <a:rPr lang="en-US" dirty="0"/>
              <a:t>Each record should be unique</a:t>
            </a:r>
          </a:p>
          <a:p>
            <a:r>
              <a:rPr lang="en-US" dirty="0"/>
              <a:t>All tables should have a primary 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DD58FE-DCB2-41AD-9F42-2D3CF470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12091"/>
              </p:ext>
            </p:extLst>
          </p:nvPr>
        </p:nvGraphicFramePr>
        <p:xfrm>
          <a:off x="380009" y="4449454"/>
          <a:ext cx="83839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477988970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4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Form, plus, no partial dependencies</a:t>
            </a:r>
          </a:p>
          <a:p>
            <a:pPr lvl="1"/>
            <a:r>
              <a:rPr lang="en-US" dirty="0"/>
              <a:t>All values must be identified by a single column (no composite keys)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86617"/>
              </p:ext>
            </p:extLst>
          </p:nvPr>
        </p:nvGraphicFramePr>
        <p:xfrm>
          <a:off x="4572000" y="1862228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87449"/>
              </p:ext>
            </p:extLst>
          </p:nvPr>
        </p:nvGraphicFramePr>
        <p:xfrm>
          <a:off x="380010" y="4880352"/>
          <a:ext cx="8299753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9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normal form, plus, no transitive dependencies.</a:t>
            </a:r>
          </a:p>
          <a:p>
            <a:pPr lvl="1"/>
            <a:r>
              <a:rPr lang="en-US" dirty="0"/>
              <a:t>No columns are dependent on a column that is not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15880"/>
              </p:ext>
            </p:extLst>
          </p:nvPr>
        </p:nvGraphicFramePr>
        <p:xfrm>
          <a:off x="4909442" y="1887321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61275"/>
              </p:ext>
            </p:extLst>
          </p:nvPr>
        </p:nvGraphicFramePr>
        <p:xfrm>
          <a:off x="380010" y="4880352"/>
          <a:ext cx="7114074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2A0AF2-A12D-45D9-A96D-5F989BF2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85084"/>
              </p:ext>
            </p:extLst>
          </p:nvPr>
        </p:nvGraphicFramePr>
        <p:xfrm>
          <a:off x="209290" y="1987191"/>
          <a:ext cx="3727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86">
                  <a:extLst>
                    <a:ext uri="{9D8B030D-6E8A-4147-A177-3AD203B41FA5}">
                      <a16:colId xmlns:a16="http://schemas.microsoft.com/office/drawing/2014/main" val="856919155"/>
                    </a:ext>
                  </a:extLst>
                </a:gridCol>
                <a:gridCol w="1557099">
                  <a:extLst>
                    <a:ext uri="{9D8B030D-6E8A-4147-A177-3AD203B41FA5}">
                      <a16:colId xmlns:a16="http://schemas.microsoft.com/office/drawing/2014/main" val="722213254"/>
                    </a:ext>
                  </a:extLst>
                </a:gridCol>
                <a:gridCol w="928072">
                  <a:extLst>
                    <a:ext uri="{9D8B030D-6E8A-4147-A177-3AD203B41FA5}">
                      <a16:colId xmlns:a16="http://schemas.microsoft.com/office/drawing/2014/main" val="357134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6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3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13182</TotalTime>
  <Words>1905</Words>
  <Application>Microsoft Office PowerPoint</Application>
  <PresentationFormat>On-screen Show (4:3)</PresentationFormat>
  <Paragraphs>314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2_Custom Design</vt:lpstr>
      <vt:lpstr>Normalization, Transactions and PL/SQL</vt:lpstr>
      <vt:lpstr>SQL Naming Conventions</vt:lpstr>
      <vt:lpstr>Normalization</vt:lpstr>
      <vt:lpstr>0NF</vt:lpstr>
      <vt:lpstr>1NF</vt:lpstr>
      <vt:lpstr>2NF</vt:lpstr>
      <vt:lpstr>2NF</vt:lpstr>
      <vt:lpstr>3NF</vt:lpstr>
      <vt:lpstr>3NF</vt:lpstr>
      <vt:lpstr>Denormalization</vt:lpstr>
      <vt:lpstr>Transactions</vt:lpstr>
      <vt:lpstr>ACID: Properties of a transaction</vt:lpstr>
      <vt:lpstr>Transaction Isolation Levels</vt:lpstr>
      <vt:lpstr>Transaction Problems</vt:lpstr>
      <vt:lpstr>Transaction Solutions</vt:lpstr>
      <vt:lpstr>Aggregate Functions</vt:lpstr>
      <vt:lpstr>Window Functions</vt:lpstr>
      <vt:lpstr>Scalar Functions</vt:lpstr>
      <vt:lpstr>PL/Pg SQL</vt:lpstr>
      <vt:lpstr>Functions</vt:lpstr>
      <vt:lpstr>Syntax - Functions</vt:lpstr>
      <vt:lpstr>Sequence</vt:lpstr>
      <vt:lpstr>Syntax Examples - Sequences</vt:lpstr>
      <vt:lpstr>Triggers</vt:lpstr>
      <vt:lpstr>Syntax Example - Triggers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206</cp:revision>
  <dcterms:modified xsi:type="dcterms:W3CDTF">2021-02-18T15:10:37Z</dcterms:modified>
</cp:coreProperties>
</file>