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64" r:id="rId3"/>
    <p:sldId id="265" r:id="rId4"/>
    <p:sldId id="268" r:id="rId5"/>
    <p:sldId id="257" r:id="rId6"/>
    <p:sldId id="260" r:id="rId7"/>
    <p:sldId id="259" r:id="rId8"/>
    <p:sldId id="262" r:id="rId9"/>
    <p:sldId id="309" r:id="rId10"/>
    <p:sldId id="316" r:id="rId11"/>
    <p:sldId id="261" r:id="rId12"/>
    <p:sldId id="310" r:id="rId13"/>
    <p:sldId id="263" r:id="rId14"/>
    <p:sldId id="311" r:id="rId15"/>
    <p:sldId id="312" r:id="rId16"/>
    <p:sldId id="313" r:id="rId17"/>
    <p:sldId id="314" r:id="rId18"/>
    <p:sldId id="318" r:id="rId19"/>
    <p:sldId id="317" r:id="rId20"/>
    <p:sldId id="319" r:id="rId21"/>
    <p:sldId id="325" r:id="rId22"/>
    <p:sldId id="326" r:id="rId23"/>
    <p:sldId id="320" r:id="rId24"/>
    <p:sldId id="321" r:id="rId25"/>
    <p:sldId id="327" r:id="rId26"/>
    <p:sldId id="323" r:id="rId27"/>
    <p:sldId id="322" r:id="rId28"/>
    <p:sldId id="328" r:id="rId29"/>
    <p:sldId id="329" r:id="rId30"/>
    <p:sldId id="330" r:id="rId31"/>
    <p:sldId id="270" r:id="rId3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98" y="-115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etuikit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Web Technologies</a:t>
            </a:r>
            <a:br>
              <a:rPr lang="en-US" dirty="0"/>
            </a:br>
            <a:r>
              <a:rPr lang="en-US" dirty="0"/>
              <a:t>and Intro to Servlets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Two flavors: GET and POST</a:t>
            </a:r>
          </a:p>
          <a:p>
            <a:pPr lvl="1"/>
            <a:r>
              <a:rPr lang="en-US" dirty="0"/>
              <a:t>Technically also PUT, DELETE, OPTION, TRACE, and more, but these are only used by applications, not browsers.</a:t>
            </a:r>
          </a:p>
          <a:p>
            <a:pPr lvl="1"/>
            <a:r>
              <a:rPr lang="en-US" dirty="0"/>
              <a:t>Also called “HTTP methods”.</a:t>
            </a:r>
          </a:p>
          <a:p>
            <a:pPr lvl="1"/>
            <a:endParaRPr lang="en-US" dirty="0"/>
          </a:p>
          <a:p>
            <a:r>
              <a:rPr lang="en-US" dirty="0"/>
              <a:t>GET requests:</a:t>
            </a:r>
          </a:p>
          <a:p>
            <a:pPr lvl="1"/>
            <a:r>
              <a:rPr lang="en-US" dirty="0"/>
              <a:t>Used to “retrieve” data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URLs typically have a character limit depending on browser and server settings. Generally &lt; 2000 characters is safe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requests:</a:t>
            </a:r>
          </a:p>
          <a:p>
            <a:pPr lvl="1"/>
            <a:r>
              <a:rPr lang="en-US" dirty="0"/>
              <a:t>Used to send data to a server</a:t>
            </a:r>
          </a:p>
          <a:p>
            <a:pPr lvl="1"/>
            <a:r>
              <a:rPr lang="en-US" dirty="0"/>
              <a:t>Parameters are only in the “body”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2909-8048-4973-B1CB-D9C621C1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 and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3379-4B2E-41A8-9F2E-0EFF6099B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/>
              <a:t> attribute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  <a:r>
              <a:rPr lang="en-US" dirty="0"/>
              <a:t> element determines the HTTP request used to send form data (GET or POST)</a:t>
            </a:r>
          </a:p>
          <a:p>
            <a:r>
              <a:rPr lang="en-US" dirty="0"/>
              <a:t>GET:</a:t>
            </a:r>
          </a:p>
          <a:p>
            <a:pPr lvl="1"/>
            <a:r>
              <a:rPr lang="en-US" dirty="0"/>
              <a:t>Form data will appear in the URL</a:t>
            </a:r>
          </a:p>
          <a:p>
            <a:pPr lvl="1"/>
            <a:r>
              <a:rPr lang="en-US" dirty="0"/>
              <a:t>http://website.com/destination?key1=value1;key2=...</a:t>
            </a:r>
          </a:p>
          <a:p>
            <a:pPr lvl="1"/>
            <a:r>
              <a:rPr lang="en-US" dirty="0"/>
              <a:t>Subject to URL length limits</a:t>
            </a:r>
          </a:p>
          <a:p>
            <a:pPr lvl="1"/>
            <a:r>
              <a:rPr lang="en-US" dirty="0"/>
              <a:t>DO NOT USE FOR CONFIDENTIAL INFORMATION</a:t>
            </a:r>
          </a:p>
          <a:p>
            <a:r>
              <a:rPr lang="en-US" dirty="0"/>
              <a:t>POST:</a:t>
            </a:r>
          </a:p>
          <a:p>
            <a:pPr lvl="1"/>
            <a:r>
              <a:rPr lang="en-US" dirty="0"/>
              <a:t>Form data will be in HTTP request body, and thus hidden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attribute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&lt;input&gt; </a:t>
            </a:r>
            <a:r>
              <a:rPr lang="en-US" dirty="0"/>
              <a:t>element becomes the name of the key for the value. The value is the value of the input.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7C0B-193B-48FC-A7EC-3E610D1C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B7F-27F1-417B-A9AF-3B60141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HTTP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1418-CB55-4A74-9B27-7741EF97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5"/>
            <a:ext cx="8383980" cy="5125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 Requests have a head (filled with “headers”) and a body</a:t>
            </a:r>
            <a:br>
              <a:rPr lang="en-US" dirty="0"/>
            </a:br>
            <a:r>
              <a:rPr lang="en-US" dirty="0"/>
              <a:t>www.test101.com/doc/test.html?bookId=12345&amp;author</a:t>
            </a:r>
            <a:r>
              <a:rPr lang="en-US" sz="2100" dirty="0"/>
              <a:t>=Tan+Ah+Teck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Line: method, path, protocol</a:t>
            </a:r>
          </a:p>
          <a:p>
            <a:r>
              <a:rPr lang="en-US" dirty="0"/>
              <a:t>“Accept” headers: What types of data can be in the response. Restrictive. No match: no response/404.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CD85-D0CA-4E98-81EF-CEBD9220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HTTP request">
            <a:extLst>
              <a:ext uri="{FF2B5EF4-FFF2-40B4-BE49-F238E27FC236}">
                <a16:creationId xmlns:a16="http://schemas.microsoft.com/office/drawing/2014/main" id="{08F600C9-1D5B-43CD-BF31-18AFC2FF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55" y="2701005"/>
            <a:ext cx="7036090" cy="237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language that utilizes “key-value-pairs” to describe how elements in a markup language should be rendered.</a:t>
            </a:r>
          </a:p>
          <a:p>
            <a:r>
              <a:rPr lang="en-US" b="1" dirty="0"/>
              <a:t>Key</a:t>
            </a:r>
            <a:r>
              <a:rPr lang="en-US" dirty="0"/>
              <a:t> – </a:t>
            </a:r>
            <a:r>
              <a:rPr lang="en-US" i="1" u="sng" dirty="0"/>
              <a:t>What</a:t>
            </a:r>
            <a:r>
              <a:rPr lang="en-US" dirty="0"/>
              <a:t> you are specifically altering.</a:t>
            </a:r>
          </a:p>
          <a:p>
            <a:r>
              <a:rPr lang="en-US" b="1" dirty="0"/>
              <a:t>Value</a:t>
            </a:r>
            <a:r>
              <a:rPr lang="en-US" dirty="0"/>
              <a:t> – </a:t>
            </a:r>
            <a:r>
              <a:rPr lang="en-US" i="1" u="sng" dirty="0"/>
              <a:t>How</a:t>
            </a:r>
            <a:r>
              <a:rPr lang="en-US" dirty="0"/>
              <a:t> you want it to be altered.</a:t>
            </a:r>
          </a:p>
          <a:p>
            <a:r>
              <a:rPr lang="en-US" dirty="0"/>
              <a:t>Key value pairs are denoted as follows:</a:t>
            </a:r>
          </a:p>
          <a:p>
            <a:pPr lvl="1"/>
            <a:r>
              <a:rPr lang="en-US" dirty="0"/>
              <a:t>Key: Value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Background-color: blue;</a:t>
            </a:r>
          </a:p>
          <a:p>
            <a:pPr lvl="1"/>
            <a:r>
              <a:rPr lang="en-US" dirty="0"/>
              <a:t>Font-size: 12pt;</a:t>
            </a:r>
          </a:p>
          <a:p>
            <a:pPr lvl="1"/>
            <a:r>
              <a:rPr lang="en-US" dirty="0"/>
              <a:t>Font-family: 'Times New Roman', Times, serif;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Inline</a:t>
            </a:r>
            <a:r>
              <a:rPr lang="en-US" dirty="0"/>
              <a:t>: Using the ‘Style’ Attribute within specific HTML elements.</a:t>
            </a:r>
          </a:p>
          <a:p>
            <a:pPr lvl="1"/>
            <a:r>
              <a:rPr lang="en-US" dirty="0"/>
              <a:t>Pros: The most specific and the easiest to control.</a:t>
            </a:r>
          </a:p>
          <a:p>
            <a:pPr lvl="1"/>
            <a:r>
              <a:rPr lang="en-US" dirty="0"/>
              <a:t>Cons: Cumbersome and hard to read.</a:t>
            </a:r>
          </a:p>
          <a:p>
            <a:r>
              <a:rPr lang="en-US" b="1" dirty="0"/>
              <a:t>Internal</a:t>
            </a:r>
            <a:r>
              <a:rPr lang="en-US" dirty="0"/>
              <a:t>: Specifying all CSS within a ‘Style’ element in the ‘Head’ element of an HTML page</a:t>
            </a:r>
          </a:p>
          <a:p>
            <a:pPr lvl="1"/>
            <a:r>
              <a:rPr lang="en-US" dirty="0"/>
              <a:t>Pros: Easier to read and organize.</a:t>
            </a:r>
          </a:p>
          <a:p>
            <a:pPr lvl="1"/>
            <a:r>
              <a:rPr lang="en-US" dirty="0"/>
              <a:t>Cons: Hard to keep consistent among multiple webpages.</a:t>
            </a:r>
          </a:p>
          <a:p>
            <a:r>
              <a:rPr lang="en-US" b="1" dirty="0"/>
              <a:t>External</a:t>
            </a:r>
            <a:r>
              <a:rPr lang="en-US" dirty="0"/>
              <a:t>: Specifying all CSS within a </a:t>
            </a:r>
            <a:r>
              <a:rPr lang="en-US" dirty="0" err="1"/>
              <a:t>css</a:t>
            </a:r>
            <a:r>
              <a:rPr lang="en-US" dirty="0"/>
              <a:t> file and referencing it in the ‘Head’ element of an HTML page</a:t>
            </a:r>
          </a:p>
          <a:p>
            <a:pPr lvl="1"/>
            <a:r>
              <a:rPr lang="en-US" dirty="0"/>
              <a:t>Pros: Promotes code reuse and easier management.</a:t>
            </a:r>
          </a:p>
          <a:p>
            <a:pPr lvl="1"/>
            <a:r>
              <a:rPr lang="en-US" dirty="0"/>
              <a:t>Cons: If resources are not available, or pathing is incorrect, all styles are lost.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1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D8E0-0B36-4448-8288-4B7E79D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Selectors: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4661-3FD5-411D-9949-2B980D4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247391"/>
          </a:xfrm>
        </p:spPr>
        <p:txBody>
          <a:bodyPr/>
          <a:lstStyle/>
          <a:p>
            <a:r>
              <a:rPr lang="en-US" dirty="0"/>
              <a:t>CSS selectors “select” which elements to apply styling 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1FA-D943-4F16-AABC-CAC8E9F4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5CDE2-C8C4-4B2F-A620-831920559B2E}"/>
              </a:ext>
            </a:extLst>
          </p:cNvPr>
          <p:cNvGraphicFramePr>
            <a:graphicFrameLocks noGrp="1"/>
          </p:cNvGraphicFramePr>
          <p:nvPr/>
        </p:nvGraphicFramePr>
        <p:xfrm>
          <a:off x="833284" y="2655312"/>
          <a:ext cx="74774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668">
                  <a:extLst>
                    <a:ext uri="{9D8B030D-6E8A-4147-A177-3AD203B41FA5}">
                      <a16:colId xmlns:a16="http://schemas.microsoft.com/office/drawing/2014/main" val="2609031368"/>
                    </a:ext>
                  </a:extLst>
                </a:gridCol>
                <a:gridCol w="5945763">
                  <a:extLst>
                    <a:ext uri="{9D8B030D-6E8A-4147-A177-3AD203B41FA5}">
                      <a16:colId xmlns:a16="http://schemas.microsoft.com/office/drawing/2014/main" val="104752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9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9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where class=“x”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32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the id=“x”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&lt;x&gt; and &lt;y&gt;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nested in an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1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where &lt;x&gt; is the immediate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x+y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immediately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x~y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&lt;y&gt; elements after a sibling &lt;x&gt;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4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Resources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Modern websites generally use some form of CSS Framework or leverage an external library or tool to achieve a consistent look to their websites without needing to provide their own complex CSS.</a:t>
            </a:r>
          </a:p>
          <a:p>
            <a:r>
              <a:rPr lang="en-US" dirty="0"/>
              <a:t>Information about some common CSS frameworks and tools can be found below: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https://getbootstrap.com/</a:t>
            </a:r>
            <a:endParaRPr lang="en-US" dirty="0"/>
          </a:p>
          <a:p>
            <a:r>
              <a:rPr lang="en-US" dirty="0">
                <a:hlinkClick r:id="rId3"/>
              </a:rPr>
              <a:t>https://bulma.io/</a:t>
            </a:r>
            <a:endParaRPr lang="en-US" dirty="0"/>
          </a:p>
          <a:p>
            <a:r>
              <a:rPr lang="en-US" dirty="0">
                <a:hlinkClick r:id="rId4"/>
              </a:rPr>
              <a:t>https://getuikit.com/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9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Servlet is a Java interface that takes incoming requests, processes them, and generated responses to send back to a user.</a:t>
            </a:r>
          </a:p>
          <a:p>
            <a:pPr lvl="1"/>
            <a:r>
              <a:rPr lang="en-US" dirty="0"/>
              <a:t>Implementation examples include the </a:t>
            </a:r>
            <a:r>
              <a:rPr lang="en-US" dirty="0" err="1"/>
              <a:t>HttpServlet</a:t>
            </a:r>
            <a:r>
              <a:rPr lang="en-US" dirty="0"/>
              <a:t>, which processes HTTP requests.</a:t>
            </a:r>
          </a:p>
          <a:p>
            <a:pPr lvl="1"/>
            <a:r>
              <a:rPr lang="en-US" dirty="0"/>
              <a:t>The Servlet interface is defined in the </a:t>
            </a:r>
            <a:r>
              <a:rPr lang="en-US" dirty="0" err="1"/>
              <a:t>javax.servlet</a:t>
            </a:r>
            <a:r>
              <a:rPr lang="en-US" dirty="0"/>
              <a:t> package.</a:t>
            </a:r>
          </a:p>
          <a:p>
            <a:r>
              <a:rPr lang="en-US" dirty="0"/>
              <a:t>The </a:t>
            </a:r>
            <a:r>
              <a:rPr lang="en-US" b="1" dirty="0"/>
              <a:t>Servlet Container </a:t>
            </a:r>
            <a:r>
              <a:rPr lang="en-US" dirty="0"/>
              <a:t>is the component of an application server that interacts with Java servlets and is responsible for managing the execution of servlets and </a:t>
            </a:r>
            <a:r>
              <a:rPr lang="en-US" b="1" dirty="0"/>
              <a:t>JSP</a:t>
            </a:r>
            <a:r>
              <a:rPr lang="en-US" dirty="0"/>
              <a:t>s (Java Servlet Pages) for java applications.</a:t>
            </a:r>
          </a:p>
          <a:p>
            <a:pPr lvl="1"/>
            <a:r>
              <a:rPr lang="en-US" dirty="0"/>
              <a:t>The servlet container uses the Servlet interface to understand a specific Servlet object and manage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Servlets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350323"/>
            <a:ext cx="8383980" cy="2441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a request is sent to the application server, the server receives and passes the request to the appropriate servlet.</a:t>
            </a:r>
          </a:p>
          <a:p>
            <a:r>
              <a:rPr lang="en-US" dirty="0"/>
              <a:t>The Servlet processes the request, generates the response and sends the response back to the application server. The application server sends the response back to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019E4F3-DFE5-4862-B5A1-2A3F1605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35" y="3791456"/>
            <a:ext cx="6812130" cy="284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8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1F7E-B9A5-4C74-922B-513C237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Categories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8842-1B3D-406C-952C-0E1D3252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971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Binary</a:t>
            </a:r>
          </a:p>
          <a:p>
            <a:pPr lvl="1"/>
            <a:r>
              <a:rPr lang="en-US" dirty="0"/>
              <a:t>“0’s and 1’s”, lowest level language, not actually written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Language used by the processor (CPU) to generate binary.</a:t>
            </a:r>
          </a:p>
          <a:p>
            <a:r>
              <a:rPr lang="en-US" dirty="0"/>
              <a:t>Compiled Languages</a:t>
            </a:r>
          </a:p>
          <a:p>
            <a:pPr lvl="1"/>
            <a:r>
              <a:rPr lang="en-US" dirty="0"/>
              <a:t>Written in plain text, so need to be transformed into another form that can be directly used by the CPU (Assembly) or another application (interpreted language)</a:t>
            </a:r>
          </a:p>
          <a:p>
            <a:r>
              <a:rPr lang="en-US" dirty="0"/>
              <a:t>Interpreted / Scripting Languages</a:t>
            </a:r>
          </a:p>
          <a:p>
            <a:pPr lvl="1"/>
            <a:r>
              <a:rPr lang="en-US" dirty="0"/>
              <a:t>Treated as a series of instructions by other software which in turn generates Assembly from it.</a:t>
            </a:r>
          </a:p>
          <a:p>
            <a:pPr lvl="1"/>
            <a:r>
              <a:rPr lang="en-US" dirty="0"/>
              <a:t>Interpreted languages are generally not human-readable, scripting languages are.</a:t>
            </a:r>
          </a:p>
          <a:p>
            <a:r>
              <a:rPr lang="en-US" dirty="0"/>
              <a:t>Markup Languages</a:t>
            </a:r>
          </a:p>
          <a:p>
            <a:pPr lvl="1"/>
            <a:r>
              <a:rPr lang="en-US" dirty="0"/>
              <a:t>Used by another application to give context to or </a:t>
            </a:r>
            <a:r>
              <a:rPr lang="en-US" i="1" dirty="0"/>
              <a:t>describe</a:t>
            </a:r>
            <a:r>
              <a:rPr lang="en-US" dirty="0"/>
              <a:t> static content. Not “programming”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6A5B-5DCE-4B6E-8044-89DB8F19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350323"/>
            <a:ext cx="8383980" cy="3022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Servlet Container is a component of applications (which use servlets) that interacts with Java servlets. It is responsible for: </a:t>
            </a:r>
          </a:p>
          <a:p>
            <a:pPr lvl="1"/>
            <a:r>
              <a:rPr lang="en-US" dirty="0"/>
              <a:t>managing the life-cycle of servlets</a:t>
            </a:r>
          </a:p>
          <a:p>
            <a:pPr lvl="1"/>
            <a:r>
              <a:rPr lang="en-US" dirty="0"/>
              <a:t>mapping a URL to a particular servlet</a:t>
            </a:r>
          </a:p>
          <a:p>
            <a:pPr lvl="1"/>
            <a:r>
              <a:rPr lang="en-US" dirty="0"/>
              <a:t>ensuring that the URL requester has the correct access rights</a:t>
            </a:r>
          </a:p>
          <a:p>
            <a:pPr lvl="1"/>
            <a:r>
              <a:rPr lang="en-US" dirty="0"/>
              <a:t>and some other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556E7236-CB8C-467B-BFDD-BF3316A4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536499"/>
            <a:ext cx="5095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0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Font typeface="+mj-lt"/>
              <a:buAutoNum type="arabicPeriod"/>
            </a:pPr>
            <a:r>
              <a:rPr lang="en-US" dirty="0"/>
              <a:t>Client sends request to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(If the server is on), it creates an empty (flat) response file and forwards both the request and response to the web container.</a:t>
            </a:r>
          </a:p>
          <a:p>
            <a:pPr marL="1022350" lvl="1" indent="-514350"/>
            <a:r>
              <a:rPr lang="en-US" dirty="0"/>
              <a:t>Web Container – does a lot of “heavy-lifting”. It references an application’s deployment descriptor (web.xml), which is a configuration file that tells the server how to deploy the content.	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checks the deployment descriptor for where to send the request and response.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wraps the request and response as Java Objects (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) and sends them to the appropriate servlet.</a:t>
            </a:r>
          </a:p>
          <a:p>
            <a:pPr marL="1022350" lvl="1" indent="-514350"/>
            <a:r>
              <a:rPr lang="en-US" dirty="0"/>
              <a:t>Here, the Servlet life-cycle takes place, in which services are performed and the response is populated.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servlet passes the request and newly populated response back to the web container.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unwraps the request and response and sends them to the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server passes the request and response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59795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73E6F1-7BC9-4717-AD41-59A00A36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278"/>
            <a:ext cx="9144000" cy="48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6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45757"/>
            <a:ext cx="8383980" cy="4917955"/>
          </a:xfrm>
        </p:spPr>
        <p:txBody>
          <a:bodyPr>
            <a:normAutofit fontScale="62500" lnSpcReduction="20000"/>
          </a:bodyPr>
          <a:lstStyle/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is Loaded</a:t>
            </a:r>
          </a:p>
          <a:p>
            <a:pPr marL="1022350" lvl="1" indent="-514350"/>
            <a:r>
              <a:rPr lang="en-US" dirty="0"/>
              <a:t>When the application server (such as Tomcat) starts up, the servlet contain deploys and loads all servlet classes.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instance Created</a:t>
            </a:r>
          </a:p>
          <a:p>
            <a:pPr marL="1022350" lvl="1" indent="-514350"/>
            <a:r>
              <a:rPr lang="en-US" dirty="0"/>
              <a:t>Once all servlet classes are loaded, the servlet contain creates only one instance of each servlet class.</a:t>
            </a:r>
          </a:p>
          <a:p>
            <a:pPr marL="1022350" lvl="1" indent="-514350"/>
            <a:r>
              <a:rPr lang="en-US" dirty="0"/>
              <a:t>All requests to the servlet are executed on that same servlet instance.</a:t>
            </a:r>
          </a:p>
          <a:p>
            <a:pPr marL="1022350" lvl="1" indent="-514350"/>
            <a:r>
              <a:rPr lang="en-US" dirty="0"/>
              <a:t>Some applications can create multiple instances of a servlet to handle high-volumes of incoming requests, but this is not the default behavior.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/>
              <a:t>method invoked once</a:t>
            </a:r>
          </a:p>
          <a:p>
            <a:pPr marL="1022350" lvl="1" indent="-514350"/>
            <a:r>
              <a:rPr lang="en-US" dirty="0"/>
              <a:t>Once all servlet classes are instantiated,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is invoked once, and only once for each instantiated servlet, which initialized the servlet.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service()</a:t>
            </a:r>
            <a:r>
              <a:rPr lang="en-US" b="1" dirty="0"/>
              <a:t> method invoked repeatedly for each client request</a:t>
            </a:r>
          </a:p>
          <a:p>
            <a:pPr marL="1022350" lvl="1" indent="-514350"/>
            <a:r>
              <a:rPr lang="en-US" dirty="0"/>
              <a:t>The servlet contain calls the service method each time a request for the servlet is received. The service method determines the type of request (GET, POST, PUT, DELETE, </a:t>
            </a:r>
            <a:r>
              <a:rPr lang="en-US" dirty="0" err="1"/>
              <a:t>etc</a:t>
            </a:r>
            <a:r>
              <a:rPr lang="en-US" dirty="0"/>
              <a:t>…) and also performs the respective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Invoke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b="1" dirty="0"/>
              <a:t> method once</a:t>
            </a:r>
          </a:p>
          <a:p>
            <a:pPr marL="1022350" lvl="1" indent="-514350"/>
            <a:r>
              <a:rPr lang="en-US" dirty="0"/>
              <a:t>The servlet container will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 </a:t>
            </a:r>
            <a:r>
              <a:rPr lang="en-US" dirty="0"/>
              <a:t>method prior to removing the servlet instance from the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00F06C-59E1-4E4E-8308-26A94991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6" y="1635171"/>
            <a:ext cx="8546707" cy="4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Servlet API includes the classes and interfaces required to build servlets. </a:t>
            </a:r>
          </a:p>
          <a:p>
            <a:r>
              <a:rPr lang="en-US" dirty="0"/>
              <a:t>These interfaces and classes are represented in two packages:</a:t>
            </a:r>
          </a:p>
          <a:p>
            <a:pPr lvl="1"/>
            <a:r>
              <a:rPr lang="en-US" dirty="0" err="1"/>
              <a:t>javax.servlet</a:t>
            </a:r>
            <a:endParaRPr lang="en-US" dirty="0"/>
          </a:p>
          <a:p>
            <a:pPr lvl="1"/>
            <a:r>
              <a:rPr lang="en-US" dirty="0" err="1"/>
              <a:t>javax.servlet.http</a:t>
            </a:r>
            <a:endParaRPr lang="en-US" dirty="0"/>
          </a:p>
          <a:p>
            <a:r>
              <a:rPr lang="en-US" dirty="0"/>
              <a:t>The Servlet interface is the root interface of the servlet class hierarchy.</a:t>
            </a:r>
          </a:p>
          <a:p>
            <a:r>
              <a:rPr lang="en-US" dirty="0"/>
              <a:t>The </a:t>
            </a:r>
            <a:r>
              <a:rPr lang="en-US" dirty="0" err="1"/>
              <a:t>GenericServlet</a:t>
            </a:r>
            <a:r>
              <a:rPr lang="en-US" dirty="0"/>
              <a:t> class implements the Servlet, </a:t>
            </a:r>
            <a:r>
              <a:rPr lang="en-US" dirty="0" err="1"/>
              <a:t>ServletConfig</a:t>
            </a:r>
            <a:r>
              <a:rPr lang="en-US" dirty="0"/>
              <a:t>, and Serializable interfaces.</a:t>
            </a:r>
          </a:p>
          <a:p>
            <a:r>
              <a:rPr lang="en-US" dirty="0"/>
              <a:t>The </a:t>
            </a:r>
            <a:r>
              <a:rPr lang="en-US" dirty="0" err="1"/>
              <a:t>HttpServlet</a:t>
            </a:r>
            <a:r>
              <a:rPr lang="en-US" dirty="0"/>
              <a:t> class extends the Generic Servlet class, and provides methods such as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doDelete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User-defined servlets can be created by implementing the Servlet interface or extending the </a:t>
            </a:r>
            <a:r>
              <a:rPr lang="en-US" dirty="0" err="1"/>
              <a:t>GenericServlet</a:t>
            </a:r>
            <a:r>
              <a:rPr lang="en-US" dirty="0"/>
              <a:t> class; however, it is most common to extend the </a:t>
            </a:r>
            <a:r>
              <a:rPr lang="en-US" dirty="0" err="1"/>
              <a:t>HttpServlet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64259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24714325-B925-4924-8B50-75A12417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4" y="1219200"/>
            <a:ext cx="6645552" cy="54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9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Java web applications use a deployment descriptor file to define the </a:t>
            </a:r>
            <a:r>
              <a:rPr lang="en-US" dirty="0" err="1"/>
              <a:t>urls</a:t>
            </a:r>
            <a:r>
              <a:rPr lang="en-US" dirty="0"/>
              <a:t> that map to servlets, and determine which URLs require authentication and/or additional information.</a:t>
            </a:r>
          </a:p>
          <a:p>
            <a:r>
              <a:rPr lang="en-US" dirty="0"/>
              <a:t>Deployment descriptor files specify the classes, resources and configurations for the application and how the web server uses them to serve HTTP requests.</a:t>
            </a:r>
          </a:p>
          <a:p>
            <a:r>
              <a:rPr lang="en-US" dirty="0"/>
              <a:t>For Servlets, the deployment descriptor is a file called web.xml and resides within the application’s WEB-INF directory</a:t>
            </a:r>
          </a:p>
          <a:p>
            <a:r>
              <a:rPr lang="en-US" dirty="0"/>
              <a:t>The web.xml defines mappings between URL paths and servlets that will handle requests.</a:t>
            </a:r>
          </a:p>
          <a:p>
            <a:r>
              <a:rPr lang="en-US" dirty="0"/>
              <a:t>The application server uses this configuration to find the servlet that handles a given request and calls the servlet methods that correspond to the HTTP request method used.</a:t>
            </a:r>
          </a:p>
        </p:txBody>
      </p:sp>
    </p:spTree>
    <p:extLst>
      <p:ext uri="{BB962C8B-B14F-4D97-AF65-F5344CB8AC3E}">
        <p14:creationId xmlns:p14="http://schemas.microsoft.com/office/powerpoint/2010/main" val="3556268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Servlets are configured within the Web.xml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elements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/>
              <a:t>elements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: defines the name. </a:t>
            </a:r>
          </a:p>
          <a:p>
            <a:pPr lvl="2"/>
            <a:r>
              <a:rPr lang="en-US" dirty="0"/>
              <a:t>The servlet name must be unique across the deployment descriptor.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</a:t>
            </a:r>
            <a:r>
              <a:rPr lang="en-US" dirty="0"/>
              <a:t>he fully-qualified name for the class of the defined servlet.</a:t>
            </a:r>
          </a:p>
          <a:p>
            <a:r>
              <a:rPr lang="en-US" dirty="0"/>
              <a:t>Servlets are mapped to a URL or URL pattern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&lt;servlet-mapping&gt;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mappings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elements: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 </a:t>
            </a:r>
            <a:r>
              <a:rPr lang="en-US" dirty="0"/>
              <a:t>details the associated servlet used to handle requests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: requests sent to this specified </a:t>
            </a:r>
            <a:r>
              <a:rPr lang="en-US" dirty="0" err="1"/>
              <a:t>url</a:t>
            </a:r>
            <a:r>
              <a:rPr lang="en-US" dirty="0"/>
              <a:t> will be handled by the associated named servlet.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36A3B-4484-45C0-9B6E-FF56FF4F2AB0}"/>
              </a:ext>
            </a:extLst>
          </p:cNvPr>
          <p:cNvSpPr/>
          <p:nvPr/>
        </p:nvSpPr>
        <p:spPr>
          <a:xfrm>
            <a:off x="640579" y="1481445"/>
            <a:ext cx="7862842" cy="4882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http://www.w3.org/2001/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XMLSchema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-instance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http://xmlns.jcp.org/xml/ns/javaee/web-app_3_1.xsd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version="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com.revature.MyFirstServlet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&gt;/index&lt;/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67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C22-13DA-4AF6-946D-411E4DBE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 and 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291E-1C76-4B31-9D46-C2DBBFC7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browsers render (draw) HTML documents into static content</a:t>
            </a:r>
          </a:p>
          <a:p>
            <a:pPr lvl="1"/>
            <a:r>
              <a:rPr lang="en-US" dirty="0"/>
              <a:t>HTML is no different than a fancy Word document.</a:t>
            </a:r>
          </a:p>
          <a:p>
            <a:pPr lvl="1"/>
            <a:r>
              <a:rPr lang="en-US" dirty="0"/>
              <a:t>HTML is not “streamed” from a server, the entire file is downloaded to a temp directory on your computer.</a:t>
            </a:r>
          </a:p>
          <a:p>
            <a:pPr lvl="1"/>
            <a:r>
              <a:rPr lang="en-US" dirty="0"/>
              <a:t>HTML is markup that gives meaning and structure to a plain text file.</a:t>
            </a:r>
          </a:p>
          <a:p>
            <a:r>
              <a:rPr lang="en-US" dirty="0"/>
              <a:t>CSS can be used to change how the browser displays HTML content</a:t>
            </a:r>
          </a:p>
          <a:p>
            <a:r>
              <a:rPr lang="en-US" dirty="0"/>
              <a:t>JavaScript can be used to cause the browser to perform additional tasks, and modify the HTML or CSS used to render a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2C3C4-4813-4121-8A9A-B8C37CED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93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Users to Different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CD4FB5-B5E3-45BE-8041-2E28810E25CD}"/>
              </a:ext>
            </a:extLst>
          </p:cNvPr>
          <p:cNvSpPr txBox="1">
            <a:spLocks/>
          </p:cNvSpPr>
          <p:nvPr/>
        </p:nvSpPr>
        <p:spPr>
          <a:xfrm>
            <a:off x="792979" y="14908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SendRedirect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Supplied by the response object</a:t>
            </a:r>
          </a:p>
          <a:p>
            <a:pPr lvl="1"/>
            <a:r>
              <a:rPr lang="en-US" dirty="0"/>
              <a:t>Method signature: </a:t>
            </a:r>
            <a:r>
              <a:rPr lang="en-US" dirty="0" err="1"/>
              <a:t>response.sendRedirect</a:t>
            </a:r>
            <a:r>
              <a:rPr lang="en-US" dirty="0"/>
              <a:t>(location [String])</a:t>
            </a:r>
          </a:p>
          <a:p>
            <a:pPr lvl="1"/>
            <a:r>
              <a:rPr lang="en-US" dirty="0"/>
              <a:t>This sends a response back to the client and a new request back.</a:t>
            </a:r>
          </a:p>
          <a:p>
            <a:pPr lvl="1"/>
            <a:r>
              <a:rPr lang="en-US" dirty="0"/>
              <a:t>The information from the previous request is lost</a:t>
            </a:r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Supplied by the request object</a:t>
            </a:r>
          </a:p>
          <a:p>
            <a:pPr lvl="1"/>
            <a:r>
              <a:rPr lang="en-US" dirty="0"/>
              <a:t>Method is declared in the request dispatcher interface</a:t>
            </a:r>
          </a:p>
          <a:p>
            <a:pPr lvl="1"/>
            <a:r>
              <a:rPr lang="en-US" dirty="0"/>
              <a:t>When using forward, the request never leaves the server</a:t>
            </a:r>
          </a:p>
          <a:p>
            <a:pPr lvl="1"/>
            <a:r>
              <a:rPr lang="en-US" dirty="0"/>
              <a:t>You cannot dispatch to another location (it must come from resources within the same project or ones that are immediately available)</a:t>
            </a:r>
          </a:p>
          <a:p>
            <a:pPr lvl="1"/>
            <a:r>
              <a:rPr lang="en-US" dirty="0"/>
              <a:t>This action makes a singe request rather than 2, and therefore is faster</a:t>
            </a:r>
          </a:p>
          <a:p>
            <a:pPr lvl="1"/>
            <a:r>
              <a:rPr lang="en-US" dirty="0"/>
              <a:t>The browser is not made aware of the move to a new location.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00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82914-C838-4F0A-A67D-29F6E844B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" y="2529681"/>
            <a:ext cx="7820025" cy="2428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one of the simplest languages to learn and test.</a:t>
            </a:r>
          </a:p>
          <a:p>
            <a:r>
              <a:rPr lang="en-US" dirty="0"/>
              <a:t>You can write HTML code in any text editor</a:t>
            </a:r>
          </a:p>
          <a:p>
            <a:r>
              <a:rPr lang="en-US" dirty="0"/>
              <a:t>You can run HTML code in any web browser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https://www.w3schools.com/html/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D0A9-2F17-431D-A6E4-59287B3D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A0A5-0527-402A-8E6E-B53D80D3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/>
          </a:bodyPr>
          <a:lstStyle/>
          <a:p>
            <a:r>
              <a:rPr lang="en-US" dirty="0"/>
              <a:t>Attributes add “metadata” to an element. They describe what the element is doing.</a:t>
            </a:r>
          </a:p>
          <a:p>
            <a:r>
              <a:rPr lang="en-US" dirty="0"/>
              <a:t>Some attributes are usable by every HTML element</a:t>
            </a:r>
          </a:p>
          <a:p>
            <a:r>
              <a:rPr lang="en-US" b="1" dirty="0"/>
              <a:t>id=“value” </a:t>
            </a:r>
            <a:r>
              <a:rPr lang="en-US" dirty="0"/>
              <a:t>: used to give a unique ID to a single element</a:t>
            </a:r>
          </a:p>
          <a:p>
            <a:r>
              <a:rPr lang="en-US" b="1" dirty="0"/>
              <a:t>class=“value” : </a:t>
            </a:r>
            <a:r>
              <a:rPr lang="en-US" dirty="0"/>
              <a:t>used to group elements for styling or scripting purposes. Can have multiple values separated by spaces</a:t>
            </a:r>
          </a:p>
          <a:p>
            <a:r>
              <a:rPr lang="en-US" b="1" dirty="0"/>
              <a:t>style=“</a:t>
            </a:r>
            <a:r>
              <a:rPr lang="en-US" b="1" dirty="0" err="1"/>
              <a:t>key:value</a:t>
            </a:r>
            <a:r>
              <a:rPr lang="en-US" b="1" dirty="0"/>
              <a:t>;” </a:t>
            </a:r>
            <a:r>
              <a:rPr lang="en-US" dirty="0"/>
              <a:t>: used to set styling directly on an element. Can have multiple </a:t>
            </a:r>
            <a:r>
              <a:rPr lang="en-US" dirty="0" err="1"/>
              <a:t>key:value</a:t>
            </a:r>
            <a:r>
              <a:rPr lang="en-US" dirty="0"/>
              <a:t> pairs, separated by semicolons (;)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26B6-1CF7-4C4A-9967-B04AC177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3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3F0195-44DD-4F67-887B-8D65D7F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Client-Server-Database Architecture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8D9CB31-2FB7-467E-BB6F-EE780E9E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06" y="1219200"/>
            <a:ext cx="6969188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2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Client-Server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311836"/>
            <a:ext cx="8383980" cy="505187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2-Tier architecture</a:t>
            </a:r>
            <a:r>
              <a:rPr lang="en-US" dirty="0"/>
              <a:t> : The user interface is stored in the client’s machine and the database is stored on the server.</a:t>
            </a:r>
          </a:p>
          <a:p>
            <a:pPr lvl="1"/>
            <a:r>
              <a:rPr lang="en-US" dirty="0"/>
              <a:t>If Business logic and data is mostly handled on the client side, it is known as </a:t>
            </a:r>
            <a:r>
              <a:rPr lang="en-US" i="1" dirty="0"/>
              <a:t>fat/thick client thin server architecture.</a:t>
            </a:r>
            <a:endParaRPr lang="en-US" dirty="0"/>
          </a:p>
          <a:p>
            <a:pPr lvl="1"/>
            <a:r>
              <a:rPr lang="en-US" dirty="0"/>
              <a:t>If Business logic &amp; data is handled on the server, it is known as </a:t>
            </a:r>
            <a:r>
              <a:rPr lang="en-US" i="1" dirty="0"/>
              <a:t>thin client fat/thick server architecture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2-tier architecture has some limitations with performance, security and portability.</a:t>
            </a:r>
          </a:p>
          <a:p>
            <a:r>
              <a:rPr lang="en-US" b="1" dirty="0"/>
              <a:t>3-Tier architecture</a:t>
            </a:r>
            <a:r>
              <a:rPr lang="en-US" dirty="0"/>
              <a:t> : Includes some middleware between the user interface and the database. </a:t>
            </a:r>
          </a:p>
          <a:p>
            <a:pPr lvl="1"/>
            <a:r>
              <a:rPr lang="en-US" dirty="0"/>
              <a:t>The 3 tiers are named the presentation tier, application tier and data tier.</a:t>
            </a:r>
          </a:p>
          <a:p>
            <a:pPr lvl="1"/>
            <a:r>
              <a:rPr lang="en-US" dirty="0"/>
              <a:t>The presentation tier is the front-end layer and consists of the User Interface.</a:t>
            </a:r>
          </a:p>
          <a:p>
            <a:pPr lvl="1"/>
            <a:r>
              <a:rPr lang="en-US" dirty="0"/>
              <a:t>The application tier contains the functional business logic, which driver the application’s core.</a:t>
            </a:r>
          </a:p>
          <a:p>
            <a:pPr lvl="1"/>
            <a:r>
              <a:rPr lang="en-US" dirty="0"/>
              <a:t>The data tier consists of the database system and data access layer.</a:t>
            </a:r>
          </a:p>
          <a:p>
            <a:r>
              <a:rPr lang="en-US" b="1" dirty="0"/>
              <a:t>N-Tier architecture </a:t>
            </a:r>
            <a:r>
              <a:rPr lang="en-US" dirty="0"/>
              <a:t>: There are multiple business logic and data logic layers. This increases the flexibility and reusability of applications; however, it is more difficult to implement.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14553</TotalTime>
  <Words>2665</Words>
  <Application>Microsoft Office PowerPoint</Application>
  <PresentationFormat>On-screen Show (4:3)</PresentationFormat>
  <Paragraphs>274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2_Custom Design</vt:lpstr>
      <vt:lpstr>Web Technologies and Intro to Servlets</vt:lpstr>
      <vt:lpstr>Broad Categories of Languages</vt:lpstr>
      <vt:lpstr>Markup Languages and Web Browsers</vt:lpstr>
      <vt:lpstr>HTML Element</vt:lpstr>
      <vt:lpstr>HTML Resources</vt:lpstr>
      <vt:lpstr>Common HTML Attributes</vt:lpstr>
      <vt:lpstr>How the Internet Works</vt:lpstr>
      <vt:lpstr>Client-Server-Database Architecture</vt:lpstr>
      <vt:lpstr>Types of Client-Server Architecture</vt:lpstr>
      <vt:lpstr>Types of HTTP Request</vt:lpstr>
      <vt:lpstr>Types of HTTP Request Cont.</vt:lpstr>
      <vt:lpstr>HTML Forms and HTTP Methods</vt:lpstr>
      <vt:lpstr>Structure of HTTP Requests</vt:lpstr>
      <vt:lpstr>What is CSS?</vt:lpstr>
      <vt:lpstr>Types of Style Sheets</vt:lpstr>
      <vt:lpstr>CSS Selectors: Elements</vt:lpstr>
      <vt:lpstr>CSS Resources and Frameworks</vt:lpstr>
      <vt:lpstr>Java Servlets</vt:lpstr>
      <vt:lpstr>How Servlets Work</vt:lpstr>
      <vt:lpstr>Servlet Container</vt:lpstr>
      <vt:lpstr>Request-Response LifeCycle</vt:lpstr>
      <vt:lpstr>Request-Response LifeCycle</vt:lpstr>
      <vt:lpstr>Servlet Life Cycle</vt:lpstr>
      <vt:lpstr>Servlet Life Cycle</vt:lpstr>
      <vt:lpstr>Servlet API</vt:lpstr>
      <vt:lpstr>Servlet API</vt:lpstr>
      <vt:lpstr>Deployment Descriptor</vt:lpstr>
      <vt:lpstr>Servlet Mapping</vt:lpstr>
      <vt:lpstr>Servlet Mapping</vt:lpstr>
      <vt:lpstr>Sending Users to Different Locations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258</cp:revision>
  <dcterms:modified xsi:type="dcterms:W3CDTF">2021-03-05T16:50:37Z</dcterms:modified>
</cp:coreProperties>
</file>