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326" r:id="rId5"/>
    <p:sldId id="322" r:id="rId6"/>
    <p:sldId id="324" r:id="rId7"/>
    <p:sldId id="323" r:id="rId8"/>
    <p:sldId id="325" r:id="rId9"/>
    <p:sldId id="327" r:id="rId10"/>
    <p:sldId id="270" r:id="rId11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2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2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2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2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/>
          <a:srcRect t="33848" b="649"/>
          <a:stretch>
            <a:fillRect/>
          </a:stretch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 panose="020B0604020202020204"/>
              <a:buNone/>
              <a:defRPr sz="44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1_Title 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/>
              <a:buNone/>
              <a:defRPr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/>
          <a:srcRect t="33085" b="1379"/>
          <a:stretch>
            <a:fillRect/>
          </a:stretch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 panose="020B0604020202020204"/>
              <a:buNone/>
              <a:defRPr sz="44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/>
          <a:srcRect t="67499" b="6701"/>
          <a:stretch>
            <a:fillRect/>
          </a:stretch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/>
          <a:srcRect t="24620" b="16130"/>
          <a:stretch>
            <a:fillRect/>
          </a:stretch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/>
          <a:srcRect l="6614" t="2065" r="80083" b="1471"/>
          <a:stretch>
            <a:fillRect/>
          </a:stretch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/>
          <a:srcRect t="20282" b="20282"/>
          <a:stretch>
            <a:fillRect/>
          </a:stretch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/>
          <a:srcRect t="91557" b="648"/>
          <a:stretch>
            <a:fillRect/>
          </a:stretch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 panose="020B0604020202020204"/>
              <a:buNone/>
              <a:defRPr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/>
          <a:srcRect t="91557" b="648"/>
          <a:stretch>
            <a:fillRect/>
          </a:stretch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98" name="Google Shape;198;p12"/>
          <p:cNvSpPr>
            <a:spLocks noGrp="1"/>
          </p:cNvSpPr>
          <p:nvPr>
            <p:ph type="pic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  <a:defRPr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 panose="020B0604020202020204"/>
              <a:buNone/>
            </a:pPr>
            <a:r>
              <a:rPr lang="en-US" dirty="0"/>
              <a:t>Joins and Set Operations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Equi</a:t>
            </a:r>
            <a:r>
              <a:rPr lang="en-US" dirty="0"/>
              <a:t> joins </a:t>
            </a:r>
            <a:endParaRPr lang="en-US" dirty="0"/>
          </a:p>
          <a:p>
            <a:pPr lvl="1"/>
            <a:r>
              <a:rPr lang="en-US" dirty="0"/>
              <a:t>It is a simple </a:t>
            </a:r>
            <a:r>
              <a:rPr lang="en-US" dirty="0" err="1"/>
              <a:t>sql</a:t>
            </a:r>
            <a:r>
              <a:rPr lang="en-US" dirty="0"/>
              <a:t> join condition which uses the equal sign as the comparison operator. Two types of </a:t>
            </a:r>
            <a:r>
              <a:rPr lang="en-US" dirty="0" err="1"/>
              <a:t>equi</a:t>
            </a:r>
            <a:r>
              <a:rPr lang="en-US" dirty="0"/>
              <a:t> joins are SQL Outer join and SQL Inner join. </a:t>
            </a:r>
            <a:endParaRPr lang="en-US" dirty="0"/>
          </a:p>
          <a:p>
            <a:r>
              <a:rPr lang="en-US" dirty="0"/>
              <a:t>Inner Join (a.k.a. ‘natural’ join)</a:t>
            </a:r>
            <a:endParaRPr lang="en-US" dirty="0"/>
          </a:p>
          <a:p>
            <a:pPr lvl="1"/>
            <a:r>
              <a:rPr lang="en-US" dirty="0"/>
              <a:t>All the rows returned by the </a:t>
            </a:r>
            <a:r>
              <a:rPr lang="en-US" dirty="0" err="1"/>
              <a:t>sql</a:t>
            </a:r>
            <a:r>
              <a:rPr lang="en-US" dirty="0"/>
              <a:t> query satisfy the </a:t>
            </a:r>
            <a:r>
              <a:rPr lang="en-US" dirty="0" err="1"/>
              <a:t>sql</a:t>
            </a:r>
            <a:r>
              <a:rPr lang="en-US" dirty="0"/>
              <a:t> join condition specified. </a:t>
            </a:r>
            <a:endParaRPr lang="en-US" dirty="0"/>
          </a:p>
          <a:p>
            <a:r>
              <a:rPr lang="en-US" dirty="0"/>
              <a:t>Outer Join</a:t>
            </a:r>
            <a:endParaRPr lang="en-US" dirty="0"/>
          </a:p>
          <a:p>
            <a:pPr lvl="1"/>
            <a:r>
              <a:rPr lang="en-US" dirty="0"/>
              <a:t>This </a:t>
            </a:r>
            <a:r>
              <a:rPr lang="en-US" dirty="0" err="1"/>
              <a:t>sql</a:t>
            </a:r>
            <a:r>
              <a:rPr lang="en-US" dirty="0"/>
              <a:t> join returns all rows from both tables which satisfy the join condition along with rows which do not satisfy the join condition from one of the tables. </a:t>
            </a:r>
            <a:endParaRPr lang="en-US" dirty="0"/>
          </a:p>
          <a:p>
            <a:pPr lvl="1"/>
            <a:r>
              <a:rPr lang="en-US" dirty="0"/>
              <a:t>Full, Left and Right joins are all considered types of outer joins</a:t>
            </a:r>
            <a:endParaRPr lang="en-US" dirty="0"/>
          </a:p>
          <a:p>
            <a:r>
              <a:rPr lang="en-US" dirty="0"/>
              <a:t>Non </a:t>
            </a:r>
            <a:r>
              <a:rPr lang="en-US" dirty="0" err="1"/>
              <a:t>equi</a:t>
            </a:r>
            <a:r>
              <a:rPr lang="en-US" dirty="0"/>
              <a:t> joins (a.k.a. theta joins)</a:t>
            </a:r>
            <a:endParaRPr lang="en-US" dirty="0"/>
          </a:p>
          <a:p>
            <a:pPr lvl="1"/>
            <a:r>
              <a:rPr lang="en-US" dirty="0"/>
              <a:t>It is a </a:t>
            </a:r>
            <a:r>
              <a:rPr lang="en-US" dirty="0" err="1"/>
              <a:t>sql</a:t>
            </a:r>
            <a:r>
              <a:rPr lang="en-US" dirty="0"/>
              <a:t> join condition which makes use of some comparison operator other than the equal sign like &gt;, &lt;, &gt;=, &lt;=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792" y="1219200"/>
            <a:ext cx="7543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 and Unions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949876"/>
          </a:xfrm>
        </p:spPr>
        <p:txBody>
          <a:bodyPr>
            <a:normAutofit/>
          </a:bodyPr>
          <a:lstStyle/>
          <a:p>
            <a:r>
              <a:rPr lang="en-US" dirty="0"/>
              <a:t>Set operations are used to manipulate two result sets, or the results of two select statements.</a:t>
            </a:r>
            <a:endParaRPr lang="en-US" dirty="0"/>
          </a:p>
          <a:p>
            <a:r>
              <a:rPr lang="en-US" dirty="0" err="1"/>
              <a:t>Postgresql</a:t>
            </a:r>
            <a:r>
              <a:rPr lang="en-US" dirty="0"/>
              <a:t> supports the UNION, INTERSECT and EXCEPT operations.</a:t>
            </a:r>
            <a:endParaRPr lang="en-US" dirty="0"/>
          </a:p>
          <a:p>
            <a:r>
              <a:rPr lang="en-US" dirty="0"/>
              <a:t>We can optionally use the ALL keyword with a set operation to select all duplicate values.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4934" y="4431322"/>
            <a:ext cx="7354131" cy="19323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r>
              <a:rPr lang="en-US" sz="4000" dirty="0"/>
              <a:t>query1 UNION [optional ALL] query2</a:t>
            </a:r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query1 INTERSECT [optional ALL] query2</a:t>
            </a:r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query1 EXCEPT [optional ALL] query2</a:t>
            </a:r>
            <a:endParaRPr lang="en-US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6" name="Picture 5" descr="Chart, bubble ch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273" y="1655072"/>
            <a:ext cx="8565454" cy="44011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vs Unions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681" y="1339948"/>
            <a:ext cx="4572000" cy="208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681" y="3872218"/>
            <a:ext cx="4572000" cy="267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0011" y="1481446"/>
            <a:ext cx="3741416" cy="4882266"/>
          </a:xfrm>
        </p:spPr>
        <p:txBody>
          <a:bodyPr>
            <a:normAutofit/>
          </a:bodyPr>
          <a:lstStyle/>
          <a:p>
            <a:r>
              <a:rPr lang="en-US" dirty="0"/>
              <a:t>Join statements will return a result which combines columns from each table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Unions will return a result which combines rows from each table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As its name implies, a subquery is a query that is nested inside of a SELECT, INSERT, UPDATE or DELETE </a:t>
            </a:r>
            <a:r>
              <a:rPr lang="en-US" dirty="0" err="1"/>
              <a:t>stataement</a:t>
            </a:r>
            <a:r>
              <a:rPr lang="en-US" dirty="0"/>
              <a:t>, or inside of another subquery. EX: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4934" y="3429000"/>
            <a:ext cx="7354131" cy="26724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47500" lnSpcReduction="20000"/>
          </a:bodyPr>
          <a:lstStyle/>
          <a:p>
            <a:r>
              <a:rPr lang="en-US" sz="4000" b="1" dirty="0"/>
              <a:t>SELECT</a:t>
            </a:r>
            <a:endParaRPr lang="en-US" sz="4000" b="1" dirty="0"/>
          </a:p>
          <a:p>
            <a:r>
              <a:rPr lang="en-US" sz="4000" dirty="0"/>
              <a:t>	</a:t>
            </a:r>
            <a:r>
              <a:rPr lang="en-US" sz="4000" dirty="0" err="1"/>
              <a:t>column_name</a:t>
            </a:r>
            <a:endParaRPr lang="en-US" sz="4000" dirty="0"/>
          </a:p>
          <a:p>
            <a:r>
              <a:rPr lang="en-US" sz="4000" b="1" dirty="0"/>
              <a:t>FROM</a:t>
            </a:r>
            <a:endParaRPr lang="en-US" sz="4000" b="1" dirty="0"/>
          </a:p>
          <a:p>
            <a:r>
              <a:rPr lang="en-US" sz="4000" dirty="0"/>
              <a:t>	</a:t>
            </a:r>
            <a:r>
              <a:rPr lang="en-US" sz="4000" dirty="0" err="1"/>
              <a:t>table_name</a:t>
            </a:r>
            <a:endParaRPr lang="en-US" sz="4000" dirty="0"/>
          </a:p>
          <a:p>
            <a:r>
              <a:rPr lang="en-US" sz="4000" b="1" dirty="0"/>
              <a:t>WHERE</a:t>
            </a:r>
            <a:endParaRPr lang="en-US" sz="4000" b="1" dirty="0"/>
          </a:p>
          <a:p>
            <a:r>
              <a:rPr lang="en-US" sz="4000" dirty="0"/>
              <a:t>	column &gt; (</a:t>
            </a:r>
            <a:r>
              <a:rPr lang="en-US" sz="4000" b="1" dirty="0"/>
              <a:t>SELECT</a:t>
            </a:r>
            <a:endParaRPr lang="en-US" sz="4000" b="1" dirty="0"/>
          </a:p>
          <a:p>
            <a:r>
              <a:rPr lang="en-US" sz="4000" dirty="0"/>
              <a:t>			avg(</a:t>
            </a:r>
            <a:r>
              <a:rPr lang="en-US" sz="4000" dirty="0" err="1"/>
              <a:t>column_name</a:t>
            </a:r>
            <a:r>
              <a:rPr lang="en-US" sz="4000" dirty="0"/>
              <a:t>)</a:t>
            </a:r>
            <a:endParaRPr lang="en-US" sz="4000" dirty="0"/>
          </a:p>
          <a:p>
            <a:r>
              <a:rPr lang="en-US" sz="4000" dirty="0"/>
              <a:t>		</a:t>
            </a:r>
            <a:r>
              <a:rPr lang="en-US" sz="4000" b="1" dirty="0"/>
              <a:t>FROM</a:t>
            </a:r>
            <a:endParaRPr lang="en-US" sz="4000" b="1" dirty="0"/>
          </a:p>
          <a:p>
            <a:r>
              <a:rPr lang="en-US" sz="4000" dirty="0"/>
              <a:t>			</a:t>
            </a:r>
            <a:r>
              <a:rPr lang="en-US" sz="4000" dirty="0" err="1"/>
              <a:t>table_name</a:t>
            </a:r>
            <a:endParaRPr lang="en-US" sz="4000" dirty="0"/>
          </a:p>
          <a:p>
            <a:r>
              <a:rPr lang="en-US" sz="4000" dirty="0"/>
              <a:t>	);</a:t>
            </a:r>
            <a:endParaRPr lang="en-US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/>
              <a:buNone/>
            </a:pPr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1500</Words>
  <Application>WPS Presentation</Application>
  <PresentationFormat>On-screen Show (4:3)</PresentationFormat>
  <Paragraphs>66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2_Custom Design</vt:lpstr>
      <vt:lpstr>Joins and Set Operations</vt:lpstr>
      <vt:lpstr>Joins</vt:lpstr>
      <vt:lpstr>Joins</vt:lpstr>
      <vt:lpstr>Set Operations and Unions</vt:lpstr>
      <vt:lpstr>Unions</vt:lpstr>
      <vt:lpstr>Joins vs Unions</vt:lpstr>
      <vt:lpstr>Sub Queries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Doan Rose</cp:lastModifiedBy>
  <cp:revision>217</cp:revision>
  <dcterms:created xsi:type="dcterms:W3CDTF">2021-02-20T01:22:00Z</dcterms:created>
  <dcterms:modified xsi:type="dcterms:W3CDTF">2021-02-21T22:05:46Z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