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93" r:id="rId3"/>
    <p:sldId id="315" r:id="rId4"/>
    <p:sldId id="316" r:id="rId5"/>
    <p:sldId id="318" r:id="rId6"/>
    <p:sldId id="320" r:id="rId7"/>
    <p:sldId id="321" r:id="rId8"/>
    <p:sldId id="319" r:id="rId9"/>
    <p:sldId id="322" r:id="rId10"/>
    <p:sldId id="323" r:id="rId11"/>
    <p:sldId id="317" r:id="rId12"/>
    <p:sldId id="270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Reflections and </a:t>
            </a:r>
            <a:br>
              <a:rPr lang="en-US" dirty="0"/>
            </a:br>
            <a:r>
              <a:rPr lang="en-US" dirty="0"/>
              <a:t>Garbage Collection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parameter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object that identifies the declared type for the parameter represented by the parameter object</a:t>
            </a:r>
          </a:p>
          <a:p>
            <a:r>
              <a:rPr lang="en-US" b="1" dirty="0" err="1"/>
              <a:t>isVarArgs</a:t>
            </a:r>
            <a:r>
              <a:rPr lang="en-US" dirty="0"/>
              <a:t> – returns true if the parameter represents a variable argument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49854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b="1" dirty="0"/>
              <a:t>Extensibility features</a:t>
            </a:r>
            <a:r>
              <a:rPr lang="en-US" dirty="0"/>
              <a:t> – external, user defined classes can be used by extending their functionality</a:t>
            </a:r>
          </a:p>
          <a:p>
            <a:pPr lvl="1"/>
            <a:r>
              <a:rPr lang="en-US" b="1" dirty="0"/>
              <a:t>Debugging and testing tools</a:t>
            </a:r>
            <a:r>
              <a:rPr lang="en-US" dirty="0"/>
              <a:t> – Proper use of the Reflections API can provide examination of the internal working code</a:t>
            </a:r>
          </a:p>
          <a:p>
            <a:pPr lvl="1"/>
            <a:r>
              <a:rPr lang="en-US" b="1" dirty="0"/>
              <a:t>More robust IDEs and Frameworks</a:t>
            </a:r>
            <a:r>
              <a:rPr lang="en-US" dirty="0"/>
              <a:t> – Tools and Frameworks can provide additional functionality to existing code and provide conveniences or helpful tools using reflective code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b="1" dirty="0"/>
              <a:t>Performance Overhead</a:t>
            </a:r>
            <a:r>
              <a:rPr lang="en-US" dirty="0"/>
              <a:t> – Reflective operations have slower performance and should be avoided in sections of code which are frequently called, or in performance-sensitive applications.</a:t>
            </a:r>
          </a:p>
          <a:p>
            <a:pPr lvl="1"/>
            <a:r>
              <a:rPr lang="en-US" b="1" dirty="0"/>
              <a:t>Exposure of Internals</a:t>
            </a:r>
            <a:r>
              <a:rPr lang="en-US" dirty="0"/>
              <a:t> – Reflective code inherently breaks abstractions and contradicts encapsulated structure. This can therefore change behavior and potentially break behavior.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Garbage collection is the process of removing objects from the heap which have no references to them.</a:t>
            </a:r>
          </a:p>
          <a:p>
            <a:r>
              <a:rPr lang="en-US" dirty="0"/>
              <a:t>In lower-level programming languages, memory can be manipulated directly in code; however, Java abstracts these details away from the developer by allowing the JVM to handle memory management.</a:t>
            </a:r>
          </a:p>
          <a:p>
            <a:r>
              <a:rPr lang="en-US" dirty="0"/>
              <a:t>There is no way to explicitly force garbage collection in Java; however, garbage collection can be requested using one of the following: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Runtime.getRuntime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System.runFinalize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Runtime.getRuntime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runFinalize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Reflections API enables Java code to discover information about the fields, methods and constructors of classes which have been loaded into memory.</a:t>
            </a:r>
          </a:p>
          <a:p>
            <a:r>
              <a:rPr lang="en-US" dirty="0"/>
              <a:t>The API will ‘reflect’ meta data about the fields, methods and constructors to unveil their underlying information within security restrictions.</a:t>
            </a:r>
          </a:p>
          <a:p>
            <a:r>
              <a:rPr lang="en-US" dirty="0"/>
              <a:t>It is called ‘reflection’ because you are reflecting/introspecting into the code.</a:t>
            </a:r>
          </a:p>
          <a:p>
            <a:r>
              <a:rPr lang="en-US" dirty="0"/>
              <a:t>This </a:t>
            </a:r>
            <a:r>
              <a:rPr lang="en-US" dirty="0" err="1"/>
              <a:t>api</a:t>
            </a:r>
            <a:r>
              <a:rPr lang="en-US" dirty="0"/>
              <a:t> also allows for the manipulation/modification of the code during runtime.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reflections API includes (but is not limited to):</a:t>
            </a:r>
          </a:p>
          <a:p>
            <a:pPr lvl="1"/>
            <a:r>
              <a:rPr lang="en-US" b="1" dirty="0"/>
              <a:t>Class*</a:t>
            </a:r>
            <a:r>
              <a:rPr lang="en-US" dirty="0"/>
              <a:t> – provides a representation of classes and interfaces running in a java application</a:t>
            </a:r>
          </a:p>
          <a:p>
            <a:pPr lvl="2"/>
            <a:r>
              <a:rPr lang="en-US" dirty="0"/>
              <a:t>*Technically Class is part of the </a:t>
            </a:r>
            <a:r>
              <a:rPr lang="en-US" dirty="0" err="1"/>
              <a:t>java.lang</a:t>
            </a:r>
            <a:r>
              <a:rPr lang="en-US" dirty="0"/>
              <a:t> package, but is widely used in the reflections API, and reflection operations.</a:t>
            </a:r>
          </a:p>
          <a:p>
            <a:pPr lvl="1"/>
            <a:r>
              <a:rPr lang="en-US" b="1" dirty="0"/>
              <a:t>Constructor</a:t>
            </a:r>
            <a:r>
              <a:rPr lang="en-US" dirty="0"/>
              <a:t> – provides a representation of, and access to, a constructor method declared in a class.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 – provides a representation of, and access to, a single method declared in a class, including access information and parameters. Method can be instance or class methods, as well as abstract.</a:t>
            </a:r>
            <a:endParaRPr lang="en-US" b="1" dirty="0"/>
          </a:p>
          <a:p>
            <a:pPr lvl="1"/>
            <a:r>
              <a:rPr lang="en-US" b="1" dirty="0"/>
              <a:t>Field</a:t>
            </a:r>
            <a:r>
              <a:rPr lang="en-US" dirty="0"/>
              <a:t> – provides a representation of, and access to, a single field/variable declared in a class, including access information, modifiers and datatype. Field can be static or instance.</a:t>
            </a:r>
          </a:p>
          <a:p>
            <a:pPr lvl="1"/>
            <a:r>
              <a:rPr lang="en-US" b="1" dirty="0"/>
              <a:t>Modifier</a:t>
            </a:r>
            <a:r>
              <a:rPr lang="en-US" dirty="0"/>
              <a:t> – a class that provides static methods and constants used to decode modifiers on a method or field.</a:t>
            </a:r>
          </a:p>
          <a:p>
            <a:pPr lvl="2"/>
            <a:r>
              <a:rPr lang="en-US" dirty="0"/>
              <a:t>Modifiers are represented using integers with distinct bit positions.</a:t>
            </a:r>
          </a:p>
          <a:p>
            <a:pPr lvl="1"/>
            <a:r>
              <a:rPr lang="en-US" b="1" dirty="0"/>
              <a:t>Parameter</a:t>
            </a:r>
            <a:r>
              <a:rPr lang="en-US" dirty="0"/>
              <a:t> – a class which represents information about a method’s parameters, including the name, modifiers and parameter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cast </a:t>
            </a:r>
            <a:r>
              <a:rPr lang="en-US" dirty="0"/>
              <a:t>– casts the object as a representation of another.</a:t>
            </a:r>
          </a:p>
          <a:p>
            <a:r>
              <a:rPr lang="en-US" b="1" dirty="0" err="1"/>
              <a:t>getDeclaredConstructor</a:t>
            </a:r>
            <a:r>
              <a:rPr lang="en-US" dirty="0"/>
              <a:t> – returns a Constructor object that reflects the constructor specified by parameter types</a:t>
            </a:r>
          </a:p>
          <a:p>
            <a:r>
              <a:rPr lang="en-US" b="1" dirty="0" err="1"/>
              <a:t>getConstructors</a:t>
            </a:r>
            <a:r>
              <a:rPr lang="en-US" dirty="0"/>
              <a:t> – returns an array containing Constructor objects which reflect all public constructors of the class</a:t>
            </a:r>
          </a:p>
          <a:p>
            <a:r>
              <a:rPr lang="en-US" b="1" dirty="0" err="1"/>
              <a:t>getDeclaredMethods</a:t>
            </a:r>
            <a:r>
              <a:rPr lang="en-US" dirty="0"/>
              <a:t> – returns an array containing Method objects which reflect all methods declared in a class</a:t>
            </a:r>
          </a:p>
          <a:p>
            <a:r>
              <a:rPr lang="en-US" b="1" dirty="0" err="1"/>
              <a:t>getMethod</a:t>
            </a:r>
            <a:r>
              <a:rPr lang="en-US" dirty="0"/>
              <a:t> - returns a method object that matches a given name and parameter list</a:t>
            </a:r>
          </a:p>
          <a:p>
            <a:r>
              <a:rPr lang="en-US" b="1" dirty="0" err="1"/>
              <a:t>getDeclaredFields</a:t>
            </a:r>
            <a:r>
              <a:rPr lang="en-US" dirty="0"/>
              <a:t> – returns an array containing Field objects which reflect all fields declared in a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constructor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constructor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getDeclaringClass</a:t>
            </a:r>
            <a:r>
              <a:rPr lang="en-US" dirty="0"/>
              <a:t> – returns the class which the constructor represents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method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method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getReturnType</a:t>
            </a:r>
            <a:r>
              <a:rPr lang="en-US" dirty="0"/>
              <a:t> – returns a class object that represents the return type declared for the method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  <a:p>
            <a:r>
              <a:rPr lang="en-US" b="1" dirty="0"/>
              <a:t>invoke</a:t>
            </a:r>
            <a:r>
              <a:rPr lang="en-US" dirty="0"/>
              <a:t> – invokes the underlying method represented by this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 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that identifies the declared type for the field</a:t>
            </a:r>
          </a:p>
          <a:p>
            <a:r>
              <a:rPr lang="en-US" b="1" dirty="0"/>
              <a:t>set</a:t>
            </a:r>
            <a:r>
              <a:rPr lang="en-US" dirty="0"/>
              <a:t> – method which sets the field on an object to the value specified in the argument</a:t>
            </a:r>
          </a:p>
          <a:p>
            <a:r>
              <a:rPr lang="en-US" b="1" dirty="0" err="1"/>
              <a:t>setBoolean</a:t>
            </a:r>
            <a:r>
              <a:rPr lang="en-US" dirty="0"/>
              <a:t> – sets the value of the field as a </a:t>
            </a:r>
            <a:r>
              <a:rPr lang="en-US" dirty="0" err="1"/>
              <a:t>boolean</a:t>
            </a:r>
            <a:r>
              <a:rPr lang="en-US" dirty="0"/>
              <a:t> on a specified object.</a:t>
            </a:r>
          </a:p>
          <a:p>
            <a:r>
              <a:rPr lang="en-US" b="1" dirty="0" err="1"/>
              <a:t>setByte</a:t>
            </a:r>
            <a:r>
              <a:rPr lang="en-US" dirty="0"/>
              <a:t> – sets the value of the field as a byte on a specified object</a:t>
            </a:r>
          </a:p>
          <a:p>
            <a:r>
              <a:rPr lang="en-US" b="1" dirty="0" err="1"/>
              <a:t>setDouble</a:t>
            </a:r>
            <a:r>
              <a:rPr lang="en-US" dirty="0"/>
              <a:t> – sets the value of the field as a double on the specified object</a:t>
            </a:r>
          </a:p>
          <a:p>
            <a:r>
              <a:rPr lang="en-US" b="1" dirty="0" err="1"/>
              <a:t>setInt</a:t>
            </a:r>
            <a:r>
              <a:rPr lang="en-US" dirty="0"/>
              <a:t> – sets the value of the field as an int on the specified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Static int values which represent the modifiers: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 – the int value representing the public modifier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 – the int value representing the private modifier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 – the int value representing the static modifier</a:t>
            </a:r>
          </a:p>
          <a:p>
            <a:pPr lvl="1"/>
            <a:r>
              <a:rPr lang="en-US" b="1" dirty="0"/>
              <a:t>FINAL</a:t>
            </a:r>
            <a:r>
              <a:rPr lang="en-US" dirty="0"/>
              <a:t> – the int value representing the final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Static methods which accept an int argument which return a </a:t>
            </a:r>
            <a:r>
              <a:rPr lang="en-US" dirty="0" err="1"/>
              <a:t>boolean</a:t>
            </a:r>
            <a:r>
              <a:rPr lang="en-US" dirty="0"/>
              <a:t> indicating whether the int represents the modifier in question:</a:t>
            </a:r>
          </a:p>
          <a:p>
            <a:pPr lvl="1"/>
            <a:r>
              <a:rPr lang="en-US" b="1" dirty="0" err="1"/>
              <a:t>isNative</a:t>
            </a:r>
            <a:r>
              <a:rPr lang="en-US" dirty="0"/>
              <a:t> – returns true if the integer argument includes the native modifier</a:t>
            </a:r>
          </a:p>
          <a:p>
            <a:pPr lvl="1"/>
            <a:r>
              <a:rPr lang="en-US" b="1" dirty="0" err="1"/>
              <a:t>isProtected</a:t>
            </a:r>
            <a:r>
              <a:rPr lang="en-US" dirty="0"/>
              <a:t> – returns true if the integer argument includes the protected modifier</a:t>
            </a:r>
          </a:p>
          <a:p>
            <a:pPr lvl="1"/>
            <a:r>
              <a:rPr lang="en-US" b="1" dirty="0" err="1"/>
              <a:t>isAbstract</a:t>
            </a:r>
            <a:r>
              <a:rPr lang="en-US" dirty="0"/>
              <a:t> – returns true if the integer argument includes the abstract modifier</a:t>
            </a:r>
          </a:p>
          <a:p>
            <a:pPr lvl="1"/>
            <a:r>
              <a:rPr lang="en-US" b="1" dirty="0" err="1"/>
              <a:t>isSynchronized</a:t>
            </a:r>
            <a:r>
              <a:rPr lang="en-US" dirty="0"/>
              <a:t> – return true of the integer argument includes the synchronized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927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13384</TotalTime>
  <Words>1005</Words>
  <Application>Microsoft Office PowerPoint</Application>
  <PresentationFormat>On-screen Show (4:3)</PresentationFormat>
  <Paragraphs>89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2_Custom Design</vt:lpstr>
      <vt:lpstr>Reflections and  Garbage Collection</vt:lpstr>
      <vt:lpstr>Garbage Collection</vt:lpstr>
      <vt:lpstr>Reflections API</vt:lpstr>
      <vt:lpstr>Reflections API</vt:lpstr>
      <vt:lpstr>Class Features</vt:lpstr>
      <vt:lpstr>Constructor Features</vt:lpstr>
      <vt:lpstr>Method Features</vt:lpstr>
      <vt:lpstr>Field Features</vt:lpstr>
      <vt:lpstr>Modifier Features</vt:lpstr>
      <vt:lpstr>Parameter Features</vt:lpstr>
      <vt:lpstr>Using the Reflections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225</cp:revision>
  <dcterms:modified xsi:type="dcterms:W3CDTF">2021-02-25T15:03:05Z</dcterms:modified>
</cp:coreProperties>
</file>