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39"/>
  </p:notesMasterIdLst>
  <p:sldIdLst>
    <p:sldId id="256" r:id="rId2"/>
    <p:sldId id="294" r:id="rId3"/>
    <p:sldId id="273" r:id="rId4"/>
    <p:sldId id="274" r:id="rId5"/>
    <p:sldId id="276" r:id="rId6"/>
    <p:sldId id="275" r:id="rId7"/>
    <p:sldId id="257" r:id="rId8"/>
    <p:sldId id="277" r:id="rId9"/>
    <p:sldId id="258" r:id="rId10"/>
    <p:sldId id="280" r:id="rId11"/>
    <p:sldId id="281" r:id="rId12"/>
    <p:sldId id="282" r:id="rId13"/>
    <p:sldId id="289" r:id="rId14"/>
    <p:sldId id="279" r:id="rId15"/>
    <p:sldId id="259" r:id="rId16"/>
    <p:sldId id="260" r:id="rId17"/>
    <p:sldId id="261" r:id="rId18"/>
    <p:sldId id="284" r:id="rId19"/>
    <p:sldId id="286" r:id="rId20"/>
    <p:sldId id="262" r:id="rId21"/>
    <p:sldId id="278" r:id="rId22"/>
    <p:sldId id="283" r:id="rId23"/>
    <p:sldId id="263" r:id="rId24"/>
    <p:sldId id="264" r:id="rId25"/>
    <p:sldId id="265" r:id="rId26"/>
    <p:sldId id="266" r:id="rId27"/>
    <p:sldId id="290" r:id="rId28"/>
    <p:sldId id="295" r:id="rId29"/>
    <p:sldId id="291" r:id="rId30"/>
    <p:sldId id="292" r:id="rId31"/>
    <p:sldId id="296" r:id="rId32"/>
    <p:sldId id="267" r:id="rId33"/>
    <p:sldId id="268" r:id="rId34"/>
    <p:sldId id="269" r:id="rId35"/>
    <p:sldId id="293" r:id="rId36"/>
    <p:sldId id="271" r:id="rId37"/>
    <p:sldId id="270" r:id="rId38"/>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4" d="100"/>
          <a:sy n="114" d="100"/>
        </p:scale>
        <p:origin x="1524" y="102"/>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2088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9130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1428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2" name="Google Shape;272;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9" name="Google Shape;279;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6" name="Google Shape;286;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0709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6" name="Google Shape;286;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14" name="Google Shape;314;p1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9341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5473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7211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5151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72755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docs.oracle.com/javase/8/docs/api/java/util/Collection.html"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Collections and Exceptions</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Lists</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b="1" dirty="0"/>
              <a:t>*</a:t>
            </a:r>
            <a:r>
              <a:rPr lang="en-US" b="1" dirty="0" err="1"/>
              <a:t>ArrayList</a:t>
            </a:r>
            <a:endParaRPr lang="en-US" b="1" dirty="0"/>
          </a:p>
          <a:p>
            <a:pPr marL="800100" lvl="1" indent="-342900">
              <a:lnSpc>
                <a:spcPct val="90000"/>
              </a:lnSpc>
              <a:spcBef>
                <a:spcPts val="0"/>
              </a:spcBef>
              <a:buSzPts val="2590"/>
            </a:pPr>
            <a:r>
              <a:rPr lang="en-US" sz="2000" dirty="0"/>
              <a:t>Implementation of List interface that uses a dynamic array to store elements.</a:t>
            </a:r>
          </a:p>
          <a:p>
            <a:pPr marL="800100" lvl="1" indent="-342900">
              <a:lnSpc>
                <a:spcPct val="90000"/>
              </a:lnSpc>
              <a:spcBef>
                <a:spcPts val="0"/>
              </a:spcBef>
              <a:buSzPts val="2590"/>
            </a:pPr>
            <a:r>
              <a:rPr lang="en-US" sz="2000" dirty="0"/>
              <a:t>Not synchronized.</a:t>
            </a:r>
          </a:p>
          <a:p>
            <a:pPr marL="342900" lvl="0" indent="-342900" algn="l" rtl="0">
              <a:lnSpc>
                <a:spcPct val="90000"/>
              </a:lnSpc>
              <a:spcBef>
                <a:spcPts val="0"/>
              </a:spcBef>
              <a:spcAft>
                <a:spcPts val="0"/>
              </a:spcAft>
              <a:buSzPts val="2590"/>
              <a:buChar char="•"/>
            </a:pPr>
            <a:r>
              <a:rPr lang="en-US" b="1" dirty="0"/>
              <a:t>Vector</a:t>
            </a:r>
          </a:p>
          <a:p>
            <a:pPr marL="800100" lvl="1" indent="-342900">
              <a:lnSpc>
                <a:spcPct val="90000"/>
              </a:lnSpc>
              <a:spcBef>
                <a:spcPts val="0"/>
              </a:spcBef>
              <a:buSzPts val="2590"/>
            </a:pPr>
            <a:r>
              <a:rPr lang="en-US" sz="2000" dirty="0"/>
              <a:t>Similar to </a:t>
            </a:r>
            <a:r>
              <a:rPr lang="en-US" sz="2000" dirty="0" err="1"/>
              <a:t>ArrayList</a:t>
            </a:r>
            <a:r>
              <a:rPr lang="en-US" sz="2000" dirty="0"/>
              <a:t>; however, it is synchronized.</a:t>
            </a:r>
          </a:p>
          <a:p>
            <a:pPr marL="342900" lvl="0" indent="-342900" algn="l" rtl="0">
              <a:lnSpc>
                <a:spcPct val="90000"/>
              </a:lnSpc>
              <a:spcBef>
                <a:spcPts val="0"/>
              </a:spcBef>
              <a:spcAft>
                <a:spcPts val="0"/>
              </a:spcAft>
              <a:buSzPts val="2590"/>
              <a:buChar char="•"/>
            </a:pPr>
            <a:r>
              <a:rPr lang="en-US" b="1" dirty="0"/>
              <a:t>*Stack</a:t>
            </a:r>
          </a:p>
          <a:p>
            <a:pPr marL="800100" lvl="1" indent="-342900">
              <a:lnSpc>
                <a:spcPct val="90000"/>
              </a:lnSpc>
              <a:spcBef>
                <a:spcPts val="0"/>
              </a:spcBef>
              <a:buSzPts val="2590"/>
            </a:pPr>
            <a:r>
              <a:rPr lang="en-US" sz="2000" dirty="0"/>
              <a:t>Implementation of a Vector that processes data in a last-in, first-out order, like a stack of dinner plates.</a:t>
            </a:r>
          </a:p>
          <a:p>
            <a:pPr marL="342900" indent="-342900">
              <a:lnSpc>
                <a:spcPct val="90000"/>
              </a:lnSpc>
              <a:spcBef>
                <a:spcPts val="0"/>
              </a:spcBef>
              <a:buSzPts val="2590"/>
            </a:pPr>
            <a:r>
              <a:rPr lang="en-US" b="1" dirty="0"/>
              <a:t>*LinkedList</a:t>
            </a:r>
          </a:p>
          <a:p>
            <a:pPr marL="800100" lvl="1" indent="-342900">
              <a:lnSpc>
                <a:spcPct val="90000"/>
              </a:lnSpc>
              <a:spcBef>
                <a:spcPts val="0"/>
              </a:spcBef>
              <a:buSzPts val="2590"/>
            </a:pPr>
            <a:r>
              <a:rPr lang="en-US" sz="2000" dirty="0"/>
              <a:t>Implementation of the List interface that uses a doubly linked list to store the elements.</a:t>
            </a:r>
            <a:endParaRPr sz="200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259597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Sets</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b="1" dirty="0"/>
              <a:t>*HashSet</a:t>
            </a:r>
          </a:p>
          <a:p>
            <a:pPr marL="800100" lvl="1" indent="-342900">
              <a:lnSpc>
                <a:spcPct val="90000"/>
              </a:lnSpc>
              <a:spcBef>
                <a:spcPts val="0"/>
              </a:spcBef>
              <a:buSzPts val="2590"/>
            </a:pPr>
            <a:r>
              <a:rPr lang="en-US" sz="2000" dirty="0"/>
              <a:t>Algorithmically* hashes** data to store information. Uses a </a:t>
            </a:r>
            <a:r>
              <a:rPr lang="en-US" sz="2000" dirty="0" err="1"/>
              <a:t>HashTable</a:t>
            </a:r>
            <a:r>
              <a:rPr lang="en-US" sz="2000" dirty="0"/>
              <a:t> as it’s underlying data storage</a:t>
            </a:r>
          </a:p>
          <a:p>
            <a:pPr marL="342900" lvl="0" indent="-342900" algn="l" rtl="0">
              <a:lnSpc>
                <a:spcPct val="90000"/>
              </a:lnSpc>
              <a:spcBef>
                <a:spcPts val="0"/>
              </a:spcBef>
              <a:spcAft>
                <a:spcPts val="0"/>
              </a:spcAft>
              <a:buSzPts val="2590"/>
              <a:buChar char="•"/>
            </a:pPr>
            <a:r>
              <a:rPr lang="en-US" b="1" dirty="0" err="1"/>
              <a:t>LinkedHashSet</a:t>
            </a:r>
            <a:endParaRPr lang="en-US" b="1" dirty="0"/>
          </a:p>
          <a:p>
            <a:pPr marL="800100" lvl="1" indent="-342900">
              <a:lnSpc>
                <a:spcPct val="90000"/>
              </a:lnSpc>
              <a:spcBef>
                <a:spcPts val="0"/>
              </a:spcBef>
              <a:buSzPts val="2590"/>
            </a:pPr>
            <a:r>
              <a:rPr lang="en-US" sz="2000" dirty="0"/>
              <a:t>Similar to HashSet, however is stores data using a </a:t>
            </a:r>
            <a:r>
              <a:rPr lang="en-US" sz="2000" dirty="0" err="1"/>
              <a:t>HashTable</a:t>
            </a:r>
            <a:r>
              <a:rPr lang="en-US" sz="2000" dirty="0"/>
              <a:t> and a doubly linked list to maintain insertion order of elements.</a:t>
            </a:r>
          </a:p>
          <a:p>
            <a:pPr marL="342900" indent="-342900">
              <a:lnSpc>
                <a:spcPct val="90000"/>
              </a:lnSpc>
              <a:spcBef>
                <a:spcPts val="0"/>
              </a:spcBef>
              <a:buSzPts val="2590"/>
            </a:pPr>
            <a:r>
              <a:rPr lang="en-US" b="1" dirty="0" err="1"/>
              <a:t>SortedSet</a:t>
            </a:r>
            <a:endParaRPr lang="en-US" b="1" dirty="0"/>
          </a:p>
          <a:p>
            <a:pPr marL="800100" lvl="1" indent="-342900">
              <a:lnSpc>
                <a:spcPct val="90000"/>
              </a:lnSpc>
              <a:spcBef>
                <a:spcPts val="0"/>
              </a:spcBef>
              <a:buSzPts val="2590"/>
            </a:pPr>
            <a:r>
              <a:rPr lang="en-US" sz="2000" dirty="0"/>
              <a:t>Stores elements and sorts them based on natural ordering or the implementation of the Comparable interface of the elements in the collection.</a:t>
            </a:r>
          </a:p>
          <a:p>
            <a:pPr marL="342900" indent="-342900">
              <a:lnSpc>
                <a:spcPct val="90000"/>
              </a:lnSpc>
              <a:spcBef>
                <a:spcPts val="0"/>
              </a:spcBef>
              <a:buSzPts val="2590"/>
            </a:pPr>
            <a:endParaRPr lang="en-US" sz="2190" dirty="0"/>
          </a:p>
          <a:p>
            <a:pPr marL="342900" indent="-342900">
              <a:lnSpc>
                <a:spcPct val="90000"/>
              </a:lnSpc>
              <a:spcBef>
                <a:spcPts val="0"/>
              </a:spcBef>
              <a:buSzPts val="2590"/>
            </a:pPr>
            <a:endParaRPr lang="en-US" sz="2190" dirty="0"/>
          </a:p>
          <a:p>
            <a:pPr marL="342900" indent="-342900">
              <a:lnSpc>
                <a:spcPct val="90000"/>
              </a:lnSpc>
              <a:spcBef>
                <a:spcPts val="0"/>
              </a:spcBef>
              <a:buSzPts val="2590"/>
            </a:pPr>
            <a:endParaRPr lang="en-US" sz="2190" dirty="0"/>
          </a:p>
          <a:p>
            <a:pPr marL="342900" indent="-342900">
              <a:lnSpc>
                <a:spcPct val="90000"/>
              </a:lnSpc>
              <a:spcBef>
                <a:spcPts val="0"/>
              </a:spcBef>
              <a:buSzPts val="2590"/>
            </a:pPr>
            <a:r>
              <a:rPr lang="en-US" sz="2190" dirty="0"/>
              <a:t>*An algorithm is simply a fancy way of saying “A step-by-step approach to solve a problem”.</a:t>
            </a:r>
          </a:p>
          <a:p>
            <a:pPr marL="342900" indent="-342900">
              <a:lnSpc>
                <a:spcPct val="90000"/>
              </a:lnSpc>
              <a:spcBef>
                <a:spcPts val="0"/>
              </a:spcBef>
              <a:buSzPts val="2590"/>
            </a:pPr>
            <a:r>
              <a:rPr lang="en-US" sz="2190" dirty="0"/>
              <a:t>**Hashing is the process of converting any information into numerical representation.</a:t>
            </a: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5351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Queue</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b="1" dirty="0"/>
              <a:t>Dequeue</a:t>
            </a:r>
          </a:p>
          <a:p>
            <a:pPr marL="800100" lvl="1" indent="-342900">
              <a:lnSpc>
                <a:spcPct val="90000"/>
              </a:lnSpc>
              <a:spcBef>
                <a:spcPts val="0"/>
              </a:spcBef>
              <a:buSzPts val="2590"/>
            </a:pPr>
            <a:r>
              <a:rPr lang="en-US" sz="2000" dirty="0"/>
              <a:t>A collection where both the “front” and “back” support insertion and removal. Allowing it to be used as a list and stack simultaneously.</a:t>
            </a:r>
          </a:p>
          <a:p>
            <a:pPr marL="342900" lvl="0" indent="-342900" algn="l" rtl="0">
              <a:lnSpc>
                <a:spcPct val="90000"/>
              </a:lnSpc>
              <a:spcBef>
                <a:spcPts val="0"/>
              </a:spcBef>
              <a:spcAft>
                <a:spcPts val="0"/>
              </a:spcAft>
              <a:buSzPts val="2590"/>
              <a:buChar char="•"/>
            </a:pPr>
            <a:r>
              <a:rPr lang="en-US" b="1" dirty="0"/>
              <a:t>Priority Queue</a:t>
            </a:r>
          </a:p>
          <a:p>
            <a:pPr marL="800100" lvl="1" indent="-342900">
              <a:lnSpc>
                <a:spcPct val="90000"/>
              </a:lnSpc>
              <a:spcBef>
                <a:spcPts val="0"/>
              </a:spcBef>
              <a:buSzPts val="2590"/>
            </a:pPr>
            <a:r>
              <a:rPr lang="en-US" sz="2000" dirty="0"/>
              <a:t>A collection that removes elements based on sorted priority that is based on natural ordering or the implementation of the Comparator interface for the elements in the collection.</a:t>
            </a:r>
          </a:p>
          <a:p>
            <a:pPr marL="342900" indent="-342900">
              <a:lnSpc>
                <a:spcPct val="90000"/>
              </a:lnSpc>
              <a:spcBef>
                <a:spcPts val="0"/>
              </a:spcBef>
              <a:buSzPts val="2590"/>
            </a:pPr>
            <a:endParaRPr lang="en-US" sz="2400" b="1" dirty="0"/>
          </a:p>
          <a:p>
            <a:pPr marL="342900" lvl="0" indent="-342900" algn="l" rtl="0">
              <a:lnSpc>
                <a:spcPct val="90000"/>
              </a:lnSpc>
              <a:spcBef>
                <a:spcPts val="0"/>
              </a:spcBef>
              <a:spcAft>
                <a:spcPts val="0"/>
              </a:spcAft>
              <a:buSzPts val="2590"/>
              <a:buChar char="•"/>
            </a:pP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867356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FD3A-2FFC-4E8D-95F1-9C41F9AA8D40}"/>
              </a:ext>
            </a:extLst>
          </p:cNvPr>
          <p:cNvSpPr>
            <a:spLocks noGrp="1"/>
          </p:cNvSpPr>
          <p:nvPr>
            <p:ph type="title"/>
          </p:nvPr>
        </p:nvSpPr>
        <p:spPr/>
        <p:txBody>
          <a:bodyPr/>
          <a:lstStyle/>
          <a:p>
            <a:r>
              <a:rPr lang="en-US" dirty="0"/>
              <a:t>Generics</a:t>
            </a:r>
          </a:p>
        </p:txBody>
      </p:sp>
      <p:sp>
        <p:nvSpPr>
          <p:cNvPr id="3" name="Text Placeholder 2">
            <a:extLst>
              <a:ext uri="{FF2B5EF4-FFF2-40B4-BE49-F238E27FC236}">
                <a16:creationId xmlns:a16="http://schemas.microsoft.com/office/drawing/2014/main" id="{7B9E0700-E6D9-42C0-9F52-0CAC9EB4B9AB}"/>
              </a:ext>
            </a:extLst>
          </p:cNvPr>
          <p:cNvSpPr>
            <a:spLocks noGrp="1"/>
          </p:cNvSpPr>
          <p:nvPr>
            <p:ph type="body" idx="1"/>
          </p:nvPr>
        </p:nvSpPr>
        <p:spPr>
          <a:xfrm>
            <a:off x="380010" y="1481446"/>
            <a:ext cx="8383980" cy="4945987"/>
          </a:xfrm>
        </p:spPr>
        <p:txBody>
          <a:bodyPr>
            <a:normAutofit lnSpcReduction="10000"/>
          </a:bodyPr>
          <a:lstStyle/>
          <a:p>
            <a:r>
              <a:rPr lang="en-US" dirty="0"/>
              <a:t>All Java Collections use “Generics”: </a:t>
            </a:r>
            <a:r>
              <a:rPr lang="en-US" dirty="0">
                <a:latin typeface="Courier New" panose="02070309020205020404" pitchFamily="49" charset="0"/>
                <a:cs typeface="Courier New" panose="02070309020205020404" pitchFamily="49" charset="0"/>
              </a:rPr>
              <a:t>&lt;Type&gt;</a:t>
            </a:r>
          </a:p>
          <a:p>
            <a:r>
              <a:rPr lang="en-US" dirty="0"/>
              <a:t>Generics act as a specifier (and limiter) for a type of data to be used within a class or interface.</a:t>
            </a:r>
          </a:p>
          <a:p>
            <a:r>
              <a:rPr lang="en-US" dirty="0"/>
              <a:t>Generics are used when writing classes/interfaces and methods. </a:t>
            </a:r>
          </a:p>
          <a:p>
            <a:r>
              <a:rPr lang="en-US" dirty="0"/>
              <a:t>They are a way of saying, “I don’t know what type this will be right now, but when this class is instantiated into an object, a type will be provided”</a:t>
            </a:r>
          </a:p>
          <a:p>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&lt;String&gt; </a:t>
            </a:r>
            <a:r>
              <a:rPr lang="en-US" sz="1800" dirty="0" err="1">
                <a:latin typeface="Courier New" panose="02070309020205020404" pitchFamily="49" charset="0"/>
                <a:cs typeface="Courier New" panose="02070309020205020404" pitchFamily="49" charset="0"/>
              </a:rPr>
              <a:t>strList</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&lt;String&gt;();</a:t>
            </a:r>
          </a:p>
          <a:p>
            <a:endParaRPr lang="en-US" dirty="0"/>
          </a:p>
        </p:txBody>
      </p:sp>
      <p:sp>
        <p:nvSpPr>
          <p:cNvPr id="4" name="Slide Number Placeholder 3">
            <a:extLst>
              <a:ext uri="{FF2B5EF4-FFF2-40B4-BE49-F238E27FC236}">
                <a16:creationId xmlns:a16="http://schemas.microsoft.com/office/drawing/2014/main" id="{642A279A-A0B5-4F67-94F3-EEC304C431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678975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Iterators</a:t>
            </a:r>
            <a:endParaRPr/>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How do you traverse (retrieve each element in) a collection?</a:t>
            </a:r>
            <a:endParaRPr dirty="0"/>
          </a:p>
          <a:p>
            <a:pPr marL="742950" lvl="1" indent="-285750" algn="l" rtl="0">
              <a:lnSpc>
                <a:spcPct val="90000"/>
              </a:lnSpc>
              <a:spcBef>
                <a:spcPts val="444"/>
              </a:spcBef>
              <a:spcAft>
                <a:spcPts val="0"/>
              </a:spcAft>
              <a:buSzPts val="2220"/>
              <a:buChar char="–"/>
            </a:pPr>
            <a:r>
              <a:rPr lang="en-US" sz="2220" dirty="0"/>
              <a:t>Lists: you can use the size() element to get the total number of elements, and get(int index) from 0 … size()</a:t>
            </a:r>
            <a:endParaRPr dirty="0"/>
          </a:p>
          <a:p>
            <a:pPr marL="742950" lvl="1" indent="-285750" algn="l" rtl="0">
              <a:lnSpc>
                <a:spcPct val="90000"/>
              </a:lnSpc>
              <a:spcBef>
                <a:spcPts val="444"/>
              </a:spcBef>
              <a:spcAft>
                <a:spcPts val="0"/>
              </a:spcAft>
              <a:buSzPts val="2220"/>
              <a:buChar char="–"/>
            </a:pPr>
            <a:r>
              <a:rPr lang="en-US" sz="2220" dirty="0"/>
              <a:t>Sets and Queues don’t use an index though…</a:t>
            </a:r>
            <a:endParaRPr dirty="0"/>
          </a:p>
          <a:p>
            <a:pPr marL="342900" lvl="0" indent="-342900" algn="l" rtl="0">
              <a:lnSpc>
                <a:spcPct val="90000"/>
              </a:lnSpc>
              <a:spcBef>
                <a:spcPts val="518"/>
              </a:spcBef>
              <a:spcAft>
                <a:spcPts val="0"/>
              </a:spcAft>
              <a:buSzPts val="2590"/>
              <a:buChar char="•"/>
            </a:pPr>
            <a:r>
              <a:rPr lang="en-US" sz="2590" dirty="0"/>
              <a:t>An Iterator is an interface that specifies the behavior of blindly moving through each element in a collection</a:t>
            </a:r>
            <a:endParaRPr dirty="0"/>
          </a:p>
          <a:p>
            <a:pPr marL="342900" lvl="0" indent="-342900" algn="l" rtl="0">
              <a:lnSpc>
                <a:spcPct val="90000"/>
              </a:lnSpc>
              <a:spcBef>
                <a:spcPts val="518"/>
              </a:spcBef>
              <a:spcAft>
                <a:spcPts val="0"/>
              </a:spcAft>
              <a:buSzPts val="2590"/>
              <a:buChar char="•"/>
            </a:pPr>
            <a:r>
              <a:rPr lang="en-US" sz="2590" dirty="0"/>
              <a:t>Calling the iterator() method of a Collection returns an Iterator object capable of unidirectional “blind” navigation</a:t>
            </a:r>
            <a:endParaRPr dirty="0"/>
          </a:p>
          <a:p>
            <a:pPr marL="742950" lvl="1" indent="-285750" algn="l" rtl="0">
              <a:lnSpc>
                <a:spcPct val="90000"/>
              </a:lnSpc>
              <a:spcBef>
                <a:spcPts val="444"/>
              </a:spcBef>
              <a:spcAft>
                <a:spcPts val="0"/>
              </a:spcAft>
              <a:buSzPts val="2220"/>
              <a:buChar char="–"/>
            </a:pPr>
            <a:r>
              <a:rPr lang="en-US" sz="2220" dirty="0"/>
              <a:t>Unidirectional: Can only move to the “next” element</a:t>
            </a:r>
            <a:endParaRPr dirty="0"/>
          </a:p>
          <a:p>
            <a:pPr marL="742950" lvl="1" indent="-285750" algn="l" rtl="0">
              <a:lnSpc>
                <a:spcPct val="90000"/>
              </a:lnSpc>
              <a:spcBef>
                <a:spcPts val="444"/>
              </a:spcBef>
              <a:spcAft>
                <a:spcPts val="0"/>
              </a:spcAft>
              <a:buSzPts val="2220"/>
              <a:buChar char="–"/>
            </a:pPr>
            <a:r>
              <a:rPr lang="en-US" sz="2220" dirty="0"/>
              <a:t>Blind: no sorting is guaranteed, no telling what the “next” element is going to be</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4013071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Iterable</a:t>
            </a:r>
            <a:endParaRPr/>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t>The </a:t>
            </a:r>
            <a:r>
              <a:rPr lang="en-US" sz="2590" dirty="0" err="1"/>
              <a:t>Iterable</a:t>
            </a:r>
            <a:r>
              <a:rPr lang="en-US" sz="2590" dirty="0"/>
              <a:t> interface specifies the behavior for </a:t>
            </a:r>
            <a:r>
              <a:rPr lang="en-US" sz="2590" i="1" dirty="0"/>
              <a:t>being able to return an Iterator</a:t>
            </a:r>
            <a:r>
              <a:rPr lang="en-US" sz="2590" dirty="0"/>
              <a:t>.</a:t>
            </a:r>
            <a:endParaRPr dirty="0"/>
          </a:p>
          <a:p>
            <a:pPr marL="342900" lvl="0" indent="-178435" algn="l" rtl="0">
              <a:lnSpc>
                <a:spcPct val="80000"/>
              </a:lnSpc>
              <a:spcBef>
                <a:spcPts val="518"/>
              </a:spcBef>
              <a:spcAft>
                <a:spcPts val="0"/>
              </a:spcAft>
              <a:buSzPts val="2590"/>
              <a:buNone/>
            </a:pPr>
            <a:endParaRPr sz="2590" dirty="0"/>
          </a:p>
          <a:p>
            <a:pPr marL="342900" lvl="0" indent="-342900" algn="l" rtl="0">
              <a:lnSpc>
                <a:spcPct val="80000"/>
              </a:lnSpc>
              <a:spcBef>
                <a:spcPts val="518"/>
              </a:spcBef>
              <a:spcAft>
                <a:spcPts val="0"/>
              </a:spcAft>
              <a:buSzPts val="2590"/>
              <a:buChar char="•"/>
            </a:pPr>
            <a:r>
              <a:rPr lang="en-US" sz="2590" dirty="0"/>
              <a:t>Implementing classes must define the .iterator() method that returns an Iterator type object.</a:t>
            </a:r>
            <a:endParaRPr dirty="0"/>
          </a:p>
          <a:p>
            <a:pPr marL="342900" lvl="0" indent="-178435" algn="l" rtl="0">
              <a:lnSpc>
                <a:spcPct val="80000"/>
              </a:lnSpc>
              <a:spcBef>
                <a:spcPts val="518"/>
              </a:spcBef>
              <a:spcAft>
                <a:spcPts val="0"/>
              </a:spcAft>
              <a:buSzPts val="2590"/>
              <a:buNone/>
            </a:pPr>
            <a:endParaRPr sz="2590" dirty="0"/>
          </a:p>
          <a:p>
            <a:pPr marL="342900" lvl="0" indent="-342900" algn="l" rtl="0">
              <a:lnSpc>
                <a:spcPct val="80000"/>
              </a:lnSpc>
              <a:spcBef>
                <a:spcPts val="518"/>
              </a:spcBef>
              <a:spcAft>
                <a:spcPts val="0"/>
              </a:spcAft>
              <a:buSzPts val="2590"/>
              <a:buChar char="•"/>
            </a:pPr>
            <a:r>
              <a:rPr lang="en-US" sz="2590" dirty="0"/>
              <a:t>Implementing </a:t>
            </a:r>
            <a:r>
              <a:rPr lang="en-US" sz="2590" dirty="0" err="1"/>
              <a:t>Iterable</a:t>
            </a:r>
            <a:r>
              <a:rPr lang="en-US" sz="2590" dirty="0"/>
              <a:t> is mandatory for using an “enhanced for” loop</a:t>
            </a:r>
            <a:endParaRPr dirty="0"/>
          </a:p>
          <a:p>
            <a:pPr marL="342900" lvl="0" indent="-178435" algn="l" rtl="0">
              <a:lnSpc>
                <a:spcPct val="80000"/>
              </a:lnSpc>
              <a:spcBef>
                <a:spcPts val="518"/>
              </a:spcBef>
              <a:spcAft>
                <a:spcPts val="0"/>
              </a:spcAft>
              <a:buSzPts val="2590"/>
              <a:buNone/>
            </a:pPr>
            <a:endParaRPr sz="2590" dirty="0"/>
          </a:p>
          <a:p>
            <a:pPr marL="342900" lvl="0" indent="-342900" algn="l" rtl="0">
              <a:lnSpc>
                <a:spcPct val="80000"/>
              </a:lnSpc>
              <a:spcBef>
                <a:spcPts val="518"/>
              </a:spcBef>
              <a:spcAft>
                <a:spcPts val="0"/>
              </a:spcAft>
              <a:buSzPts val="2590"/>
              <a:buChar char="•"/>
            </a:pPr>
            <a:r>
              <a:rPr lang="en-US" sz="2590" dirty="0"/>
              <a:t>The Collection interface extends the </a:t>
            </a:r>
            <a:r>
              <a:rPr lang="en-US" sz="2590" dirty="0" err="1"/>
              <a:t>Iterable</a:t>
            </a:r>
            <a:r>
              <a:rPr lang="en-US" sz="2590" dirty="0"/>
              <a:t> interface. All Java collections are </a:t>
            </a:r>
            <a:r>
              <a:rPr lang="en-US" sz="2590" dirty="0" err="1"/>
              <a:t>iterable</a:t>
            </a:r>
            <a:r>
              <a:rPr lang="en-US" sz="2590" dirty="0"/>
              <a:t>/have iterators</a:t>
            </a:r>
            <a:endParaRPr dirty="0"/>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Iterator/Enhanced For Loop Example</a:t>
            </a:r>
            <a:endParaRPr/>
          </a:p>
        </p:txBody>
      </p:sp>
      <p:sp>
        <p:nvSpPr>
          <p:cNvPr id="240" name="Google Shape;240;p19"/>
          <p:cNvSpPr txBox="1">
            <a:spLocks noGrp="1"/>
          </p:cNvSpPr>
          <p:nvPr>
            <p:ph type="body" idx="1"/>
          </p:nvPr>
        </p:nvSpPr>
        <p:spPr>
          <a:xfrm>
            <a:off x="380010" y="1481446"/>
            <a:ext cx="8383980" cy="4525963"/>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public void iterate(HashSet </a:t>
            </a:r>
            <a:r>
              <a:rPr lang="en-US" sz="2000" dirty="0" err="1">
                <a:latin typeface="Courier New" panose="02070309020205020404" pitchFamily="49" charset="0"/>
                <a:ea typeface="Courier New"/>
                <a:cs typeface="Courier New" panose="02070309020205020404" pitchFamily="49" charset="0"/>
                <a:sym typeface="Courier New"/>
              </a:rPr>
              <a:t>someSet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Iterator </a:t>
            </a:r>
            <a:r>
              <a:rPr lang="en-US" sz="2000" dirty="0" err="1">
                <a:latin typeface="Courier New" panose="02070309020205020404" pitchFamily="49" charset="0"/>
                <a:ea typeface="Courier New"/>
                <a:cs typeface="Courier New" panose="02070309020205020404" pitchFamily="49" charset="0"/>
                <a:sym typeface="Courier New"/>
              </a:rPr>
              <a:t>iter</a:t>
            </a:r>
            <a:r>
              <a:rPr lang="en-US" sz="2000" dirty="0">
                <a:latin typeface="Courier New" panose="02070309020205020404" pitchFamily="49" charset="0"/>
                <a:ea typeface="Courier New"/>
                <a:cs typeface="Courier New" panose="02070309020205020404" pitchFamily="49" charset="0"/>
                <a:sym typeface="Courier New"/>
              </a:rPr>
              <a:t> = </a:t>
            </a:r>
            <a:r>
              <a:rPr lang="en-US" sz="2000" dirty="0" err="1">
                <a:latin typeface="Courier New" panose="02070309020205020404" pitchFamily="49" charset="0"/>
                <a:ea typeface="Courier New"/>
                <a:cs typeface="Courier New" panose="02070309020205020404" pitchFamily="49" charset="0"/>
                <a:sym typeface="Courier New"/>
              </a:rPr>
              <a:t>someSet.iterator</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while (</a:t>
            </a:r>
            <a:r>
              <a:rPr lang="en-US" sz="2000" dirty="0" err="1">
                <a:latin typeface="Courier New" panose="02070309020205020404" pitchFamily="49" charset="0"/>
                <a:ea typeface="Courier New"/>
                <a:cs typeface="Courier New" panose="02070309020205020404" pitchFamily="49" charset="0"/>
                <a:sym typeface="Courier New"/>
              </a:rPr>
              <a:t>iter.hasNext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System.out.println</a:t>
            </a:r>
            <a:r>
              <a:rPr lang="en-US" sz="2000" dirty="0">
                <a:latin typeface="Courier New" panose="02070309020205020404" pitchFamily="49" charset="0"/>
                <a:ea typeface="Courier New"/>
                <a:cs typeface="Courier New" panose="02070309020205020404" pitchFamily="49" charset="0"/>
                <a:sym typeface="Courier New"/>
              </a:rPr>
              <a:t>(</a:t>
            </a:r>
            <a:r>
              <a:rPr lang="en-US" sz="2000" dirty="0" err="1">
                <a:latin typeface="Courier New" panose="02070309020205020404" pitchFamily="49" charset="0"/>
                <a:ea typeface="Courier New"/>
                <a:cs typeface="Courier New" panose="02070309020205020404" pitchFamily="49" charset="0"/>
                <a:sym typeface="Courier New"/>
              </a:rPr>
              <a:t>iter.next</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endParaRPr sz="2000" dirty="0">
              <a:latin typeface="Courier New" panose="02070309020205020404" pitchFamily="49" charset="0"/>
              <a:ea typeface="Courier New"/>
              <a:cs typeface="Courier New" panose="02070309020205020404" pitchFamily="49" charset="0"/>
              <a:sym typeface="Courier New"/>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public void </a:t>
            </a:r>
            <a:r>
              <a:rPr lang="en-US" sz="2000" dirty="0" err="1">
                <a:latin typeface="Courier New" panose="02070309020205020404" pitchFamily="49" charset="0"/>
                <a:ea typeface="Courier New"/>
                <a:cs typeface="Courier New" panose="02070309020205020404" pitchFamily="49" charset="0"/>
                <a:sym typeface="Courier New"/>
              </a:rPr>
              <a:t>enhancedFor</a:t>
            </a:r>
            <a:r>
              <a:rPr lang="en-US" sz="2000" dirty="0">
                <a:latin typeface="Courier New" panose="02070309020205020404" pitchFamily="49" charset="0"/>
                <a:ea typeface="Courier New"/>
                <a:cs typeface="Courier New" panose="02070309020205020404" pitchFamily="49" charset="0"/>
                <a:sym typeface="Courier New"/>
              </a:rPr>
              <a:t>(HashSet&lt;String&gt; </a:t>
            </a:r>
            <a:r>
              <a:rPr lang="en-US" sz="2000" dirty="0" err="1">
                <a:latin typeface="Courier New" panose="02070309020205020404" pitchFamily="49" charset="0"/>
                <a:ea typeface="Courier New"/>
                <a:cs typeface="Courier New" panose="02070309020205020404" pitchFamily="49" charset="0"/>
                <a:sym typeface="Courier New"/>
              </a:rPr>
              <a:t>stringSet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for(String s : </a:t>
            </a:r>
            <a:r>
              <a:rPr lang="en-US" sz="2000" dirty="0" err="1">
                <a:latin typeface="Courier New" panose="02070309020205020404" pitchFamily="49" charset="0"/>
                <a:ea typeface="Courier New"/>
                <a:cs typeface="Courier New" panose="02070309020205020404" pitchFamily="49" charset="0"/>
                <a:sym typeface="Courier New"/>
              </a:rPr>
              <a:t>stringSet</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System.out.println</a:t>
            </a:r>
            <a:r>
              <a:rPr lang="en-US" sz="2000" dirty="0">
                <a:latin typeface="Courier New" panose="02070309020205020404" pitchFamily="49" charset="0"/>
                <a:ea typeface="Courier New"/>
                <a:cs typeface="Courier New" panose="02070309020205020404" pitchFamily="49" charset="0"/>
                <a:sym typeface="Courier New"/>
              </a:rPr>
              <a:t>(s);</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Collection vs Collections</a:t>
            </a:r>
            <a:endParaRPr/>
          </a:p>
        </p:txBody>
      </p:sp>
      <p:sp>
        <p:nvSpPr>
          <p:cNvPr id="247" name="Google Shape;247;p20"/>
          <p:cNvSpPr txBox="1">
            <a:spLocks noGrp="1"/>
          </p:cNvSpPr>
          <p:nvPr>
            <p:ph type="body" idx="1"/>
          </p:nvPr>
        </p:nvSpPr>
        <p:spPr>
          <a:xfrm>
            <a:off x="380010" y="1481446"/>
            <a:ext cx="8383980" cy="4681229"/>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dirty="0"/>
              <a:t>Collection is an interface that declares mandatory behavior for collections</a:t>
            </a:r>
            <a:endParaRPr dirty="0"/>
          </a:p>
          <a:p>
            <a:pPr marL="342900" lvl="0" indent="-165100" algn="l" rtl="0">
              <a:spcBef>
                <a:spcPts val="560"/>
              </a:spcBef>
              <a:spcAft>
                <a:spcPts val="0"/>
              </a:spcAft>
              <a:buSzPts val="2800"/>
              <a:buNone/>
            </a:pPr>
            <a:endParaRPr dirty="0"/>
          </a:p>
          <a:p>
            <a:pPr marL="342900" lvl="0" indent="-342900" algn="l" rtl="0">
              <a:spcBef>
                <a:spcPts val="560"/>
              </a:spcBef>
              <a:spcAft>
                <a:spcPts val="0"/>
              </a:spcAft>
              <a:buSzPts val="2800"/>
              <a:buChar char="•"/>
            </a:pPr>
            <a:r>
              <a:rPr lang="en-US" dirty="0"/>
              <a:t>Collection</a:t>
            </a:r>
            <a:r>
              <a:rPr lang="en-US" b="1" i="1" u="sng" dirty="0"/>
              <a:t>s</a:t>
            </a:r>
            <a:r>
              <a:rPr lang="en-US" dirty="0"/>
              <a:t> is a utility class filled with static methods that can be run with Collection subclasses.</a:t>
            </a:r>
          </a:p>
          <a:p>
            <a:pPr marL="342900" lvl="0" indent="-342900" algn="l" rtl="0">
              <a:spcBef>
                <a:spcPts val="560"/>
              </a:spcBef>
              <a:spcAft>
                <a:spcPts val="0"/>
              </a:spcAft>
              <a:buSzPts val="2800"/>
              <a:buChar char="•"/>
            </a:pPr>
            <a:endParaRPr lang="en-US" dirty="0"/>
          </a:p>
          <a:p>
            <a:pPr marL="342900" lvl="0" indent="-342900" algn="l" rtl="0">
              <a:spcBef>
                <a:spcPts val="560"/>
              </a:spcBef>
              <a:spcAft>
                <a:spcPts val="0"/>
              </a:spcAft>
              <a:buSzPts val="2800"/>
              <a:buChar char="•"/>
            </a:pPr>
            <a:endParaRPr lang="en-US" dirty="0"/>
          </a:p>
          <a:p>
            <a:pPr marL="342900" lvl="0" indent="-342900" algn="l" rtl="0">
              <a:spcBef>
                <a:spcPts val="560"/>
              </a:spcBef>
              <a:spcAft>
                <a:spcPts val="0"/>
              </a:spcAft>
              <a:buSzPts val="2800"/>
              <a:buChar char="•"/>
            </a:pPr>
            <a:r>
              <a:rPr lang="en-US" sz="2000" dirty="0"/>
              <a:t>Be sure to review the documentation for more detailed information on any of the methods within the Collections class.</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Collections</a:t>
            </a:r>
            <a:endParaRPr dirty="0"/>
          </a:p>
        </p:txBody>
      </p:sp>
      <p:sp>
        <p:nvSpPr>
          <p:cNvPr id="247" name="Google Shape;247;p20"/>
          <p:cNvSpPr txBox="1">
            <a:spLocks noGrp="1"/>
          </p:cNvSpPr>
          <p:nvPr>
            <p:ph type="body" idx="1"/>
          </p:nvPr>
        </p:nvSpPr>
        <p:spPr>
          <a:xfrm>
            <a:off x="380010" y="1481446"/>
            <a:ext cx="8383980" cy="4786004"/>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Some of these static methods </a:t>
            </a:r>
            <a:r>
              <a:rPr lang="en-US" dirty="0" err="1"/>
              <a:t>inlcude</a:t>
            </a:r>
            <a:r>
              <a:rPr lang="en-US" dirty="0"/>
              <a:t>:</a:t>
            </a:r>
          </a:p>
          <a:p>
            <a:pPr marL="342900" lvl="0" indent="-342900" algn="l" rtl="0">
              <a:spcBef>
                <a:spcPts val="0"/>
              </a:spcBef>
              <a:spcAft>
                <a:spcPts val="0"/>
              </a:spcAft>
              <a:buSzPts val="2800"/>
              <a:buChar char="•"/>
            </a:pPr>
            <a:r>
              <a:rPr lang="en-US" dirty="0">
                <a:latin typeface="Courier New" panose="02070309020205020404" pitchFamily="49" charset="0"/>
                <a:cs typeface="Courier New" panose="02070309020205020404" pitchFamily="49" charset="0"/>
              </a:rPr>
              <a:t>reverse()</a:t>
            </a:r>
          </a:p>
          <a:p>
            <a:pPr marL="800100" lvl="1" indent="-342900">
              <a:spcBef>
                <a:spcPts val="0"/>
              </a:spcBef>
              <a:buSzPts val="2800"/>
              <a:buChar char="•"/>
            </a:pPr>
            <a:r>
              <a:rPr lang="en-US" dirty="0"/>
              <a:t>A method that takes a list and reverses the order of elements in that specified list.</a:t>
            </a:r>
          </a:p>
          <a:p>
            <a:pPr marL="342900" indent="-342900">
              <a:spcBef>
                <a:spcPts val="0"/>
              </a:spcBef>
            </a:pPr>
            <a:r>
              <a:rPr lang="en-US" dirty="0">
                <a:latin typeface="Courier New" panose="02070309020205020404" pitchFamily="49" charset="0"/>
                <a:cs typeface="Courier New" panose="02070309020205020404" pitchFamily="49" charset="0"/>
              </a:rPr>
              <a:t>shuffle()</a:t>
            </a:r>
          </a:p>
          <a:p>
            <a:pPr marL="800100" lvl="1" indent="-342900">
              <a:spcBef>
                <a:spcPts val="0"/>
              </a:spcBef>
            </a:pPr>
            <a:r>
              <a:rPr lang="en-US" dirty="0"/>
              <a:t>A method that randomly places elements within a list.</a:t>
            </a:r>
          </a:p>
          <a:p>
            <a:pPr marL="342900" indent="-342900">
              <a:spcBef>
                <a:spcPts val="0"/>
              </a:spcBef>
            </a:pPr>
            <a:r>
              <a:rPr lang="en-US" dirty="0">
                <a:latin typeface="Courier New" panose="02070309020205020404" pitchFamily="49" charset="0"/>
                <a:cs typeface="Courier New" panose="02070309020205020404" pitchFamily="49" charset="0"/>
              </a:rPr>
              <a:t>sort()</a:t>
            </a:r>
          </a:p>
          <a:p>
            <a:pPr marL="800100" lvl="1" indent="-342900">
              <a:spcBef>
                <a:spcPts val="0"/>
              </a:spcBef>
            </a:pPr>
            <a:r>
              <a:rPr lang="en-US" dirty="0"/>
              <a:t>An overloaded method that takes a list (byte, char, double, float, int, long, short or object) and potentially a comparator, placing the elements in specified order according to natural ordering (if no comparator is given and a natural ordering exists in the </a:t>
            </a:r>
            <a:r>
              <a:rPr lang="en-US" dirty="0" err="1"/>
              <a:t>jvm</a:t>
            </a:r>
            <a:r>
              <a:rPr lang="en-US" dirty="0"/>
              <a:t>) or the order specified by the comparator. </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1065525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Arrays</a:t>
            </a:r>
            <a:endParaRPr dirty="0"/>
          </a:p>
        </p:txBody>
      </p:sp>
      <p:sp>
        <p:nvSpPr>
          <p:cNvPr id="247" name="Google Shape;247;p20"/>
          <p:cNvSpPr txBox="1">
            <a:spLocks noGrp="1"/>
          </p:cNvSpPr>
          <p:nvPr>
            <p:ph type="body" idx="1"/>
          </p:nvPr>
        </p:nvSpPr>
        <p:spPr>
          <a:xfrm>
            <a:off x="380010" y="1481446"/>
            <a:ext cx="8383980" cy="4786004"/>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SzPts val="2800"/>
              <a:buChar char="•"/>
            </a:pPr>
            <a:r>
              <a:rPr lang="en-US" dirty="0"/>
              <a:t>Arrays is a utility class that can be used on array objects, such as sorting, index, </a:t>
            </a:r>
            <a:r>
              <a:rPr lang="en-US" dirty="0" err="1"/>
              <a:t>etc</a:t>
            </a:r>
            <a:r>
              <a:rPr lang="en-US" dirty="0"/>
              <a:t>…</a:t>
            </a:r>
          </a:p>
          <a:p>
            <a:pPr marL="342900" lvl="0" indent="-342900" algn="l" rtl="0">
              <a:spcBef>
                <a:spcPts val="0"/>
              </a:spcBef>
              <a:spcAft>
                <a:spcPts val="0"/>
              </a:spcAft>
              <a:buSzPts val="2800"/>
              <a:buChar char="•"/>
            </a:pPr>
            <a:r>
              <a:rPr lang="en-US" dirty="0"/>
              <a:t>Some of these static methods include:</a:t>
            </a:r>
          </a:p>
          <a:p>
            <a:pPr marL="342900" lvl="0" indent="-342900" algn="l" rtl="0">
              <a:spcBef>
                <a:spcPts val="0"/>
              </a:spcBef>
              <a:spcAft>
                <a:spcPts val="0"/>
              </a:spcAft>
              <a:buSzPts val="2800"/>
              <a:buChar char="•"/>
            </a:pP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t>
            </a:r>
          </a:p>
          <a:p>
            <a:pPr marL="800100" lvl="1" indent="-342900">
              <a:spcBef>
                <a:spcPts val="0"/>
              </a:spcBef>
              <a:buSzPts val="2800"/>
              <a:buChar char="•"/>
            </a:pPr>
            <a:r>
              <a:rPr lang="en-US" dirty="0"/>
              <a:t>An overloaded </a:t>
            </a:r>
            <a:r>
              <a:rPr lang="en-US" dirty="0" err="1"/>
              <a:t>toString</a:t>
            </a:r>
            <a:r>
              <a:rPr lang="en-US" dirty="0"/>
              <a:t> methods which takes a </a:t>
            </a:r>
            <a:r>
              <a:rPr lang="en-US" dirty="0" err="1"/>
              <a:t>boolean</a:t>
            </a:r>
            <a:r>
              <a:rPr lang="en-US" dirty="0"/>
              <a:t>, byte, char, double, float, int, long, short or object array, and prints a string representation of the contents within the array.</a:t>
            </a:r>
          </a:p>
          <a:p>
            <a:pPr marL="342900" indent="-342900">
              <a:spcBef>
                <a:spcPts val="0"/>
              </a:spcBef>
            </a:pPr>
            <a:r>
              <a:rPr lang="en-US" dirty="0" err="1">
                <a:latin typeface="Courier New" panose="02070309020205020404" pitchFamily="49" charset="0"/>
                <a:cs typeface="Courier New" panose="02070309020205020404" pitchFamily="49" charset="0"/>
              </a:rPr>
              <a:t>binarySearch</a:t>
            </a:r>
            <a:r>
              <a:rPr lang="en-US" dirty="0">
                <a:latin typeface="Courier New" panose="02070309020205020404" pitchFamily="49" charset="0"/>
                <a:cs typeface="Courier New" panose="02070309020205020404" pitchFamily="49" charset="0"/>
              </a:rPr>
              <a:t>()</a:t>
            </a:r>
          </a:p>
          <a:p>
            <a:pPr marL="800100" lvl="1" indent="-342900">
              <a:spcBef>
                <a:spcPts val="0"/>
              </a:spcBef>
            </a:pPr>
            <a:r>
              <a:rPr lang="en-US" dirty="0"/>
              <a:t>An overloaded method that takes two parameters an array (byte, char, double, float, int, long, short or object) and a value with a matching datatype. It then performs a binary search on the given array for the given value. </a:t>
            </a:r>
          </a:p>
          <a:p>
            <a:pPr marL="800100" lvl="1" indent="-342900">
              <a:spcBef>
                <a:spcPts val="0"/>
              </a:spcBef>
            </a:pPr>
            <a:r>
              <a:rPr lang="en-US" dirty="0"/>
              <a:t>This method assumes that the array provided is sorted.</a:t>
            </a:r>
          </a:p>
          <a:p>
            <a:pPr marL="342900" indent="-342900">
              <a:spcBef>
                <a:spcPts val="0"/>
              </a:spcBef>
            </a:pPr>
            <a:r>
              <a:rPr lang="en-US" dirty="0">
                <a:latin typeface="Courier New" panose="02070309020205020404" pitchFamily="49" charset="0"/>
                <a:cs typeface="Courier New" panose="02070309020205020404" pitchFamily="49" charset="0"/>
              </a:rPr>
              <a:t>sort()</a:t>
            </a:r>
          </a:p>
          <a:p>
            <a:pPr marL="800100" lvl="1" indent="-342900">
              <a:spcBef>
                <a:spcPts val="0"/>
              </a:spcBef>
            </a:pPr>
            <a:r>
              <a:rPr lang="en-US" dirty="0"/>
              <a:t>An overloaded method that takes an array (byte, char, double, float, int, long, short or object) and sorts the values in ascending numerical order. When given an Object array, the ordering of the objects can only be performed if the object implements the comparable interface and provides an implementation for the </a:t>
            </a:r>
            <a:r>
              <a:rPr lang="en-US" dirty="0" err="1"/>
              <a:t>compareTo</a:t>
            </a:r>
            <a:r>
              <a:rPr lang="en-US" dirty="0"/>
              <a:t> method</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2190487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 Quick Word on Capitalization</a:t>
            </a:r>
            <a:endParaRPr dirty="0"/>
          </a:p>
        </p:txBody>
      </p:sp>
      <p:sp>
        <p:nvSpPr>
          <p:cNvPr id="218" name="Google Shape;218;p16"/>
          <p:cNvSpPr txBox="1">
            <a:spLocks noGrp="1"/>
          </p:cNvSpPr>
          <p:nvPr>
            <p:ph type="body" idx="1"/>
          </p:nvPr>
        </p:nvSpPr>
        <p:spPr>
          <a:xfrm>
            <a:off x="380010" y="1481446"/>
            <a:ext cx="8383980" cy="5008254"/>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Java has standard ‘rules’ about capitalization.</a:t>
            </a:r>
            <a:endParaRPr dirty="0"/>
          </a:p>
          <a:p>
            <a:pPr marL="342900" lvl="0" indent="-342900" algn="l" rtl="0">
              <a:lnSpc>
                <a:spcPct val="90000"/>
              </a:lnSpc>
              <a:spcBef>
                <a:spcPts val="518"/>
              </a:spcBef>
              <a:spcAft>
                <a:spcPts val="0"/>
              </a:spcAft>
              <a:buSzPts val="2590"/>
              <a:buChar char="•"/>
            </a:pPr>
            <a:r>
              <a:rPr lang="en-US" sz="2590" dirty="0"/>
              <a:t>Another developer should be able to identify structures at a glance</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class</a:t>
            </a:r>
            <a:endParaRPr dirty="0"/>
          </a:p>
          <a:p>
            <a:pPr marL="1143000" lvl="2" indent="-228600" algn="l" rtl="0">
              <a:lnSpc>
                <a:spcPct val="90000"/>
              </a:lnSpc>
              <a:spcBef>
                <a:spcPts val="370"/>
              </a:spcBef>
              <a:spcAft>
                <a:spcPts val="0"/>
              </a:spcAft>
              <a:buSzPts val="1850"/>
              <a:buChar char="•"/>
            </a:pPr>
            <a:r>
              <a:rPr lang="en-US" sz="1850" dirty="0"/>
              <a:t>The first letter of every word is capitalized</a:t>
            </a:r>
            <a:endParaRPr dirty="0"/>
          </a:p>
          <a:p>
            <a:pPr marL="742950" lvl="1" indent="-285750" algn="l" rtl="0">
              <a:lnSpc>
                <a:spcPct val="90000"/>
              </a:lnSpc>
              <a:spcBef>
                <a:spcPts val="444"/>
              </a:spcBef>
              <a:spcAft>
                <a:spcPts val="0"/>
              </a:spcAft>
              <a:buSzPts val="2220"/>
              <a:buChar char="–"/>
            </a:pPr>
            <a:r>
              <a:rPr lang="en-US" sz="2220" dirty="0" err="1"/>
              <a:t>someExampleVariableHasThisConvention</a:t>
            </a:r>
            <a:r>
              <a:rPr lang="en-US" sz="2220" dirty="0"/>
              <a:t>  		:	variable</a:t>
            </a:r>
            <a:endParaRPr dirty="0"/>
          </a:p>
          <a:p>
            <a:pPr marL="1143000" lvl="2" indent="-228600" algn="l" rtl="0">
              <a:lnSpc>
                <a:spcPct val="90000"/>
              </a:lnSpc>
              <a:spcBef>
                <a:spcPts val="370"/>
              </a:spcBef>
              <a:spcAft>
                <a:spcPts val="0"/>
              </a:spcAft>
              <a:buSzPts val="1850"/>
              <a:buChar char="•"/>
            </a:pPr>
            <a:r>
              <a:rPr lang="en-US" sz="1850" dirty="0"/>
              <a:t>The first letter of the first word is lower-case</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constructor</a:t>
            </a:r>
            <a:endParaRPr dirty="0"/>
          </a:p>
          <a:p>
            <a:pPr marL="1143000" lvl="2" indent="-228600" algn="l" rtl="0">
              <a:lnSpc>
                <a:spcPct val="90000"/>
              </a:lnSpc>
              <a:spcBef>
                <a:spcPts val="370"/>
              </a:spcBef>
              <a:spcAft>
                <a:spcPts val="0"/>
              </a:spcAft>
              <a:buSzPts val="1850"/>
              <a:buChar char="•"/>
            </a:pPr>
            <a:r>
              <a:rPr lang="en-US" sz="1850" dirty="0"/>
              <a:t>As classes, but with parameter-parenthesis</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method</a:t>
            </a:r>
            <a:endParaRPr dirty="0"/>
          </a:p>
          <a:p>
            <a:pPr marL="1143000" lvl="2" indent="-228600" algn="l" rtl="0">
              <a:lnSpc>
                <a:spcPct val="90000"/>
              </a:lnSpc>
              <a:spcBef>
                <a:spcPts val="370"/>
              </a:spcBef>
              <a:spcAft>
                <a:spcPts val="0"/>
              </a:spcAft>
              <a:buSzPts val="1850"/>
              <a:buChar char="•"/>
            </a:pPr>
            <a:r>
              <a:rPr lang="en-US" sz="1850" dirty="0"/>
              <a:t>As variables, but with parameter-parenthesis</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package</a:t>
            </a:r>
            <a:endParaRPr dirty="0"/>
          </a:p>
          <a:p>
            <a:pPr marL="1143000" lvl="2" indent="-228600" algn="l" rtl="0">
              <a:lnSpc>
                <a:spcPct val="90000"/>
              </a:lnSpc>
              <a:spcBef>
                <a:spcPts val="370"/>
              </a:spcBef>
              <a:spcAft>
                <a:spcPts val="0"/>
              </a:spcAft>
              <a:buSzPts val="1850"/>
              <a:buChar char="•"/>
            </a:pPr>
            <a:r>
              <a:rPr lang="en-US" sz="1850" dirty="0"/>
              <a:t>Always lowercase, packages separated by ‘.’</a:t>
            </a:r>
            <a:endParaRPr dirty="0"/>
          </a:p>
          <a:p>
            <a:pPr marL="1143000" lvl="2" indent="-228600" algn="l" rtl="0">
              <a:lnSpc>
                <a:spcPct val="90000"/>
              </a:lnSpc>
              <a:spcBef>
                <a:spcPts val="370"/>
              </a:spcBef>
              <a:spcAft>
                <a:spcPts val="0"/>
              </a:spcAft>
              <a:buSzPts val="1850"/>
              <a:buChar char="•"/>
            </a:pPr>
            <a:r>
              <a:rPr lang="en-US" sz="1850" dirty="0"/>
              <a:t>**Package + Class name = “fully qualified class name”</a:t>
            </a:r>
            <a:endParaRPr dirty="0"/>
          </a:p>
        </p:txBody>
      </p:sp>
      <p:sp>
        <p:nvSpPr>
          <p:cNvPr id="219" name="Google Shape;219;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8">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8">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8">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8">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8">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8">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Java Maps</a:t>
            </a:r>
            <a:endParaRPr/>
          </a:p>
        </p:txBody>
      </p:sp>
      <p:sp>
        <p:nvSpPr>
          <p:cNvPr id="254" name="Google Shape;254;p21"/>
          <p:cNvSpPr txBox="1">
            <a:spLocks noGrp="1"/>
          </p:cNvSpPr>
          <p:nvPr>
            <p:ph type="body" idx="1"/>
          </p:nvPr>
        </p:nvSpPr>
        <p:spPr>
          <a:xfrm>
            <a:off x="380010" y="1481446"/>
            <a:ext cx="8383980" cy="524739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Maps in Java do not implement the Collection interface or the </a:t>
            </a:r>
            <a:r>
              <a:rPr lang="en-US" dirty="0" err="1"/>
              <a:t>Iterable</a:t>
            </a:r>
            <a:r>
              <a:rPr lang="en-US" dirty="0"/>
              <a:t> interface</a:t>
            </a:r>
          </a:p>
          <a:p>
            <a:pPr marL="800100" lvl="1" indent="-342900">
              <a:spcBef>
                <a:spcPts val="0"/>
              </a:spcBef>
              <a:buSzPts val="2800"/>
              <a:buChar char="•"/>
            </a:pPr>
            <a:r>
              <a:rPr lang="en-US" dirty="0"/>
              <a:t>Map&lt;String, Integer&gt; </a:t>
            </a:r>
            <a:r>
              <a:rPr lang="en-US" dirty="0" err="1"/>
              <a:t>mp</a:t>
            </a:r>
            <a:r>
              <a:rPr lang="en-US" dirty="0"/>
              <a:t> = new </a:t>
            </a:r>
            <a:r>
              <a:rPr lang="en-US" dirty="0" err="1"/>
              <a:t>Hashmap</a:t>
            </a:r>
            <a:r>
              <a:rPr lang="en-US" dirty="0"/>
              <a:t>&lt;&gt; ();</a:t>
            </a:r>
          </a:p>
          <a:p>
            <a:pPr marL="342900" lvl="0" indent="-342900" algn="l" rtl="0">
              <a:spcBef>
                <a:spcPts val="0"/>
              </a:spcBef>
              <a:spcAft>
                <a:spcPts val="0"/>
              </a:spcAft>
              <a:buSzPts val="2800"/>
              <a:buChar char="•"/>
            </a:pPr>
            <a:r>
              <a:rPr lang="en-US" dirty="0"/>
              <a:t>You can insert new </a:t>
            </a:r>
            <a:r>
              <a:rPr lang="en-US" dirty="0" err="1"/>
              <a:t>key:value</a:t>
            </a:r>
            <a:r>
              <a:rPr lang="en-US" dirty="0"/>
              <a:t> pairs using the put() method.</a:t>
            </a:r>
          </a:p>
          <a:p>
            <a:pPr marL="800100" lvl="1" indent="-342900">
              <a:spcBef>
                <a:spcPts val="0"/>
              </a:spcBef>
              <a:buSzPts val="2800"/>
              <a:buChar char="•"/>
            </a:pPr>
            <a:r>
              <a:rPr lang="en-US" dirty="0" err="1"/>
              <a:t>mp.put</a:t>
            </a:r>
            <a:r>
              <a:rPr lang="en-US" dirty="0"/>
              <a:t>(“a”,1)</a:t>
            </a:r>
          </a:p>
          <a:p>
            <a:pPr marL="342900" lvl="0" indent="-342900" algn="l" rtl="0">
              <a:spcBef>
                <a:spcPts val="560"/>
              </a:spcBef>
              <a:spcAft>
                <a:spcPts val="0"/>
              </a:spcAft>
              <a:buSzPts val="2800"/>
              <a:buChar char="•"/>
            </a:pPr>
            <a:r>
              <a:rPr lang="en-US" dirty="0"/>
              <a:t>However, the </a:t>
            </a:r>
            <a:r>
              <a:rPr lang="en-US" dirty="0" err="1"/>
              <a:t>keySet</a:t>
            </a:r>
            <a:r>
              <a:rPr lang="en-US" dirty="0"/>
              <a:t>() and values() methods both return </a:t>
            </a:r>
            <a:r>
              <a:rPr lang="en-US" dirty="0" err="1"/>
              <a:t>Iterable</a:t>
            </a:r>
            <a:r>
              <a:rPr lang="en-US" dirty="0"/>
              <a:t> collections of all the keys and values in the Map, respectively.</a:t>
            </a:r>
            <a:endParaRPr dirty="0"/>
          </a:p>
          <a:p>
            <a:pPr marL="342900" lvl="0" indent="-342900" algn="l" rtl="0">
              <a:spcBef>
                <a:spcPts val="560"/>
              </a:spcBef>
              <a:spcAft>
                <a:spcPts val="0"/>
              </a:spcAft>
              <a:buSzPts val="2800"/>
              <a:buChar char="•"/>
            </a:pPr>
            <a:r>
              <a:rPr lang="en-US" dirty="0"/>
              <a:t>You can iterate over a keyset to facilitate iterating through a map intuitively.</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3FFAD-81E5-4CCB-8DA6-194F0C482FAF}"/>
              </a:ext>
            </a:extLst>
          </p:cNvPr>
          <p:cNvSpPr>
            <a:spLocks noGrp="1"/>
          </p:cNvSpPr>
          <p:nvPr>
            <p:ph type="title"/>
          </p:nvPr>
        </p:nvSpPr>
        <p:spPr/>
        <p:txBody>
          <a:bodyPr/>
          <a:lstStyle/>
          <a:p>
            <a:r>
              <a:rPr lang="en-US" dirty="0"/>
              <a:t>Map</a:t>
            </a:r>
          </a:p>
        </p:txBody>
      </p:sp>
      <p:sp>
        <p:nvSpPr>
          <p:cNvPr id="4" name="Slide Number Placeholder 3">
            <a:extLst>
              <a:ext uri="{FF2B5EF4-FFF2-40B4-BE49-F238E27FC236}">
                <a16:creationId xmlns:a16="http://schemas.microsoft.com/office/drawing/2014/main" id="{5B6217FB-90E9-4DF1-BCA3-AD192DAF5E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6" name="Picture 5" descr="A screenshot of a cell phone&#10;&#10;Description automatically generated">
            <a:extLst>
              <a:ext uri="{FF2B5EF4-FFF2-40B4-BE49-F238E27FC236}">
                <a16:creationId xmlns:a16="http://schemas.microsoft.com/office/drawing/2014/main" id="{E8E14685-F17B-4C74-B8DF-52F73AF796FF}"/>
              </a:ext>
            </a:extLst>
          </p:cNvPr>
          <p:cNvPicPr>
            <a:picLocks noChangeAspect="1"/>
          </p:cNvPicPr>
          <p:nvPr/>
        </p:nvPicPr>
        <p:blipFill>
          <a:blip r:embed="rId2"/>
          <a:stretch>
            <a:fillRect/>
          </a:stretch>
        </p:blipFill>
        <p:spPr>
          <a:xfrm>
            <a:off x="71670" y="3030847"/>
            <a:ext cx="9000659" cy="2583077"/>
          </a:xfrm>
          <a:prstGeom prst="rect">
            <a:avLst/>
          </a:prstGeom>
        </p:spPr>
      </p:pic>
      <p:pic>
        <p:nvPicPr>
          <p:cNvPr id="7" name="Picture 6">
            <a:extLst>
              <a:ext uri="{FF2B5EF4-FFF2-40B4-BE49-F238E27FC236}">
                <a16:creationId xmlns:a16="http://schemas.microsoft.com/office/drawing/2014/main" id="{6CE58A2E-ADD3-4BED-84A2-33F79D1C80F6}"/>
              </a:ext>
            </a:extLst>
          </p:cNvPr>
          <p:cNvPicPr>
            <a:picLocks noChangeAspect="1"/>
          </p:cNvPicPr>
          <p:nvPr/>
        </p:nvPicPr>
        <p:blipFill>
          <a:blip r:embed="rId3"/>
          <a:stretch>
            <a:fillRect/>
          </a:stretch>
        </p:blipFill>
        <p:spPr>
          <a:xfrm>
            <a:off x="1314394" y="1530612"/>
            <a:ext cx="1287892" cy="1188823"/>
          </a:xfrm>
          <a:prstGeom prst="rect">
            <a:avLst/>
          </a:prstGeom>
        </p:spPr>
      </p:pic>
    </p:spTree>
    <p:extLst>
      <p:ext uri="{BB962C8B-B14F-4D97-AF65-F5344CB8AC3E}">
        <p14:creationId xmlns:p14="http://schemas.microsoft.com/office/powerpoint/2010/main" val="828568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Maps</a:t>
            </a:r>
            <a:endParaRPr dirty="0"/>
          </a:p>
        </p:txBody>
      </p:sp>
      <p:sp>
        <p:nvSpPr>
          <p:cNvPr id="254" name="Google Shape;254;p21"/>
          <p:cNvSpPr txBox="1">
            <a:spLocks noGrp="1"/>
          </p:cNvSpPr>
          <p:nvPr>
            <p:ph type="body" idx="1"/>
          </p:nvPr>
        </p:nvSpPr>
        <p:spPr>
          <a:xfrm>
            <a:off x="380010" y="1481447"/>
            <a:ext cx="8383980" cy="4882265"/>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HashMap</a:t>
            </a:r>
          </a:p>
          <a:p>
            <a:pPr marL="800100" lvl="1" indent="-342900">
              <a:spcBef>
                <a:spcPts val="0"/>
              </a:spcBef>
              <a:buSzPts val="2800"/>
            </a:pPr>
            <a:r>
              <a:rPr lang="en-US" dirty="0"/>
              <a:t>A collection that stores algorithmically data in Key-Value pairs, in which the value is linked to a key, and the key is then hashed and used as the index of the value.</a:t>
            </a:r>
          </a:p>
          <a:p>
            <a:pPr marL="342900" lvl="0" indent="-342900" algn="l" rtl="0">
              <a:spcBef>
                <a:spcPts val="0"/>
              </a:spcBef>
              <a:spcAft>
                <a:spcPts val="0"/>
              </a:spcAft>
              <a:buSzPts val="2800"/>
              <a:buChar char="•"/>
            </a:pPr>
            <a:r>
              <a:rPr lang="en-US" dirty="0" err="1"/>
              <a:t>HashTable</a:t>
            </a:r>
            <a:endParaRPr lang="en-US" dirty="0"/>
          </a:p>
          <a:p>
            <a:pPr marL="800100" lvl="1" indent="-342900">
              <a:spcBef>
                <a:spcPts val="0"/>
              </a:spcBef>
              <a:buSzPts val="2800"/>
            </a:pPr>
            <a:r>
              <a:rPr lang="en-US" dirty="0"/>
              <a:t>Similar to a HashMap, however, a </a:t>
            </a:r>
            <a:r>
              <a:rPr lang="en-US" dirty="0" err="1"/>
              <a:t>HashTable</a:t>
            </a:r>
            <a:r>
              <a:rPr lang="en-US" dirty="0"/>
              <a:t> is synchronized (thread safe).</a:t>
            </a:r>
          </a:p>
          <a:p>
            <a:pPr marL="342900" lvl="0" indent="-342900" algn="l" rtl="0">
              <a:spcBef>
                <a:spcPts val="0"/>
              </a:spcBef>
              <a:spcAft>
                <a:spcPts val="0"/>
              </a:spcAft>
              <a:buSzPts val="2800"/>
              <a:buChar char="•"/>
            </a:pPr>
            <a:r>
              <a:rPr lang="en-US" dirty="0" err="1"/>
              <a:t>SortedMap</a:t>
            </a:r>
            <a:endParaRPr lang="en-US" dirty="0"/>
          </a:p>
          <a:p>
            <a:pPr marL="800100" lvl="1" indent="-342900">
              <a:spcBef>
                <a:spcPts val="0"/>
              </a:spcBef>
              <a:buSzPts val="2800"/>
            </a:pPr>
            <a:r>
              <a:rPr lang="en-US" dirty="0"/>
              <a:t>A collection that stores data in Key-Value pairs and holds the keys in sorted order based on natural ordering or </a:t>
            </a:r>
            <a:r>
              <a:rPr lang="en-US" sz="2400" dirty="0"/>
              <a:t>based on the implementation of the Comparator interface for the elements in the collection</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4120355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Comparing Collection Elements</a:t>
            </a:r>
            <a:endParaRPr/>
          </a:p>
        </p:txBody>
      </p:sp>
      <p:sp>
        <p:nvSpPr>
          <p:cNvPr id="261" name="Google Shape;261;p22"/>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When you need to sort a collection, you need to compare two elements at a time to evaluate which comes before or after the other.</a:t>
            </a:r>
            <a:endParaRPr dirty="0"/>
          </a:p>
          <a:p>
            <a:pPr marL="342900" lvl="0" indent="-342900" algn="l" rtl="0">
              <a:lnSpc>
                <a:spcPct val="90000"/>
              </a:lnSpc>
              <a:spcBef>
                <a:spcPts val="560"/>
              </a:spcBef>
              <a:spcAft>
                <a:spcPts val="0"/>
              </a:spcAft>
              <a:buSzPts val="2800"/>
              <a:buChar char="•"/>
            </a:pPr>
            <a:r>
              <a:rPr lang="en-US" dirty="0"/>
              <a:t>Java has two interfaces for this: Comparable, and Comparator</a:t>
            </a:r>
            <a:endParaRPr dirty="0"/>
          </a:p>
          <a:p>
            <a:pPr marL="342900" lvl="0" indent="-342900" algn="l" rtl="0">
              <a:lnSpc>
                <a:spcPct val="90000"/>
              </a:lnSpc>
              <a:spcBef>
                <a:spcPts val="560"/>
              </a:spcBef>
              <a:spcAft>
                <a:spcPts val="0"/>
              </a:spcAft>
              <a:buSzPts val="2800"/>
              <a:buChar char="•"/>
            </a:pPr>
            <a:r>
              <a:rPr lang="en-US" dirty="0"/>
              <a:t>Comparing two objects, A and B produces an int…</a:t>
            </a:r>
            <a:endParaRPr dirty="0"/>
          </a:p>
          <a:p>
            <a:pPr marL="742950" lvl="1" indent="-285750" algn="l" rtl="0">
              <a:lnSpc>
                <a:spcPct val="90000"/>
              </a:lnSpc>
              <a:spcBef>
                <a:spcPts val="480"/>
              </a:spcBef>
              <a:spcAft>
                <a:spcPts val="0"/>
              </a:spcAft>
              <a:buSzPts val="2400"/>
              <a:buChar char="–"/>
            </a:pPr>
            <a:r>
              <a:rPr lang="en-US" dirty="0"/>
              <a:t>If A comes before B, the result should be </a:t>
            </a:r>
            <a:r>
              <a:rPr lang="en-US" i="1" dirty="0"/>
              <a:t>less than 0</a:t>
            </a:r>
            <a:endParaRPr dirty="0"/>
          </a:p>
          <a:p>
            <a:pPr marL="742950" lvl="1" indent="-285750" algn="l" rtl="0">
              <a:lnSpc>
                <a:spcPct val="90000"/>
              </a:lnSpc>
              <a:spcBef>
                <a:spcPts val="480"/>
              </a:spcBef>
              <a:spcAft>
                <a:spcPts val="0"/>
              </a:spcAft>
              <a:buSzPts val="2400"/>
              <a:buChar char="–"/>
            </a:pPr>
            <a:r>
              <a:rPr lang="en-US" dirty="0"/>
              <a:t>If A has the same place as B, the result should be 0</a:t>
            </a:r>
            <a:endParaRPr dirty="0"/>
          </a:p>
          <a:p>
            <a:pPr marL="742950" lvl="1" indent="-285750" algn="l" rtl="0">
              <a:lnSpc>
                <a:spcPct val="90000"/>
              </a:lnSpc>
              <a:spcBef>
                <a:spcPts val="480"/>
              </a:spcBef>
              <a:spcAft>
                <a:spcPts val="0"/>
              </a:spcAft>
              <a:buSzPts val="2400"/>
              <a:buChar char="–"/>
            </a:pPr>
            <a:r>
              <a:rPr lang="en-US" dirty="0"/>
              <a:t>If A comes after B, the result should be </a:t>
            </a:r>
            <a:r>
              <a:rPr lang="en-US" i="1" dirty="0"/>
              <a:t>greater than 0.</a:t>
            </a:r>
            <a:endParaRPr dirty="0"/>
          </a:p>
          <a:p>
            <a:pPr marL="742950" lvl="1" indent="-285750" algn="l" rtl="0">
              <a:lnSpc>
                <a:spcPct val="90000"/>
              </a:lnSpc>
              <a:spcBef>
                <a:spcPts val="480"/>
              </a:spcBef>
              <a:spcAft>
                <a:spcPts val="0"/>
              </a:spcAft>
              <a:buSzPts val="2400"/>
              <a:buChar char="–"/>
            </a:pPr>
            <a:r>
              <a:rPr lang="en-US" dirty="0"/>
              <a:t>The specific output value is never guaranteed!</a:t>
            </a:r>
            <a:endParaRPr dirty="0"/>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Comparable vs Comparator</a:t>
            </a:r>
            <a:endParaRPr/>
          </a:p>
        </p:txBody>
      </p:sp>
      <p:sp>
        <p:nvSpPr>
          <p:cNvPr id="268" name="Google Shape;268;p23"/>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Comparable is implemented by the </a:t>
            </a:r>
            <a:r>
              <a:rPr lang="en-US" sz="2590" i="1" dirty="0"/>
              <a:t>object itself</a:t>
            </a:r>
            <a:r>
              <a:rPr lang="en-US" sz="2590" dirty="0"/>
              <a:t>. It defines a single method for comparing an object against another</a:t>
            </a:r>
            <a:endParaRPr dirty="0"/>
          </a:p>
          <a:p>
            <a:pPr marL="742950" lvl="1" indent="-285750" algn="l" rtl="0">
              <a:lnSpc>
                <a:spcPct val="90000"/>
              </a:lnSpc>
              <a:spcBef>
                <a:spcPts val="370"/>
              </a:spcBef>
              <a:spcAft>
                <a:spcPts val="0"/>
              </a:spcAft>
              <a:buSzPts val="1850"/>
              <a:buChar char="–"/>
            </a:pPr>
            <a:r>
              <a:rPr lang="en-US" sz="1850" dirty="0">
                <a:latin typeface="Courier New"/>
                <a:ea typeface="Courier New"/>
                <a:cs typeface="Courier New"/>
                <a:sym typeface="Courier New"/>
              </a:rPr>
              <a:t>public interface Comparable&lt;T&gt; {</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    int </a:t>
            </a:r>
            <a:r>
              <a:rPr lang="en-US" sz="1850" dirty="0" err="1">
                <a:latin typeface="Courier New"/>
                <a:ea typeface="Courier New"/>
                <a:cs typeface="Courier New"/>
                <a:sym typeface="Courier New"/>
              </a:rPr>
              <a:t>compareTo</a:t>
            </a:r>
            <a:r>
              <a:rPr lang="en-US" sz="1850" dirty="0">
                <a:latin typeface="Courier New"/>
                <a:ea typeface="Courier New"/>
                <a:cs typeface="Courier New"/>
                <a:sym typeface="Courier New"/>
              </a:rPr>
              <a:t>(T other);</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a:t>
            </a:r>
            <a:endParaRPr dirty="0"/>
          </a:p>
          <a:p>
            <a:pPr marL="342900" lvl="0" indent="-342900" algn="l" rtl="0">
              <a:lnSpc>
                <a:spcPct val="90000"/>
              </a:lnSpc>
              <a:spcBef>
                <a:spcPts val="518"/>
              </a:spcBef>
              <a:spcAft>
                <a:spcPts val="0"/>
              </a:spcAft>
              <a:buSzPts val="2590"/>
              <a:buChar char="•"/>
            </a:pPr>
            <a:r>
              <a:rPr lang="en-US" sz="2590" dirty="0"/>
              <a:t>Comparator is implemented by a 3</a:t>
            </a:r>
            <a:r>
              <a:rPr lang="en-US" sz="2590" baseline="30000" dirty="0"/>
              <a:t>rd </a:t>
            </a:r>
            <a:r>
              <a:rPr lang="en-US" sz="2590" dirty="0"/>
              <a:t>party class, and can define a single method for comparing two objects.</a:t>
            </a:r>
            <a:endParaRPr dirty="0"/>
          </a:p>
          <a:p>
            <a:pPr marL="742950" lvl="1" indent="-285750" algn="l" rtl="0">
              <a:lnSpc>
                <a:spcPct val="90000"/>
              </a:lnSpc>
              <a:spcBef>
                <a:spcPts val="370"/>
              </a:spcBef>
              <a:spcAft>
                <a:spcPts val="0"/>
              </a:spcAft>
              <a:buSzPts val="1850"/>
              <a:buChar char="–"/>
            </a:pPr>
            <a:r>
              <a:rPr lang="en-US" sz="1850" dirty="0">
                <a:latin typeface="Courier New"/>
                <a:ea typeface="Courier New"/>
                <a:cs typeface="Courier New"/>
                <a:sym typeface="Courier New"/>
              </a:rPr>
              <a:t>public interface Comparator&lt;T&gt; {</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    int compare(T </a:t>
            </a:r>
            <a:r>
              <a:rPr lang="en-US" sz="1850" dirty="0" err="1">
                <a:latin typeface="Courier New"/>
                <a:ea typeface="Courier New"/>
                <a:cs typeface="Courier New"/>
                <a:sym typeface="Courier New"/>
              </a:rPr>
              <a:t>objectA</a:t>
            </a:r>
            <a:r>
              <a:rPr lang="en-US" sz="1850" dirty="0">
                <a:latin typeface="Courier New"/>
                <a:ea typeface="Courier New"/>
                <a:cs typeface="Courier New"/>
                <a:sym typeface="Courier New"/>
              </a:rPr>
              <a:t>, T </a:t>
            </a:r>
            <a:r>
              <a:rPr lang="en-US" sz="1850" dirty="0" err="1">
                <a:latin typeface="Courier New"/>
                <a:ea typeface="Courier New"/>
                <a:cs typeface="Courier New"/>
                <a:sym typeface="Courier New"/>
              </a:rPr>
              <a:t>objectB</a:t>
            </a:r>
            <a:r>
              <a:rPr lang="en-US" sz="1850" dirty="0">
                <a:latin typeface="Courier New"/>
                <a:ea typeface="Courier New"/>
                <a:cs typeface="Courier New"/>
                <a:sym typeface="Courier New"/>
              </a:rPr>
              <a:t>);</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a:t>
            </a:r>
            <a:endParaRPr dirty="0"/>
          </a:p>
          <a:p>
            <a:pPr marL="342900" lvl="0" indent="-342900" algn="l" rtl="0">
              <a:lnSpc>
                <a:spcPct val="90000"/>
              </a:lnSpc>
              <a:spcBef>
                <a:spcPts val="518"/>
              </a:spcBef>
              <a:spcAft>
                <a:spcPts val="0"/>
              </a:spcAft>
              <a:buSzPts val="2590"/>
              <a:buChar char="•"/>
            </a:pPr>
            <a:r>
              <a:rPr lang="en-US" sz="2590" dirty="0"/>
              <a:t>Comparable defines a </a:t>
            </a:r>
            <a:r>
              <a:rPr lang="en-US" sz="2590" i="1" dirty="0"/>
              <a:t>default</a:t>
            </a:r>
            <a:r>
              <a:rPr lang="en-US" sz="2590" dirty="0"/>
              <a:t> comparison behavior for an object. Comparator defines </a:t>
            </a:r>
            <a:r>
              <a:rPr lang="en-US" sz="2590" i="1" dirty="0"/>
              <a:t>custom</a:t>
            </a:r>
            <a:r>
              <a:rPr lang="en-US" sz="2590" dirty="0"/>
              <a:t> behavior.</a:t>
            </a:r>
            <a:endParaRPr dirty="0"/>
          </a:p>
          <a:p>
            <a:pPr marL="342900" lvl="0" indent="-178435" algn="l" rtl="0">
              <a:lnSpc>
                <a:spcPct val="90000"/>
              </a:lnSpc>
              <a:spcBef>
                <a:spcPts val="518"/>
              </a:spcBef>
              <a:spcAft>
                <a:spcPts val="0"/>
              </a:spcAft>
              <a:buSzPts val="2590"/>
              <a:buNone/>
            </a:pPr>
            <a:endParaRPr sz="2590" dirty="0"/>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Comparable Example</a:t>
            </a:r>
            <a:endParaRPr/>
          </a:p>
        </p:txBody>
      </p:sp>
      <p:sp>
        <p:nvSpPr>
          <p:cNvPr id="275" name="Google Shape;275;p24"/>
          <p:cNvSpPr txBox="1">
            <a:spLocks noGrp="1"/>
          </p:cNvSpPr>
          <p:nvPr>
            <p:ph type="body" idx="1"/>
          </p:nvPr>
        </p:nvSpPr>
        <p:spPr>
          <a:xfrm>
            <a:off x="380010" y="1610987"/>
            <a:ext cx="8383980" cy="4149734"/>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2000"/>
              <a:buNone/>
            </a:pPr>
            <a:r>
              <a:rPr lang="en-US" sz="2000" dirty="0">
                <a:latin typeface="Courier New"/>
                <a:ea typeface="Courier New"/>
                <a:cs typeface="Courier New"/>
                <a:sym typeface="Courier New"/>
              </a:rPr>
              <a:t>public class Student implements Comparable&lt;Student&gt;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int </a:t>
            </a:r>
            <a:r>
              <a:rPr lang="en-US" sz="2000" dirty="0" err="1">
                <a:latin typeface="Courier New"/>
                <a:ea typeface="Courier New"/>
                <a:cs typeface="Courier New"/>
                <a:sym typeface="Courier New"/>
              </a:rPr>
              <a:t>studentID</a:t>
            </a:r>
            <a:r>
              <a:rPr lang="en-US" sz="2000" dirty="0">
                <a:latin typeface="Courier New"/>
                <a:ea typeface="Courier New"/>
                <a:cs typeface="Courier New"/>
                <a:sym typeface="Courier New"/>
              </a:rPr>
              <a: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String fist;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String last;</a:t>
            </a:r>
            <a:endParaRPr dirty="0"/>
          </a:p>
          <a:p>
            <a:pPr marL="0" lvl="0" indent="0" algn="l" rtl="0">
              <a:spcBef>
                <a:spcPts val="400"/>
              </a:spcBef>
              <a:spcAft>
                <a:spcPts val="0"/>
              </a:spcAft>
              <a:buSzPts val="2000"/>
              <a:buNone/>
            </a:pPr>
            <a:endParaRPr sz="2000" dirty="0">
              <a:latin typeface="Courier New"/>
              <a:ea typeface="Courier New"/>
              <a:cs typeface="Courier New"/>
              <a:sym typeface="Courier New"/>
            </a:endParaRPr>
          </a:p>
          <a:p>
            <a:pPr marL="0" lvl="0" indent="0" algn="l" rtl="0">
              <a:spcBef>
                <a:spcPts val="400"/>
              </a:spcBef>
              <a:spcAft>
                <a:spcPts val="0"/>
              </a:spcAft>
              <a:buSzPts val="2000"/>
              <a:buNone/>
            </a:pPr>
            <a:r>
              <a:rPr lang="en-US" sz="2000" dirty="0">
                <a:latin typeface="Courier New"/>
                <a:ea typeface="Courier New"/>
                <a:cs typeface="Courier New"/>
                <a:sym typeface="Courier New"/>
              </a:rPr>
              <a:t>    // The natural ordering of students is by</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 Student ID.</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public int </a:t>
            </a:r>
            <a:r>
              <a:rPr lang="en-US" sz="2000" dirty="0" err="1">
                <a:latin typeface="Courier New"/>
                <a:ea typeface="Courier New"/>
                <a:cs typeface="Courier New"/>
                <a:sym typeface="Courier New"/>
              </a:rPr>
              <a:t>compareTo</a:t>
            </a:r>
            <a:r>
              <a:rPr lang="en-US" sz="2000" dirty="0">
                <a:latin typeface="Courier New"/>
                <a:ea typeface="Courier New"/>
                <a:cs typeface="Courier New"/>
                <a:sym typeface="Courier New"/>
              </a:rPr>
              <a:t>(Student other)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return </a:t>
            </a:r>
            <a:r>
              <a:rPr lang="en-US" sz="2000" dirty="0" err="1">
                <a:latin typeface="Courier New"/>
                <a:ea typeface="Courier New"/>
                <a:cs typeface="Courier New"/>
                <a:sym typeface="Courier New"/>
              </a:rPr>
              <a:t>this.studentID</a:t>
            </a:r>
            <a:r>
              <a:rPr lang="en-US" sz="2000" dirty="0">
                <a:latin typeface="Courier New"/>
                <a:ea typeface="Courier New"/>
                <a:cs typeface="Courier New"/>
                <a:sym typeface="Courier New"/>
              </a:rPr>
              <a:t> – </a:t>
            </a:r>
            <a:r>
              <a:rPr lang="en-US" sz="2000" dirty="0" err="1">
                <a:latin typeface="Courier New"/>
                <a:ea typeface="Courier New"/>
                <a:cs typeface="Courier New"/>
                <a:sym typeface="Courier New"/>
              </a:rPr>
              <a:t>other.studentID</a:t>
            </a:r>
            <a:r>
              <a:rPr lang="en-US" sz="2000" dirty="0">
                <a:latin typeface="Courier New"/>
                <a:ea typeface="Courier New"/>
                <a:cs typeface="Courier New"/>
                <a:sym typeface="Courier New"/>
              </a:rPr>
              <a: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a:t>
            </a:r>
            <a:endParaRPr dirty="0"/>
          </a:p>
        </p:txBody>
      </p:sp>
      <p:sp>
        <p:nvSpPr>
          <p:cNvPr id="276" name="Google Shape;276;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Comparator Example</a:t>
            </a:r>
            <a:endParaRPr/>
          </a:p>
        </p:txBody>
      </p:sp>
      <p:sp>
        <p:nvSpPr>
          <p:cNvPr id="282" name="Google Shape;282;p25"/>
          <p:cNvSpPr txBox="1">
            <a:spLocks noGrp="1"/>
          </p:cNvSpPr>
          <p:nvPr>
            <p:ph type="body" idx="1"/>
          </p:nvPr>
        </p:nvSpPr>
        <p:spPr>
          <a:xfrm>
            <a:off x="273330" y="1539240"/>
            <a:ext cx="8383980" cy="5007034"/>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endParaRPr lang="en-US" sz="1800" dirty="0">
              <a:latin typeface="Courier New"/>
              <a:ea typeface="Courier New"/>
              <a:cs typeface="Courier New"/>
              <a:sym typeface="Courier New"/>
            </a:endParaRPr>
          </a:p>
          <a:p>
            <a:pPr marL="0" lvl="0" indent="0" algn="l" rtl="0">
              <a:lnSpc>
                <a:spcPct val="90000"/>
              </a:lnSpc>
              <a:spcBef>
                <a:spcPts val="0"/>
              </a:spcBef>
              <a:spcAft>
                <a:spcPts val="0"/>
              </a:spcAft>
              <a:buSzPts val="1800"/>
              <a:buNone/>
            </a:pPr>
            <a:r>
              <a:rPr lang="en-US" sz="1800" dirty="0">
                <a:latin typeface="Courier New"/>
                <a:ea typeface="Courier New"/>
                <a:cs typeface="Courier New"/>
                <a:sym typeface="Courier New"/>
              </a:rPr>
              <a:t>public class Student implements Comparable&lt;Student&gt;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int </a:t>
            </a:r>
            <a:r>
              <a:rPr lang="en-US" sz="1800" dirty="0" err="1">
                <a:latin typeface="Courier New"/>
                <a:ea typeface="Courier New"/>
                <a:cs typeface="Courier New"/>
                <a:sym typeface="Courier New"/>
              </a:rPr>
              <a:t>studentID</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first;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last;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a:t>
            </a:r>
            <a:endParaRPr sz="1800" dirty="0">
              <a:latin typeface="Courier New"/>
              <a:ea typeface="Courier New"/>
              <a:cs typeface="Courier New"/>
              <a:sym typeface="Courier New"/>
            </a:endParaRPr>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public class </a:t>
            </a:r>
            <a:r>
              <a:rPr lang="en-US" sz="1800" dirty="0" err="1">
                <a:latin typeface="Courier New"/>
                <a:ea typeface="Courier New"/>
                <a:cs typeface="Courier New"/>
                <a:sym typeface="Courier New"/>
              </a:rPr>
              <a:t>NameComparator</a:t>
            </a:r>
            <a:r>
              <a:rPr lang="en-US" sz="1800" dirty="0">
                <a:latin typeface="Courier New"/>
                <a:ea typeface="Courier New"/>
                <a:cs typeface="Courier New"/>
                <a:sym typeface="Courier New"/>
              </a:rPr>
              <a:t> implements Comparator&lt;Student&gt;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Comparing students by their name involves sorting by</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last name, then first name. This is equivalent to</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reversing the full names and sorting alphabetically.</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public int compare(Student </a:t>
            </a:r>
            <a:r>
              <a:rPr lang="en-US" sz="1800" dirty="0" err="1">
                <a:latin typeface="Courier New"/>
                <a:ea typeface="Courier New"/>
                <a:cs typeface="Courier New"/>
                <a:sym typeface="Courier New"/>
              </a:rPr>
              <a:t>stud_A</a:t>
            </a:r>
            <a:r>
              <a:rPr lang="en-US" sz="1800" dirty="0">
                <a:latin typeface="Courier New"/>
                <a:ea typeface="Courier New"/>
                <a:cs typeface="Courier New"/>
                <a:sym typeface="Courier New"/>
              </a:rPr>
              <a:t>, Student </a:t>
            </a:r>
            <a:r>
              <a:rPr lang="en-US" sz="1800" dirty="0" err="1">
                <a:latin typeface="Courier New"/>
                <a:ea typeface="Courier New"/>
                <a:cs typeface="Courier New"/>
                <a:sym typeface="Courier New"/>
              </a:rPr>
              <a:t>stud_B</a:t>
            </a:r>
            <a:r>
              <a:rPr lang="en-US" sz="1800" dirty="0">
                <a:latin typeface="Courier New"/>
                <a:ea typeface="Courier New"/>
                <a:cs typeface="Courier New"/>
                <a:sym typeface="Courier New"/>
              </a:rPr>
              <a: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a:t>
            </a:r>
            <a:r>
              <a:rPr lang="en-US" sz="1800" dirty="0" err="1">
                <a:latin typeface="Courier New"/>
                <a:ea typeface="Courier New"/>
                <a:cs typeface="Courier New"/>
                <a:sym typeface="Courier New"/>
              </a:rPr>
              <a:t>fullA</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stud_A.last</a:t>
            </a:r>
            <a:r>
              <a:rPr lang="en-US" sz="1800" dirty="0">
                <a:latin typeface="Courier New"/>
                <a:ea typeface="Courier New"/>
                <a:cs typeface="Courier New"/>
                <a:sym typeface="Courier New"/>
              </a:rPr>
              <a:t> + “ “ + </a:t>
            </a:r>
            <a:r>
              <a:rPr lang="en-US" sz="1800" dirty="0" err="1">
                <a:latin typeface="Courier New"/>
                <a:ea typeface="Courier New"/>
                <a:cs typeface="Courier New"/>
                <a:sym typeface="Courier New"/>
              </a:rPr>
              <a:t>stud_A.first</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a:t>
            </a:r>
            <a:r>
              <a:rPr lang="en-US" sz="1800" dirty="0" err="1">
                <a:latin typeface="Courier New"/>
                <a:ea typeface="Courier New"/>
                <a:cs typeface="Courier New"/>
                <a:sym typeface="Courier New"/>
              </a:rPr>
              <a:t>fullB</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stud_B.last</a:t>
            </a:r>
            <a:r>
              <a:rPr lang="en-US" sz="1800" dirty="0">
                <a:latin typeface="Courier New"/>
                <a:ea typeface="Courier New"/>
                <a:cs typeface="Courier New"/>
                <a:sym typeface="Courier New"/>
              </a:rPr>
              <a:t> + “ “ + </a:t>
            </a:r>
            <a:r>
              <a:rPr lang="en-US" sz="1800" dirty="0" err="1">
                <a:latin typeface="Courier New"/>
                <a:ea typeface="Courier New"/>
                <a:cs typeface="Courier New"/>
                <a:sym typeface="Courier New"/>
              </a:rPr>
              <a:t>stud_B.first</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return </a:t>
            </a:r>
            <a:r>
              <a:rPr lang="en-US" sz="1800" dirty="0" err="1">
                <a:latin typeface="Courier New"/>
                <a:ea typeface="Courier New"/>
                <a:cs typeface="Courier New"/>
                <a:sym typeface="Courier New"/>
              </a:rPr>
              <a:t>fullA.compareTo</a:t>
            </a:r>
            <a:r>
              <a:rPr lang="en-US" sz="1800" dirty="0">
                <a:latin typeface="Courier New"/>
                <a:ea typeface="Courier New"/>
                <a:cs typeface="Courier New"/>
                <a:sym typeface="Courier New"/>
              </a:rPr>
              <a:t>(</a:t>
            </a:r>
            <a:r>
              <a:rPr lang="en-US" sz="1800" dirty="0" err="1">
                <a:latin typeface="Courier New"/>
                <a:ea typeface="Courier New"/>
                <a:cs typeface="Courier New"/>
                <a:sym typeface="Courier New"/>
              </a:rPr>
              <a:t>fullB</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a:t>
            </a:r>
            <a:endParaRPr dirty="0"/>
          </a:p>
        </p:txBody>
      </p:sp>
      <p:sp>
        <p:nvSpPr>
          <p:cNvPr id="283" name="Google Shape;283;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446C-1871-4793-A3D5-C26EDFC5C14B}"/>
              </a:ext>
            </a:extLst>
          </p:cNvPr>
          <p:cNvSpPr>
            <a:spLocks noGrp="1"/>
          </p:cNvSpPr>
          <p:nvPr>
            <p:ph type="title"/>
          </p:nvPr>
        </p:nvSpPr>
        <p:spPr/>
        <p:txBody>
          <a:bodyPr/>
          <a:lstStyle/>
          <a:p>
            <a:r>
              <a:rPr lang="en-US" dirty="0"/>
              <a:t>Exceptions</a:t>
            </a:r>
          </a:p>
        </p:txBody>
      </p:sp>
      <p:sp>
        <p:nvSpPr>
          <p:cNvPr id="4" name="Slide Number Placeholder 3">
            <a:extLst>
              <a:ext uri="{FF2B5EF4-FFF2-40B4-BE49-F238E27FC236}">
                <a16:creationId xmlns:a16="http://schemas.microsoft.com/office/drawing/2014/main" id="{90932B94-683B-4534-B76B-C5531B932F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6" name="Rectangle 5">
            <a:extLst>
              <a:ext uri="{FF2B5EF4-FFF2-40B4-BE49-F238E27FC236}">
                <a16:creationId xmlns:a16="http://schemas.microsoft.com/office/drawing/2014/main" id="{66228FB3-256E-4BC8-8E41-6696D5896219}"/>
              </a:ext>
            </a:extLst>
          </p:cNvPr>
          <p:cNvSpPr/>
          <p:nvPr/>
        </p:nvSpPr>
        <p:spPr>
          <a:xfrm>
            <a:off x="3685880" y="1649691"/>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Throwable</a:t>
            </a:r>
          </a:p>
        </p:txBody>
      </p:sp>
      <p:sp>
        <p:nvSpPr>
          <p:cNvPr id="8" name="Rectangle 7">
            <a:extLst>
              <a:ext uri="{FF2B5EF4-FFF2-40B4-BE49-F238E27FC236}">
                <a16:creationId xmlns:a16="http://schemas.microsoft.com/office/drawing/2014/main" id="{AA6699BF-85F2-43F3-93F2-6C3B4DDEE8E7}"/>
              </a:ext>
            </a:extLst>
          </p:cNvPr>
          <p:cNvSpPr/>
          <p:nvPr/>
        </p:nvSpPr>
        <p:spPr>
          <a:xfrm>
            <a:off x="953678" y="2990653"/>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a:t>
            </a:r>
          </a:p>
        </p:txBody>
      </p:sp>
      <p:sp>
        <p:nvSpPr>
          <p:cNvPr id="10" name="Rectangle 9">
            <a:extLst>
              <a:ext uri="{FF2B5EF4-FFF2-40B4-BE49-F238E27FC236}">
                <a16:creationId xmlns:a16="http://schemas.microsoft.com/office/drawing/2014/main" id="{8526A51F-7529-4A2A-B0AF-143013A24BEB}"/>
              </a:ext>
            </a:extLst>
          </p:cNvPr>
          <p:cNvSpPr/>
          <p:nvPr/>
        </p:nvSpPr>
        <p:spPr>
          <a:xfrm>
            <a:off x="6408658" y="2990653"/>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Exception</a:t>
            </a:r>
          </a:p>
        </p:txBody>
      </p:sp>
      <p:sp>
        <p:nvSpPr>
          <p:cNvPr id="12" name="Rectangle 11">
            <a:extLst>
              <a:ext uri="{FF2B5EF4-FFF2-40B4-BE49-F238E27FC236}">
                <a16:creationId xmlns:a16="http://schemas.microsoft.com/office/drawing/2014/main" id="{99DABCA1-A9A0-409D-AA03-721F7498BFD7}"/>
              </a:ext>
            </a:extLst>
          </p:cNvPr>
          <p:cNvSpPr/>
          <p:nvPr/>
        </p:nvSpPr>
        <p:spPr>
          <a:xfrm>
            <a:off x="5517825" y="4359110"/>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RuntimeException</a:t>
            </a:r>
            <a:endParaRPr lang="en-US" dirty="0"/>
          </a:p>
        </p:txBody>
      </p:sp>
      <p:cxnSp>
        <p:nvCxnSpPr>
          <p:cNvPr id="18" name="Straight Connector 17">
            <a:extLst>
              <a:ext uri="{FF2B5EF4-FFF2-40B4-BE49-F238E27FC236}">
                <a16:creationId xmlns:a16="http://schemas.microsoft.com/office/drawing/2014/main" id="{4B7D51CA-6A43-4B4A-B325-DF2564A8D50E}"/>
              </a:ext>
            </a:extLst>
          </p:cNvPr>
          <p:cNvCxnSpPr>
            <a:stCxn id="6" idx="2"/>
            <a:endCxn id="10" idx="0"/>
          </p:cNvCxnSpPr>
          <p:nvPr/>
        </p:nvCxnSpPr>
        <p:spPr>
          <a:xfrm>
            <a:off x="4576713" y="2526384"/>
            <a:ext cx="2722778" cy="464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8399E11-4A2D-48B1-B626-599AA1B9B524}"/>
              </a:ext>
            </a:extLst>
          </p:cNvPr>
          <p:cNvCxnSpPr>
            <a:endCxn id="6" idx="2"/>
          </p:cNvCxnSpPr>
          <p:nvPr/>
        </p:nvCxnSpPr>
        <p:spPr>
          <a:xfrm flipV="1">
            <a:off x="1844509" y="2526384"/>
            <a:ext cx="2732204" cy="464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3CAF3A-2BAE-452D-AD35-66F6C330C671}"/>
              </a:ext>
            </a:extLst>
          </p:cNvPr>
          <p:cNvCxnSpPr>
            <a:stCxn id="10" idx="2"/>
            <a:endCxn id="12" idx="0"/>
          </p:cNvCxnSpPr>
          <p:nvPr/>
        </p:nvCxnSpPr>
        <p:spPr>
          <a:xfrm flipH="1">
            <a:off x="6408658" y="3867346"/>
            <a:ext cx="890833" cy="4917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841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Checked vs Unchecked Exceptions</a:t>
            </a:r>
            <a:endParaRPr dirty="0"/>
          </a:p>
        </p:txBody>
      </p:sp>
      <p:sp>
        <p:nvSpPr>
          <p:cNvPr id="289" name="Google Shape;289;p2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590"/>
              <a:buChar char="•"/>
            </a:pPr>
            <a:r>
              <a:rPr lang="en-US" sz="2590" b="1" dirty="0"/>
              <a:t>Checked</a:t>
            </a:r>
            <a:r>
              <a:rPr lang="en-US" sz="2590" dirty="0"/>
              <a:t> exceptions are those which are caught by your compiler, or at compile time.</a:t>
            </a:r>
          </a:p>
          <a:p>
            <a:pPr marL="342900" lvl="0" indent="-342900" algn="l" rtl="0">
              <a:spcBef>
                <a:spcPts val="0"/>
              </a:spcBef>
              <a:spcAft>
                <a:spcPts val="0"/>
              </a:spcAft>
              <a:buSzPts val="2590"/>
              <a:buChar char="•"/>
            </a:pPr>
            <a:r>
              <a:rPr lang="en-US" sz="2590" dirty="0"/>
              <a:t>If some code with a method throws a checked exception, the method must either handle the exception, or must request that the exception is handled later.</a:t>
            </a:r>
          </a:p>
          <a:p>
            <a:pPr marL="342900" lvl="0" indent="-342900" algn="l" rtl="0">
              <a:spcBef>
                <a:spcPts val="0"/>
              </a:spcBef>
              <a:spcAft>
                <a:spcPts val="0"/>
              </a:spcAft>
              <a:buSzPts val="2590"/>
              <a:buChar char="•"/>
            </a:pPr>
            <a:endParaRPr lang="en-US" sz="2590" dirty="0"/>
          </a:p>
          <a:p>
            <a:pPr marL="342900" lvl="0" indent="-342900" algn="l" rtl="0">
              <a:spcBef>
                <a:spcPts val="0"/>
              </a:spcBef>
              <a:spcAft>
                <a:spcPts val="0"/>
              </a:spcAft>
              <a:buSzPts val="2590"/>
              <a:buChar char="•"/>
            </a:pPr>
            <a:r>
              <a:rPr lang="en-US" sz="2590" b="1" dirty="0"/>
              <a:t>Unchecked </a:t>
            </a:r>
            <a:r>
              <a:rPr lang="en-US" sz="2590" dirty="0"/>
              <a:t>exceptions are exceptions that are not checked at compile time. Technically, you do not have to handle them…but you still should!</a:t>
            </a:r>
          </a:p>
          <a:p>
            <a:pPr marL="342900" lvl="0" indent="-342900" algn="l" rtl="0">
              <a:spcBef>
                <a:spcPts val="0"/>
              </a:spcBef>
              <a:spcAft>
                <a:spcPts val="0"/>
              </a:spcAft>
              <a:buSzPts val="2590"/>
              <a:buChar char="•"/>
            </a:pPr>
            <a:r>
              <a:rPr lang="en-US" sz="2590" dirty="0"/>
              <a:t>Runtime exceptions are unchecked exceptions (because the code was able to compile and run).</a:t>
            </a:r>
          </a:p>
        </p:txBody>
      </p:sp>
      <p:sp>
        <p:nvSpPr>
          <p:cNvPr id="290" name="Google Shape;290;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3690835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DFCB-FA37-4084-AACB-7CD873C508BA}"/>
              </a:ext>
            </a:extLst>
          </p:cNvPr>
          <p:cNvSpPr>
            <a:spLocks noGrp="1"/>
          </p:cNvSpPr>
          <p:nvPr>
            <p:ph type="title"/>
          </p:nvPr>
        </p:nvSpPr>
        <p:spPr/>
        <p:txBody>
          <a:bodyPr/>
          <a:lstStyle/>
          <a:p>
            <a:r>
              <a:rPr lang="en-US" dirty="0"/>
              <a:t>Anatomy of a Method – Java (Revisit)</a:t>
            </a:r>
          </a:p>
        </p:txBody>
      </p:sp>
      <p:sp>
        <p:nvSpPr>
          <p:cNvPr id="3" name="Text Placeholder 2">
            <a:extLst>
              <a:ext uri="{FF2B5EF4-FFF2-40B4-BE49-F238E27FC236}">
                <a16:creationId xmlns:a16="http://schemas.microsoft.com/office/drawing/2014/main" id="{91F5DC43-911C-4E53-95FC-06FD90F09716}"/>
              </a:ext>
            </a:extLst>
          </p:cNvPr>
          <p:cNvSpPr>
            <a:spLocks noGrp="1"/>
          </p:cNvSpPr>
          <p:nvPr>
            <p:ph type="body" idx="1"/>
          </p:nvPr>
        </p:nvSpPr>
        <p:spPr>
          <a:xfrm>
            <a:off x="380010" y="1481446"/>
            <a:ext cx="8344540" cy="4525963"/>
          </a:xfrm>
        </p:spPr>
        <p:txBody>
          <a:bodyPr/>
          <a:lstStyle/>
          <a:p>
            <a:pPr marL="457200" lvl="1" indent="0">
              <a:lnSpc>
                <a:spcPct val="90000"/>
              </a:lnSpc>
              <a:buNone/>
            </a:pPr>
            <a:r>
              <a:rPr lang="en-US" sz="2000" u="sng" dirty="0">
                <a:highlight>
                  <a:srgbClr val="FFFF00"/>
                </a:highlight>
              </a:rPr>
              <a:t>Access Mod</a:t>
            </a:r>
            <a:r>
              <a:rPr lang="en-US" sz="2000" dirty="0"/>
              <a:t> </a:t>
            </a:r>
            <a:r>
              <a:rPr lang="en-US" sz="2000" dirty="0">
                <a:highlight>
                  <a:srgbClr val="00FF00"/>
                </a:highlight>
              </a:rPr>
              <a:t>Non-Access Mod</a:t>
            </a:r>
            <a:r>
              <a:rPr lang="en-US" sz="2000" dirty="0"/>
              <a:t> </a:t>
            </a:r>
            <a:r>
              <a:rPr lang="en-US" sz="2000" u="sng" dirty="0">
                <a:highlight>
                  <a:srgbClr val="FF00FF"/>
                </a:highlight>
              </a:rPr>
              <a:t>Return Type</a:t>
            </a:r>
            <a:r>
              <a:rPr lang="en-US" sz="2000" dirty="0"/>
              <a:t> </a:t>
            </a:r>
            <a:r>
              <a:rPr lang="en-US" sz="2000" u="sng" dirty="0">
                <a:highlight>
                  <a:srgbClr val="00FFFF"/>
                </a:highlight>
              </a:rPr>
              <a:t>Name</a:t>
            </a:r>
            <a:r>
              <a:rPr lang="en-US" sz="2000" dirty="0"/>
              <a:t> (</a:t>
            </a:r>
            <a:r>
              <a:rPr lang="en-US" sz="2000" dirty="0">
                <a:highlight>
                  <a:srgbClr val="C0C0C0"/>
                </a:highlight>
              </a:rPr>
              <a:t>Parameters</a:t>
            </a:r>
            <a:r>
              <a:rPr lang="en-US" sz="2000" dirty="0"/>
              <a:t>) </a:t>
            </a:r>
            <a:r>
              <a:rPr lang="en-US" sz="2000" dirty="0">
                <a:solidFill>
                  <a:srgbClr val="FF0000"/>
                </a:solidFill>
              </a:rPr>
              <a:t>throws declaration </a:t>
            </a:r>
            <a:r>
              <a:rPr lang="en-US" sz="2000" dirty="0"/>
              <a:t>{ Method Body }</a:t>
            </a:r>
          </a:p>
          <a:p>
            <a:pPr marL="457200" lvl="1" indent="0">
              <a:lnSpc>
                <a:spcPct val="90000"/>
              </a:lnSpc>
              <a:buNone/>
            </a:pPr>
            <a:endParaRPr lang="en-US" sz="2000" dirty="0"/>
          </a:p>
          <a:p>
            <a:pPr marL="457200" lvl="1" indent="0">
              <a:lnSpc>
                <a:spcPct val="90000"/>
              </a:lnSpc>
              <a:buNone/>
            </a:pPr>
            <a:r>
              <a:rPr lang="en-US" sz="2000" dirty="0"/>
              <a:t>Ex:</a:t>
            </a:r>
          </a:p>
          <a:p>
            <a:pPr marL="457200" lvl="1" indent="0">
              <a:lnSpc>
                <a:spcPct val="90000"/>
              </a:lnSpc>
              <a:buNone/>
            </a:pPr>
            <a:r>
              <a:rPr lang="en-US" sz="2000" dirty="0">
                <a:highlight>
                  <a:srgbClr val="FFFF00"/>
                </a:highlight>
              </a:rPr>
              <a:t>private</a:t>
            </a:r>
            <a:r>
              <a:rPr lang="en-US" sz="2000" dirty="0"/>
              <a:t> </a:t>
            </a:r>
            <a:r>
              <a:rPr lang="en-US" sz="2000" dirty="0">
                <a:highlight>
                  <a:srgbClr val="00FF00"/>
                </a:highlight>
              </a:rPr>
              <a:t>static</a:t>
            </a:r>
            <a:r>
              <a:rPr lang="en-US" sz="2000" dirty="0"/>
              <a:t> </a:t>
            </a:r>
            <a:r>
              <a:rPr lang="en-US" sz="2000" dirty="0">
                <a:highlight>
                  <a:srgbClr val="FF00FF"/>
                </a:highlight>
              </a:rPr>
              <a:t>int</a:t>
            </a:r>
            <a:r>
              <a:rPr lang="en-US" sz="2000" dirty="0"/>
              <a:t> </a:t>
            </a:r>
            <a:r>
              <a:rPr lang="en-US" sz="2000" dirty="0">
                <a:highlight>
                  <a:srgbClr val="00FFFF"/>
                </a:highlight>
              </a:rPr>
              <a:t>sumOddNumbers</a:t>
            </a:r>
            <a:r>
              <a:rPr lang="en-US" sz="2000" dirty="0"/>
              <a:t> (</a:t>
            </a:r>
            <a:r>
              <a:rPr lang="en-US" sz="2000" dirty="0">
                <a:highlight>
                  <a:srgbClr val="C0C0C0"/>
                </a:highlight>
              </a:rPr>
              <a:t>int num1</a:t>
            </a:r>
            <a:r>
              <a:rPr lang="en-US" sz="2000" dirty="0"/>
              <a:t>, </a:t>
            </a:r>
            <a:r>
              <a:rPr lang="en-US" sz="2000" dirty="0">
                <a:highlight>
                  <a:srgbClr val="C0C0C0"/>
                </a:highlight>
              </a:rPr>
              <a:t>int num2</a:t>
            </a:r>
            <a:r>
              <a:rPr lang="en-US" sz="2000" dirty="0"/>
              <a:t>) </a:t>
            </a:r>
          </a:p>
          <a:p>
            <a:pPr marL="457200" lvl="1" indent="0">
              <a:lnSpc>
                <a:spcPct val="90000"/>
              </a:lnSpc>
              <a:buNone/>
            </a:pPr>
            <a:r>
              <a:rPr lang="en-US" sz="2000" dirty="0">
                <a:solidFill>
                  <a:srgbClr val="FF0000"/>
                </a:solidFill>
              </a:rPr>
              <a:t>	throws EvenNumberException</a:t>
            </a:r>
            <a:r>
              <a:rPr lang="en-US" sz="2000" dirty="0"/>
              <a:t> {</a:t>
            </a:r>
          </a:p>
          <a:p>
            <a:pPr marL="457200" lvl="1" indent="0">
              <a:lnSpc>
                <a:spcPct val="90000"/>
              </a:lnSpc>
              <a:buNone/>
            </a:pPr>
            <a:r>
              <a:rPr lang="en-US" sz="2000" i="1" dirty="0"/>
              <a:t>	if (num1 % 2 == 0 || num2 % 2 == 0) {</a:t>
            </a:r>
          </a:p>
          <a:p>
            <a:pPr marL="457200" lvl="1" indent="0">
              <a:lnSpc>
                <a:spcPct val="90000"/>
              </a:lnSpc>
              <a:buNone/>
            </a:pPr>
            <a:r>
              <a:rPr lang="en-US" sz="2000" i="1" dirty="0"/>
              <a:t>		throw new EvenNumberException(“Input was Even!”);</a:t>
            </a:r>
          </a:p>
          <a:p>
            <a:pPr marL="457200" lvl="1" indent="0">
              <a:lnSpc>
                <a:spcPct val="90000"/>
              </a:lnSpc>
              <a:buNone/>
            </a:pPr>
            <a:r>
              <a:rPr lang="en-US" sz="2000" i="1" dirty="0"/>
              <a:t>	}</a:t>
            </a:r>
          </a:p>
          <a:p>
            <a:pPr marL="457200" lvl="1" indent="0">
              <a:lnSpc>
                <a:spcPct val="90000"/>
              </a:lnSpc>
              <a:buNone/>
            </a:pPr>
            <a:r>
              <a:rPr lang="en-US" sz="2000" i="1" dirty="0"/>
              <a:t>	return num1 + num2;</a:t>
            </a:r>
          </a:p>
          <a:p>
            <a:pPr marL="457200" lvl="1" indent="0">
              <a:lnSpc>
                <a:spcPct val="90000"/>
              </a:lnSpc>
              <a:buNone/>
            </a:pPr>
            <a:r>
              <a:rPr lang="en-US" sz="2000" dirty="0"/>
              <a:t>}</a:t>
            </a:r>
          </a:p>
          <a:p>
            <a:pPr marL="457200" lvl="1" indent="0">
              <a:lnSpc>
                <a:spcPct val="90000"/>
              </a:lnSpc>
              <a:buNone/>
            </a:pPr>
            <a:endParaRPr lang="en-US" sz="2000" dirty="0"/>
          </a:p>
        </p:txBody>
      </p:sp>
      <p:sp>
        <p:nvSpPr>
          <p:cNvPr id="4" name="Slide Number Placeholder 3">
            <a:extLst>
              <a:ext uri="{FF2B5EF4-FFF2-40B4-BE49-F238E27FC236}">
                <a16:creationId xmlns:a16="http://schemas.microsoft.com/office/drawing/2014/main" id="{B1F45DA0-5792-42CE-90CD-F4FA2300D1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extLst>
      <p:ext uri="{BB962C8B-B14F-4D97-AF65-F5344CB8AC3E}">
        <p14:creationId xmlns:p14="http://schemas.microsoft.com/office/powerpoint/2010/main" val="1104934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5CB1-FC65-4AC7-83C5-D9E8749D97F2}"/>
              </a:ext>
            </a:extLst>
          </p:cNvPr>
          <p:cNvSpPr>
            <a:spLocks noGrp="1"/>
          </p:cNvSpPr>
          <p:nvPr>
            <p:ph type="title"/>
          </p:nvPr>
        </p:nvSpPr>
        <p:spPr/>
        <p:txBody>
          <a:bodyPr/>
          <a:lstStyle/>
          <a:p>
            <a:r>
              <a:rPr lang="en-US" dirty="0"/>
              <a:t>Array Based Structures </a:t>
            </a:r>
          </a:p>
        </p:txBody>
      </p:sp>
      <p:sp>
        <p:nvSpPr>
          <p:cNvPr id="3" name="Text Placeholder 2">
            <a:extLst>
              <a:ext uri="{FF2B5EF4-FFF2-40B4-BE49-F238E27FC236}">
                <a16:creationId xmlns:a16="http://schemas.microsoft.com/office/drawing/2014/main" id="{C6F51D0E-4D82-4BD3-A377-0C4E3AA74EF7}"/>
              </a:ext>
            </a:extLst>
          </p:cNvPr>
          <p:cNvSpPr>
            <a:spLocks noGrp="1"/>
          </p:cNvSpPr>
          <p:nvPr>
            <p:ph type="body" idx="1"/>
          </p:nvPr>
        </p:nvSpPr>
        <p:spPr/>
        <p:txBody>
          <a:bodyPr/>
          <a:lstStyle/>
          <a:p>
            <a:r>
              <a:rPr lang="en-US" dirty="0"/>
              <a:t>We are familiar with arrays- array-based structures simply use an array in the background. </a:t>
            </a:r>
          </a:p>
          <a:p>
            <a:r>
              <a:rPr lang="en-US" dirty="0"/>
              <a:t>Saving data in particular positions that each have corresponding indices. Then we can modify how these values are accessed if we wrap the array in another class. </a:t>
            </a:r>
          </a:p>
        </p:txBody>
      </p:sp>
      <p:sp>
        <p:nvSpPr>
          <p:cNvPr id="4" name="Slide Number Placeholder 3">
            <a:extLst>
              <a:ext uri="{FF2B5EF4-FFF2-40B4-BE49-F238E27FC236}">
                <a16:creationId xmlns:a16="http://schemas.microsoft.com/office/drawing/2014/main" id="{7B9A9BDE-83F8-4120-9B0A-D765603A17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grpSp>
        <p:nvGrpSpPr>
          <p:cNvPr id="35" name="Group 34">
            <a:extLst>
              <a:ext uri="{FF2B5EF4-FFF2-40B4-BE49-F238E27FC236}">
                <a16:creationId xmlns:a16="http://schemas.microsoft.com/office/drawing/2014/main" id="{2545D96B-3721-4D7A-B26E-EAB20DFA8857}"/>
              </a:ext>
            </a:extLst>
          </p:cNvPr>
          <p:cNvGrpSpPr/>
          <p:nvPr/>
        </p:nvGrpSpPr>
        <p:grpSpPr>
          <a:xfrm>
            <a:off x="1542860" y="4775226"/>
            <a:ext cx="2924710" cy="603315"/>
            <a:chOff x="5398423" y="3518185"/>
            <a:chExt cx="2924710" cy="603315"/>
          </a:xfrm>
        </p:grpSpPr>
        <p:grpSp>
          <p:nvGrpSpPr>
            <p:cNvPr id="22" name="Group 21">
              <a:extLst>
                <a:ext uri="{FF2B5EF4-FFF2-40B4-BE49-F238E27FC236}">
                  <a16:creationId xmlns:a16="http://schemas.microsoft.com/office/drawing/2014/main" id="{AB66BDA1-1C23-40A6-B159-76B210D8D373}"/>
                </a:ext>
              </a:extLst>
            </p:cNvPr>
            <p:cNvGrpSpPr/>
            <p:nvPr/>
          </p:nvGrpSpPr>
          <p:grpSpPr>
            <a:xfrm>
              <a:off x="5486400" y="3518185"/>
              <a:ext cx="2771476" cy="603315"/>
              <a:chOff x="5486400" y="3518185"/>
              <a:chExt cx="2771476" cy="603315"/>
            </a:xfrm>
          </p:grpSpPr>
          <p:sp>
            <p:nvSpPr>
              <p:cNvPr id="5" name="Rectangle 4">
                <a:extLst>
                  <a:ext uri="{FF2B5EF4-FFF2-40B4-BE49-F238E27FC236}">
                    <a16:creationId xmlns:a16="http://schemas.microsoft.com/office/drawing/2014/main" id="{1666B1E7-BF38-4BF5-AFC3-374545859774}"/>
                  </a:ext>
                </a:extLst>
              </p:cNvPr>
              <p:cNvSpPr/>
              <p:nvPr/>
            </p:nvSpPr>
            <p:spPr>
              <a:xfrm>
                <a:off x="5486400" y="3518185"/>
                <a:ext cx="2771476" cy="5844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000" dirty="0">
                  <a:latin typeface="Segoe Print" panose="02000600000000000000" pitchFamily="2" charset="0"/>
                </a:endParaRPr>
              </a:p>
            </p:txBody>
          </p:sp>
          <p:cxnSp>
            <p:nvCxnSpPr>
              <p:cNvPr id="7" name="Straight Connector 6">
                <a:extLst>
                  <a:ext uri="{FF2B5EF4-FFF2-40B4-BE49-F238E27FC236}">
                    <a16:creationId xmlns:a16="http://schemas.microsoft.com/office/drawing/2014/main" id="{52E86B8A-D857-4934-87F3-AEB9404EDEF2}"/>
                  </a:ext>
                </a:extLst>
              </p:cNvPr>
              <p:cNvCxnSpPr/>
              <p:nvPr/>
            </p:nvCxnSpPr>
            <p:spPr>
              <a:xfrm>
                <a:off x="5938887" y="3518185"/>
                <a:ext cx="0" cy="603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B34235-51D2-4659-BBFC-FA69BF8E1791}"/>
                  </a:ext>
                </a:extLst>
              </p:cNvPr>
              <p:cNvCxnSpPr>
                <a:cxnSpLocks/>
              </p:cNvCxnSpPr>
              <p:nvPr/>
            </p:nvCxnSpPr>
            <p:spPr>
              <a:xfrm>
                <a:off x="6391373"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2CF3587-0852-4D68-9504-62EA2AC3878A}"/>
                  </a:ext>
                </a:extLst>
              </p:cNvPr>
              <p:cNvCxnSpPr>
                <a:cxnSpLocks/>
                <a:stCxn id="5" idx="0"/>
                <a:endCxn id="5" idx="2"/>
              </p:cNvCxnSpPr>
              <p:nvPr/>
            </p:nvCxnSpPr>
            <p:spPr>
              <a:xfrm>
                <a:off x="6872138"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A912C9-83C8-4DBA-BC57-DC4060A302DC}"/>
                  </a:ext>
                </a:extLst>
              </p:cNvPr>
              <p:cNvCxnSpPr>
                <a:cxnSpLocks/>
              </p:cNvCxnSpPr>
              <p:nvPr/>
            </p:nvCxnSpPr>
            <p:spPr>
              <a:xfrm>
                <a:off x="7315199"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341096D-73CD-4F24-9286-D6F6AABE2D90}"/>
                  </a:ext>
                </a:extLst>
              </p:cNvPr>
              <p:cNvCxnSpPr>
                <a:cxnSpLocks/>
              </p:cNvCxnSpPr>
              <p:nvPr/>
            </p:nvCxnSpPr>
            <p:spPr>
              <a:xfrm>
                <a:off x="7775699" y="3518185"/>
                <a:ext cx="0" cy="5844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205783F0-E102-477D-9A80-43F1AAF6C067}"/>
                </a:ext>
              </a:extLst>
            </p:cNvPr>
            <p:cNvSpPr txBox="1"/>
            <p:nvPr/>
          </p:nvSpPr>
          <p:spPr>
            <a:xfrm>
              <a:off x="5398423" y="3634468"/>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p>
            <a:p>
              <a:r>
                <a:rPr lang="en-US" sz="800" dirty="0">
                  <a:solidFill>
                    <a:schemeClr val="bg2"/>
                  </a:solidFill>
                  <a:latin typeface="Segoe Print" panose="02000600000000000000" pitchFamily="2" charset="0"/>
                </a:rPr>
                <a:t>Index: 0</a:t>
              </a:r>
            </a:p>
          </p:txBody>
        </p:sp>
        <p:sp>
          <p:nvSpPr>
            <p:cNvPr id="29" name="TextBox 28">
              <a:extLst>
                <a:ext uri="{FF2B5EF4-FFF2-40B4-BE49-F238E27FC236}">
                  <a16:creationId xmlns:a16="http://schemas.microsoft.com/office/drawing/2014/main" id="{BD8C3C64-225F-4F9F-8F85-3267409F8CC7}"/>
                </a:ext>
              </a:extLst>
            </p:cNvPr>
            <p:cNvSpPr txBox="1"/>
            <p:nvPr/>
          </p:nvSpPr>
          <p:spPr>
            <a:xfrm>
              <a:off x="5867155" y="3634467"/>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p>
            <a:p>
              <a:r>
                <a:rPr lang="en-US" sz="800" dirty="0">
                  <a:solidFill>
                    <a:schemeClr val="bg2"/>
                  </a:solidFill>
                  <a:latin typeface="Segoe Print" panose="02000600000000000000" pitchFamily="2" charset="0"/>
                </a:rPr>
                <a:t>Index: 1</a:t>
              </a:r>
            </a:p>
          </p:txBody>
        </p:sp>
        <p:sp>
          <p:nvSpPr>
            <p:cNvPr id="30" name="TextBox 29">
              <a:extLst>
                <a:ext uri="{FF2B5EF4-FFF2-40B4-BE49-F238E27FC236}">
                  <a16:creationId xmlns:a16="http://schemas.microsoft.com/office/drawing/2014/main" id="{16CCC318-F07B-46AF-8E5D-FEEA6A6EA3AE}"/>
                </a:ext>
              </a:extLst>
            </p:cNvPr>
            <p:cNvSpPr txBox="1"/>
            <p:nvPr/>
          </p:nvSpPr>
          <p:spPr>
            <a:xfrm>
              <a:off x="6351479" y="3632572"/>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p>
            <a:p>
              <a:r>
                <a:rPr lang="en-US" sz="800" dirty="0">
                  <a:solidFill>
                    <a:schemeClr val="bg2"/>
                  </a:solidFill>
                  <a:latin typeface="Segoe Print" panose="02000600000000000000" pitchFamily="2" charset="0"/>
                </a:rPr>
                <a:t>Index: 2</a:t>
              </a:r>
            </a:p>
          </p:txBody>
        </p:sp>
        <p:sp>
          <p:nvSpPr>
            <p:cNvPr id="31" name="TextBox 30">
              <a:extLst>
                <a:ext uri="{FF2B5EF4-FFF2-40B4-BE49-F238E27FC236}">
                  <a16:creationId xmlns:a16="http://schemas.microsoft.com/office/drawing/2014/main" id="{64BC3E7A-C89B-46F1-BBB6-853E07377EA0}"/>
                </a:ext>
              </a:extLst>
            </p:cNvPr>
            <p:cNvSpPr txBox="1"/>
            <p:nvPr/>
          </p:nvSpPr>
          <p:spPr>
            <a:xfrm>
              <a:off x="6803964" y="3632572"/>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p>
            <a:p>
              <a:r>
                <a:rPr lang="en-US" sz="800" dirty="0">
                  <a:solidFill>
                    <a:schemeClr val="bg2"/>
                  </a:solidFill>
                  <a:latin typeface="Segoe Print" panose="02000600000000000000" pitchFamily="2" charset="0"/>
                </a:rPr>
                <a:t>Index: 3</a:t>
              </a:r>
            </a:p>
          </p:txBody>
        </p:sp>
        <p:sp>
          <p:nvSpPr>
            <p:cNvPr id="32" name="TextBox 31">
              <a:extLst>
                <a:ext uri="{FF2B5EF4-FFF2-40B4-BE49-F238E27FC236}">
                  <a16:creationId xmlns:a16="http://schemas.microsoft.com/office/drawing/2014/main" id="{8B6FB36B-64ED-4058-8A36-0001C6DF4B3E}"/>
                </a:ext>
              </a:extLst>
            </p:cNvPr>
            <p:cNvSpPr txBox="1"/>
            <p:nvPr/>
          </p:nvSpPr>
          <p:spPr>
            <a:xfrm>
              <a:off x="7240688" y="3623178"/>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p>
            <a:p>
              <a:r>
                <a:rPr lang="en-US" sz="800" dirty="0">
                  <a:solidFill>
                    <a:schemeClr val="bg2"/>
                  </a:solidFill>
                  <a:latin typeface="Segoe Print" panose="02000600000000000000" pitchFamily="2" charset="0"/>
                </a:rPr>
                <a:t>Index: 4</a:t>
              </a:r>
            </a:p>
          </p:txBody>
        </p:sp>
        <p:sp>
          <p:nvSpPr>
            <p:cNvPr id="33" name="TextBox 32">
              <a:extLst>
                <a:ext uri="{FF2B5EF4-FFF2-40B4-BE49-F238E27FC236}">
                  <a16:creationId xmlns:a16="http://schemas.microsoft.com/office/drawing/2014/main" id="{0B26479F-0AA9-4235-910C-3A9AF8BA7B1E}"/>
                </a:ext>
              </a:extLst>
            </p:cNvPr>
            <p:cNvSpPr txBox="1"/>
            <p:nvPr/>
          </p:nvSpPr>
          <p:spPr>
            <a:xfrm>
              <a:off x="7716877" y="3627601"/>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p>
            <a:p>
              <a:r>
                <a:rPr lang="en-US" sz="800" dirty="0">
                  <a:solidFill>
                    <a:schemeClr val="bg2"/>
                  </a:solidFill>
                  <a:latin typeface="Segoe Print" panose="02000600000000000000" pitchFamily="2" charset="0"/>
                </a:rPr>
                <a:t>Index: 5</a:t>
              </a:r>
            </a:p>
          </p:txBody>
        </p:sp>
      </p:grpSp>
    </p:spTree>
    <p:extLst>
      <p:ext uri="{BB962C8B-B14F-4D97-AF65-F5344CB8AC3E}">
        <p14:creationId xmlns:p14="http://schemas.microsoft.com/office/powerpoint/2010/main" val="3078128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13FE-6CF5-4DCF-B5BC-7066A80B7A17}"/>
              </a:ext>
            </a:extLst>
          </p:cNvPr>
          <p:cNvSpPr>
            <a:spLocks noGrp="1"/>
          </p:cNvSpPr>
          <p:nvPr>
            <p:ph type="title"/>
          </p:nvPr>
        </p:nvSpPr>
        <p:spPr/>
        <p:txBody>
          <a:bodyPr/>
          <a:lstStyle/>
          <a:p>
            <a:r>
              <a:rPr lang="en-US" dirty="0"/>
              <a:t>Example – Creating Custom Exceptions</a:t>
            </a:r>
          </a:p>
        </p:txBody>
      </p:sp>
      <p:sp>
        <p:nvSpPr>
          <p:cNvPr id="4" name="Slide Number Placeholder 3">
            <a:extLst>
              <a:ext uri="{FF2B5EF4-FFF2-40B4-BE49-F238E27FC236}">
                <a16:creationId xmlns:a16="http://schemas.microsoft.com/office/drawing/2014/main" id="{EDA35003-1376-4D22-96BB-2BF52AF1DA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
        <p:nvSpPr>
          <p:cNvPr id="5" name="Rectangle 4">
            <a:extLst>
              <a:ext uri="{FF2B5EF4-FFF2-40B4-BE49-F238E27FC236}">
                <a16:creationId xmlns:a16="http://schemas.microsoft.com/office/drawing/2014/main" id="{2CBE63C9-E14A-4D87-95FA-15FB135F6FA8}"/>
              </a:ext>
            </a:extLst>
          </p:cNvPr>
          <p:cNvSpPr/>
          <p:nvPr/>
        </p:nvSpPr>
        <p:spPr>
          <a:xfrm>
            <a:off x="1371600" y="3744427"/>
            <a:ext cx="6400800" cy="14008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228600"/>
            <a:r>
              <a:rPr lang="en-US" dirty="0">
                <a:latin typeface="Courier New" panose="02070309020205020404" pitchFamily="49" charset="0"/>
                <a:cs typeface="Courier New" panose="02070309020205020404" pitchFamily="49" charset="0"/>
              </a:rPr>
              <a:t>public class EvenNumberException extends Exception{</a:t>
            </a:r>
          </a:p>
          <a:p>
            <a:pPr defTabSz="228600"/>
            <a:r>
              <a:rPr lang="en-US" dirty="0">
                <a:latin typeface="Courier New" panose="02070309020205020404" pitchFamily="49" charset="0"/>
                <a:cs typeface="Courier New" panose="02070309020205020404" pitchFamily="49" charset="0"/>
              </a:rPr>
              <a:t>	public EvenNumberException(String message){</a:t>
            </a:r>
          </a:p>
          <a:p>
            <a:pPr defTabSz="228600"/>
            <a:r>
              <a:rPr lang="en-US" dirty="0">
                <a:latin typeface="Courier New" panose="02070309020205020404" pitchFamily="49" charset="0"/>
                <a:cs typeface="Courier New" panose="02070309020205020404" pitchFamily="49" charset="0"/>
              </a:rPr>
              <a:t>		super(message);</a:t>
            </a:r>
          </a:p>
          <a:p>
            <a:pPr defTabSz="228600"/>
            <a:r>
              <a:rPr lang="en-US" dirty="0">
                <a:latin typeface="Courier New" panose="02070309020205020404" pitchFamily="49" charset="0"/>
                <a:cs typeface="Courier New" panose="02070309020205020404" pitchFamily="49" charset="0"/>
              </a:rPr>
              <a:t>	}</a:t>
            </a:r>
          </a:p>
          <a:p>
            <a:pPr defTabSz="228600"/>
            <a:r>
              <a:rPr lang="en-US" dirty="0">
                <a:latin typeface="Courier New" panose="02070309020205020404" pitchFamily="49" charset="0"/>
                <a:cs typeface="Courier New" panose="02070309020205020404" pitchFamily="49" charset="0"/>
              </a:rPr>
              <a:t>	public EvenNumberException(){}</a:t>
            </a:r>
          </a:p>
          <a:p>
            <a:pPr defTabSz="228600"/>
            <a:r>
              <a:rPr lang="en-US" dirty="0">
                <a:latin typeface="Courier New" panose="02070309020205020404" pitchFamily="49" charset="0"/>
                <a:cs typeface="Courier New" panose="02070309020205020404" pitchFamily="49" charset="0"/>
              </a:rPr>
              <a:t>}</a:t>
            </a:r>
          </a:p>
        </p:txBody>
      </p:sp>
      <p:sp>
        <p:nvSpPr>
          <p:cNvPr id="7" name="Google Shape;289;p26">
            <a:extLst>
              <a:ext uri="{FF2B5EF4-FFF2-40B4-BE49-F238E27FC236}">
                <a16:creationId xmlns:a16="http://schemas.microsoft.com/office/drawing/2014/main" id="{86C86923-55C9-449C-B31B-0365EE323A76}"/>
              </a:ext>
            </a:extLst>
          </p:cNvPr>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590"/>
              <a:buChar char="•"/>
            </a:pPr>
            <a:r>
              <a:rPr lang="en-US" sz="2590" dirty="0"/>
              <a:t>Custom Exception can be created by extending the Exception Class, or the Throwable Class.</a:t>
            </a:r>
          </a:p>
          <a:p>
            <a:pPr marL="342900" lvl="0" indent="-342900" algn="l" rtl="0">
              <a:spcBef>
                <a:spcPts val="0"/>
              </a:spcBef>
              <a:spcAft>
                <a:spcPts val="0"/>
              </a:spcAft>
              <a:buSzPts val="2590"/>
              <a:buChar char="•"/>
            </a:pPr>
            <a:r>
              <a:rPr lang="en-US" sz="2590" dirty="0"/>
              <a:t>Typically, this is done by extending the Exception class to provide more structure to the newly created exception.</a:t>
            </a:r>
          </a:p>
        </p:txBody>
      </p:sp>
    </p:spTree>
    <p:extLst>
      <p:ext uri="{BB962C8B-B14F-4D97-AF65-F5344CB8AC3E}">
        <p14:creationId xmlns:p14="http://schemas.microsoft.com/office/powerpoint/2010/main" val="95856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13FE-6CF5-4DCF-B5BC-7066A80B7A17}"/>
              </a:ext>
            </a:extLst>
          </p:cNvPr>
          <p:cNvSpPr>
            <a:spLocks noGrp="1"/>
          </p:cNvSpPr>
          <p:nvPr>
            <p:ph type="title"/>
          </p:nvPr>
        </p:nvSpPr>
        <p:spPr/>
        <p:txBody>
          <a:bodyPr/>
          <a:lstStyle/>
          <a:p>
            <a:r>
              <a:rPr lang="en-US" dirty="0"/>
              <a:t>Example – Using Custom Exceptions</a:t>
            </a:r>
          </a:p>
        </p:txBody>
      </p:sp>
      <p:sp>
        <p:nvSpPr>
          <p:cNvPr id="4" name="Slide Number Placeholder 3">
            <a:extLst>
              <a:ext uri="{FF2B5EF4-FFF2-40B4-BE49-F238E27FC236}">
                <a16:creationId xmlns:a16="http://schemas.microsoft.com/office/drawing/2014/main" id="{EDA35003-1376-4D22-96BB-2BF52AF1DA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
        <p:nvSpPr>
          <p:cNvPr id="6" name="Rectangle 5">
            <a:extLst>
              <a:ext uri="{FF2B5EF4-FFF2-40B4-BE49-F238E27FC236}">
                <a16:creationId xmlns:a16="http://schemas.microsoft.com/office/drawing/2014/main" id="{C3F26C82-7755-4AFC-B86D-E5AA449D2D61}"/>
              </a:ext>
            </a:extLst>
          </p:cNvPr>
          <p:cNvSpPr/>
          <p:nvPr/>
        </p:nvSpPr>
        <p:spPr>
          <a:xfrm>
            <a:off x="159914" y="1921080"/>
            <a:ext cx="8824172" cy="40887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228600"/>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DoStuff</a:t>
            </a:r>
            <a:r>
              <a:rPr lang="en-US" dirty="0">
                <a:latin typeface="Courier New" panose="02070309020205020404" pitchFamily="49" charset="0"/>
                <a:cs typeface="Courier New" panose="02070309020205020404" pitchFamily="49" charset="0"/>
              </a:rPr>
              <a:t>{</a:t>
            </a:r>
          </a:p>
          <a:p>
            <a:pPr defTabSz="228600"/>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defTabSz="228600"/>
            <a:r>
              <a:rPr lang="en-US" dirty="0">
                <a:latin typeface="Courier New" panose="02070309020205020404" pitchFamily="49" charset="0"/>
                <a:cs typeface="Courier New" panose="02070309020205020404" pitchFamily="49" charset="0"/>
              </a:rPr>
              <a:t>		try{</a:t>
            </a:r>
          </a:p>
          <a:p>
            <a:pPr defTabSz="228600"/>
            <a:r>
              <a:rPr lang="en-US" dirty="0">
                <a:latin typeface="Courier New" panose="02070309020205020404" pitchFamily="49" charset="0"/>
                <a:cs typeface="Courier New" panose="02070309020205020404" pitchFamily="49" charset="0"/>
              </a:rPr>
              <a:t>			sumOddNumbers(1,2);</a:t>
            </a:r>
          </a:p>
          <a:p>
            <a:pPr defTabSz="228600"/>
            <a:r>
              <a:rPr lang="en-US" dirty="0">
                <a:latin typeface="Courier New" panose="02070309020205020404" pitchFamily="49" charset="0"/>
                <a:cs typeface="Courier New" panose="02070309020205020404" pitchFamily="49" charset="0"/>
              </a:rPr>
              <a:t>		}catch(EvenNumberException ex){</a:t>
            </a:r>
          </a:p>
          <a:p>
            <a:pPr defTabSz="228600"/>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ex.printStackTrace</a:t>
            </a:r>
            <a:r>
              <a:rPr lang="en-US" dirty="0">
                <a:latin typeface="Courier New" panose="02070309020205020404" pitchFamily="49" charset="0"/>
                <a:cs typeface="Courier New" panose="02070309020205020404" pitchFamily="49" charset="0"/>
              </a:rPr>
              <a:t>();</a:t>
            </a:r>
          </a:p>
          <a:p>
            <a:pPr defTabSz="228600"/>
            <a:r>
              <a:rPr lang="en-US" dirty="0">
                <a:latin typeface="Courier New" panose="02070309020205020404" pitchFamily="49" charset="0"/>
                <a:cs typeface="Courier New" panose="02070309020205020404" pitchFamily="49" charset="0"/>
              </a:rPr>
              <a:t>		} catch(Exception ex){</a:t>
            </a:r>
          </a:p>
          <a:p>
            <a:pPr defTabSz="228600"/>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ex.printStackTrace</a:t>
            </a:r>
            <a:r>
              <a:rPr lang="en-US" dirty="0">
                <a:latin typeface="Courier New" panose="02070309020205020404" pitchFamily="49" charset="0"/>
                <a:cs typeface="Courier New" panose="02070309020205020404" pitchFamily="49" charset="0"/>
              </a:rPr>
              <a:t>();</a:t>
            </a:r>
          </a:p>
          <a:p>
            <a:pPr defTabSz="228600"/>
            <a:r>
              <a:rPr lang="en-US" dirty="0">
                <a:latin typeface="Courier New" panose="02070309020205020404" pitchFamily="49" charset="0"/>
                <a:cs typeface="Courier New" panose="02070309020205020404" pitchFamily="49" charset="0"/>
              </a:rPr>
              <a:t>		} finally{ // Finally blocks will ALWAYS run}</a:t>
            </a:r>
          </a:p>
          <a:p>
            <a:pPr defTabSz="228600"/>
            <a:r>
              <a:rPr lang="en-US" dirty="0">
                <a:latin typeface="Courier New" panose="02070309020205020404" pitchFamily="49" charset="0"/>
                <a:cs typeface="Courier New" panose="02070309020205020404" pitchFamily="49" charset="0"/>
              </a:rPr>
              <a:t>	}</a:t>
            </a:r>
          </a:p>
          <a:p>
            <a:pPr defTabSz="228600"/>
            <a:endParaRPr lang="en-US" dirty="0">
              <a:latin typeface="Courier New" panose="02070309020205020404" pitchFamily="49" charset="0"/>
              <a:cs typeface="Courier New" panose="02070309020205020404" pitchFamily="49" charset="0"/>
            </a:endParaRPr>
          </a:p>
          <a:p>
            <a:pPr defTabSz="228600"/>
            <a:r>
              <a:rPr lang="en-US" dirty="0">
                <a:latin typeface="Courier New" panose="02070309020205020404" pitchFamily="49" charset="0"/>
                <a:cs typeface="Courier New" panose="02070309020205020404" pitchFamily="49" charset="0"/>
              </a:rPr>
              <a:t>	public static int sumOddNumbers(int num1, int num2)throws EvenNumberException{</a:t>
            </a:r>
          </a:p>
          <a:p>
            <a:pPr defTabSz="228600"/>
            <a:r>
              <a:rPr lang="en-US" dirty="0">
                <a:latin typeface="Courier New" panose="02070309020205020404" pitchFamily="49" charset="0"/>
                <a:cs typeface="Courier New" panose="02070309020205020404" pitchFamily="49" charset="0"/>
              </a:rPr>
              <a:t>		if(num1 % 2 == 0 || num2 % 2 == 0)</a:t>
            </a:r>
          </a:p>
          <a:p>
            <a:pPr defTabSz="228600"/>
            <a:r>
              <a:rPr lang="en-US" dirty="0">
                <a:latin typeface="Courier New" panose="02070309020205020404" pitchFamily="49" charset="0"/>
                <a:cs typeface="Courier New" panose="02070309020205020404" pitchFamily="49" charset="0"/>
              </a:rPr>
              <a:t>			throw new EvenNumberException(“Input is even”);</a:t>
            </a:r>
          </a:p>
          <a:p>
            <a:pPr defTabSz="228600"/>
            <a:r>
              <a:rPr lang="en-US" dirty="0">
                <a:latin typeface="Courier New" panose="02070309020205020404" pitchFamily="49" charset="0"/>
                <a:cs typeface="Courier New" panose="02070309020205020404" pitchFamily="49" charset="0"/>
              </a:rPr>
              <a:t>		return num1 + num2;</a:t>
            </a:r>
          </a:p>
          <a:p>
            <a:pPr defTabSz="228600"/>
            <a:r>
              <a:rPr lang="en-US" dirty="0">
                <a:latin typeface="Courier New" panose="02070309020205020404" pitchFamily="49" charset="0"/>
                <a:cs typeface="Courier New" panose="02070309020205020404" pitchFamily="49" charset="0"/>
              </a:rPr>
              <a:t>	}</a:t>
            </a:r>
          </a:p>
          <a:p>
            <a:pPr defTabSz="228600"/>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37166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Reading Stacktraces</a:t>
            </a:r>
            <a:endParaRPr/>
          </a:p>
        </p:txBody>
      </p:sp>
      <p:sp>
        <p:nvSpPr>
          <p:cNvPr id="289" name="Google Shape;289;p2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When a Java application throws an exception, it generates a “</a:t>
            </a:r>
            <a:r>
              <a:rPr lang="en-US" sz="2590" dirty="0" err="1"/>
              <a:t>stacktrace</a:t>
            </a:r>
            <a:r>
              <a:rPr lang="en-US" sz="2590" dirty="0"/>
              <a:t>”</a:t>
            </a:r>
            <a:endParaRPr dirty="0"/>
          </a:p>
          <a:p>
            <a:pPr marL="742950" lvl="1" indent="-285750" algn="l" rtl="0">
              <a:spcBef>
                <a:spcPts val="444"/>
              </a:spcBef>
              <a:spcAft>
                <a:spcPts val="0"/>
              </a:spcAft>
              <a:buSzPts val="2220"/>
              <a:buChar char="–"/>
            </a:pPr>
            <a:r>
              <a:rPr lang="en-US" sz="2220" dirty="0"/>
              <a:t>A report that </a:t>
            </a:r>
            <a:r>
              <a:rPr lang="en-US" sz="2220" i="1" dirty="0"/>
              <a:t>traces</a:t>
            </a:r>
            <a:r>
              <a:rPr lang="en-US" sz="2220" dirty="0"/>
              <a:t> the method calls that generated the exception back through the application </a:t>
            </a:r>
            <a:r>
              <a:rPr lang="en-US" sz="2220" i="1" dirty="0"/>
              <a:t>stack</a:t>
            </a:r>
            <a:r>
              <a:rPr lang="en-US" sz="2220" dirty="0"/>
              <a:t>.</a:t>
            </a:r>
            <a:endParaRPr dirty="0"/>
          </a:p>
          <a:p>
            <a:pPr marL="342900" lvl="0" indent="-342900" algn="l" rtl="0">
              <a:spcBef>
                <a:spcPts val="518"/>
              </a:spcBef>
              <a:spcAft>
                <a:spcPts val="0"/>
              </a:spcAft>
              <a:buSzPts val="2590"/>
              <a:buChar char="•"/>
            </a:pPr>
            <a:r>
              <a:rPr lang="en-US" sz="2590" dirty="0"/>
              <a:t>When an application runs, its instructions are stacked on top of each other, and resolved top-to-bottom. </a:t>
            </a:r>
            <a:endParaRPr dirty="0"/>
          </a:p>
          <a:p>
            <a:pPr marL="342900" lvl="0" indent="-342900" algn="l" rtl="0">
              <a:spcBef>
                <a:spcPts val="518"/>
              </a:spcBef>
              <a:spcAft>
                <a:spcPts val="0"/>
              </a:spcAft>
              <a:buSzPts val="2590"/>
              <a:buChar char="•"/>
            </a:pPr>
            <a:r>
              <a:rPr lang="en-US" sz="2590" dirty="0"/>
              <a:t>When the application calls a function, that function is placed “on top of the stack”. The function must be resolved before execution can continue.</a:t>
            </a:r>
            <a:endParaRPr dirty="0"/>
          </a:p>
          <a:p>
            <a:pPr marL="342900" lvl="0" indent="-342900" algn="l" rtl="0">
              <a:spcBef>
                <a:spcPts val="518"/>
              </a:spcBef>
              <a:spcAft>
                <a:spcPts val="0"/>
              </a:spcAft>
              <a:buSzPts val="2590"/>
              <a:buChar char="•"/>
            </a:pPr>
            <a:r>
              <a:rPr lang="en-US" sz="2590" dirty="0"/>
              <a:t>Functions can call other functions, etc.</a:t>
            </a:r>
            <a:endParaRPr dirty="0"/>
          </a:p>
        </p:txBody>
      </p:sp>
      <p:sp>
        <p:nvSpPr>
          <p:cNvPr id="290" name="Google Shape;290;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Stacktraces Cont.</a:t>
            </a:r>
            <a:endParaRPr/>
          </a:p>
        </p:txBody>
      </p:sp>
      <p:sp>
        <p:nvSpPr>
          <p:cNvPr id="296" name="Google Shape;296;p27"/>
          <p:cNvSpPr txBox="1">
            <a:spLocks noGrp="1"/>
          </p:cNvSpPr>
          <p:nvPr>
            <p:ph type="body" idx="1"/>
          </p:nvPr>
        </p:nvSpPr>
        <p:spPr>
          <a:xfrm>
            <a:off x="380010" y="1481447"/>
            <a:ext cx="8383980" cy="325081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dirty="0">
                <a:latin typeface="Courier New"/>
                <a:ea typeface="Courier New"/>
                <a:cs typeface="Courier New"/>
                <a:sym typeface="Courier New"/>
              </a:rPr>
              <a:t>public class Test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public static void main(String[] </a:t>
            </a:r>
            <a:r>
              <a:rPr lang="en-US" sz="1600" dirty="0" err="1">
                <a:latin typeface="Courier New"/>
                <a:ea typeface="Courier New"/>
                <a:cs typeface="Courier New"/>
                <a:sym typeface="Courier New"/>
              </a:rPr>
              <a:t>args</a:t>
            </a: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mathInvoker</a:t>
            </a:r>
            <a:r>
              <a:rPr lang="en-US" sz="1600" dirty="0">
                <a:latin typeface="Courier New"/>
                <a:ea typeface="Courier New"/>
                <a:cs typeface="Courier New"/>
                <a:sym typeface="Courier New"/>
              </a:rPr>
              <a:t>(1, 0);</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public static void </a:t>
            </a:r>
            <a:r>
              <a:rPr lang="en-US" sz="1600" dirty="0" err="1">
                <a:latin typeface="Courier New"/>
                <a:ea typeface="Courier New"/>
                <a:cs typeface="Courier New"/>
                <a:sym typeface="Courier New"/>
              </a:rPr>
              <a:t>mathInvoker</a:t>
            </a:r>
            <a:r>
              <a:rPr lang="en-US" sz="1600" dirty="0">
                <a:latin typeface="Courier New"/>
                <a:ea typeface="Courier New"/>
                <a:cs typeface="Courier New"/>
                <a:sym typeface="Courier New"/>
              </a:rPr>
              <a:t>(int a, int b)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division(a, b);</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public static void division(int a, int b)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System.out.println</a:t>
            </a:r>
            <a:r>
              <a:rPr lang="en-US" sz="1600" dirty="0">
                <a:latin typeface="Courier New"/>
                <a:ea typeface="Courier New"/>
                <a:cs typeface="Courier New"/>
                <a:sym typeface="Courier New"/>
              </a:rPr>
              <a:t>("a / b:" + (a / b));</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a:t>
            </a:r>
            <a:endParaRPr dirty="0"/>
          </a:p>
          <a:p>
            <a:pPr marL="0" lvl="0" indent="0" algn="l" rtl="0">
              <a:spcBef>
                <a:spcPts val="320"/>
              </a:spcBef>
              <a:spcAft>
                <a:spcPts val="0"/>
              </a:spcAft>
              <a:buSzPts val="1600"/>
              <a:buNone/>
            </a:pPr>
            <a:endParaRPr sz="1600" dirty="0">
              <a:latin typeface="Courier New"/>
              <a:ea typeface="Courier New"/>
              <a:cs typeface="Courier New"/>
              <a:sym typeface="Courier New"/>
            </a:endParaRPr>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2" name="Rectangle 1">
            <a:extLst>
              <a:ext uri="{FF2B5EF4-FFF2-40B4-BE49-F238E27FC236}">
                <a16:creationId xmlns:a16="http://schemas.microsoft.com/office/drawing/2014/main" id="{F3D525DE-2ED0-40F9-BA2A-E74AB16BF822}"/>
              </a:ext>
            </a:extLst>
          </p:cNvPr>
          <p:cNvSpPr/>
          <p:nvPr/>
        </p:nvSpPr>
        <p:spPr>
          <a:xfrm>
            <a:off x="915869" y="5138228"/>
            <a:ext cx="7312262" cy="12254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spcBef>
                <a:spcPts val="320"/>
              </a:spcBef>
              <a:buSzPts val="1600"/>
            </a:pPr>
            <a:r>
              <a:rPr lang="en-US" dirty="0">
                <a:latin typeface="Courier New"/>
                <a:ea typeface="Courier New"/>
                <a:cs typeface="Courier New"/>
                <a:sym typeface="Courier New"/>
              </a:rPr>
              <a:t>Exception in thread "main" </a:t>
            </a:r>
            <a:r>
              <a:rPr lang="en-US" dirty="0" err="1">
                <a:latin typeface="Courier New"/>
                <a:ea typeface="Courier New"/>
                <a:cs typeface="Courier New"/>
                <a:sym typeface="Courier New"/>
              </a:rPr>
              <a:t>java.lang.ArithmeticException</a:t>
            </a:r>
            <a:r>
              <a:rPr lang="en-US" dirty="0">
                <a:latin typeface="Courier New"/>
                <a:ea typeface="Courier New"/>
                <a:cs typeface="Courier New"/>
                <a:sym typeface="Courier New"/>
              </a:rPr>
              <a:t>: / by zero</a:t>
            </a:r>
            <a:endParaRPr lang="en-US" dirty="0"/>
          </a:p>
          <a:p>
            <a:pPr lvl="0">
              <a:spcBef>
                <a:spcPts val="320"/>
              </a:spcBef>
              <a:buSzPts val="1600"/>
            </a:pPr>
            <a:r>
              <a:rPr lang="en-US" dirty="0">
                <a:latin typeface="Courier New"/>
                <a:ea typeface="Courier New"/>
                <a:cs typeface="Courier New"/>
                <a:sym typeface="Courier New"/>
              </a:rPr>
              <a:t>	at </a:t>
            </a:r>
            <a:r>
              <a:rPr lang="en-US" dirty="0" err="1">
                <a:latin typeface="Courier New"/>
                <a:ea typeface="Courier New"/>
                <a:cs typeface="Courier New"/>
                <a:sym typeface="Courier New"/>
              </a:rPr>
              <a:t>samples.Test.division</a:t>
            </a:r>
            <a:r>
              <a:rPr lang="en-US" dirty="0">
                <a:latin typeface="Courier New"/>
                <a:ea typeface="Courier New"/>
                <a:cs typeface="Courier New"/>
                <a:sym typeface="Courier New"/>
              </a:rPr>
              <a:t>(Test.java:11)</a:t>
            </a:r>
            <a:endParaRPr lang="en-US" dirty="0"/>
          </a:p>
          <a:p>
            <a:pPr lvl="0">
              <a:spcBef>
                <a:spcPts val="320"/>
              </a:spcBef>
              <a:buSzPts val="1600"/>
            </a:pPr>
            <a:r>
              <a:rPr lang="en-US" dirty="0">
                <a:latin typeface="Courier New"/>
                <a:ea typeface="Courier New"/>
                <a:cs typeface="Courier New"/>
                <a:sym typeface="Courier New"/>
              </a:rPr>
              <a:t>	at </a:t>
            </a:r>
            <a:r>
              <a:rPr lang="en-US" dirty="0" err="1">
                <a:latin typeface="Courier New"/>
                <a:ea typeface="Courier New"/>
                <a:cs typeface="Courier New"/>
                <a:sym typeface="Courier New"/>
              </a:rPr>
              <a:t>samples.Test.mathInvoker</a:t>
            </a:r>
            <a:r>
              <a:rPr lang="en-US" dirty="0">
                <a:latin typeface="Courier New"/>
                <a:ea typeface="Courier New"/>
                <a:cs typeface="Courier New"/>
                <a:sym typeface="Courier New"/>
              </a:rPr>
              <a:t>(Test.java:8)</a:t>
            </a:r>
            <a:endParaRPr lang="en-US" dirty="0"/>
          </a:p>
          <a:p>
            <a:pPr lvl="0">
              <a:spcBef>
                <a:spcPts val="320"/>
              </a:spcBef>
              <a:buSzPts val="1600"/>
            </a:pPr>
            <a:r>
              <a:rPr lang="en-US" dirty="0">
                <a:latin typeface="Courier New"/>
                <a:ea typeface="Courier New"/>
                <a:cs typeface="Courier New"/>
                <a:sym typeface="Courier New"/>
              </a:rPr>
              <a:t>	at </a:t>
            </a:r>
            <a:r>
              <a:rPr lang="en-US" dirty="0" err="1">
                <a:latin typeface="Courier New"/>
                <a:ea typeface="Courier New"/>
                <a:cs typeface="Courier New"/>
                <a:sym typeface="Courier New"/>
              </a:rPr>
              <a:t>samples.Test.main</a:t>
            </a:r>
            <a:r>
              <a:rPr lang="en-US" dirty="0">
                <a:latin typeface="Courier New"/>
                <a:ea typeface="Courier New"/>
                <a:cs typeface="Courier New"/>
                <a:sym typeface="Courier New"/>
              </a:rPr>
              <a:t>(Test.java:5)</a:t>
            </a:r>
            <a:endParaRPr lang="en-US" dirty="0"/>
          </a:p>
          <a:p>
            <a:pPr algn="ct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Reading </a:t>
            </a:r>
            <a:r>
              <a:rPr lang="en-US" dirty="0" err="1"/>
              <a:t>Stacktraces</a:t>
            </a:r>
            <a:r>
              <a:rPr lang="en-US" dirty="0"/>
              <a:t> to Debug Code</a:t>
            </a:r>
            <a:endParaRPr dirty="0"/>
          </a:p>
        </p:txBody>
      </p:sp>
      <p:sp>
        <p:nvSpPr>
          <p:cNvPr id="303" name="Google Shape;303;p28"/>
          <p:cNvSpPr txBox="1">
            <a:spLocks noGrp="1"/>
          </p:cNvSpPr>
          <p:nvPr>
            <p:ph type="body" idx="1"/>
          </p:nvPr>
        </p:nvSpPr>
        <p:spPr>
          <a:xfrm>
            <a:off x="380010" y="1481446"/>
            <a:ext cx="8383980" cy="50668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480"/>
              <a:buNone/>
            </a:pPr>
            <a:r>
              <a:rPr lang="en-US" sz="1480" dirty="0">
                <a:latin typeface="Courier New"/>
                <a:ea typeface="Courier New"/>
                <a:cs typeface="Courier New"/>
                <a:sym typeface="Courier New"/>
              </a:rPr>
              <a:t>Exception in thread "main" </a:t>
            </a:r>
            <a:r>
              <a:rPr lang="en-US" sz="1480" dirty="0" err="1">
                <a:highlight>
                  <a:srgbClr val="FFFF00"/>
                </a:highlight>
                <a:latin typeface="Courier New"/>
                <a:ea typeface="Courier New"/>
                <a:cs typeface="Courier New"/>
                <a:sym typeface="Courier New"/>
              </a:rPr>
              <a:t>java.lang.ArithmeticException</a:t>
            </a:r>
            <a:r>
              <a:rPr lang="en-US" sz="1480" dirty="0">
                <a:latin typeface="Courier New"/>
                <a:ea typeface="Courier New"/>
                <a:cs typeface="Courier New"/>
                <a:sym typeface="Courier New"/>
              </a:rPr>
              <a:t>: </a:t>
            </a:r>
            <a:r>
              <a:rPr lang="en-US" sz="1480" dirty="0">
                <a:highlight>
                  <a:srgbClr val="00FF00"/>
                </a:highlight>
                <a:latin typeface="Courier New"/>
                <a:ea typeface="Courier New"/>
                <a:cs typeface="Courier New"/>
                <a:sym typeface="Courier New"/>
              </a:rPr>
              <a:t>/ by zero</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highlight>
                  <a:srgbClr val="00FFFF"/>
                </a:highlight>
                <a:latin typeface="Courier New"/>
                <a:ea typeface="Courier New"/>
                <a:cs typeface="Courier New"/>
                <a:sym typeface="Courier New"/>
              </a:rPr>
              <a:t>samples.Test.division</a:t>
            </a:r>
            <a:r>
              <a:rPr lang="en-US" sz="1480" dirty="0">
                <a:latin typeface="Courier New"/>
                <a:ea typeface="Courier New"/>
                <a:cs typeface="Courier New"/>
                <a:sym typeface="Courier New"/>
              </a:rPr>
              <a:t>(</a:t>
            </a:r>
            <a:r>
              <a:rPr lang="en-US" sz="1480" dirty="0">
                <a:highlight>
                  <a:srgbClr val="FF00FF"/>
                </a:highlight>
                <a:latin typeface="Courier New"/>
                <a:ea typeface="Courier New"/>
                <a:cs typeface="Courier New"/>
                <a:sym typeface="Courier New"/>
              </a:rPr>
              <a:t>Test.java:11</a:t>
            </a:r>
            <a:r>
              <a:rPr lang="en-US" sz="1480" dirty="0">
                <a:latin typeface="Courier New"/>
                <a:ea typeface="Courier New"/>
                <a:cs typeface="Courier New"/>
                <a:sym typeface="Courier New"/>
              </a:rPr>
              <a:t>)</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latin typeface="Courier New"/>
                <a:ea typeface="Courier New"/>
                <a:cs typeface="Courier New"/>
                <a:sym typeface="Courier New"/>
              </a:rPr>
              <a:t>samples.Test.mathInvoker</a:t>
            </a:r>
            <a:r>
              <a:rPr lang="en-US" sz="1480" dirty="0">
                <a:latin typeface="Courier New"/>
                <a:ea typeface="Courier New"/>
                <a:cs typeface="Courier New"/>
                <a:sym typeface="Courier New"/>
              </a:rPr>
              <a:t>(Test.java:8)</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latin typeface="Courier New"/>
                <a:ea typeface="Courier New"/>
                <a:cs typeface="Courier New"/>
                <a:sym typeface="Courier New"/>
              </a:rPr>
              <a:t>samples.Test.main</a:t>
            </a:r>
            <a:r>
              <a:rPr lang="en-US" sz="1480" dirty="0">
                <a:latin typeface="Courier New"/>
                <a:ea typeface="Courier New"/>
                <a:cs typeface="Courier New"/>
                <a:sym typeface="Courier New"/>
              </a:rPr>
              <a:t>(Test.java:5)</a:t>
            </a:r>
            <a:endParaRPr dirty="0"/>
          </a:p>
          <a:p>
            <a:pPr marL="342900" lvl="0" indent="-342900" algn="l" rtl="0">
              <a:lnSpc>
                <a:spcPct val="90000"/>
              </a:lnSpc>
              <a:spcBef>
                <a:spcPts val="518"/>
              </a:spcBef>
              <a:spcAft>
                <a:spcPts val="0"/>
              </a:spcAft>
              <a:buSzPts val="2590"/>
              <a:buChar char="•"/>
            </a:pPr>
            <a:r>
              <a:rPr lang="en-US" sz="2590" dirty="0">
                <a:highlight>
                  <a:srgbClr val="FFFF00"/>
                </a:highlight>
              </a:rPr>
              <a:t>    </a:t>
            </a:r>
            <a:r>
              <a:rPr lang="en-US" sz="2590" dirty="0"/>
              <a:t> - The exception type (Arithmetic Exception)</a:t>
            </a:r>
            <a:endParaRPr dirty="0"/>
          </a:p>
          <a:p>
            <a:pPr marL="342900" lvl="0" indent="-342900" algn="l" rtl="0">
              <a:lnSpc>
                <a:spcPct val="90000"/>
              </a:lnSpc>
              <a:spcBef>
                <a:spcPts val="518"/>
              </a:spcBef>
              <a:spcAft>
                <a:spcPts val="0"/>
              </a:spcAft>
              <a:buSzPts val="2590"/>
              <a:buChar char="•"/>
            </a:pPr>
            <a:r>
              <a:rPr lang="en-US" sz="2590" dirty="0">
                <a:highlight>
                  <a:srgbClr val="00FF00"/>
                </a:highlight>
              </a:rPr>
              <a:t>    </a:t>
            </a:r>
            <a:r>
              <a:rPr lang="en-US" sz="2590" dirty="0"/>
              <a:t> - A description of the exception (if possible)</a:t>
            </a:r>
            <a:endParaRPr dirty="0"/>
          </a:p>
          <a:p>
            <a:pPr marL="342900" lvl="0" indent="-342900" algn="l" rtl="0">
              <a:lnSpc>
                <a:spcPct val="90000"/>
              </a:lnSpc>
              <a:spcBef>
                <a:spcPts val="518"/>
              </a:spcBef>
              <a:spcAft>
                <a:spcPts val="0"/>
              </a:spcAft>
              <a:buSzPts val="2590"/>
              <a:buChar char="•"/>
            </a:pPr>
            <a:r>
              <a:rPr lang="en-US" sz="2590" dirty="0">
                <a:highlight>
                  <a:srgbClr val="00FFFF"/>
                </a:highlight>
              </a:rPr>
              <a:t>    </a:t>
            </a:r>
            <a:r>
              <a:rPr lang="en-US" sz="2590" dirty="0"/>
              <a:t> - The method where the exception </a:t>
            </a:r>
            <a:r>
              <a:rPr lang="en-US" sz="2590" i="1" dirty="0"/>
              <a:t>probably </a:t>
            </a:r>
            <a:r>
              <a:rPr lang="en-US" sz="2590" dirty="0"/>
              <a:t>occurred</a:t>
            </a:r>
            <a:endParaRPr dirty="0"/>
          </a:p>
          <a:p>
            <a:pPr marL="342900" lvl="0" indent="-342900" algn="l" rtl="0">
              <a:lnSpc>
                <a:spcPct val="90000"/>
              </a:lnSpc>
              <a:spcBef>
                <a:spcPts val="518"/>
              </a:spcBef>
              <a:spcAft>
                <a:spcPts val="0"/>
              </a:spcAft>
              <a:buSzPts val="2590"/>
              <a:buChar char="•"/>
            </a:pPr>
            <a:r>
              <a:rPr lang="en-US" sz="2590" dirty="0">
                <a:highlight>
                  <a:srgbClr val="FF00FF"/>
                </a:highlight>
              </a:rPr>
              <a:t>    </a:t>
            </a:r>
            <a:r>
              <a:rPr lang="en-US" sz="2590" dirty="0"/>
              <a:t> - The line of code where the exception occurred </a:t>
            </a:r>
            <a:r>
              <a:rPr lang="en-US" sz="2590" i="1" dirty="0"/>
              <a:t>or where the next function was called</a:t>
            </a:r>
            <a:endParaRPr dirty="0"/>
          </a:p>
          <a:p>
            <a:pPr marL="342900" lvl="0" indent="-342900" algn="l" rtl="0">
              <a:lnSpc>
                <a:spcPct val="90000"/>
              </a:lnSpc>
              <a:spcBef>
                <a:spcPts val="518"/>
              </a:spcBef>
              <a:spcAft>
                <a:spcPts val="0"/>
              </a:spcAft>
              <a:buSzPts val="2590"/>
              <a:buChar char="•"/>
            </a:pPr>
            <a:r>
              <a:rPr lang="en-US" sz="2590" dirty="0"/>
              <a:t>main() invoked </a:t>
            </a:r>
            <a:r>
              <a:rPr lang="en-US" sz="2590" dirty="0" err="1"/>
              <a:t>mathInvoker</a:t>
            </a:r>
            <a:r>
              <a:rPr lang="en-US" sz="2590" dirty="0"/>
              <a:t>() at line 5, which invoked division() at line 8, which generated an exception at line 11.</a:t>
            </a:r>
            <a:endParaRPr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Stacktrace Considerations</a:t>
            </a:r>
            <a:endParaRPr/>
          </a:p>
        </p:txBody>
      </p:sp>
      <p:sp>
        <p:nvSpPr>
          <p:cNvPr id="310" name="Google Shape;310;p2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The source of a problem isn’t always where the exception occurs. In the previous example, the source of the error was in the bad data provided in main(), even though the exception occurred in division()</a:t>
            </a:r>
            <a:endParaRPr dirty="0"/>
          </a:p>
          <a:p>
            <a:pPr marL="342900" lvl="0" indent="-342900" algn="l" rtl="0">
              <a:lnSpc>
                <a:spcPct val="90000"/>
              </a:lnSpc>
              <a:spcBef>
                <a:spcPts val="518"/>
              </a:spcBef>
              <a:spcAft>
                <a:spcPts val="0"/>
              </a:spcAft>
              <a:buSzPts val="2590"/>
              <a:buChar char="•"/>
            </a:pPr>
            <a:r>
              <a:rPr lang="en-US" sz="2590" dirty="0"/>
              <a:t>Exception descriptions are not always useful, but generally are</a:t>
            </a:r>
            <a:endParaRPr dirty="0"/>
          </a:p>
          <a:p>
            <a:pPr marL="342900" lvl="0" indent="-342900" algn="l" rtl="0">
              <a:lnSpc>
                <a:spcPct val="90000"/>
              </a:lnSpc>
              <a:spcBef>
                <a:spcPts val="518"/>
              </a:spcBef>
              <a:spcAft>
                <a:spcPts val="0"/>
              </a:spcAft>
              <a:buSzPts val="2590"/>
              <a:buChar char="•"/>
            </a:pPr>
            <a:r>
              <a:rPr lang="en-US" sz="2590" dirty="0"/>
              <a:t>When using some libraries, the actual method invocation that </a:t>
            </a:r>
            <a:r>
              <a:rPr lang="en-US" sz="2590" i="1" dirty="0"/>
              <a:t>caused</a:t>
            </a:r>
            <a:r>
              <a:rPr lang="en-US" sz="2590" dirty="0"/>
              <a:t> the exception could be buried in the stack, as the library continues to put its own function calls on top of the stack after the exception.</a:t>
            </a:r>
            <a:endParaRPr dirty="0"/>
          </a:p>
        </p:txBody>
      </p:sp>
      <p:sp>
        <p:nvSpPr>
          <p:cNvPr id="311" name="Google Shape;311;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Using Stacktraces to Find Help</a:t>
            </a:r>
            <a:endParaRPr/>
          </a:p>
        </p:txBody>
      </p:sp>
      <p:sp>
        <p:nvSpPr>
          <p:cNvPr id="317" name="Google Shape;317;p3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Copy/paste the first line of a </a:t>
            </a:r>
            <a:r>
              <a:rPr lang="en-US" sz="2590" dirty="0" err="1"/>
              <a:t>stacktrace</a:t>
            </a:r>
            <a:r>
              <a:rPr lang="en-US" sz="2590" dirty="0"/>
              <a:t> into Google will find a solution 9 times out of 10.</a:t>
            </a:r>
            <a:endParaRPr dirty="0"/>
          </a:p>
          <a:p>
            <a:pPr marL="342900" lvl="0" indent="-342900" algn="l" rtl="0">
              <a:spcBef>
                <a:spcPts val="518"/>
              </a:spcBef>
              <a:spcAft>
                <a:spcPts val="0"/>
              </a:spcAft>
              <a:buSzPts val="2590"/>
              <a:buChar char="•"/>
            </a:pPr>
            <a:r>
              <a:rPr lang="en-US" sz="2590" dirty="0"/>
              <a:t>Someone else has likely had the same or a similar problem in the past.</a:t>
            </a:r>
            <a:endParaRPr dirty="0"/>
          </a:p>
          <a:p>
            <a:pPr marL="742950" lvl="1" indent="-285750" algn="l" rtl="0">
              <a:spcBef>
                <a:spcPts val="444"/>
              </a:spcBef>
              <a:spcAft>
                <a:spcPts val="0"/>
              </a:spcAft>
              <a:buSzPts val="2220"/>
              <a:buChar char="–"/>
            </a:pPr>
            <a:r>
              <a:rPr lang="en-US" sz="2220" dirty="0"/>
              <a:t>This won’t always work if you’re using the newest version of a library or tool. New versions have new ways of breaking, and less support</a:t>
            </a:r>
            <a:endParaRPr dirty="0"/>
          </a:p>
          <a:p>
            <a:pPr marL="342900" lvl="0" indent="-342900" algn="l" rtl="0">
              <a:spcBef>
                <a:spcPts val="518"/>
              </a:spcBef>
              <a:spcAft>
                <a:spcPts val="0"/>
              </a:spcAft>
              <a:buSzPts val="2590"/>
              <a:buChar char="•"/>
            </a:pPr>
            <a:r>
              <a:rPr lang="en-US" sz="2590" dirty="0" err="1"/>
              <a:t>Stackoverflow</a:t>
            </a:r>
            <a:r>
              <a:rPr lang="en-US" sz="2590" dirty="0"/>
              <a:t> is your friend</a:t>
            </a:r>
            <a:endParaRPr dirty="0"/>
          </a:p>
          <a:p>
            <a:pPr marL="342900" lvl="0" indent="-342900" algn="l" rtl="0">
              <a:spcBef>
                <a:spcPts val="518"/>
              </a:spcBef>
              <a:spcAft>
                <a:spcPts val="0"/>
              </a:spcAft>
              <a:buSzPts val="2590"/>
              <a:buChar char="•"/>
            </a:pPr>
            <a:r>
              <a:rPr lang="en-US" sz="2590" dirty="0"/>
              <a:t>Remove any proprietary or specific info from the query first. There are not going to be any solutions for </a:t>
            </a:r>
            <a:r>
              <a:rPr lang="en-US" sz="2035" dirty="0" err="1">
                <a:latin typeface="Courier New"/>
                <a:ea typeface="Courier New"/>
                <a:cs typeface="Courier New"/>
                <a:sym typeface="Courier New"/>
              </a:rPr>
              <a:t>org.Revature.myfirstproject.classes.model.MyClass</a:t>
            </a:r>
            <a:endParaRPr sz="2035" dirty="0">
              <a:latin typeface="Courier New"/>
              <a:ea typeface="Courier New"/>
              <a:cs typeface="Courier New"/>
              <a:sym typeface="Courier New"/>
            </a:endParaRPr>
          </a:p>
        </p:txBody>
      </p:sp>
      <p:sp>
        <p:nvSpPr>
          <p:cNvPr id="318" name="Google Shape;318;p3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Node Based Structures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p:txBody>
          <a:bodyPr/>
          <a:lstStyle/>
          <a:p>
            <a:r>
              <a:rPr lang="en-US" dirty="0"/>
              <a:t>Stores information in Nodes which may have one or more references to other Nodes. </a:t>
            </a:r>
          </a:p>
          <a:p>
            <a:r>
              <a:rPr lang="en-US" dirty="0"/>
              <a:t>Remember that any non primitive variable holds a reference, so if you have a variable </a:t>
            </a:r>
            <a:r>
              <a:rPr lang="en-US" i="1" dirty="0"/>
              <a:t>Node next; </a:t>
            </a:r>
          </a:p>
          <a:p>
            <a:r>
              <a:rPr lang="en-US" i="1" dirty="0"/>
              <a:t>next</a:t>
            </a:r>
            <a:r>
              <a:rPr lang="en-US" dirty="0"/>
              <a:t> really holds a reference to a Node object in memory.</a:t>
            </a:r>
          </a:p>
          <a:p>
            <a:r>
              <a:rPr lang="en-US" dirty="0"/>
              <a:t>Ex:</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grpSp>
        <p:nvGrpSpPr>
          <p:cNvPr id="6" name="Group 5">
            <a:extLst>
              <a:ext uri="{FF2B5EF4-FFF2-40B4-BE49-F238E27FC236}">
                <a16:creationId xmlns:a16="http://schemas.microsoft.com/office/drawing/2014/main" id="{1650D33A-602F-4050-AEFC-67583E29010E}"/>
              </a:ext>
            </a:extLst>
          </p:cNvPr>
          <p:cNvGrpSpPr/>
          <p:nvPr/>
        </p:nvGrpSpPr>
        <p:grpSpPr>
          <a:xfrm>
            <a:off x="2074997" y="4446770"/>
            <a:ext cx="3860983" cy="1204103"/>
            <a:chOff x="1114877" y="3085840"/>
            <a:chExt cx="7345228" cy="2290714"/>
          </a:xfrm>
        </p:grpSpPr>
        <p:sp>
          <p:nvSpPr>
            <p:cNvPr id="5" name="Oval 4">
              <a:extLst>
                <a:ext uri="{FF2B5EF4-FFF2-40B4-BE49-F238E27FC236}">
                  <a16:creationId xmlns:a16="http://schemas.microsoft.com/office/drawing/2014/main" id="{C8368897-0FB8-4699-8F48-2EF801927FB0}"/>
                </a:ext>
              </a:extLst>
            </p:cNvPr>
            <p:cNvSpPr/>
            <p:nvPr/>
          </p:nvSpPr>
          <p:spPr>
            <a:xfrm>
              <a:off x="1114877" y="3085840"/>
              <a:ext cx="2318993" cy="229071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bg2"/>
                  </a:solidFill>
                  <a:latin typeface="Segoe Print" panose="02000600000000000000" pitchFamily="2" charset="0"/>
                </a:rPr>
                <a:t>Info</a:t>
              </a:r>
            </a:p>
          </p:txBody>
        </p:sp>
        <p:cxnSp>
          <p:nvCxnSpPr>
            <p:cNvPr id="7" name="Straight Arrow Connector 6">
              <a:extLst>
                <a:ext uri="{FF2B5EF4-FFF2-40B4-BE49-F238E27FC236}">
                  <a16:creationId xmlns:a16="http://schemas.microsoft.com/office/drawing/2014/main" id="{E535276D-7617-4B42-91C4-8D58E3D76C9F}"/>
                </a:ext>
              </a:extLst>
            </p:cNvPr>
            <p:cNvCxnSpPr>
              <a:cxnSpLocks/>
              <a:stCxn id="5" idx="6"/>
            </p:cNvCxnSpPr>
            <p:nvPr/>
          </p:nvCxnSpPr>
          <p:spPr>
            <a:xfrm>
              <a:off x="3433870" y="4231197"/>
              <a:ext cx="18117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35B56CC8-A22F-4C63-90CE-6723389B4C47}"/>
                </a:ext>
              </a:extLst>
            </p:cNvPr>
            <p:cNvSpPr/>
            <p:nvPr/>
          </p:nvSpPr>
          <p:spPr>
            <a:xfrm>
              <a:off x="5231876" y="3085840"/>
              <a:ext cx="2318993" cy="229071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bg2"/>
                  </a:solidFill>
                  <a:latin typeface="Segoe Print" panose="02000600000000000000" pitchFamily="2" charset="0"/>
                </a:rPr>
                <a:t>Info</a:t>
              </a:r>
            </a:p>
          </p:txBody>
        </p:sp>
        <p:cxnSp>
          <p:nvCxnSpPr>
            <p:cNvPr id="10" name="Connector: Elbow 9">
              <a:extLst>
                <a:ext uri="{FF2B5EF4-FFF2-40B4-BE49-F238E27FC236}">
                  <a16:creationId xmlns:a16="http://schemas.microsoft.com/office/drawing/2014/main" id="{004EB50C-DCAA-4FBF-9A2C-442D98048CFC}"/>
                </a:ext>
              </a:extLst>
            </p:cNvPr>
            <p:cNvCxnSpPr>
              <a:cxnSpLocks/>
              <a:stCxn id="8" idx="6"/>
            </p:cNvCxnSpPr>
            <p:nvPr/>
          </p:nvCxnSpPr>
          <p:spPr>
            <a:xfrm>
              <a:off x="7550869" y="4231197"/>
              <a:ext cx="678731" cy="10383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E2E42AD-4003-4682-B449-C1CF4AA59517}"/>
                </a:ext>
              </a:extLst>
            </p:cNvPr>
            <p:cNvCxnSpPr>
              <a:cxnSpLocks/>
            </p:cNvCxnSpPr>
            <p:nvPr/>
          </p:nvCxnSpPr>
          <p:spPr>
            <a:xfrm>
              <a:off x="7984503" y="5269584"/>
              <a:ext cx="4756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5725F4E-6D45-4795-9A1A-D141D187D2C6}"/>
                </a:ext>
              </a:extLst>
            </p:cNvPr>
            <p:cNvCxnSpPr>
              <a:cxnSpLocks/>
            </p:cNvCxnSpPr>
            <p:nvPr/>
          </p:nvCxnSpPr>
          <p:spPr>
            <a:xfrm>
              <a:off x="8039100" y="5312428"/>
              <a:ext cx="392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60EAA58-A9F7-443A-9D1C-22D486865332}"/>
                </a:ext>
              </a:extLst>
            </p:cNvPr>
            <p:cNvCxnSpPr>
              <a:cxnSpLocks/>
            </p:cNvCxnSpPr>
            <p:nvPr/>
          </p:nvCxnSpPr>
          <p:spPr>
            <a:xfrm>
              <a:off x="8079105" y="5357214"/>
              <a:ext cx="321945"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163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F2B7-D78B-488A-B495-63125F404A55}"/>
              </a:ext>
            </a:extLst>
          </p:cNvPr>
          <p:cNvSpPr>
            <a:spLocks noGrp="1"/>
          </p:cNvSpPr>
          <p:nvPr>
            <p:ph type="title"/>
          </p:nvPr>
        </p:nvSpPr>
        <p:spPr/>
        <p:txBody>
          <a:bodyPr/>
          <a:lstStyle/>
          <a:p>
            <a:r>
              <a:rPr lang="en-US" dirty="0"/>
              <a:t>Simple Node Class</a:t>
            </a:r>
          </a:p>
        </p:txBody>
      </p:sp>
      <p:sp>
        <p:nvSpPr>
          <p:cNvPr id="4" name="Slide Number Placeholder 3">
            <a:extLst>
              <a:ext uri="{FF2B5EF4-FFF2-40B4-BE49-F238E27FC236}">
                <a16:creationId xmlns:a16="http://schemas.microsoft.com/office/drawing/2014/main" id="{D8DB577B-7691-49FC-8FF4-0FA9426B40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6" name="Rectangle 5">
            <a:extLst>
              <a:ext uri="{FF2B5EF4-FFF2-40B4-BE49-F238E27FC236}">
                <a16:creationId xmlns:a16="http://schemas.microsoft.com/office/drawing/2014/main" id="{2CD97E26-7E85-4341-B293-10B95FA529E9}"/>
              </a:ext>
            </a:extLst>
          </p:cNvPr>
          <p:cNvSpPr/>
          <p:nvPr/>
        </p:nvSpPr>
        <p:spPr>
          <a:xfrm>
            <a:off x="380010" y="1611983"/>
            <a:ext cx="5106390" cy="45248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228600"/>
            <a:r>
              <a:rPr lang="en-US" sz="1100" dirty="0">
                <a:latin typeface="Courier New" panose="02070309020205020404" pitchFamily="49" charset="0"/>
                <a:cs typeface="Courier New" panose="02070309020205020404" pitchFamily="49" charset="0"/>
              </a:rPr>
              <a:t>public class Node {</a:t>
            </a:r>
          </a:p>
          <a:p>
            <a:pPr defTabSz="228600"/>
            <a:r>
              <a:rPr lang="en-US" sz="1100" dirty="0">
                <a:latin typeface="Courier New" panose="02070309020205020404" pitchFamily="49" charset="0"/>
                <a:cs typeface="Courier New" panose="02070309020205020404" pitchFamily="49" charset="0"/>
              </a:rPr>
              <a:t>	// Data</a:t>
            </a:r>
          </a:p>
          <a:p>
            <a:pPr defTabSz="228600"/>
            <a:r>
              <a:rPr lang="en-US" sz="1100" dirty="0">
                <a:latin typeface="Courier New" panose="02070309020205020404" pitchFamily="49" charset="0"/>
                <a:cs typeface="Courier New" panose="02070309020205020404" pitchFamily="49" charset="0"/>
              </a:rPr>
              <a:t>	private Integer data = 0;</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 Reference to next node</a:t>
            </a:r>
          </a:p>
          <a:p>
            <a:pPr defTabSz="228600"/>
            <a:r>
              <a:rPr lang="en-US" sz="1100" dirty="0">
                <a:latin typeface="Courier New" panose="02070309020205020404" pitchFamily="49" charset="0"/>
                <a:cs typeface="Courier New" panose="02070309020205020404" pitchFamily="49" charset="0"/>
              </a:rPr>
              <a:t>	private Node next = null;</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 Constructors</a:t>
            </a:r>
          </a:p>
          <a:p>
            <a:pPr defTabSz="228600"/>
            <a:r>
              <a:rPr lang="en-US" sz="1100" dirty="0">
                <a:latin typeface="Courier New" panose="02070309020205020404" pitchFamily="49" charset="0"/>
                <a:cs typeface="Courier New" panose="02070309020205020404" pitchFamily="49" charset="0"/>
              </a:rPr>
              <a:t>	public Node(Integer data) {</a:t>
            </a:r>
          </a:p>
          <a:p>
            <a:pPr defTabSz="228600"/>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this.data</a:t>
            </a:r>
            <a:r>
              <a:rPr lang="en-US" sz="1100" dirty="0">
                <a:latin typeface="Courier New" panose="02070309020205020404" pitchFamily="49" charset="0"/>
                <a:cs typeface="Courier New" panose="02070309020205020404" pitchFamily="49" charset="0"/>
              </a:rPr>
              <a:t> = data;</a:t>
            </a:r>
          </a:p>
          <a:p>
            <a:pPr defTabSz="228600"/>
            <a:r>
              <a:rPr lang="en-US" sz="1100" dirty="0">
                <a:latin typeface="Courier New" panose="02070309020205020404" pitchFamily="49" charset="0"/>
                <a:cs typeface="Courier New" panose="02070309020205020404" pitchFamily="49" charset="0"/>
              </a:rPr>
              <a:t>	}</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public Integer </a:t>
            </a:r>
            <a:r>
              <a:rPr lang="en-US" sz="1100" dirty="0" err="1">
                <a:latin typeface="Courier New" panose="02070309020205020404" pitchFamily="49" charset="0"/>
                <a:cs typeface="Courier New" panose="02070309020205020404" pitchFamily="49" charset="0"/>
              </a:rPr>
              <a:t>getData</a:t>
            </a:r>
            <a:r>
              <a:rPr lang="en-US" sz="1100" dirty="0">
                <a:latin typeface="Courier New" panose="02070309020205020404" pitchFamily="49" charset="0"/>
                <a:cs typeface="Courier New" panose="02070309020205020404" pitchFamily="49" charset="0"/>
              </a:rPr>
              <a:t>() {	return data; }</a:t>
            </a:r>
          </a:p>
          <a:p>
            <a:pPr defTabSz="228600"/>
            <a:endParaRPr lang="en-US" sz="1100" dirty="0">
              <a:latin typeface="Courier New" panose="02070309020205020404" pitchFamily="49" charset="0"/>
              <a:cs typeface="Courier New" panose="02070309020205020404" pitchFamily="49" charset="0"/>
            </a:endParaRPr>
          </a:p>
          <a:p>
            <a:pPr defTabSz="228600"/>
            <a:r>
              <a:rPr lang="nn-NO" sz="1100" dirty="0">
                <a:latin typeface="Courier New" panose="02070309020205020404" pitchFamily="49" charset="0"/>
                <a:cs typeface="Courier New" panose="02070309020205020404" pitchFamily="49" charset="0"/>
              </a:rPr>
              <a:t>	public void setData(Integer data) { </a:t>
            </a:r>
            <a:r>
              <a:rPr lang="en-US" sz="1100" dirty="0" err="1">
                <a:latin typeface="Courier New" panose="02070309020205020404" pitchFamily="49" charset="0"/>
                <a:cs typeface="Courier New" panose="02070309020205020404" pitchFamily="49" charset="0"/>
              </a:rPr>
              <a:t>this.data</a:t>
            </a:r>
            <a:r>
              <a:rPr lang="en-US" sz="1100" dirty="0">
                <a:latin typeface="Courier New" panose="02070309020205020404" pitchFamily="49" charset="0"/>
                <a:cs typeface="Courier New" panose="02070309020205020404" pitchFamily="49" charset="0"/>
              </a:rPr>
              <a:t> = data; }</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public Node </a:t>
            </a:r>
            <a:r>
              <a:rPr lang="en-US" sz="1100" dirty="0" err="1">
                <a:latin typeface="Courier New" panose="02070309020205020404" pitchFamily="49" charset="0"/>
                <a:cs typeface="Courier New" panose="02070309020205020404" pitchFamily="49" charset="0"/>
              </a:rPr>
              <a:t>getNext</a:t>
            </a:r>
            <a:r>
              <a:rPr lang="en-US" sz="1100" dirty="0">
                <a:latin typeface="Courier New" panose="02070309020205020404" pitchFamily="49" charset="0"/>
                <a:cs typeface="Courier New" panose="02070309020205020404" pitchFamily="49" charset="0"/>
              </a:rPr>
              <a:t>() {	return next; }</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public void </a:t>
            </a:r>
            <a:r>
              <a:rPr lang="en-US" sz="1100" dirty="0" err="1">
                <a:latin typeface="Courier New" panose="02070309020205020404" pitchFamily="49" charset="0"/>
                <a:cs typeface="Courier New" panose="02070309020205020404" pitchFamily="49" charset="0"/>
              </a:rPr>
              <a:t>setNext</a:t>
            </a:r>
            <a:r>
              <a:rPr lang="en-US" sz="1100" dirty="0">
                <a:latin typeface="Courier New" panose="02070309020205020404" pitchFamily="49" charset="0"/>
                <a:cs typeface="Courier New" panose="02070309020205020404" pitchFamily="49" charset="0"/>
              </a:rPr>
              <a:t>(Node next) { </a:t>
            </a:r>
            <a:r>
              <a:rPr lang="en-US" sz="1100" dirty="0" err="1">
                <a:latin typeface="Courier New" panose="02070309020205020404" pitchFamily="49" charset="0"/>
                <a:cs typeface="Courier New" panose="02070309020205020404" pitchFamily="49" charset="0"/>
              </a:rPr>
              <a:t>this.next</a:t>
            </a:r>
            <a:r>
              <a:rPr lang="en-US" sz="1100" dirty="0">
                <a:latin typeface="Courier New" panose="02070309020205020404" pitchFamily="49" charset="0"/>
                <a:cs typeface="Courier New" panose="02070309020205020404" pitchFamily="49" charset="0"/>
              </a:rPr>
              <a:t> = next; }</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@Override</a:t>
            </a:r>
          </a:p>
          <a:p>
            <a:pPr defTabSz="228600"/>
            <a:r>
              <a:rPr lang="en-US" sz="1100" dirty="0">
                <a:latin typeface="Courier New" panose="02070309020205020404" pitchFamily="49" charset="0"/>
                <a:cs typeface="Courier New" panose="02070309020205020404" pitchFamily="49" charset="0"/>
              </a:rPr>
              <a:t>	public String </a:t>
            </a:r>
            <a:r>
              <a:rPr lang="en-US" sz="1100" dirty="0" err="1">
                <a:latin typeface="Courier New" panose="02070309020205020404" pitchFamily="49" charset="0"/>
                <a:cs typeface="Courier New" panose="02070309020205020404" pitchFamily="49" charset="0"/>
              </a:rPr>
              <a:t>toString</a:t>
            </a:r>
            <a:r>
              <a:rPr lang="en-US" sz="1100" dirty="0">
                <a:latin typeface="Courier New" panose="02070309020205020404" pitchFamily="49" charset="0"/>
                <a:cs typeface="Courier New" panose="02070309020205020404" pitchFamily="49" charset="0"/>
              </a:rPr>
              <a:t>() {</a:t>
            </a:r>
          </a:p>
          <a:p>
            <a:pPr defTabSz="228600"/>
            <a:r>
              <a:rPr lang="en-US" sz="1100" dirty="0">
                <a:latin typeface="Courier New" panose="02070309020205020404" pitchFamily="49" charset="0"/>
                <a:cs typeface="Courier New" panose="02070309020205020404" pitchFamily="49" charset="0"/>
              </a:rPr>
              <a:t>		return "Node: data ="+</a:t>
            </a:r>
            <a:r>
              <a:rPr lang="en-US" sz="1100" dirty="0" err="1">
                <a:latin typeface="Courier New" panose="02070309020205020404" pitchFamily="49" charset="0"/>
                <a:cs typeface="Courier New" panose="02070309020205020404" pitchFamily="49" charset="0"/>
              </a:rPr>
              <a:t>this.data</a:t>
            </a:r>
            <a:r>
              <a:rPr lang="en-US" sz="1100" dirty="0">
                <a:latin typeface="Courier New" panose="02070309020205020404" pitchFamily="49" charset="0"/>
                <a:cs typeface="Courier New" panose="02070309020205020404" pitchFamily="49" charset="0"/>
              </a:rPr>
              <a:t>; </a:t>
            </a:r>
          </a:p>
          <a:p>
            <a:pPr defTabSz="228600"/>
            <a:r>
              <a:rPr lang="en-US" sz="1100" dirty="0">
                <a:latin typeface="Courier New" panose="02070309020205020404" pitchFamily="49" charset="0"/>
                <a:cs typeface="Courier New" panose="02070309020205020404" pitchFamily="49" charset="0"/>
              </a:rPr>
              <a:t>	}</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a:t>
            </a:r>
          </a:p>
        </p:txBody>
      </p:sp>
      <p:sp>
        <p:nvSpPr>
          <p:cNvPr id="7" name="Text Placeholder 2">
            <a:extLst>
              <a:ext uri="{FF2B5EF4-FFF2-40B4-BE49-F238E27FC236}">
                <a16:creationId xmlns:a16="http://schemas.microsoft.com/office/drawing/2014/main" id="{57DF4F50-33EC-4442-A668-55B6BD834B60}"/>
              </a:ext>
            </a:extLst>
          </p:cNvPr>
          <p:cNvSpPr>
            <a:spLocks noGrp="1"/>
          </p:cNvSpPr>
          <p:nvPr>
            <p:ph type="body" idx="1"/>
          </p:nvPr>
        </p:nvSpPr>
        <p:spPr>
          <a:xfrm>
            <a:off x="5571240" y="1481446"/>
            <a:ext cx="3192749" cy="4525963"/>
          </a:xfrm>
        </p:spPr>
        <p:txBody>
          <a:bodyPr/>
          <a:lstStyle/>
          <a:p>
            <a:r>
              <a:rPr lang="en-US" dirty="0"/>
              <a:t>We could structure this Node differently if we wanted to support a different data structure. </a:t>
            </a:r>
          </a:p>
        </p:txBody>
      </p:sp>
    </p:spTree>
    <p:extLst>
      <p:ext uri="{BB962C8B-B14F-4D97-AF65-F5344CB8AC3E}">
        <p14:creationId xmlns:p14="http://schemas.microsoft.com/office/powerpoint/2010/main" val="600939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F8D6-76C9-4A33-8D1C-4C39752E88B3}"/>
              </a:ext>
            </a:extLst>
          </p:cNvPr>
          <p:cNvSpPr>
            <a:spLocks noGrp="1"/>
          </p:cNvSpPr>
          <p:nvPr>
            <p:ph type="title"/>
          </p:nvPr>
        </p:nvSpPr>
        <p:spPr/>
        <p:txBody>
          <a:bodyPr/>
          <a:lstStyle/>
          <a:p>
            <a:r>
              <a:rPr lang="en-US" dirty="0"/>
              <a:t>Stack </a:t>
            </a:r>
          </a:p>
        </p:txBody>
      </p:sp>
      <p:sp>
        <p:nvSpPr>
          <p:cNvPr id="5" name="Text Placeholder 4">
            <a:extLst>
              <a:ext uri="{FF2B5EF4-FFF2-40B4-BE49-F238E27FC236}">
                <a16:creationId xmlns:a16="http://schemas.microsoft.com/office/drawing/2014/main" id="{D0D63597-357F-4D0E-A09A-EF422B122511}"/>
              </a:ext>
            </a:extLst>
          </p:cNvPr>
          <p:cNvSpPr>
            <a:spLocks noGrp="1"/>
          </p:cNvSpPr>
          <p:nvPr>
            <p:ph type="body" idx="1"/>
          </p:nvPr>
        </p:nvSpPr>
        <p:spPr>
          <a:xfrm>
            <a:off x="4572000" y="1633020"/>
            <a:ext cx="4412428" cy="4716622"/>
          </a:xfrm>
        </p:spPr>
        <p:style>
          <a:lnRef idx="1">
            <a:schemeClr val="accent2"/>
          </a:lnRef>
          <a:fillRef idx="2">
            <a:schemeClr val="accent2"/>
          </a:fillRef>
          <a:effectRef idx="1">
            <a:schemeClr val="accent2"/>
          </a:effectRef>
          <a:fontRef idx="minor">
            <a:schemeClr val="dk1"/>
          </a:fontRef>
        </p:style>
        <p:txBody>
          <a:bodyPr/>
          <a:lstStyle/>
          <a:p>
            <a:pPr marL="0" indent="0" defTabSz="228600">
              <a:spcBef>
                <a:spcPts val="0"/>
              </a:spcBef>
              <a:buNone/>
            </a:pPr>
            <a:r>
              <a:rPr lang="en-US" sz="1100" dirty="0">
                <a:latin typeface="Courier New" panose="02070309020205020404" pitchFamily="49" charset="0"/>
                <a:cs typeface="Courier New" panose="02070309020205020404" pitchFamily="49" charset="0"/>
              </a:rPr>
              <a:t>public class </a:t>
            </a:r>
            <a:r>
              <a:rPr lang="en-US" sz="1100" dirty="0" err="1">
                <a:latin typeface="Courier New" panose="02070309020205020404" pitchFamily="49" charset="0"/>
                <a:cs typeface="Courier New" panose="02070309020205020404" pitchFamily="49" charset="0"/>
              </a:rPr>
              <a:t>ArrayStack</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private int[] stack = new int[5]; </a:t>
            </a:r>
          </a:p>
          <a:p>
            <a:pPr marL="0" indent="0" defTabSz="228600">
              <a:spcBef>
                <a:spcPts val="0"/>
              </a:spcBef>
              <a:buNone/>
            </a:pPr>
            <a:r>
              <a:rPr lang="en-US" sz="1100" dirty="0">
                <a:latin typeface="Courier New" panose="02070309020205020404" pitchFamily="49" charset="0"/>
                <a:cs typeface="Courier New" panose="02070309020205020404" pitchFamily="49" charset="0"/>
              </a:rPr>
              <a:t>	private int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 0;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public void push(int element)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if(</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&gt;= </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int[]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 = new int[</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*2]; </a:t>
            </a:r>
          </a:p>
          <a:p>
            <a:pPr marL="0" indent="0" defTabSz="228600">
              <a:spcBef>
                <a:spcPts val="0"/>
              </a:spcBef>
              <a:buNone/>
            </a:pPr>
            <a:r>
              <a:rPr lang="en-US" sz="1100" dirty="0">
                <a:latin typeface="Courier New" panose="02070309020205020404" pitchFamily="49" charset="0"/>
                <a:cs typeface="Courier New" panose="02070309020205020404" pitchFamily="49" charset="0"/>
              </a:rPr>
              <a:t>			for(int j = 0; j&lt;</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j++</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[j] = stack[j];</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stack =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stack[</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 element;</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public Integer pop() {</a:t>
            </a:r>
          </a:p>
          <a:p>
            <a:pPr marL="0" indent="0" defTabSz="228600">
              <a:spcBef>
                <a:spcPts val="0"/>
              </a:spcBef>
              <a:buNone/>
            </a:pPr>
            <a:r>
              <a:rPr lang="en-US" sz="1100" dirty="0">
                <a:latin typeface="Courier New" panose="02070309020205020404" pitchFamily="49" charset="0"/>
                <a:cs typeface="Courier New" panose="02070309020205020404" pitchFamily="49" charset="0"/>
              </a:rPr>
              <a:t>		if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&gt; 0)</a:t>
            </a:r>
          </a:p>
          <a:p>
            <a:pPr marL="0" indent="0" defTabSz="228600">
              <a:spcBef>
                <a:spcPts val="0"/>
              </a:spcBef>
              <a:buNone/>
            </a:pPr>
            <a:r>
              <a:rPr lang="en-US" sz="1100" dirty="0">
                <a:latin typeface="Courier New" panose="02070309020205020404" pitchFamily="49" charset="0"/>
                <a:cs typeface="Courier New" panose="02070309020205020404" pitchFamily="49" charset="0"/>
              </a:rPr>
              <a:t>			return stack[--</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else </a:t>
            </a:r>
          </a:p>
          <a:p>
            <a:pPr marL="0" indent="0" defTabSz="228600">
              <a:spcBef>
                <a:spcPts val="0"/>
              </a:spcBef>
              <a:buNone/>
            </a:pPr>
            <a:r>
              <a:rPr lang="en-US" sz="1100" dirty="0">
                <a:latin typeface="Courier New" panose="02070309020205020404" pitchFamily="49" charset="0"/>
                <a:cs typeface="Courier New" panose="02070309020205020404" pitchFamily="49" charset="0"/>
              </a:rPr>
              <a:t>			return null;</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public int peek() {</a:t>
            </a:r>
          </a:p>
          <a:p>
            <a:pPr marL="0" indent="0" defTabSz="228600">
              <a:spcBef>
                <a:spcPts val="0"/>
              </a:spcBef>
              <a:buNone/>
            </a:pPr>
            <a:r>
              <a:rPr lang="en-US" sz="1100" dirty="0">
                <a:latin typeface="Courier New" panose="02070309020205020404" pitchFamily="49" charset="0"/>
                <a:cs typeface="Courier New" panose="02070309020205020404" pitchFamily="49" charset="0"/>
              </a:rPr>
              <a:t>		return stack[lastElementIndex-1];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D495871F-E054-4B65-A4E2-BC4780E34B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6" name="Text Placeholder 5">
            <a:extLst>
              <a:ext uri="{FF2B5EF4-FFF2-40B4-BE49-F238E27FC236}">
                <a16:creationId xmlns:a16="http://schemas.microsoft.com/office/drawing/2014/main" id="{72C87E29-33CF-4D38-A874-906BF9E470BF}"/>
              </a:ext>
            </a:extLst>
          </p:cNvPr>
          <p:cNvSpPr>
            <a:spLocks noGrp="1"/>
          </p:cNvSpPr>
          <p:nvPr>
            <p:ph type="body" idx="2"/>
          </p:nvPr>
        </p:nvSpPr>
        <p:spPr>
          <a:xfrm>
            <a:off x="159572" y="2232660"/>
            <a:ext cx="4009110" cy="4131052"/>
          </a:xfrm>
        </p:spPr>
        <p:style>
          <a:lnRef idx="1">
            <a:schemeClr val="accent2"/>
          </a:lnRef>
          <a:fillRef idx="2">
            <a:schemeClr val="accent2"/>
          </a:fillRef>
          <a:effectRef idx="1">
            <a:schemeClr val="accent2"/>
          </a:effectRef>
          <a:fontRef idx="minor">
            <a:schemeClr val="dk1"/>
          </a:fontRef>
        </p:style>
        <p:txBody>
          <a:bodyPr/>
          <a:lstStyle/>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public class Stack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public void push(int element)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a:t>
            </a:r>
            <a:r>
              <a:rPr lang="en-US" sz="1100" dirty="0" err="1">
                <a:solidFill>
                  <a:srgbClr val="474C55"/>
                </a:solidFill>
                <a:latin typeface="Courier New" panose="02070309020205020404" pitchFamily="49" charset="0"/>
                <a:cs typeface="Courier New" panose="02070309020205020404" pitchFamily="49" charset="0"/>
              </a:rPr>
              <a:t>node</a:t>
            </a:r>
            <a:r>
              <a:rPr lang="en-US" sz="1100" dirty="0">
                <a:solidFill>
                  <a:srgbClr val="474C55"/>
                </a:solidFill>
                <a:latin typeface="Courier New" panose="02070309020205020404" pitchFamily="49" charset="0"/>
                <a:cs typeface="Courier New" panose="02070309020205020404" pitchFamily="49" charset="0"/>
              </a:rPr>
              <a:t> = new Node(element);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push(node);</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public void push(Node node)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dirty="0" err="1">
                <a:solidFill>
                  <a:srgbClr val="474C55"/>
                </a:solidFill>
                <a:latin typeface="Courier New" panose="02070309020205020404" pitchFamily="49" charset="0"/>
                <a:cs typeface="Courier New" panose="02070309020205020404" pitchFamily="49" charset="0"/>
              </a:rPr>
              <a:t>node.setNext</a:t>
            </a:r>
            <a:r>
              <a:rPr lang="en-US" sz="1100" dirty="0">
                <a:solidFill>
                  <a:srgbClr val="474C55"/>
                </a:solidFill>
                <a:latin typeface="Courier New" panose="02070309020205020404" pitchFamily="49" charset="0"/>
                <a:cs typeface="Courier New" panose="02070309020205020404" pitchFamily="49" charset="0"/>
              </a:rPr>
              <a:t>(top);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top = node;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public Node pop()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a:t>
            </a:r>
            <a:r>
              <a:rPr lang="en-US" sz="1100" dirty="0" err="1">
                <a:solidFill>
                  <a:srgbClr val="474C55"/>
                </a:solidFill>
                <a:latin typeface="Courier New" panose="02070309020205020404" pitchFamily="49" charset="0"/>
                <a:cs typeface="Courier New" panose="02070309020205020404" pitchFamily="49" charset="0"/>
              </a:rPr>
              <a:t>poppedNode</a:t>
            </a:r>
            <a:r>
              <a:rPr lang="en-US" sz="1100" dirty="0">
                <a:solidFill>
                  <a:srgbClr val="474C55"/>
                </a:solidFill>
                <a:latin typeface="Courier New" panose="02070309020205020404" pitchFamily="49" charset="0"/>
                <a:cs typeface="Courier New" panose="02070309020205020404" pitchFamily="49" charset="0"/>
              </a:rPr>
              <a:t> =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top = </a:t>
            </a:r>
            <a:r>
              <a:rPr lang="en-US" sz="1100" dirty="0" err="1">
                <a:solidFill>
                  <a:srgbClr val="474C55"/>
                </a:solidFill>
                <a:latin typeface="Courier New" panose="02070309020205020404" pitchFamily="49" charset="0"/>
                <a:cs typeface="Courier New" panose="02070309020205020404" pitchFamily="49" charset="0"/>
              </a:rPr>
              <a:t>top.getNext</a:t>
            </a:r>
            <a:r>
              <a:rPr lang="en-US" sz="1100" dirty="0">
                <a:solidFill>
                  <a:srgbClr val="474C55"/>
                </a:solidFill>
                <a:latin typeface="Courier New" panose="02070309020205020404" pitchFamily="49" charset="0"/>
                <a:cs typeface="Courier New" panose="02070309020205020404" pitchFamily="49" charset="0"/>
              </a:rPr>
              <a: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dirty="0" err="1">
                <a:solidFill>
                  <a:srgbClr val="474C55"/>
                </a:solidFill>
                <a:latin typeface="Courier New" panose="02070309020205020404" pitchFamily="49" charset="0"/>
                <a:cs typeface="Courier New" panose="02070309020205020404" pitchFamily="49" charset="0"/>
              </a:rPr>
              <a:t>poppedNode.setNext</a:t>
            </a:r>
            <a:r>
              <a:rPr lang="en-US" sz="1100" dirty="0">
                <a:solidFill>
                  <a:srgbClr val="474C55"/>
                </a:solidFill>
                <a:latin typeface="Courier New" panose="02070309020205020404" pitchFamily="49" charset="0"/>
                <a:cs typeface="Courier New" panose="02070309020205020404" pitchFamily="49" charset="0"/>
              </a:rPr>
              <a:t>(null);</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return </a:t>
            </a:r>
            <a:r>
              <a:rPr lang="en-US" sz="1100" dirty="0" err="1">
                <a:solidFill>
                  <a:srgbClr val="474C55"/>
                </a:solidFill>
                <a:latin typeface="Courier New" panose="02070309020205020404" pitchFamily="49" charset="0"/>
                <a:cs typeface="Courier New" panose="02070309020205020404" pitchFamily="49" charset="0"/>
              </a:rPr>
              <a:t>poppedNode</a:t>
            </a:r>
            <a:r>
              <a:rPr lang="en-US" sz="1100" dirty="0">
                <a:solidFill>
                  <a:srgbClr val="474C55"/>
                </a:solidFill>
                <a:latin typeface="Courier New" panose="02070309020205020404" pitchFamily="49" charset="0"/>
                <a:cs typeface="Courier New" panose="02070309020205020404" pitchFamily="49" charset="0"/>
              </a:rPr>
              <a: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public Node peek()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return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7" name="Text Placeholder 2">
            <a:extLst>
              <a:ext uri="{FF2B5EF4-FFF2-40B4-BE49-F238E27FC236}">
                <a16:creationId xmlns:a16="http://schemas.microsoft.com/office/drawing/2014/main" id="{D094B042-7A63-4056-A018-B064F354D081}"/>
              </a:ext>
            </a:extLst>
          </p:cNvPr>
          <p:cNvSpPr txBox="1">
            <a:spLocks/>
          </p:cNvSpPr>
          <p:nvPr/>
        </p:nvSpPr>
        <p:spPr>
          <a:xfrm>
            <a:off x="380010" y="1303133"/>
            <a:ext cx="4009110" cy="659774"/>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r>
              <a:rPr lang="en-US" sz="1400" dirty="0"/>
              <a:t>Many data structures can be supported differently with either nodes or arrays behind the scenes – for example: </a:t>
            </a:r>
          </a:p>
        </p:txBody>
      </p:sp>
    </p:spTree>
    <p:extLst>
      <p:ext uri="{BB962C8B-B14F-4D97-AF65-F5344CB8AC3E}">
        <p14:creationId xmlns:p14="http://schemas.microsoft.com/office/powerpoint/2010/main" val="2217254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Collection Interface</a:t>
            </a:r>
            <a:endParaRPr/>
          </a:p>
        </p:txBody>
      </p:sp>
      <p:sp>
        <p:nvSpPr>
          <p:cNvPr id="219" name="Google Shape;219;p1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The Collection interface defines a set of behaviors common to all collections in Java</a:t>
            </a:r>
            <a:endParaRPr dirty="0"/>
          </a:p>
          <a:p>
            <a:pPr marL="742950" lvl="1" indent="-285750" algn="l" rtl="0">
              <a:spcBef>
                <a:spcPts val="480"/>
              </a:spcBef>
              <a:spcAft>
                <a:spcPts val="0"/>
              </a:spcAft>
              <a:buSzPts val="2400"/>
              <a:buChar char="–"/>
            </a:pPr>
            <a:r>
              <a:rPr lang="en-US" dirty="0"/>
              <a:t>Except Maps…</a:t>
            </a:r>
            <a:endParaRPr dirty="0"/>
          </a:p>
          <a:p>
            <a:pPr marL="742950" lvl="1" indent="-133350" algn="l" rtl="0">
              <a:spcBef>
                <a:spcPts val="480"/>
              </a:spcBef>
              <a:spcAft>
                <a:spcPts val="0"/>
              </a:spcAft>
              <a:buSzPts val="2400"/>
              <a:buNone/>
            </a:pPr>
            <a:endParaRPr dirty="0"/>
          </a:p>
          <a:p>
            <a:pPr marL="342900" lvl="0" indent="-342900" algn="l" rtl="0">
              <a:spcBef>
                <a:spcPts val="400"/>
              </a:spcBef>
              <a:spcAft>
                <a:spcPts val="0"/>
              </a:spcAft>
              <a:buSzPts val="2000"/>
              <a:buChar char="•"/>
            </a:pPr>
            <a:r>
              <a:rPr lang="en-US" sz="2000" u="sng" dirty="0">
                <a:solidFill>
                  <a:schemeClr val="hlink"/>
                </a:solidFill>
                <a:hlinkClick r:id="rId3"/>
              </a:rPr>
              <a:t>https://docs.oracle.com/javase/8/docs/api/java/util/Collection.html</a:t>
            </a:r>
            <a:endParaRPr sz="2000" dirty="0"/>
          </a:p>
          <a:p>
            <a:pPr marL="342900" lvl="0" indent="-165100" algn="l" rtl="0">
              <a:spcBef>
                <a:spcPts val="560"/>
              </a:spcBef>
              <a:spcAft>
                <a:spcPts val="0"/>
              </a:spcAft>
              <a:buSzPts val="2800"/>
              <a:buNone/>
            </a:pPr>
            <a:endParaRPr dirty="0"/>
          </a:p>
          <a:p>
            <a:pPr marL="342900" lvl="0" indent="-342900" algn="l" rtl="0">
              <a:spcBef>
                <a:spcPts val="560"/>
              </a:spcBef>
              <a:spcAft>
                <a:spcPts val="0"/>
              </a:spcAft>
              <a:buSzPts val="2800"/>
              <a:buChar char="•"/>
            </a:pPr>
            <a:r>
              <a:rPr lang="en-US" dirty="0"/>
              <a:t>Collection-interface-collections can are generally different types of Lists, Sets, and Queues</a:t>
            </a:r>
            <a:endParaRPr dirty="0"/>
          </a:p>
          <a:p>
            <a:pPr marL="742950" lvl="1" indent="-285750" algn="l" rtl="0">
              <a:spcBef>
                <a:spcPts val="480"/>
              </a:spcBef>
              <a:spcAft>
                <a:spcPts val="0"/>
              </a:spcAft>
              <a:buSzPts val="2400"/>
              <a:buChar char="–"/>
            </a:pPr>
            <a:r>
              <a:rPr lang="en-US" dirty="0"/>
              <a:t>List, Set, and Queue are their own interfaces as well</a:t>
            </a:r>
            <a:endParaRPr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9B483-2554-4BD2-91E8-92F8E3176FC5}"/>
              </a:ext>
            </a:extLst>
          </p:cNvPr>
          <p:cNvSpPr>
            <a:spLocks noGrp="1"/>
          </p:cNvSpPr>
          <p:nvPr>
            <p:ph type="title"/>
          </p:nvPr>
        </p:nvSpPr>
        <p:spPr/>
        <p:txBody>
          <a:bodyPr/>
          <a:lstStyle/>
          <a:p>
            <a:r>
              <a:rPr lang="en-US" dirty="0"/>
              <a:t>Collection Hierarchy</a:t>
            </a:r>
          </a:p>
        </p:txBody>
      </p:sp>
      <p:sp>
        <p:nvSpPr>
          <p:cNvPr id="3" name="Text Placeholder 2">
            <a:extLst>
              <a:ext uri="{FF2B5EF4-FFF2-40B4-BE49-F238E27FC236}">
                <a16:creationId xmlns:a16="http://schemas.microsoft.com/office/drawing/2014/main" id="{C9F2426F-D5F3-4D3A-A712-BEC20D2F76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027545-FFBA-4A8A-95DA-678F4C1890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6" name="Picture 5" descr="A screenshot of a cell phone&#10;&#10;Description automatically generated">
            <a:extLst>
              <a:ext uri="{FF2B5EF4-FFF2-40B4-BE49-F238E27FC236}">
                <a16:creationId xmlns:a16="http://schemas.microsoft.com/office/drawing/2014/main" id="{6DE63F13-A792-4CF3-8022-381880E622E1}"/>
              </a:ext>
            </a:extLst>
          </p:cNvPr>
          <p:cNvPicPr>
            <a:picLocks noChangeAspect="1"/>
          </p:cNvPicPr>
          <p:nvPr/>
        </p:nvPicPr>
        <p:blipFill>
          <a:blip r:embed="rId2"/>
          <a:stretch>
            <a:fillRect/>
          </a:stretch>
        </p:blipFill>
        <p:spPr>
          <a:xfrm>
            <a:off x="166900" y="1408528"/>
            <a:ext cx="8810200" cy="4671797"/>
          </a:xfrm>
          <a:prstGeom prst="rect">
            <a:avLst/>
          </a:prstGeom>
        </p:spPr>
      </p:pic>
    </p:spTree>
    <p:extLst>
      <p:ext uri="{BB962C8B-B14F-4D97-AF65-F5344CB8AC3E}">
        <p14:creationId xmlns:p14="http://schemas.microsoft.com/office/powerpoint/2010/main" val="401115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Collection Interface</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b="1" dirty="0" err="1"/>
              <a:t>Iterable</a:t>
            </a:r>
            <a:r>
              <a:rPr lang="en-US" sz="2590" dirty="0"/>
              <a:t> – Everything can be “iterated through”. i.e. you can look at data within these items, one by one.</a:t>
            </a:r>
          </a:p>
          <a:p>
            <a:pPr marL="342900" lvl="0" indent="-342900" algn="l" rtl="0">
              <a:lnSpc>
                <a:spcPct val="90000"/>
              </a:lnSpc>
              <a:spcBef>
                <a:spcPts val="0"/>
              </a:spcBef>
              <a:spcAft>
                <a:spcPts val="0"/>
              </a:spcAft>
              <a:buSzPts val="2590"/>
              <a:buChar char="•"/>
            </a:pPr>
            <a:r>
              <a:rPr lang="en-US" sz="2590" b="1" dirty="0"/>
              <a:t>Collection </a:t>
            </a:r>
            <a:r>
              <a:rPr lang="en-US" sz="2590" dirty="0"/>
              <a:t>– An Interface in Java that provides an architecture to store and manipulate objects</a:t>
            </a:r>
          </a:p>
          <a:p>
            <a:pPr marL="342900" lvl="0" indent="-342900" algn="l" rtl="0">
              <a:lnSpc>
                <a:spcPct val="90000"/>
              </a:lnSpc>
              <a:spcBef>
                <a:spcPts val="0"/>
              </a:spcBef>
              <a:spcAft>
                <a:spcPts val="0"/>
              </a:spcAft>
              <a:buSzPts val="2590"/>
              <a:buChar char="•"/>
            </a:pPr>
            <a:r>
              <a:rPr lang="en-US" sz="2590" b="1" dirty="0"/>
              <a:t>Set</a:t>
            </a:r>
            <a:r>
              <a:rPr lang="en-US" sz="2590" dirty="0"/>
              <a:t> – A collection which cannot contain duplicate elements. </a:t>
            </a:r>
          </a:p>
          <a:p>
            <a:pPr marL="800100" lvl="1" indent="-342900">
              <a:lnSpc>
                <a:spcPct val="90000"/>
              </a:lnSpc>
              <a:spcBef>
                <a:spcPts val="0"/>
              </a:spcBef>
              <a:buSzPts val="2590"/>
              <a:buChar char="•"/>
            </a:pPr>
            <a:r>
              <a:rPr lang="en-US" sz="2190" dirty="0"/>
              <a:t>HashSet, </a:t>
            </a:r>
            <a:r>
              <a:rPr lang="en-US" sz="2190" dirty="0" err="1"/>
              <a:t>LinkedHashSet</a:t>
            </a:r>
            <a:r>
              <a:rPr lang="en-US" sz="2190" dirty="0"/>
              <a:t>, </a:t>
            </a:r>
            <a:r>
              <a:rPr lang="en-US" sz="2190" dirty="0" err="1"/>
              <a:t>SortedSet</a:t>
            </a:r>
            <a:endParaRPr lang="en-US" sz="2190" dirty="0"/>
          </a:p>
          <a:p>
            <a:pPr marL="342900" lvl="0" indent="-342900" algn="l" rtl="0">
              <a:lnSpc>
                <a:spcPct val="90000"/>
              </a:lnSpc>
              <a:spcBef>
                <a:spcPts val="0"/>
              </a:spcBef>
              <a:spcAft>
                <a:spcPts val="0"/>
              </a:spcAft>
              <a:buSzPts val="2590"/>
              <a:buChar char="•"/>
            </a:pPr>
            <a:r>
              <a:rPr lang="en-US" sz="2590" b="1" dirty="0"/>
              <a:t>Queue</a:t>
            </a:r>
            <a:r>
              <a:rPr lang="en-US" sz="2590" dirty="0"/>
              <a:t> – An ordered collection of objects which utilizes a First-in-first-out principle.</a:t>
            </a:r>
          </a:p>
          <a:p>
            <a:pPr marL="800100" lvl="1" indent="-342900">
              <a:lnSpc>
                <a:spcPct val="90000"/>
              </a:lnSpc>
              <a:spcBef>
                <a:spcPts val="0"/>
              </a:spcBef>
              <a:buSzPts val="2590"/>
              <a:buChar char="•"/>
            </a:pPr>
            <a:r>
              <a:rPr lang="en-US" sz="2190" dirty="0"/>
              <a:t>Priority Queue, Deque</a:t>
            </a:r>
          </a:p>
          <a:p>
            <a:pPr marL="342900" lvl="0" indent="-342900" algn="l" rtl="0">
              <a:lnSpc>
                <a:spcPct val="90000"/>
              </a:lnSpc>
              <a:spcBef>
                <a:spcPts val="0"/>
              </a:spcBef>
              <a:spcAft>
                <a:spcPts val="0"/>
              </a:spcAft>
              <a:buSzPts val="2590"/>
              <a:buChar char="•"/>
            </a:pPr>
            <a:r>
              <a:rPr lang="en-US" sz="2590" b="1" dirty="0"/>
              <a:t>List</a:t>
            </a:r>
            <a:r>
              <a:rPr lang="en-US" sz="2590" dirty="0"/>
              <a:t> – An ordered collection of objects which utilizes indexes.</a:t>
            </a:r>
          </a:p>
          <a:p>
            <a:pPr marL="800100" lvl="1" indent="-342900">
              <a:lnSpc>
                <a:spcPct val="90000"/>
              </a:lnSpc>
              <a:spcBef>
                <a:spcPts val="0"/>
              </a:spcBef>
              <a:buSzPts val="2590"/>
              <a:buChar char="•"/>
            </a:pPr>
            <a:r>
              <a:rPr lang="en-US" sz="2190" dirty="0" err="1"/>
              <a:t>ArrayList</a:t>
            </a:r>
            <a:r>
              <a:rPr lang="en-US" sz="2190" dirty="0"/>
              <a:t>, Vector, LinkedList</a:t>
            </a: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9160</TotalTime>
  <Words>3289</Words>
  <Application>Microsoft Office PowerPoint</Application>
  <PresentationFormat>On-screen Show (4:3)</PresentationFormat>
  <Paragraphs>407</Paragraphs>
  <Slides>37</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Courier New</vt:lpstr>
      <vt:lpstr>Segoe Print</vt:lpstr>
      <vt:lpstr>2_Custom Design</vt:lpstr>
      <vt:lpstr>Collections and Exceptions</vt:lpstr>
      <vt:lpstr>A Quick Word on Capitalization</vt:lpstr>
      <vt:lpstr>Array Based Structures </vt:lpstr>
      <vt:lpstr>Node Based Structures</vt:lpstr>
      <vt:lpstr>Simple Node Class</vt:lpstr>
      <vt:lpstr>Stack </vt:lpstr>
      <vt:lpstr>The Collection Interface</vt:lpstr>
      <vt:lpstr>Collection Hierarchy</vt:lpstr>
      <vt:lpstr>Collection Interface</vt:lpstr>
      <vt:lpstr>Lists</vt:lpstr>
      <vt:lpstr>Sets</vt:lpstr>
      <vt:lpstr>Queue</vt:lpstr>
      <vt:lpstr>Generics</vt:lpstr>
      <vt:lpstr>Iterators</vt:lpstr>
      <vt:lpstr>Iterable</vt:lpstr>
      <vt:lpstr>Iterator/Enhanced For Loop Example</vt:lpstr>
      <vt:lpstr>Collection vs Collections</vt:lpstr>
      <vt:lpstr>Collections</vt:lpstr>
      <vt:lpstr>Arrays</vt:lpstr>
      <vt:lpstr>Java Maps</vt:lpstr>
      <vt:lpstr>Map</vt:lpstr>
      <vt:lpstr>Maps</vt:lpstr>
      <vt:lpstr>Comparing Collection Elements</vt:lpstr>
      <vt:lpstr>Comparable vs Comparator</vt:lpstr>
      <vt:lpstr>Comparable Example</vt:lpstr>
      <vt:lpstr>Comparator Example</vt:lpstr>
      <vt:lpstr>Exceptions</vt:lpstr>
      <vt:lpstr>Checked vs Unchecked Exceptions</vt:lpstr>
      <vt:lpstr>Anatomy of a Method – Java (Revisit)</vt:lpstr>
      <vt:lpstr>Example – Creating Custom Exceptions</vt:lpstr>
      <vt:lpstr>Example – Using Custom Exceptions</vt:lpstr>
      <vt:lpstr>Reading Stacktraces</vt:lpstr>
      <vt:lpstr>Stacktraces Cont.</vt:lpstr>
      <vt:lpstr>Reading Stacktraces to Debug Code</vt:lpstr>
      <vt:lpstr>Stacktrace Considerations</vt:lpstr>
      <vt:lpstr>Using Stacktraces to Find Help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Joseph Highe</cp:lastModifiedBy>
  <cp:revision>156</cp:revision>
  <dcterms:modified xsi:type="dcterms:W3CDTF">2021-02-17T16:36:43Z</dcterms:modified>
</cp:coreProperties>
</file>