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37"/>
  </p:notesMasterIdLst>
  <p:sldIdLst>
    <p:sldId id="256" r:id="rId2"/>
    <p:sldId id="281" r:id="rId3"/>
    <p:sldId id="282" r:id="rId4"/>
    <p:sldId id="345" r:id="rId5"/>
    <p:sldId id="346" r:id="rId6"/>
    <p:sldId id="275" r:id="rId7"/>
    <p:sldId id="276" r:id="rId8"/>
    <p:sldId id="277" r:id="rId9"/>
    <p:sldId id="347" r:id="rId10"/>
    <p:sldId id="341" r:id="rId11"/>
    <p:sldId id="342" r:id="rId12"/>
    <p:sldId id="348" r:id="rId13"/>
    <p:sldId id="336" r:id="rId14"/>
    <p:sldId id="349" r:id="rId15"/>
    <p:sldId id="340" r:id="rId16"/>
    <p:sldId id="272" r:id="rId17"/>
    <p:sldId id="269" r:id="rId18"/>
    <p:sldId id="286" r:id="rId19"/>
    <p:sldId id="287" r:id="rId20"/>
    <p:sldId id="288" r:id="rId21"/>
    <p:sldId id="289" r:id="rId22"/>
    <p:sldId id="290" r:id="rId23"/>
    <p:sldId id="274" r:id="rId24"/>
    <p:sldId id="330" r:id="rId25"/>
    <p:sldId id="331" r:id="rId26"/>
    <p:sldId id="260" r:id="rId27"/>
    <p:sldId id="333" r:id="rId28"/>
    <p:sldId id="261" r:id="rId29"/>
    <p:sldId id="334" r:id="rId30"/>
    <p:sldId id="283" r:id="rId31"/>
    <p:sldId id="328" r:id="rId32"/>
    <p:sldId id="327" r:id="rId33"/>
    <p:sldId id="263" r:id="rId34"/>
    <p:sldId id="279" r:id="rId35"/>
    <p:sldId id="270" r:id="rId36"/>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1499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997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46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oracle.com/javase/9/docs/api/overview-summary.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The Object Class, imports and other APIs</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A1AA-779A-4A8C-B06B-8CC0F8235B4B}"/>
              </a:ext>
            </a:extLst>
          </p:cNvPr>
          <p:cNvSpPr>
            <a:spLocks noGrp="1"/>
          </p:cNvSpPr>
          <p:nvPr>
            <p:ph type="title"/>
          </p:nvPr>
        </p:nvSpPr>
        <p:spPr/>
        <p:txBody>
          <a:bodyPr/>
          <a:lstStyle/>
          <a:p>
            <a:r>
              <a:rPr lang="en-US" dirty="0"/>
              <a:t>Pass By Value (Primitives)</a:t>
            </a:r>
          </a:p>
        </p:txBody>
      </p:sp>
      <p:sp>
        <p:nvSpPr>
          <p:cNvPr id="3" name="Content Placeholder 2">
            <a:extLst>
              <a:ext uri="{FF2B5EF4-FFF2-40B4-BE49-F238E27FC236}">
                <a16:creationId xmlns:a16="http://schemas.microsoft.com/office/drawing/2014/main" id="{686ED1CF-DC53-429D-9B75-1BCBC1A1C60E}"/>
              </a:ext>
            </a:extLst>
          </p:cNvPr>
          <p:cNvSpPr>
            <a:spLocks noGrp="1"/>
          </p:cNvSpPr>
          <p:nvPr>
            <p:ph idx="1"/>
          </p:nvPr>
        </p:nvSpPr>
        <p:spPr>
          <a:xfrm>
            <a:off x="380010" y="1481446"/>
            <a:ext cx="8383980" cy="4882266"/>
          </a:xfrm>
        </p:spPr>
        <p:txBody>
          <a:bodyPr>
            <a:normAutofit/>
          </a:bodyPr>
          <a:lstStyle/>
          <a:p>
            <a:r>
              <a:rPr lang="en-US" dirty="0"/>
              <a:t>When you pass data into a method, you only ever pass values. If you pass a variable as an argument to a method, you are passing in the values stored in those variables, not the variables themselves.</a:t>
            </a:r>
          </a:p>
          <a:p>
            <a:pPr marL="0" indent="0">
              <a:buNone/>
            </a:pPr>
            <a:r>
              <a:rPr lang="en-US"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AF3732DF-4F61-4C13-9D57-585508BFC7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18" name="Google Shape;219;p16">
            <a:extLst>
              <a:ext uri="{FF2B5EF4-FFF2-40B4-BE49-F238E27FC236}">
                <a16:creationId xmlns:a16="http://schemas.microsoft.com/office/drawing/2014/main" id="{42711206-3F74-4887-81C8-4FBF3FF7D6FB}"/>
              </a:ext>
            </a:extLst>
          </p:cNvPr>
          <p:cNvSpPr txBox="1">
            <a:spLocks/>
          </p:cNvSpPr>
          <p:nvPr/>
        </p:nvSpPr>
        <p:spPr>
          <a:xfrm>
            <a:off x="1879870" y="3922579"/>
            <a:ext cx="5384260" cy="220787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public Example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int value = 10;</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change(value);</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(value); // prints 10 NOT 25</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 the parameter ‘value’ below is in a different scope!</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change(int value)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value = 25;</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154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A1AA-779A-4A8C-B06B-8CC0F8235B4B}"/>
              </a:ext>
            </a:extLst>
          </p:cNvPr>
          <p:cNvSpPr>
            <a:spLocks noGrp="1"/>
          </p:cNvSpPr>
          <p:nvPr>
            <p:ph type="title"/>
          </p:nvPr>
        </p:nvSpPr>
        <p:spPr/>
        <p:txBody>
          <a:bodyPr/>
          <a:lstStyle/>
          <a:p>
            <a:r>
              <a:rPr lang="en-US" dirty="0"/>
              <a:t>Pass By Value (Objects)</a:t>
            </a:r>
          </a:p>
        </p:txBody>
      </p:sp>
      <p:sp>
        <p:nvSpPr>
          <p:cNvPr id="3" name="Content Placeholder 2">
            <a:extLst>
              <a:ext uri="{FF2B5EF4-FFF2-40B4-BE49-F238E27FC236}">
                <a16:creationId xmlns:a16="http://schemas.microsoft.com/office/drawing/2014/main" id="{686ED1CF-DC53-429D-9B75-1BCBC1A1C60E}"/>
              </a:ext>
            </a:extLst>
          </p:cNvPr>
          <p:cNvSpPr>
            <a:spLocks noGrp="1"/>
          </p:cNvSpPr>
          <p:nvPr>
            <p:ph idx="1"/>
          </p:nvPr>
        </p:nvSpPr>
        <p:spPr>
          <a:xfrm>
            <a:off x="380010" y="1481446"/>
            <a:ext cx="8383980" cy="4882266"/>
          </a:xfrm>
        </p:spPr>
        <p:txBody>
          <a:bodyPr>
            <a:normAutofit fontScale="85000" lnSpcReduction="10000"/>
          </a:bodyPr>
          <a:lstStyle/>
          <a:p>
            <a:r>
              <a:rPr lang="en-US" dirty="0"/>
              <a:t>Pass-by-reference, as opposed to pass-by-value, means data passed to a method is directly referenced and manipulated.</a:t>
            </a:r>
          </a:p>
          <a:p>
            <a:r>
              <a:rPr lang="en-US" dirty="0"/>
              <a:t>Java is a pass-by-value language, which means only the information held within a variable is given to methods when passed used as arguments. </a:t>
            </a:r>
          </a:p>
          <a:p>
            <a:r>
              <a:rPr lang="en-US" dirty="0"/>
              <a:t>However, when a reference variable is used as a parameter in a method, the information passed is a memory address location. Which will enable methods to directly manipulate objects.</a:t>
            </a:r>
          </a:p>
          <a:p>
            <a:pPr lvl="1"/>
            <a:r>
              <a:rPr lang="en-US" dirty="0"/>
              <a:t>Although a new reference variable is created within the method, both the new reference, and old are pointing to the same object in memory. This behavior more closely mimics that of pass-by-reference in other programming languages</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AF3732DF-4F61-4C13-9D57-585508BFC7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2888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A1AA-779A-4A8C-B06B-8CC0F8235B4B}"/>
              </a:ext>
            </a:extLst>
          </p:cNvPr>
          <p:cNvSpPr>
            <a:spLocks noGrp="1"/>
          </p:cNvSpPr>
          <p:nvPr>
            <p:ph type="title"/>
          </p:nvPr>
        </p:nvSpPr>
        <p:spPr/>
        <p:txBody>
          <a:bodyPr/>
          <a:lstStyle/>
          <a:p>
            <a:r>
              <a:rPr lang="en-US" dirty="0"/>
              <a:t>Pass By Value (Objects)</a:t>
            </a:r>
          </a:p>
        </p:txBody>
      </p:sp>
      <p:sp>
        <p:nvSpPr>
          <p:cNvPr id="4" name="Slide Number Placeholder 3">
            <a:extLst>
              <a:ext uri="{FF2B5EF4-FFF2-40B4-BE49-F238E27FC236}">
                <a16:creationId xmlns:a16="http://schemas.microsoft.com/office/drawing/2014/main" id="{AF3732DF-4F61-4C13-9D57-585508BFC7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7" name="Google Shape;219;p16">
            <a:extLst>
              <a:ext uri="{FF2B5EF4-FFF2-40B4-BE49-F238E27FC236}">
                <a16:creationId xmlns:a16="http://schemas.microsoft.com/office/drawing/2014/main" id="{CC62859E-2369-4716-9826-1B0A0697A561}"/>
              </a:ext>
            </a:extLst>
          </p:cNvPr>
          <p:cNvSpPr txBox="1">
            <a:spLocks/>
          </p:cNvSpPr>
          <p:nvPr/>
        </p:nvSpPr>
        <p:spPr>
          <a:xfrm>
            <a:off x="910229" y="1449647"/>
            <a:ext cx="7323542" cy="491406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public Example {</a:t>
            </a:r>
          </a:p>
          <a:p>
            <a:pPr marL="182880" lvl="1" indent="0" defTabSz="457200">
              <a:lnSpc>
                <a:spcPct val="90000"/>
              </a:lnSpc>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Data d = new Data();</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d.x</a:t>
            </a:r>
            <a:r>
              <a:rPr lang="en-US" sz="1400" dirty="0">
                <a:latin typeface="Courier New" panose="02070309020205020404" pitchFamily="49" charset="0"/>
                <a:cs typeface="Courier New" panose="02070309020205020404" pitchFamily="49" charset="0"/>
              </a:rPr>
              <a:t> = 10;</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change(d);</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d.x</a:t>
            </a:r>
            <a:r>
              <a:rPr lang="en-US" sz="1400" dirty="0">
                <a:latin typeface="Courier New" panose="02070309020205020404" pitchFamily="49" charset="0"/>
                <a:cs typeface="Courier New" panose="02070309020205020404" pitchFamily="49" charset="0"/>
              </a:rPr>
              <a:t>); // prints 25</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change(Data d)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d = new Data(25);</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d.x</a:t>
            </a:r>
            <a:r>
              <a:rPr lang="en-US" sz="1400" dirty="0">
                <a:latin typeface="Courier New" panose="02070309020205020404" pitchFamily="49" charset="0"/>
                <a:cs typeface="Courier New" panose="02070309020205020404" pitchFamily="49" charset="0"/>
              </a:rPr>
              <a:t> = 25;</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public class Data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int x;</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3423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5" end="1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6" end="1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79-07A0-457D-8B7E-8EF39553E276}"/>
              </a:ext>
            </a:extLst>
          </p:cNvPr>
          <p:cNvSpPr>
            <a:spLocks noGrp="1"/>
          </p:cNvSpPr>
          <p:nvPr>
            <p:ph type="title"/>
          </p:nvPr>
        </p:nvSpPr>
        <p:spPr/>
        <p:txBody>
          <a:bodyPr/>
          <a:lstStyle/>
          <a:p>
            <a:r>
              <a:rPr lang="en-US" dirty="0"/>
              <a:t>Non-Access Modifiers (important ones)</a:t>
            </a:r>
          </a:p>
        </p:txBody>
      </p:sp>
      <p:sp>
        <p:nvSpPr>
          <p:cNvPr id="3" name="Text Placeholder 2">
            <a:extLst>
              <a:ext uri="{FF2B5EF4-FFF2-40B4-BE49-F238E27FC236}">
                <a16:creationId xmlns:a16="http://schemas.microsoft.com/office/drawing/2014/main" id="{3BBC2A58-D8BE-4ACE-BAA3-A38162AF215C}"/>
              </a:ext>
            </a:extLst>
          </p:cNvPr>
          <p:cNvSpPr>
            <a:spLocks noGrp="1"/>
          </p:cNvSpPr>
          <p:nvPr>
            <p:ph type="body" idx="1"/>
          </p:nvPr>
        </p:nvSpPr>
        <p:spPr>
          <a:xfrm>
            <a:off x="380010" y="1481446"/>
            <a:ext cx="8383980" cy="5128904"/>
          </a:xfrm>
        </p:spPr>
        <p:txBody>
          <a:bodyPr>
            <a:normAutofit fontScale="85000" lnSpcReduction="20000"/>
          </a:bodyPr>
          <a:lstStyle/>
          <a:p>
            <a:r>
              <a:rPr lang="en-US" b="1" dirty="0"/>
              <a:t>Static</a:t>
            </a:r>
          </a:p>
          <a:p>
            <a:pPr lvl="1"/>
            <a:r>
              <a:rPr lang="en-US" dirty="0"/>
              <a:t>Sets the resource to be available without needing to create an instance of the class and shares the resource across all members of a class.</a:t>
            </a:r>
          </a:p>
          <a:p>
            <a:r>
              <a:rPr lang="en-US" b="1" dirty="0"/>
              <a:t>Final</a:t>
            </a:r>
          </a:p>
          <a:p>
            <a:pPr lvl="1"/>
            <a:r>
              <a:rPr lang="en-US" dirty="0"/>
              <a:t>Declares a resource (class, method or field) as the last implementation, which cannot be extended, overridden, or changed.</a:t>
            </a:r>
          </a:p>
          <a:p>
            <a:r>
              <a:rPr lang="en-US" b="1" dirty="0"/>
              <a:t>Abstract</a:t>
            </a:r>
          </a:p>
          <a:p>
            <a:pPr lvl="1"/>
            <a:r>
              <a:rPr lang="en-US" dirty="0"/>
              <a:t>Allows for the declaration of a class or method without implementation.</a:t>
            </a:r>
          </a:p>
          <a:p>
            <a:r>
              <a:rPr lang="en-US" dirty="0"/>
              <a:t>Default (interfaces)</a:t>
            </a:r>
          </a:p>
          <a:p>
            <a:pPr lvl="1"/>
            <a:r>
              <a:rPr lang="en-US" dirty="0"/>
              <a:t>Not to be confused with </a:t>
            </a:r>
            <a:r>
              <a:rPr lang="en-US" dirty="0">
                <a:latin typeface="Courier New" panose="02070309020205020404" pitchFamily="49" charset="0"/>
                <a:cs typeface="Courier New" panose="02070309020205020404" pitchFamily="49" charset="0"/>
              </a:rPr>
              <a:t>default</a:t>
            </a:r>
            <a:r>
              <a:rPr lang="en-US" dirty="0"/>
              <a:t> in a switch statement…</a:t>
            </a:r>
          </a:p>
          <a:p>
            <a:pPr lvl="1"/>
            <a:r>
              <a:rPr lang="en-US" dirty="0"/>
              <a:t>Introduced in Java 8</a:t>
            </a:r>
          </a:p>
          <a:p>
            <a:pPr lvl="1"/>
            <a:r>
              <a:rPr lang="en-US" dirty="0"/>
              <a:t>Allows for the implementation of an abstract method, particularly within interfaces.</a:t>
            </a:r>
          </a:p>
        </p:txBody>
      </p:sp>
      <p:sp>
        <p:nvSpPr>
          <p:cNvPr id="4" name="Slide Number Placeholder 3">
            <a:extLst>
              <a:ext uri="{FF2B5EF4-FFF2-40B4-BE49-F238E27FC236}">
                <a16:creationId xmlns:a16="http://schemas.microsoft.com/office/drawing/2014/main" id="{2B0B08D7-7D5A-40B8-8031-28125F51709B}"/>
              </a:ext>
            </a:extLst>
          </p:cNvPr>
          <p:cNvSpPr>
            <a:spLocks noGrp="1"/>
          </p:cNvSpPr>
          <p:nvPr>
            <p:ph type="sldNum" idx="12"/>
          </p:nvPr>
        </p:nvSpPr>
        <p:spPr>
          <a:xfrm>
            <a:off x="8122757" y="6363712"/>
            <a:ext cx="861671" cy="365125"/>
          </a:xfrm>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16903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79-07A0-457D-8B7E-8EF39553E276}"/>
              </a:ext>
            </a:extLst>
          </p:cNvPr>
          <p:cNvSpPr>
            <a:spLocks noGrp="1"/>
          </p:cNvSpPr>
          <p:nvPr>
            <p:ph type="title"/>
          </p:nvPr>
        </p:nvSpPr>
        <p:spPr/>
        <p:txBody>
          <a:bodyPr/>
          <a:lstStyle/>
          <a:p>
            <a:r>
              <a:rPr lang="en-US" dirty="0"/>
              <a:t>Non-Access Modifiers (other ones)</a:t>
            </a:r>
          </a:p>
        </p:txBody>
      </p:sp>
      <p:sp>
        <p:nvSpPr>
          <p:cNvPr id="3" name="Text Placeholder 2">
            <a:extLst>
              <a:ext uri="{FF2B5EF4-FFF2-40B4-BE49-F238E27FC236}">
                <a16:creationId xmlns:a16="http://schemas.microsoft.com/office/drawing/2014/main" id="{3BBC2A58-D8BE-4ACE-BAA3-A38162AF215C}"/>
              </a:ext>
            </a:extLst>
          </p:cNvPr>
          <p:cNvSpPr>
            <a:spLocks noGrp="1"/>
          </p:cNvSpPr>
          <p:nvPr>
            <p:ph type="body" idx="1"/>
          </p:nvPr>
        </p:nvSpPr>
        <p:spPr>
          <a:xfrm>
            <a:off x="380010" y="1481446"/>
            <a:ext cx="8383980" cy="5128904"/>
          </a:xfrm>
        </p:spPr>
        <p:txBody>
          <a:bodyPr>
            <a:normAutofit fontScale="92500" lnSpcReduction="20000"/>
          </a:bodyPr>
          <a:lstStyle/>
          <a:p>
            <a:r>
              <a:rPr lang="en-US" dirty="0"/>
              <a:t>Transient</a:t>
            </a:r>
          </a:p>
          <a:p>
            <a:pPr lvl="1"/>
            <a:r>
              <a:rPr lang="en-US" dirty="0"/>
              <a:t>Prevents the resource from being serialized.</a:t>
            </a:r>
          </a:p>
          <a:p>
            <a:r>
              <a:rPr lang="en-US" dirty="0"/>
              <a:t>Synchronized</a:t>
            </a:r>
          </a:p>
          <a:p>
            <a:pPr lvl="1"/>
            <a:r>
              <a:rPr lang="en-US" dirty="0"/>
              <a:t>Limits the number of threads that can access a resource at a given time to 1.</a:t>
            </a:r>
          </a:p>
          <a:p>
            <a:r>
              <a:rPr lang="en-US" dirty="0" err="1"/>
              <a:t>StrictFP</a:t>
            </a:r>
            <a:endParaRPr lang="en-US" dirty="0"/>
          </a:p>
          <a:p>
            <a:pPr lvl="1"/>
            <a:r>
              <a:rPr lang="en-US" dirty="0"/>
              <a:t>Ensures that all floating-point calculations of a class follow IEEE standards for portability.</a:t>
            </a:r>
          </a:p>
          <a:p>
            <a:r>
              <a:rPr lang="en-US" dirty="0"/>
              <a:t>Volatile</a:t>
            </a:r>
          </a:p>
          <a:p>
            <a:pPr lvl="1"/>
            <a:r>
              <a:rPr lang="en-US" dirty="0"/>
              <a:t>Guarantees access to information via main memory for all threads. Used for protection during multithreading.</a:t>
            </a:r>
          </a:p>
          <a:p>
            <a:r>
              <a:rPr lang="en-US" dirty="0"/>
              <a:t>Native</a:t>
            </a:r>
          </a:p>
          <a:p>
            <a:pPr lvl="1"/>
            <a:r>
              <a:rPr lang="en-US" dirty="0"/>
              <a:t>Declares that method implementation will be written in another programming language.</a:t>
            </a:r>
          </a:p>
        </p:txBody>
      </p:sp>
      <p:sp>
        <p:nvSpPr>
          <p:cNvPr id="4" name="Slide Number Placeholder 3">
            <a:extLst>
              <a:ext uri="{FF2B5EF4-FFF2-40B4-BE49-F238E27FC236}">
                <a16:creationId xmlns:a16="http://schemas.microsoft.com/office/drawing/2014/main" id="{2B0B08D7-7D5A-40B8-8031-28125F51709B}"/>
              </a:ext>
            </a:extLst>
          </p:cNvPr>
          <p:cNvSpPr>
            <a:spLocks noGrp="1"/>
          </p:cNvSpPr>
          <p:nvPr>
            <p:ph type="sldNum" idx="12"/>
          </p:nvPr>
        </p:nvSpPr>
        <p:spPr>
          <a:xfrm>
            <a:off x="8122757" y="6363712"/>
            <a:ext cx="861671" cy="365125"/>
          </a:xfrm>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5839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final</a:t>
            </a:r>
            <a:r>
              <a:rPr lang="en-US"/>
              <a:t> Keyword</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The </a:t>
            </a:r>
            <a:r>
              <a:rPr lang="en-US" dirty="0">
                <a:latin typeface="Courier New"/>
                <a:ea typeface="Courier New"/>
                <a:cs typeface="Courier New"/>
                <a:sym typeface="Courier New"/>
              </a:rPr>
              <a:t>final</a:t>
            </a:r>
            <a:r>
              <a:rPr lang="en-US" dirty="0"/>
              <a:t> keyword has three uses:</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variable cannot be changed once assigned a value. It is the </a:t>
            </a:r>
            <a:r>
              <a:rPr lang="en-US" i="1" dirty="0"/>
              <a:t>final </a:t>
            </a:r>
            <a:r>
              <a:rPr lang="en-US" dirty="0"/>
              <a:t>state of the object.</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method cannot be overridden. It is the </a:t>
            </a:r>
            <a:r>
              <a:rPr lang="en-US" i="1" dirty="0"/>
              <a:t>final</a:t>
            </a:r>
            <a:r>
              <a:rPr lang="en-US" dirty="0"/>
              <a:t> implementation of that behavior.</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class cannot be extended. It is the </a:t>
            </a:r>
            <a:r>
              <a:rPr lang="en-US" i="1" dirty="0"/>
              <a:t>final</a:t>
            </a:r>
            <a:r>
              <a:rPr lang="en-US" dirty="0"/>
              <a:t> definition of that class.</a:t>
            </a:r>
            <a:endParaRPr dirty="0"/>
          </a:p>
          <a:p>
            <a:pPr marL="342900" lvl="0" indent="-342900" algn="l" rtl="0">
              <a:lnSpc>
                <a:spcPct val="90000"/>
              </a:lnSpc>
              <a:spcBef>
                <a:spcPts val="560"/>
              </a:spcBef>
              <a:spcAft>
                <a:spcPts val="0"/>
              </a:spcAft>
              <a:buSzPts val="2800"/>
              <a:buChar char="•"/>
            </a:pPr>
            <a:r>
              <a:rPr lang="en-US" dirty="0"/>
              <a:t>final and static are two different things. Do not confuse them.</a:t>
            </a:r>
            <a:endParaRPr dirty="0"/>
          </a:p>
          <a:p>
            <a:pPr marL="342900" lvl="0" indent="-342900" algn="l" rtl="0">
              <a:lnSpc>
                <a:spcPct val="90000"/>
              </a:lnSpc>
              <a:spcBef>
                <a:spcPts val="560"/>
              </a:spcBef>
              <a:spcAft>
                <a:spcPts val="0"/>
              </a:spcAft>
              <a:buSzPts val="2800"/>
              <a:buChar char="•"/>
            </a:pPr>
            <a:r>
              <a:rPr lang="en-US" dirty="0"/>
              <a:t>A </a:t>
            </a:r>
            <a:r>
              <a:rPr lang="en-US" dirty="0">
                <a:latin typeface="Courier New"/>
                <a:ea typeface="Courier New"/>
                <a:cs typeface="Courier New"/>
                <a:sym typeface="Courier New"/>
              </a:rPr>
              <a:t>static final </a:t>
            </a:r>
            <a:r>
              <a:rPr lang="en-US" dirty="0"/>
              <a:t>variable is one that has a universal value </a:t>
            </a:r>
            <a:r>
              <a:rPr lang="en-US" i="1" dirty="0"/>
              <a:t>and</a:t>
            </a:r>
            <a:r>
              <a:rPr lang="en-US" dirty="0"/>
              <a:t> cannot be changed. Think pi.</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a:t>
            </a:r>
            <a:r>
              <a:rPr lang="en-US" dirty="0">
                <a:latin typeface="Courier New" panose="02070309020205020404" pitchFamily="49" charset="0"/>
                <a:cs typeface="Courier New" panose="02070309020205020404" pitchFamily="49" charset="0"/>
              </a:rPr>
              <a:t>Abstract</a:t>
            </a:r>
            <a:r>
              <a:rPr lang="en-US" dirty="0"/>
              <a:t> Keyword - Classes and Methods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indent="-342900">
              <a:lnSpc>
                <a:spcPct val="90000"/>
              </a:lnSpc>
              <a:spcBef>
                <a:spcPts val="0"/>
              </a:spcBef>
              <a:buSzPts val="2590"/>
            </a:pPr>
            <a:r>
              <a:rPr lang="en-US" sz="2400" dirty="0"/>
              <a:t>The abstract keyword allows you to create partially implemented classes and methods, that can later be concretely defined.</a:t>
            </a:r>
          </a:p>
          <a:p>
            <a:pPr marL="342900" indent="-342900">
              <a:lnSpc>
                <a:spcPct val="90000"/>
              </a:lnSpc>
              <a:spcBef>
                <a:spcPts val="0"/>
              </a:spcBef>
              <a:buSzPts val="2590"/>
            </a:pPr>
            <a:r>
              <a:rPr lang="en-US" sz="2400" dirty="0"/>
              <a:t>Abstract methods have a </a:t>
            </a:r>
            <a:r>
              <a:rPr lang="en-US" sz="2400" i="1" dirty="0"/>
              <a:t>declaration</a:t>
            </a:r>
            <a:r>
              <a:rPr lang="en-US" sz="2400" dirty="0"/>
              <a:t>, but no </a:t>
            </a:r>
            <a:r>
              <a:rPr lang="en-US" sz="2400" i="1" dirty="0"/>
              <a:t>definition (method body)</a:t>
            </a:r>
            <a:r>
              <a:rPr lang="en-US" sz="2400" dirty="0"/>
              <a:t>. whereas </a:t>
            </a:r>
            <a:r>
              <a:rPr lang="en-US" sz="2400" i="1" dirty="0"/>
              <a:t>concrete</a:t>
            </a:r>
            <a:r>
              <a:rPr lang="en-US" sz="2400" dirty="0"/>
              <a:t> methods have both.</a:t>
            </a:r>
          </a:p>
          <a:p>
            <a:pPr marL="342900" indent="-342900">
              <a:lnSpc>
                <a:spcPct val="90000"/>
              </a:lnSpc>
              <a:spcBef>
                <a:spcPts val="518"/>
              </a:spcBef>
              <a:buSzPts val="2590"/>
            </a:pPr>
            <a:r>
              <a:rPr lang="en-US" sz="2400" dirty="0"/>
              <a:t>A class that contains an abstract method (directly or through inheritance) </a:t>
            </a:r>
            <a:r>
              <a:rPr lang="en-US" sz="2400" i="1" dirty="0"/>
              <a:t>must be</a:t>
            </a:r>
            <a:r>
              <a:rPr lang="en-US" sz="2400" dirty="0"/>
              <a:t> an abstract class.</a:t>
            </a:r>
          </a:p>
          <a:p>
            <a:pPr marL="342900" indent="-342900">
              <a:lnSpc>
                <a:spcPct val="90000"/>
              </a:lnSpc>
              <a:spcBef>
                <a:spcPts val="518"/>
              </a:spcBef>
              <a:buSzPts val="2590"/>
            </a:pPr>
            <a:r>
              <a:rPr lang="en-US" sz="2400" dirty="0"/>
              <a:t>An abstract class does not need to contain any abstract methods.</a:t>
            </a:r>
          </a:p>
          <a:p>
            <a:pPr marL="342900" indent="-342900">
              <a:lnSpc>
                <a:spcPct val="90000"/>
              </a:lnSpc>
              <a:spcBef>
                <a:spcPts val="518"/>
              </a:spcBef>
              <a:buSzPts val="2590"/>
            </a:pPr>
            <a:r>
              <a:rPr lang="en-US" sz="2400" dirty="0"/>
              <a:t>Abstract classes cannot be instantiated. </a:t>
            </a:r>
          </a:p>
          <a:p>
            <a:pPr marL="342900" indent="-342900">
              <a:lnSpc>
                <a:spcPct val="90000"/>
              </a:lnSpc>
              <a:spcBef>
                <a:spcPts val="518"/>
              </a:spcBef>
              <a:buSzPts val="2590"/>
            </a:pPr>
            <a:r>
              <a:rPr lang="en-US" sz="2400" dirty="0"/>
              <a:t>Abstract classes store properties and behaviors that describe a type of thing but should not be instantiated.</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Object Class</a:t>
            </a:r>
            <a:endParaRPr/>
          </a:p>
        </p:txBody>
      </p:sp>
      <p:sp>
        <p:nvSpPr>
          <p:cNvPr id="303" name="Google Shape;303;p28"/>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400" dirty="0"/>
              <a:t>Provides baseline functionality for all objects and classes.</a:t>
            </a:r>
          </a:p>
          <a:p>
            <a:pPr marL="342900" lvl="0" indent="-342900" algn="l" rtl="0">
              <a:spcBef>
                <a:spcPts val="0"/>
              </a:spcBef>
              <a:spcAft>
                <a:spcPts val="0"/>
              </a:spcAft>
              <a:buSzPts val="2800"/>
              <a:buChar char="•"/>
            </a:pPr>
            <a:r>
              <a:rPr lang="en-US" sz="2400" dirty="0"/>
              <a:t>All classes from Java implicitly inherit from the Object class. (we will cover inheritance in more detail later).</a:t>
            </a:r>
            <a:endParaRPr sz="2400" dirty="0"/>
          </a:p>
          <a:p>
            <a:pPr marL="342900" lvl="0" indent="-342900" algn="l" rtl="0">
              <a:spcBef>
                <a:spcPts val="560"/>
              </a:spcBef>
              <a:spcAft>
                <a:spcPts val="0"/>
              </a:spcAft>
              <a:buSzPts val="2800"/>
              <a:buChar char="•"/>
            </a:pPr>
            <a:r>
              <a:rPr lang="en-US" sz="2400" dirty="0"/>
              <a:t>Through inheritance, every class has access to the Object class’ methods.</a:t>
            </a:r>
            <a:endParaRPr sz="2400" dirty="0"/>
          </a:p>
          <a:p>
            <a:pPr marL="342900" lvl="0" indent="-342900" algn="l" rtl="0">
              <a:spcBef>
                <a:spcPts val="560"/>
              </a:spcBef>
              <a:spcAft>
                <a:spcPts val="0"/>
              </a:spcAft>
              <a:buSzPts val="2800"/>
              <a:buChar char="•"/>
            </a:pPr>
            <a:r>
              <a:rPr lang="en-US" sz="2400" dirty="0"/>
              <a:t>Every class can also override these methods to provide a unique implementation (This is an example of polymorphism, which is another topic will examine in more detail later)</a:t>
            </a:r>
            <a:endParaRPr sz="2400" dirty="0"/>
          </a:p>
          <a:p>
            <a:pPr marL="742950" lvl="1" indent="-285750" algn="l" rtl="0">
              <a:spcBef>
                <a:spcPts val="480"/>
              </a:spcBef>
              <a:spcAft>
                <a:spcPts val="0"/>
              </a:spcAft>
              <a:buSzPts val="2400"/>
              <a:buChar char="–"/>
            </a:pPr>
            <a:r>
              <a:rPr lang="en-US" sz="2000" dirty="0"/>
              <a:t>For some methods, this is expected.</a:t>
            </a:r>
            <a:endParaRPr sz="2000"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Object Class Methods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380"/>
              <a:buChar char="•"/>
            </a:pP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 generates an integer that uniquely identifies an object from all other objects of a class. By default, typically uses the memory address of the object (JVM-specific).</a:t>
            </a:r>
            <a:endParaRPr dirty="0"/>
          </a:p>
          <a:p>
            <a:pPr marL="342900" lvl="0" indent="-342900" algn="l" rtl="0">
              <a:lnSpc>
                <a:spcPct val="80000"/>
              </a:lnSpc>
              <a:spcBef>
                <a:spcPts val="476"/>
              </a:spcBef>
              <a:spcAft>
                <a:spcPts val="0"/>
              </a:spcAft>
              <a:buSzPts val="2380"/>
              <a:buChar char="•"/>
            </a:pPr>
            <a:r>
              <a:rPr lang="en-US" sz="2380" dirty="0">
                <a:latin typeface="Courier New"/>
                <a:ea typeface="Courier New"/>
                <a:cs typeface="Courier New"/>
                <a:sym typeface="Courier New"/>
              </a:rPr>
              <a:t>equals() </a:t>
            </a:r>
            <a:r>
              <a:rPr lang="en-US" sz="2380" dirty="0"/>
              <a:t>: determines if two objects are </a:t>
            </a:r>
            <a:r>
              <a:rPr lang="en-US" sz="2380" i="1" dirty="0"/>
              <a:t>equivalent</a:t>
            </a:r>
            <a:r>
              <a:rPr lang="en-US" sz="2380" dirty="0"/>
              <a:t>, i.e. whether or not they have the same values in every variable. Uses the result of </a:t>
            </a: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by default.</a:t>
            </a:r>
            <a:endParaRPr dirty="0"/>
          </a:p>
          <a:p>
            <a:pPr marL="342900" lvl="0" indent="-342900" algn="l" rtl="0">
              <a:lnSpc>
                <a:spcPct val="80000"/>
              </a:lnSpc>
              <a:spcBef>
                <a:spcPts val="476"/>
              </a:spcBef>
              <a:spcAft>
                <a:spcPts val="0"/>
              </a:spcAft>
              <a:buSzPts val="2380"/>
              <a:buChar char="•"/>
            </a:pPr>
            <a:r>
              <a:rPr lang="en-US" sz="2380" dirty="0" err="1">
                <a:latin typeface="Courier New"/>
                <a:ea typeface="Courier New"/>
                <a:cs typeface="Courier New"/>
                <a:sym typeface="Courier New"/>
              </a:rPr>
              <a:t>toString</a:t>
            </a:r>
            <a:r>
              <a:rPr lang="en-US" sz="2380" dirty="0">
                <a:latin typeface="Courier New"/>
                <a:ea typeface="Courier New"/>
                <a:cs typeface="Courier New"/>
                <a:sym typeface="Courier New"/>
              </a:rPr>
              <a:t>() </a:t>
            </a:r>
            <a:r>
              <a:rPr lang="en-US" sz="2380" dirty="0"/>
              <a:t>: returns a String representation of the object. By default, prints the class name and the memory address of the object.</a:t>
            </a:r>
            <a:endParaRPr dirty="0"/>
          </a:p>
          <a:p>
            <a:pPr marL="342900" lvl="0" indent="-342900" algn="l" rtl="0">
              <a:lnSpc>
                <a:spcPct val="80000"/>
              </a:lnSpc>
              <a:spcBef>
                <a:spcPts val="476"/>
              </a:spcBef>
              <a:spcAft>
                <a:spcPts val="0"/>
              </a:spcAft>
              <a:buSzPts val="2380"/>
              <a:buChar char="•"/>
            </a:pPr>
            <a:r>
              <a:rPr lang="en-US" sz="2380" dirty="0">
                <a:solidFill>
                  <a:srgbClr val="474C55"/>
                </a:solidFill>
                <a:latin typeface="Courier New"/>
                <a:ea typeface="Courier New"/>
                <a:cs typeface="Courier New"/>
                <a:sym typeface="Courier New"/>
              </a:rPr>
              <a:t>finalize() </a:t>
            </a:r>
            <a:r>
              <a:rPr lang="en-US" sz="2380" dirty="0">
                <a:solidFill>
                  <a:srgbClr val="474C55"/>
                </a:solidFill>
                <a:latin typeface="Arial"/>
                <a:ea typeface="Arial"/>
                <a:cs typeface="Arial"/>
                <a:sym typeface="Arial"/>
              </a:rPr>
              <a:t>: called by the garbage collector when there are no more references to the object, just before the instance is destroyed.</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97B6-EE4F-4922-A1B5-6361E58402FB}"/>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FDD90AAC-1BA1-4DC2-BE7C-4A2E657CFC88}"/>
              </a:ext>
            </a:extLst>
          </p:cNvPr>
          <p:cNvSpPr>
            <a:spLocks noGrp="1"/>
          </p:cNvSpPr>
          <p:nvPr>
            <p:ph idx="1"/>
          </p:nvPr>
        </p:nvSpPr>
        <p:spPr/>
        <p:txBody>
          <a:bodyPr anchor="ctr"/>
          <a:lstStyle/>
          <a:p>
            <a:r>
              <a:rPr lang="en-US" dirty="0"/>
              <a:t>Let’s examine the difference between “two objects are the same” and “two objects are equivalent”</a:t>
            </a:r>
          </a:p>
          <a:p>
            <a:endParaRPr lang="en-US" dirty="0"/>
          </a:p>
          <a:p>
            <a:r>
              <a:rPr lang="en-US" dirty="0"/>
              <a:t>The == operator is applied to the references to see if they are the same</a:t>
            </a:r>
          </a:p>
        </p:txBody>
      </p:sp>
      <p:sp>
        <p:nvSpPr>
          <p:cNvPr id="4" name="Slide Number Placeholder 3">
            <a:extLst>
              <a:ext uri="{FF2B5EF4-FFF2-40B4-BE49-F238E27FC236}">
                <a16:creationId xmlns:a16="http://schemas.microsoft.com/office/drawing/2014/main" id="{0E5A2662-84D5-4FA2-8ED9-006DE29987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5502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28CF-8FF3-473B-AF16-4E4B943DD868}"/>
              </a:ext>
            </a:extLst>
          </p:cNvPr>
          <p:cNvSpPr>
            <a:spLocks noGrp="1"/>
          </p:cNvSpPr>
          <p:nvPr>
            <p:ph type="title"/>
          </p:nvPr>
        </p:nvSpPr>
        <p:spPr/>
        <p:txBody>
          <a:bodyPr/>
          <a:lstStyle/>
          <a:p>
            <a:r>
              <a:rPr lang="en-US" dirty="0"/>
              <a:t>Scopes</a:t>
            </a:r>
          </a:p>
        </p:txBody>
      </p:sp>
      <p:sp>
        <p:nvSpPr>
          <p:cNvPr id="3" name="Content Placeholder 2">
            <a:extLst>
              <a:ext uri="{FF2B5EF4-FFF2-40B4-BE49-F238E27FC236}">
                <a16:creationId xmlns:a16="http://schemas.microsoft.com/office/drawing/2014/main" id="{DBE37A06-9DE6-46DE-A44E-AB37D555FDAA}"/>
              </a:ext>
            </a:extLst>
          </p:cNvPr>
          <p:cNvSpPr>
            <a:spLocks noGrp="1"/>
          </p:cNvSpPr>
          <p:nvPr>
            <p:ph idx="1"/>
          </p:nvPr>
        </p:nvSpPr>
        <p:spPr>
          <a:xfrm>
            <a:off x="388888" y="1472568"/>
            <a:ext cx="8383980" cy="5053578"/>
          </a:xfrm>
        </p:spPr>
        <p:txBody>
          <a:bodyPr>
            <a:normAutofit fontScale="70000" lnSpcReduction="20000"/>
          </a:bodyPr>
          <a:lstStyle/>
          <a:p>
            <a:r>
              <a:rPr lang="en-US" dirty="0"/>
              <a:t>Every time you enclose some code between curly braces (as well as where they might be implied, like flow-control statements), you create a new block.</a:t>
            </a:r>
          </a:p>
          <a:p>
            <a:r>
              <a:rPr lang="en-US" dirty="0"/>
              <a:t>Generally, each block creates a new, “lower” </a:t>
            </a:r>
            <a:r>
              <a:rPr lang="en-US" i="1" dirty="0"/>
              <a:t>scope.</a:t>
            </a:r>
            <a:endParaRPr lang="en-US" dirty="0"/>
          </a:p>
          <a:p>
            <a:pPr lvl="1"/>
            <a:r>
              <a:rPr lang="en-US" dirty="0"/>
              <a:t>Scopes are levels of isolation. Code in a one scope can see something in a “higher” scope; but cannot see into a lower scope or sibling scope.</a:t>
            </a:r>
          </a:p>
          <a:p>
            <a:pPr lvl="1"/>
            <a:r>
              <a:rPr lang="en-US" dirty="0"/>
              <a:t>Nested scopes are “lower” scopes.</a:t>
            </a:r>
          </a:p>
          <a:p>
            <a:pPr lvl="1"/>
            <a:r>
              <a:rPr lang="en-US" dirty="0"/>
              <a:t>Due to the isolated nature of scopes, variables created in “lower” scopes may share the same name as a variable in a “higher” scope.</a:t>
            </a:r>
          </a:p>
          <a:p>
            <a:pPr lvl="1"/>
            <a:endParaRPr lang="en-US" dirty="0"/>
          </a:p>
          <a:p>
            <a:pPr marL="457200" lvl="1" indent="0">
              <a:buNone/>
            </a:pPr>
            <a:r>
              <a:rPr lang="en-US" dirty="0">
                <a:latin typeface="Courier New" panose="02070309020205020404" pitchFamily="49" charset="0"/>
                <a:cs typeface="Courier New" panose="02070309020205020404" pitchFamily="49" charset="0"/>
              </a:rPr>
              <a:t>for (int i = 0; i &lt; 5; i++)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crashes, i is not visible here</a:t>
            </a:r>
          </a:p>
          <a:p>
            <a:endParaRPr lang="en-US" dirty="0">
              <a:latin typeface="+mj-lt"/>
              <a:cs typeface="Courier New" panose="02070309020205020404" pitchFamily="49" charset="0"/>
            </a:endParaRPr>
          </a:p>
          <a:p>
            <a:r>
              <a:rPr lang="en-US" dirty="0">
                <a:latin typeface="+mj-lt"/>
                <a:cs typeface="Courier New" panose="02070309020205020404" pitchFamily="49" charset="0"/>
              </a:rPr>
              <a:t>When the engine reaches the end of a scope, the contents are deleted from memory.</a:t>
            </a:r>
          </a:p>
        </p:txBody>
      </p:sp>
      <p:sp>
        <p:nvSpPr>
          <p:cNvPr id="4" name="Slide Number Placeholder 3">
            <a:extLst>
              <a:ext uri="{FF2B5EF4-FFF2-40B4-BE49-F238E27FC236}">
                <a16:creationId xmlns:a16="http://schemas.microsoft.com/office/drawing/2014/main" id="{630A82B3-21A0-4CFA-8F5B-0E39A90C65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71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B24C-3273-436B-AFE3-941762618E9D}"/>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51DDA18-BD90-429F-9016-54E7D66E6E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6" name="Google Shape;219;p16">
            <a:extLst>
              <a:ext uri="{FF2B5EF4-FFF2-40B4-BE49-F238E27FC236}">
                <a16:creationId xmlns:a16="http://schemas.microsoft.com/office/drawing/2014/main" id="{6213E414-C883-402E-BFDF-261DCEE9F399}"/>
              </a:ext>
            </a:extLst>
          </p:cNvPr>
          <p:cNvSpPr txBox="1">
            <a:spLocks noGrp="1"/>
          </p:cNvSpPr>
          <p:nvPr>
            <p:ph idx="1"/>
          </p:nvPr>
        </p:nvSpPr>
        <p:spPr>
          <a:xfrm>
            <a:off x="379412" y="1262305"/>
            <a:ext cx="8385175" cy="5466531"/>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EqualsExample</a:t>
            </a: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Value value1 = new Value();</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Value value2 = new Value();</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Value value3 = value2;</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if(value1 == value2){</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(“Value1 and value2 are equal”);</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}else{</a:t>
            </a:r>
          </a:p>
          <a:p>
            <a:pPr marL="22860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(“Value1 and value2 are not equal”);</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if(value2 == value3){</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(“Value2 and value3 are equal”);</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public class Value{</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	int value = 10;</a:t>
            </a:r>
          </a:p>
          <a:p>
            <a:pPr marL="228600" lvl="1" indent="0" algn="l" defTabSz="457200" rtl="0">
              <a:lnSpc>
                <a:spcPct val="90000"/>
              </a:lnSpc>
              <a:spcBef>
                <a:spcPts val="480"/>
              </a:spcBef>
              <a:spcAft>
                <a:spcPts val="0"/>
              </a:spcAft>
              <a:buSzPts val="2400"/>
              <a:buNone/>
            </a:pPr>
            <a:r>
              <a:rPr lang="en-US" sz="1600" dirty="0">
                <a:latin typeface="Courier New" panose="02070309020205020404" pitchFamily="49" charset="0"/>
                <a:cs typeface="Courier New" panose="02070309020205020404" pitchFamily="49" charset="0"/>
              </a:rPr>
              <a:t>}</a:t>
            </a:r>
          </a:p>
        </p:txBody>
      </p:sp>
      <p:grpSp>
        <p:nvGrpSpPr>
          <p:cNvPr id="7" name="Group 6">
            <a:extLst>
              <a:ext uri="{FF2B5EF4-FFF2-40B4-BE49-F238E27FC236}">
                <a16:creationId xmlns:a16="http://schemas.microsoft.com/office/drawing/2014/main" id="{EBEEA319-7BF2-43DF-852E-C85AA8774CBF}"/>
              </a:ext>
            </a:extLst>
          </p:cNvPr>
          <p:cNvGrpSpPr/>
          <p:nvPr/>
        </p:nvGrpSpPr>
        <p:grpSpPr>
          <a:xfrm>
            <a:off x="4239491" y="5045474"/>
            <a:ext cx="3366655" cy="1100441"/>
            <a:chOff x="2396106" y="3134380"/>
            <a:chExt cx="4675694" cy="705331"/>
          </a:xfrm>
        </p:grpSpPr>
        <p:sp>
          <p:nvSpPr>
            <p:cNvPr id="8" name="Rectangle 7">
              <a:extLst>
                <a:ext uri="{FF2B5EF4-FFF2-40B4-BE49-F238E27FC236}">
                  <a16:creationId xmlns:a16="http://schemas.microsoft.com/office/drawing/2014/main" id="{8C4A4A53-609F-4CF8-B35A-0E750F8277E9}"/>
                </a:ext>
              </a:extLst>
            </p:cNvPr>
            <p:cNvSpPr/>
            <p:nvPr/>
          </p:nvSpPr>
          <p:spPr>
            <a:xfrm>
              <a:off x="2396106" y="3134380"/>
              <a:ext cx="4675694" cy="705331"/>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w="0"/>
                  <a:solidFill>
                    <a:prstClr val="black"/>
                  </a:solidFill>
                  <a:effectLst/>
                  <a:uLnTx/>
                  <a:uFillTx/>
                  <a:latin typeface="Arial" panose="020B0604020202020204"/>
                  <a:ea typeface="+mn-ea"/>
                  <a:cs typeface="+mn-cs"/>
                </a:rPr>
                <a:t>Console Output: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w="0"/>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Courier New" panose="02070309020205020404" pitchFamily="49" charset="0"/>
                </a:rPr>
                <a:t>Value1 and value2</a:t>
              </a: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rPr>
                <a:t> are not equal.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w="0"/>
                  <a:solidFill>
                    <a:prstClr val="black"/>
                  </a:solidFill>
                  <a:effectLst/>
                  <a:uLnTx/>
                  <a:uFillTx/>
                  <a:latin typeface="Arial" panose="020B0604020202020204"/>
                  <a:ea typeface="+mn-ea"/>
                  <a:cs typeface="+mn-cs"/>
                </a:rPr>
                <a:t>Value2 and value3 are equal.</a:t>
              </a:r>
            </a:p>
          </p:txBody>
        </p:sp>
        <p:cxnSp>
          <p:nvCxnSpPr>
            <p:cNvPr id="9" name="Straight Connector 8">
              <a:extLst>
                <a:ext uri="{FF2B5EF4-FFF2-40B4-BE49-F238E27FC236}">
                  <a16:creationId xmlns:a16="http://schemas.microsoft.com/office/drawing/2014/main" id="{552DF449-38B6-4D8A-A283-4991A6D3E4DA}"/>
                </a:ext>
              </a:extLst>
            </p:cNvPr>
            <p:cNvCxnSpPr/>
            <p:nvPr/>
          </p:nvCxnSpPr>
          <p:spPr>
            <a:xfrm>
              <a:off x="2396106" y="3395368"/>
              <a:ext cx="4675694" cy="0"/>
            </a:xfrm>
            <a:prstGeom prst="line">
              <a:avLst/>
            </a:prstGeom>
            <a:ln/>
          </p:spPr>
          <p:style>
            <a:lnRef idx="1">
              <a:schemeClr val="accent6"/>
            </a:lnRef>
            <a:fillRef idx="2">
              <a:schemeClr val="accent6"/>
            </a:fillRef>
            <a:effectRef idx="1">
              <a:schemeClr val="accent6"/>
            </a:effectRef>
            <a:fontRef idx="minor">
              <a:schemeClr val="dk1"/>
            </a:fontRef>
          </p:style>
        </p:cxnSp>
      </p:grpSp>
    </p:spTree>
    <p:extLst>
      <p:ext uri="{BB962C8B-B14F-4D97-AF65-F5344CB8AC3E}">
        <p14:creationId xmlns:p14="http://schemas.microsoft.com/office/powerpoint/2010/main" val="68489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0"/>
                                  </p:iterate>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0"/>
                                  </p:iterate>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6" end="1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6">
                                            <p:txEl>
                                              <p:pRg st="2" end="2"/>
                                            </p:txEl>
                                          </p:spTgt>
                                        </p:tgtEl>
                                        <p:attrNameLst>
                                          <p:attrName>style.fontWeight</p:attrName>
                                        </p:attrNameLst>
                                      </p:cBhvr>
                                      <p:to>
                                        <p:strVal val="bold"/>
                                      </p:to>
                                    </p:set>
                                  </p:childTnLst>
                                </p:cTn>
                              </p:par>
                              <p:par>
                                <p:cTn id="57" presetID="15" presetClass="emph" presetSubtype="0" nodeType="withEffect">
                                  <p:stCondLst>
                                    <p:cond delay="0"/>
                                  </p:stCondLst>
                                  <p:iterate type="lt">
                                    <p:tmAbs val="25"/>
                                  </p:iterate>
                                  <p:childTnLst>
                                    <p:set>
                                      <p:cBhvr override="childStyle">
                                        <p:cTn id="58" dur="indefinite"/>
                                        <p:tgtEl>
                                          <p:spTgt spid="6">
                                            <p:txEl>
                                              <p:pRg st="3" end="3"/>
                                            </p:txEl>
                                          </p:spTgt>
                                        </p:tgtEl>
                                        <p:attrNameLst>
                                          <p:attrName>style.fontWeight</p:attrName>
                                        </p:attrNameLst>
                                      </p:cBhvr>
                                      <p:to>
                                        <p:strVal val="bold"/>
                                      </p:to>
                                    </p:set>
                                  </p:childTnLst>
                                </p:cTn>
                              </p:par>
                              <p:par>
                                <p:cTn id="59" presetID="15" presetClass="emph" presetSubtype="0" nodeType="withEffect">
                                  <p:stCondLst>
                                    <p:cond delay="0"/>
                                  </p:stCondLst>
                                  <p:iterate type="lt">
                                    <p:tmAbs val="25"/>
                                  </p:iterate>
                                  <p:childTnLst>
                                    <p:set>
                                      <p:cBhvr override="childStyle">
                                        <p:cTn id="60" dur="indefinite"/>
                                        <p:tgtEl>
                                          <p:spTgt spid="6">
                                            <p:txEl>
                                              <p:pRg st="5" end="5"/>
                                            </p:txEl>
                                          </p:spTgt>
                                        </p:tgtEl>
                                        <p:attrNameLst>
                                          <p:attrName>style.fontWeight</p:attrName>
                                        </p:attrNameLst>
                                      </p:cBhvr>
                                      <p:to>
                                        <p:strVal val="bold"/>
                                      </p:to>
                                    </p:set>
                                  </p:childTnLst>
                                </p:cTn>
                              </p:par>
                            </p:childTnLst>
                          </p:cTn>
                        </p:par>
                      </p:childTnLst>
                    </p:cTn>
                  </p:par>
                  <p:par>
                    <p:cTn id="61" fill="hold">
                      <p:stCondLst>
                        <p:cond delay="indefinite"/>
                      </p:stCondLst>
                      <p:childTnLst>
                        <p:par>
                          <p:cTn id="62" fill="hold">
                            <p:stCondLst>
                              <p:cond delay="0"/>
                            </p:stCondLst>
                            <p:childTnLst>
                              <p:par>
                                <p:cTn id="63" presetID="15" presetClass="emph" presetSubtype="0" nodeType="clickEffect">
                                  <p:stCondLst>
                                    <p:cond delay="0"/>
                                  </p:stCondLst>
                                  <p:iterate type="lt">
                                    <p:tmAbs val="25"/>
                                  </p:iterate>
                                  <p:childTnLst>
                                    <p:set>
                                      <p:cBhvr override="childStyle">
                                        <p:cTn id="64" dur="indefinite"/>
                                        <p:tgtEl>
                                          <p:spTgt spid="6">
                                            <p:txEl>
                                              <p:pRg st="4" end="4"/>
                                            </p:txEl>
                                          </p:spTgt>
                                        </p:tgtEl>
                                        <p:attrNameLst>
                                          <p:attrName>style.fontWeight</p:attrName>
                                        </p:attrNameLst>
                                      </p:cBhvr>
                                      <p:to>
                                        <p:strVal val="bold"/>
                                      </p:to>
                                    </p:set>
                                  </p:childTnLst>
                                </p:cTn>
                              </p:par>
                              <p:par>
                                <p:cTn id="65" presetID="15" presetClass="emph" presetSubtype="0" nodeType="withEffect">
                                  <p:stCondLst>
                                    <p:cond delay="0"/>
                                  </p:stCondLst>
                                  <p:iterate type="lt">
                                    <p:tmAbs val="25"/>
                                  </p:iterate>
                                  <p:childTnLst>
                                    <p:set>
                                      <p:cBhvr override="childStyle">
                                        <p:cTn id="66" dur="indefinite"/>
                                        <p:tgtEl>
                                          <p:spTgt spid="6">
                                            <p:txEl>
                                              <p:pRg st="10" end="1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equals() vs ==</a:t>
            </a:r>
            <a:endParaRPr dirty="0"/>
          </a:p>
        </p:txBody>
      </p:sp>
      <p:sp>
        <p:nvSpPr>
          <p:cNvPr id="254" name="Google Shape;254;p21"/>
          <p:cNvSpPr txBox="1">
            <a:spLocks noGrp="1"/>
          </p:cNvSpPr>
          <p:nvPr>
            <p:ph type="body" idx="1"/>
          </p:nvPr>
        </p:nvSpPr>
        <p:spPr>
          <a:xfrm>
            <a:off x="380010" y="1481446"/>
            <a:ext cx="8383980" cy="5247391"/>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.equals() determines equivalency – whether two objects share the same state.</a:t>
            </a:r>
          </a:p>
          <a:p>
            <a:pPr marL="800100" lvl="1" indent="-342900">
              <a:lnSpc>
                <a:spcPct val="80000"/>
              </a:lnSpc>
              <a:spcBef>
                <a:spcPts val="0"/>
              </a:spcBef>
              <a:buSzPts val="2590"/>
              <a:buChar char="•"/>
            </a:pPr>
            <a:r>
              <a:rPr lang="en-US" dirty="0"/>
              <a:t>NOTE: by default, .equals() performs the same comparison as ‘==‘.</a:t>
            </a:r>
            <a:endParaRPr dirty="0"/>
          </a:p>
          <a:p>
            <a:pPr marL="342900" lvl="0" indent="-342900" algn="l" rtl="0">
              <a:lnSpc>
                <a:spcPct val="80000"/>
              </a:lnSpc>
              <a:spcBef>
                <a:spcPts val="518"/>
              </a:spcBef>
              <a:spcAft>
                <a:spcPts val="0"/>
              </a:spcAft>
              <a:buSzPts val="2590"/>
              <a:buChar char="•"/>
            </a:pPr>
            <a:r>
              <a:rPr lang="en-US" sz="2590" dirty="0"/>
              <a:t>== determines equality, whether two variables have the same value (do reference variables point to the same object in memory?)</a:t>
            </a:r>
            <a:endParaRPr dirty="0"/>
          </a:p>
          <a:p>
            <a:pPr marL="742950" lvl="1" indent="-285750" algn="l" rtl="0">
              <a:lnSpc>
                <a:spcPct val="80000"/>
              </a:lnSpc>
              <a:spcBef>
                <a:spcPts val="444"/>
              </a:spcBef>
              <a:spcAft>
                <a:spcPts val="0"/>
              </a:spcAft>
              <a:buSzPts val="2220"/>
              <a:buChar char="–"/>
            </a:pPr>
            <a:r>
              <a:rPr lang="en-US" sz="2220" dirty="0"/>
              <a:t>In other words, == isn’t comparing the objects themselves, it’s comparing the reference variables used in the statement.</a:t>
            </a:r>
            <a:endParaRPr dirty="0"/>
          </a:p>
          <a:p>
            <a:pPr marL="342900" lvl="0" indent="-342900" algn="l" rtl="0">
              <a:lnSpc>
                <a:spcPct val="80000"/>
              </a:lnSpc>
              <a:spcBef>
                <a:spcPts val="518"/>
              </a:spcBef>
              <a:spcAft>
                <a:spcPts val="0"/>
              </a:spcAft>
              <a:buSzPts val="2590"/>
              <a:buChar char="•"/>
            </a:pPr>
            <a:r>
              <a:rPr lang="en-US" sz="2590" dirty="0"/>
              <a:t>Using == on Strings can be confusing. When used to compare String literals, it can return true when comparing two different String reference variables if the values are the same, because the JVM minimizes String object creation. </a:t>
            </a:r>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1BAE-D56C-4583-8324-396A314263B0}"/>
              </a:ext>
            </a:extLst>
          </p:cNvPr>
          <p:cNvSpPr>
            <a:spLocks noGrp="1"/>
          </p:cNvSpPr>
          <p:nvPr>
            <p:ph type="title"/>
          </p:nvPr>
        </p:nvSpPr>
        <p:spPr/>
        <p:txBody>
          <a:bodyPr/>
          <a:lstStyle/>
          <a:p>
            <a:r>
              <a:rPr lang="en-US" dirty="0" err="1"/>
              <a:t>toString</a:t>
            </a:r>
            <a:r>
              <a:rPr lang="en-US" dirty="0"/>
              <a:t>() method</a:t>
            </a:r>
          </a:p>
        </p:txBody>
      </p:sp>
      <p:sp>
        <p:nvSpPr>
          <p:cNvPr id="3" name="Text Placeholder 2">
            <a:extLst>
              <a:ext uri="{FF2B5EF4-FFF2-40B4-BE49-F238E27FC236}">
                <a16:creationId xmlns:a16="http://schemas.microsoft.com/office/drawing/2014/main" id="{56800A46-1E54-47AE-B06A-883C4F9805CE}"/>
              </a:ext>
            </a:extLst>
          </p:cNvPr>
          <p:cNvSpPr>
            <a:spLocks noGrp="1"/>
          </p:cNvSpPr>
          <p:nvPr>
            <p:ph type="body" idx="1"/>
          </p:nvPr>
        </p:nvSpPr>
        <p:spPr>
          <a:xfrm>
            <a:off x="380010" y="1481447"/>
            <a:ext cx="8383980" cy="2595652"/>
          </a:xfrm>
        </p:spPr>
        <p:txBody>
          <a:bodyPr>
            <a:normAutofit fontScale="77500" lnSpcReduction="20000"/>
          </a:bodyPr>
          <a:lstStyle/>
          <a:p>
            <a:r>
              <a:rPr lang="en-US" dirty="0"/>
              <a:t>Whenever you try to represent an object as a String (such as using String concatenation or when you print an object using </a:t>
            </a:r>
            <a:r>
              <a:rPr lang="en-US" dirty="0" err="1"/>
              <a:t>System.out.println</a:t>
            </a:r>
            <a:r>
              <a:rPr lang="en-US" dirty="0"/>
              <a:t>) The object’s </a:t>
            </a:r>
            <a:r>
              <a:rPr lang="en-US" dirty="0" err="1"/>
              <a:t>toString</a:t>
            </a:r>
            <a:r>
              <a:rPr lang="en-US" dirty="0"/>
              <a:t>() method is implicitly called.</a:t>
            </a:r>
          </a:p>
          <a:p>
            <a:r>
              <a:rPr lang="en-US" dirty="0"/>
              <a:t>By default, the </a:t>
            </a:r>
            <a:r>
              <a:rPr lang="en-US" dirty="0" err="1"/>
              <a:t>toString</a:t>
            </a:r>
            <a:r>
              <a:rPr lang="en-US" dirty="0"/>
              <a:t>() method references the </a:t>
            </a:r>
            <a:r>
              <a:rPr lang="en-US" dirty="0" err="1"/>
              <a:t>hashcode</a:t>
            </a:r>
            <a:r>
              <a:rPr lang="en-US" dirty="0"/>
              <a:t> of an object. By default, the </a:t>
            </a:r>
            <a:r>
              <a:rPr lang="en-US" dirty="0" err="1"/>
              <a:t>hashcode</a:t>
            </a:r>
            <a:r>
              <a:rPr lang="en-US" dirty="0"/>
              <a:t> of an object relates to the memory address of an object. </a:t>
            </a:r>
          </a:p>
          <a:p>
            <a:r>
              <a:rPr lang="en-US" dirty="0"/>
              <a:t>That is why we see things like this:</a:t>
            </a:r>
          </a:p>
        </p:txBody>
      </p:sp>
      <p:sp>
        <p:nvSpPr>
          <p:cNvPr id="4" name="Slide Number Placeholder 3">
            <a:extLst>
              <a:ext uri="{FF2B5EF4-FFF2-40B4-BE49-F238E27FC236}">
                <a16:creationId xmlns:a16="http://schemas.microsoft.com/office/drawing/2014/main" id="{DC70FD88-2212-4E95-9F76-2D12F5763C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8" name="Picture 7" descr="A screenshot of a cell phone&#10;&#10;Description automatically generated">
            <a:extLst>
              <a:ext uri="{FF2B5EF4-FFF2-40B4-BE49-F238E27FC236}">
                <a16:creationId xmlns:a16="http://schemas.microsoft.com/office/drawing/2014/main" id="{E8F8F0D0-CB71-40BC-A8BE-444A87EDF4FD}"/>
              </a:ext>
            </a:extLst>
          </p:cNvPr>
          <p:cNvPicPr>
            <a:picLocks noChangeAspect="1"/>
          </p:cNvPicPr>
          <p:nvPr/>
        </p:nvPicPr>
        <p:blipFill>
          <a:blip r:embed="rId2"/>
          <a:stretch>
            <a:fillRect/>
          </a:stretch>
        </p:blipFill>
        <p:spPr>
          <a:xfrm>
            <a:off x="1604304" y="4078727"/>
            <a:ext cx="5935391" cy="2595652"/>
          </a:xfrm>
          <a:prstGeom prst="rect">
            <a:avLst/>
          </a:prstGeom>
        </p:spPr>
      </p:pic>
    </p:spTree>
    <p:extLst>
      <p:ext uri="{BB962C8B-B14F-4D97-AF65-F5344CB8AC3E}">
        <p14:creationId xmlns:p14="http://schemas.microsoft.com/office/powerpoint/2010/main" val="1931096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Wrapper Classes</a:t>
            </a:r>
            <a:endParaRPr dirty="0"/>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dirty="0"/>
              <a:t>Allow you to treat primitives like objects </a:t>
            </a:r>
          </a:p>
          <a:p>
            <a:pPr marL="342900" lvl="0" indent="-342900" algn="l" rtl="0">
              <a:lnSpc>
                <a:spcPct val="90000"/>
              </a:lnSpc>
              <a:spcBef>
                <a:spcPts val="0"/>
              </a:spcBef>
              <a:spcAft>
                <a:spcPts val="0"/>
              </a:spcAft>
              <a:buSzPts val="2400"/>
              <a:buChar char="•"/>
            </a:pPr>
            <a:r>
              <a:rPr lang="en-US" dirty="0"/>
              <a:t>Each object created from the following classes wraps a single primitive value of the corresponding type</a:t>
            </a:r>
          </a:p>
          <a:p>
            <a:pPr marL="800100" lvl="1" indent="-342900">
              <a:lnSpc>
                <a:spcPct val="90000"/>
              </a:lnSpc>
              <a:spcBef>
                <a:spcPts val="0"/>
              </a:spcBef>
              <a:buChar char="•"/>
            </a:pPr>
            <a:r>
              <a:rPr lang="en-US" dirty="0"/>
              <a:t>Byte</a:t>
            </a:r>
          </a:p>
          <a:p>
            <a:pPr marL="800100" lvl="1" indent="-342900">
              <a:lnSpc>
                <a:spcPct val="90000"/>
              </a:lnSpc>
              <a:spcBef>
                <a:spcPts val="0"/>
              </a:spcBef>
              <a:buFont typeface="Arial"/>
              <a:buChar char="•"/>
            </a:pPr>
            <a:r>
              <a:rPr lang="en-US" dirty="0"/>
              <a:t>Short</a:t>
            </a:r>
          </a:p>
          <a:p>
            <a:pPr marL="800100" lvl="1" indent="-342900">
              <a:lnSpc>
                <a:spcPct val="90000"/>
              </a:lnSpc>
              <a:spcBef>
                <a:spcPts val="0"/>
              </a:spcBef>
              <a:buFont typeface="Arial"/>
              <a:buChar char="•"/>
            </a:pPr>
            <a:r>
              <a:rPr lang="en-US" dirty="0"/>
              <a:t>Integer</a:t>
            </a:r>
          </a:p>
          <a:p>
            <a:pPr marL="800100" lvl="1" indent="-342900">
              <a:lnSpc>
                <a:spcPct val="90000"/>
              </a:lnSpc>
              <a:spcBef>
                <a:spcPts val="0"/>
              </a:spcBef>
              <a:buChar char="•"/>
            </a:pPr>
            <a:r>
              <a:rPr lang="en-US" dirty="0"/>
              <a:t>Float</a:t>
            </a:r>
          </a:p>
          <a:p>
            <a:pPr marL="800100" lvl="1" indent="-342900">
              <a:lnSpc>
                <a:spcPct val="90000"/>
              </a:lnSpc>
              <a:spcBef>
                <a:spcPts val="0"/>
              </a:spcBef>
              <a:buChar char="•"/>
            </a:pPr>
            <a:r>
              <a:rPr lang="en-US" dirty="0"/>
              <a:t>Long</a:t>
            </a:r>
          </a:p>
          <a:p>
            <a:pPr marL="800100" lvl="1" indent="-342900">
              <a:lnSpc>
                <a:spcPct val="90000"/>
              </a:lnSpc>
              <a:spcBef>
                <a:spcPts val="0"/>
              </a:spcBef>
              <a:buChar char="•"/>
            </a:pPr>
            <a:r>
              <a:rPr lang="en-US" dirty="0"/>
              <a:t>Double</a:t>
            </a:r>
          </a:p>
          <a:p>
            <a:pPr marL="800100" lvl="1" indent="-342900">
              <a:lnSpc>
                <a:spcPct val="90000"/>
              </a:lnSpc>
              <a:spcBef>
                <a:spcPts val="0"/>
              </a:spcBef>
              <a:buChar char="•"/>
            </a:pPr>
            <a:r>
              <a:rPr lang="en-US" dirty="0"/>
              <a:t>Boolean</a:t>
            </a:r>
          </a:p>
          <a:p>
            <a:pPr marL="800100" lvl="1" indent="-342900">
              <a:lnSpc>
                <a:spcPct val="90000"/>
              </a:lnSpc>
              <a:spcBef>
                <a:spcPts val="0"/>
              </a:spcBef>
              <a:buChar char="•"/>
            </a:pPr>
            <a:r>
              <a:rPr lang="en-US" dirty="0"/>
              <a:t>Character</a:t>
            </a:r>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622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Autoboxing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//Declare wrapper class variables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num2 = new Integer(9);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num3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(Object 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876692"/>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789639"/>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autoboxing.</a:t>
            </a:r>
          </a:p>
        </p:txBody>
      </p:sp>
    </p:spTree>
    <p:extLst>
      <p:ext uri="{BB962C8B-B14F-4D97-AF65-F5344CB8AC3E}">
        <p14:creationId xmlns:p14="http://schemas.microsoft.com/office/powerpoint/2010/main" val="253726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0"/>
                                  </p:iterate>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5" presetClass="emph" presetSubtype="0" nodeType="clickEffect">
                                  <p:stCondLst>
                                    <p:cond delay="0"/>
                                  </p:stCondLst>
                                  <p:iterate type="lt">
                                    <p:tmAbs val="25"/>
                                  </p:iterate>
                                  <p:childTnLst>
                                    <p:set>
                                      <p:cBhvr override="childStyle">
                                        <p:cTn id="52" dur="indefinite"/>
                                        <p:tgtEl>
                                          <p:spTgt spid="7">
                                            <p:txEl>
                                              <p:pRg st="5" end="5"/>
                                            </p:txEl>
                                          </p:spTgt>
                                        </p:tgtEl>
                                        <p:attrNameLst>
                                          <p:attrName>style.fontWeight</p:attrName>
                                        </p:attrNameLst>
                                      </p:cBhvr>
                                      <p:to>
                                        <p:strVal val="bold"/>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7">
                                            <p:txEl>
                                              <p:pRg st="7" end="7"/>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7">
                                            <p:txEl>
                                              <p:pRg st="8" end="8"/>
                                            </p:txEl>
                                          </p:spTgt>
                                        </p:tgtEl>
                                        <p:attrNameLst>
                                          <p:attrName>style.fontWeight</p:attrName>
                                        </p:attrNameLst>
                                      </p:cBhvr>
                                      <p:to>
                                        <p:strVal val="bold"/>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Unboxing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number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 num2 = unbox(number);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(num2);</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int unbox(int i){</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1113334"/>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698760"/>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unboxing.</a:t>
            </a:r>
          </a:p>
        </p:txBody>
      </p:sp>
    </p:spTree>
    <p:extLst>
      <p:ext uri="{BB962C8B-B14F-4D97-AF65-F5344CB8AC3E}">
        <p14:creationId xmlns:p14="http://schemas.microsoft.com/office/powerpoint/2010/main" val="261919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0"/>
                                  </p:iterate>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7">
                                            <p:txEl>
                                              <p:pRg st="4" end="4"/>
                                            </p:txEl>
                                          </p:spTgt>
                                        </p:tgtEl>
                                        <p:attrNameLst>
                                          <p:attrName>style.fontWeight</p:attrName>
                                        </p:attrNameLst>
                                      </p:cBhvr>
                                      <p:to>
                                        <p:strVal val="bold"/>
                                      </p:to>
                                    </p:set>
                                  </p:childTnLst>
                                </p:cTn>
                              </p:par>
                              <p:par>
                                <p:cTn id="43" presetID="15" presetClass="emph" presetSubtype="0" nodeType="withEffect">
                                  <p:stCondLst>
                                    <p:cond delay="0"/>
                                  </p:stCondLst>
                                  <p:iterate type="lt">
                                    <p:tmAbs val="25"/>
                                  </p:iterate>
                                  <p:childTnLst>
                                    <p:set>
                                      <p:cBhvr override="childStyle">
                                        <p:cTn id="44" dur="indefinite"/>
                                        <p:tgtEl>
                                          <p:spTgt spid="7">
                                            <p:txEl>
                                              <p:pRg st="5" end="5"/>
                                            </p:txEl>
                                          </p:spTgt>
                                        </p:tgtEl>
                                        <p:attrNameLst>
                                          <p:attrName>style.fontWeight</p:attrName>
                                        </p:attrNameLst>
                                      </p:cBhvr>
                                      <p:to>
                                        <p:strVal val="bol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Strings</a:t>
            </a:r>
            <a:endParaRPr dirty="0"/>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Most commonly used class</a:t>
            </a:r>
          </a:p>
          <a:p>
            <a:pPr marL="342900" lvl="0" indent="-342900" algn="l" rtl="0">
              <a:spcBef>
                <a:spcPts val="0"/>
              </a:spcBef>
              <a:spcAft>
                <a:spcPts val="0"/>
              </a:spcAft>
              <a:buSzPts val="2800"/>
              <a:buChar char="•"/>
            </a:pPr>
            <a:r>
              <a:rPr lang="en-US" dirty="0"/>
              <a:t>Immutable</a:t>
            </a:r>
          </a:p>
          <a:p>
            <a:pPr marL="342900" lvl="0" indent="-342900" algn="l" rtl="0">
              <a:spcBef>
                <a:spcPts val="0"/>
              </a:spcBef>
              <a:spcAft>
                <a:spcPts val="0"/>
              </a:spcAft>
              <a:buSzPts val="2800"/>
              <a:buChar char="•"/>
            </a:pPr>
            <a:r>
              <a:rPr lang="en-US" dirty="0"/>
              <a:t>Can be created through two notations, both behave differently:</a:t>
            </a:r>
            <a:endParaRPr dirty="0"/>
          </a:p>
          <a:p>
            <a:pPr marL="742950" lvl="1" indent="-285750" algn="l" rtl="0">
              <a:spcBef>
                <a:spcPts val="360"/>
              </a:spcBef>
              <a:spcAft>
                <a:spcPts val="0"/>
              </a:spcAft>
              <a:buSzPts val="1800"/>
              <a:buChar char="–"/>
            </a:pPr>
            <a:r>
              <a:rPr lang="en-US" sz="1800" dirty="0">
                <a:latin typeface="Courier New"/>
                <a:ea typeface="Courier New"/>
                <a:cs typeface="Courier New"/>
                <a:sym typeface="Courier New"/>
              </a:rPr>
              <a:t>String str1 = “hello world”; // string literals</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String str2 = new String(“hello world”); // object</a:t>
            </a:r>
            <a:endParaRPr dirty="0"/>
          </a:p>
          <a:p>
            <a:pPr marL="342900" lvl="0" indent="-342900" algn="l" rtl="0">
              <a:spcBef>
                <a:spcPts val="560"/>
              </a:spcBef>
              <a:spcAft>
                <a:spcPts val="0"/>
              </a:spcAft>
              <a:buSzPts val="2800"/>
              <a:buChar char="•"/>
            </a:pPr>
            <a:r>
              <a:rPr lang="en-US" dirty="0">
                <a:latin typeface="Arial"/>
                <a:ea typeface="Arial"/>
                <a:cs typeface="Arial"/>
                <a:sym typeface="Arial"/>
              </a:rPr>
              <a:t>String literals are “pooled”, no two String literals have the same value. References to duplicate literals are shared. Object-notation Strings are not pooled.</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dirty="0">
              <a:solidFill>
                <a:srgbClr val="F36A25"/>
              </a:solidFill>
            </a:endParaRPr>
          </a:p>
        </p:txBody>
      </p:sp>
      <p:sp>
        <p:nvSpPr>
          <p:cNvPr id="2" name="Rectangle 1">
            <a:extLst>
              <a:ext uri="{FF2B5EF4-FFF2-40B4-BE49-F238E27FC236}">
                <a16:creationId xmlns:a16="http://schemas.microsoft.com/office/drawing/2014/main" id="{3CB8C5B1-D280-4666-B4FD-A1B511514539}"/>
              </a:ext>
            </a:extLst>
          </p:cNvPr>
          <p:cNvSpPr/>
          <p:nvPr/>
        </p:nvSpPr>
        <p:spPr>
          <a:xfrm>
            <a:off x="7131137" y="4286420"/>
            <a:ext cx="1208266" cy="814268"/>
          </a:xfrm>
          <a:prstGeom prst="rect">
            <a:avLst/>
          </a:prstGeom>
          <a:solidFill>
            <a:schemeClr val="accent1">
              <a:alpha val="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7"/>
            <a:ext cx="4850374" cy="26713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TestString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s1 = new String(“Hello”)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s2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s3 = “Hellos”;</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s1 = s1 + “s”;</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s3</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s1</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927849" y="4853223"/>
              <a:ext cx="625492" cy="307777"/>
            </a:xfrm>
            <a:prstGeom prst="rect">
              <a:avLst/>
            </a:prstGeom>
            <a:noFill/>
          </p:spPr>
          <p:txBody>
            <a:bodyPr wrap="none" rtlCol="0">
              <a:spAutoFit/>
            </a:bodyPr>
            <a:lstStyle/>
            <a:p>
              <a:r>
                <a:rPr lang="en-US" dirty="0">
                  <a:latin typeface="Segoe Print" panose="02000600000000000000" pitchFamily="2" charset="0"/>
                </a:rPr>
                <a:t>Hello</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44" name="TextBox 43">
            <a:extLst>
              <a:ext uri="{FF2B5EF4-FFF2-40B4-BE49-F238E27FC236}">
                <a16:creationId xmlns:a16="http://schemas.microsoft.com/office/drawing/2014/main" id="{4AE4353D-B8C8-4FF1-AE2F-955BAEB1D6FB}"/>
              </a:ext>
            </a:extLst>
          </p:cNvPr>
          <p:cNvSpPr txBox="1"/>
          <p:nvPr/>
        </p:nvSpPr>
        <p:spPr>
          <a:xfrm>
            <a:off x="7063092" y="4371658"/>
            <a:ext cx="1276311" cy="307777"/>
          </a:xfrm>
          <a:prstGeom prst="rect">
            <a:avLst/>
          </a:prstGeom>
          <a:noFill/>
        </p:spPr>
        <p:txBody>
          <a:bodyPr wrap="none" rtlCol="0">
            <a:spAutoFit/>
          </a:bodyPr>
          <a:lstStyle/>
          <a:p>
            <a:r>
              <a:rPr lang="en-US" dirty="0">
                <a:latin typeface="Segoe Print" panose="02000600000000000000" pitchFamily="2" charset="0"/>
              </a:rPr>
              <a:t>Hello, Hellos</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161138" y="5705955"/>
            <a:ext cx="1563248" cy="738664"/>
          </a:xfrm>
          <a:prstGeom prst="rect">
            <a:avLst/>
          </a:prstGeom>
          <a:noFill/>
        </p:spPr>
        <p:txBody>
          <a:bodyPr wrap="none" rtlCol="0" anchor="ctr" anchorCtr="1">
            <a:spAutoFit/>
          </a:bodyPr>
          <a:lstStyle/>
          <a:p>
            <a:pPr algn="ctr"/>
            <a:r>
              <a:rPr lang="en-US" sz="4200" dirty="0">
                <a:solidFill>
                  <a:schemeClr val="accent6"/>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534836" y="3086100"/>
            <a:ext cx="1094060" cy="1732500"/>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40595" y="4786572"/>
            <a:ext cx="61911" cy="45719"/>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577840" y="2909895"/>
            <a:ext cx="2099094" cy="1343258"/>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14786B7D-FC6D-4577-9C7B-6AB586705BED}"/>
              </a:ext>
            </a:extLst>
          </p:cNvPr>
          <p:cNvSpPr txBox="1"/>
          <p:nvPr/>
        </p:nvSpPr>
        <p:spPr>
          <a:xfrm>
            <a:off x="7063092" y="4787133"/>
            <a:ext cx="1200970" cy="307777"/>
          </a:xfrm>
          <a:prstGeom prst="rect">
            <a:avLst/>
          </a:prstGeom>
          <a:noFill/>
        </p:spPr>
        <p:txBody>
          <a:bodyPr wrap="none" rtlCol="0">
            <a:spAutoFit/>
          </a:bodyPr>
          <a:lstStyle/>
          <a:p>
            <a:r>
              <a:rPr lang="en-US" b="1" dirty="0">
                <a:solidFill>
                  <a:schemeClr val="accent6"/>
                </a:solidFill>
                <a:latin typeface="Segoe Print" panose="02000600000000000000" pitchFamily="2" charset="0"/>
              </a:rPr>
              <a:t>String Pool</a:t>
            </a:r>
          </a:p>
        </p:txBody>
      </p:sp>
      <p:grpSp>
        <p:nvGrpSpPr>
          <p:cNvPr id="26" name="Group 25">
            <a:extLst>
              <a:ext uri="{FF2B5EF4-FFF2-40B4-BE49-F238E27FC236}">
                <a16:creationId xmlns:a16="http://schemas.microsoft.com/office/drawing/2014/main" id="{D3CC387A-188E-4C8B-8E66-461499CF6DBF}"/>
              </a:ext>
            </a:extLst>
          </p:cNvPr>
          <p:cNvGrpSpPr/>
          <p:nvPr/>
        </p:nvGrpSpPr>
        <p:grpSpPr>
          <a:xfrm>
            <a:off x="5573082" y="2698323"/>
            <a:ext cx="2115501" cy="1574406"/>
            <a:chOff x="5745480" y="2929853"/>
            <a:chExt cx="1931454" cy="1323300"/>
          </a:xfrm>
        </p:grpSpPr>
        <p:sp>
          <p:nvSpPr>
            <p:cNvPr id="27" name="Freeform: Shape 26">
              <a:extLst>
                <a:ext uri="{FF2B5EF4-FFF2-40B4-BE49-F238E27FC236}">
                  <a16:creationId xmlns:a16="http://schemas.microsoft.com/office/drawing/2014/main" id="{DB909964-D55F-4989-85B5-2B181F6C0544}"/>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E02EC40-D1A4-4BF5-BD14-40F75C5314E3}"/>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21694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Common String Methods</a:t>
            </a:r>
            <a:endParaRPr/>
          </a:p>
        </p:txBody>
      </p:sp>
      <p:sp>
        <p:nvSpPr>
          <p:cNvPr id="247" name="Google Shape;247;p20"/>
          <p:cNvSpPr txBox="1">
            <a:spLocks noGrp="1"/>
          </p:cNvSpPr>
          <p:nvPr>
            <p:ph type="body" idx="1"/>
          </p:nvPr>
        </p:nvSpPr>
        <p:spPr>
          <a:xfrm>
            <a:off x="380010" y="1481445"/>
            <a:ext cx="8383980" cy="5247391"/>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90000"/>
              </a:lnSpc>
              <a:spcBef>
                <a:spcPts val="0"/>
              </a:spcBef>
              <a:spcAft>
                <a:spcPts val="0"/>
              </a:spcAft>
              <a:buSzPts val="2220"/>
              <a:buChar char="•"/>
            </a:pPr>
            <a:r>
              <a:rPr lang="en-US" sz="2000" dirty="0" err="1">
                <a:latin typeface="Courier New"/>
                <a:ea typeface="Courier New"/>
                <a:cs typeface="Courier New"/>
                <a:sym typeface="Courier New"/>
              </a:rPr>
              <a:t>charAt</a:t>
            </a:r>
            <a:r>
              <a:rPr lang="en-US" sz="2000" dirty="0">
                <a:latin typeface="Courier New"/>
                <a:ea typeface="Courier New"/>
                <a:cs typeface="Courier New"/>
                <a:sym typeface="Courier New"/>
              </a:rPr>
              <a:t>(int index) – Returns a char</a:t>
            </a:r>
            <a:endParaRPr sz="2000" dirty="0"/>
          </a:p>
          <a:p>
            <a:pPr marL="742950" lvl="1" indent="-285750" algn="l" rtl="0">
              <a:lnSpc>
                <a:spcPct val="90000"/>
              </a:lnSpc>
              <a:spcBef>
                <a:spcPts val="444"/>
              </a:spcBef>
              <a:spcAft>
                <a:spcPts val="0"/>
              </a:spcAft>
              <a:buSzPts val="2220"/>
              <a:buChar char="–"/>
            </a:pPr>
            <a:r>
              <a:rPr lang="en-US" sz="2000" dirty="0"/>
              <a:t>Returns the character at the specified position in the String. </a:t>
            </a:r>
            <a:endParaRPr sz="2000" dirty="0"/>
          </a:p>
          <a:p>
            <a:pPr marL="342900" lvl="0" indent="-342900" algn="l" rtl="0">
              <a:lnSpc>
                <a:spcPct val="90000"/>
              </a:lnSpc>
              <a:spcBef>
                <a:spcPts val="444"/>
              </a:spcBef>
              <a:spcAft>
                <a:spcPts val="0"/>
              </a:spcAft>
              <a:buSzPts val="2220"/>
              <a:buChar char="•"/>
            </a:pPr>
            <a:r>
              <a:rPr lang="en-US" sz="2000" dirty="0" err="1">
                <a:latin typeface="Courier New"/>
                <a:ea typeface="Courier New"/>
                <a:cs typeface="Courier New"/>
                <a:sym typeface="Courier New"/>
              </a:rPr>
              <a:t>indexOf</a:t>
            </a:r>
            <a:r>
              <a:rPr lang="en-US" sz="2000" dirty="0">
                <a:latin typeface="Courier New"/>
                <a:ea typeface="Courier New"/>
                <a:cs typeface="Courier New"/>
                <a:sym typeface="Courier New"/>
              </a:rPr>
              <a:t>(String str) – Returns an int</a:t>
            </a:r>
            <a:endParaRPr sz="2000" dirty="0"/>
          </a:p>
          <a:p>
            <a:pPr marL="742950" lvl="1" indent="-285750" algn="l" rtl="0">
              <a:lnSpc>
                <a:spcPct val="90000"/>
              </a:lnSpc>
              <a:spcBef>
                <a:spcPts val="444"/>
              </a:spcBef>
              <a:spcAft>
                <a:spcPts val="0"/>
              </a:spcAft>
              <a:buSzPts val="2220"/>
              <a:buChar char="–"/>
            </a:pPr>
            <a:r>
              <a:rPr lang="en-US" sz="2000" dirty="0"/>
              <a:t>Returns the position of the first occurrence of the specified substring</a:t>
            </a:r>
            <a:endParaRPr sz="2000" dirty="0"/>
          </a:p>
          <a:p>
            <a:pPr marL="342900" lvl="0" indent="-342900" algn="l" rtl="0">
              <a:lnSpc>
                <a:spcPct val="90000"/>
              </a:lnSpc>
              <a:spcBef>
                <a:spcPts val="444"/>
              </a:spcBef>
              <a:spcAft>
                <a:spcPts val="0"/>
              </a:spcAft>
              <a:buSzPts val="2220"/>
              <a:buChar char="•"/>
            </a:pPr>
            <a:r>
              <a:rPr lang="en-US" sz="2000" dirty="0">
                <a:latin typeface="Courier New"/>
                <a:ea typeface="Courier New"/>
                <a:cs typeface="Courier New"/>
                <a:sym typeface="Courier New"/>
              </a:rPr>
              <a:t>length() – Returns an int</a:t>
            </a:r>
            <a:endParaRPr sz="2000" dirty="0"/>
          </a:p>
          <a:p>
            <a:pPr marL="742950" lvl="1" indent="-285750" algn="l" rtl="0">
              <a:lnSpc>
                <a:spcPct val="90000"/>
              </a:lnSpc>
              <a:spcBef>
                <a:spcPts val="444"/>
              </a:spcBef>
              <a:spcAft>
                <a:spcPts val="0"/>
              </a:spcAft>
              <a:buSzPts val="2220"/>
              <a:buChar char="–"/>
            </a:pPr>
            <a:r>
              <a:rPr lang="en-US" sz="2000" dirty="0"/>
              <a:t>Returns the number of characters in the string</a:t>
            </a:r>
            <a:endParaRPr sz="2000" dirty="0"/>
          </a:p>
          <a:p>
            <a:pPr marL="342900" lvl="0" indent="-342900" algn="l" rtl="0">
              <a:lnSpc>
                <a:spcPct val="90000"/>
              </a:lnSpc>
              <a:spcBef>
                <a:spcPts val="444"/>
              </a:spcBef>
              <a:spcAft>
                <a:spcPts val="0"/>
              </a:spcAft>
              <a:buSzPts val="2220"/>
              <a:buChar char="•"/>
            </a:pPr>
            <a:r>
              <a:rPr lang="en-US" sz="2000" dirty="0">
                <a:latin typeface="Courier New"/>
                <a:ea typeface="Courier New"/>
                <a:cs typeface="Courier New"/>
                <a:sym typeface="Courier New"/>
              </a:rPr>
              <a:t>substring(int </a:t>
            </a:r>
            <a:r>
              <a:rPr lang="en-US" sz="2000" dirty="0" err="1">
                <a:latin typeface="Courier New"/>
                <a:ea typeface="Courier New"/>
                <a:cs typeface="Courier New"/>
                <a:sym typeface="Courier New"/>
              </a:rPr>
              <a:t>beginIndex</a:t>
            </a:r>
            <a:r>
              <a:rPr lang="en-US" sz="2000" dirty="0">
                <a:latin typeface="Courier New"/>
                <a:ea typeface="Courier New"/>
                <a:cs typeface="Courier New"/>
                <a:sym typeface="Courier New"/>
              </a:rPr>
              <a:t>) – Returns a String</a:t>
            </a:r>
            <a:endParaRPr sz="2000" dirty="0"/>
          </a:p>
          <a:p>
            <a:pPr marL="742950" lvl="1" indent="-285750" algn="l" rtl="0">
              <a:lnSpc>
                <a:spcPct val="90000"/>
              </a:lnSpc>
              <a:spcBef>
                <a:spcPts val="444"/>
              </a:spcBef>
              <a:spcAft>
                <a:spcPts val="0"/>
              </a:spcAft>
              <a:buSzPts val="2220"/>
              <a:buChar char="–"/>
            </a:pPr>
            <a:r>
              <a:rPr lang="en-US" sz="2000" dirty="0"/>
              <a:t>Returns a substring starting from the given index of the parent String.</a:t>
            </a:r>
            <a:endParaRPr sz="2000" dirty="0"/>
          </a:p>
          <a:p>
            <a:pPr marL="342900" lvl="0" indent="-342900" algn="l" rtl="0">
              <a:lnSpc>
                <a:spcPct val="90000"/>
              </a:lnSpc>
              <a:spcBef>
                <a:spcPts val="444"/>
              </a:spcBef>
              <a:spcAft>
                <a:spcPts val="0"/>
              </a:spcAft>
              <a:buSzPts val="2220"/>
              <a:buChar char="•"/>
            </a:pPr>
            <a:r>
              <a:rPr lang="en-US" sz="2000" dirty="0">
                <a:latin typeface="Courier New"/>
                <a:ea typeface="Courier New"/>
                <a:cs typeface="Courier New"/>
                <a:sym typeface="Courier New"/>
              </a:rPr>
              <a:t>equals(String str) – Returns a </a:t>
            </a:r>
            <a:r>
              <a:rPr lang="en-US" sz="2000" dirty="0" err="1">
                <a:latin typeface="Courier New"/>
                <a:ea typeface="Courier New"/>
                <a:cs typeface="Courier New"/>
                <a:sym typeface="Courier New"/>
              </a:rPr>
              <a:t>boolean</a:t>
            </a:r>
            <a:endParaRPr sz="2000" dirty="0"/>
          </a:p>
          <a:p>
            <a:pPr marL="742950" lvl="1" indent="-285750" algn="l" rtl="0">
              <a:lnSpc>
                <a:spcPct val="90000"/>
              </a:lnSpc>
              <a:spcBef>
                <a:spcPts val="444"/>
              </a:spcBef>
              <a:spcAft>
                <a:spcPts val="0"/>
              </a:spcAft>
              <a:buSzPts val="2220"/>
              <a:buChar char="–"/>
            </a:pPr>
            <a:r>
              <a:rPr lang="en-US" sz="2000" dirty="0"/>
              <a:t>Returns whether the two strings have the same sequence of characters.</a:t>
            </a:r>
          </a:p>
          <a:p>
            <a:pPr marL="342900" lvl="0" indent="-342900">
              <a:lnSpc>
                <a:spcPct val="90000"/>
              </a:lnSpc>
              <a:spcBef>
                <a:spcPts val="444"/>
              </a:spcBef>
              <a:buSzPts val="2220"/>
            </a:pPr>
            <a:r>
              <a:rPr lang="en-US" sz="2000" dirty="0">
                <a:latin typeface="Courier New"/>
                <a:ea typeface="Courier New"/>
                <a:cs typeface="Courier New"/>
                <a:sym typeface="Courier New"/>
              </a:rPr>
              <a:t>intern() – Returns a String</a:t>
            </a:r>
            <a:endParaRPr lang="en-US" sz="2000" dirty="0"/>
          </a:p>
          <a:p>
            <a:pPr marL="742950" lvl="1" indent="-285750">
              <a:lnSpc>
                <a:spcPct val="90000"/>
              </a:lnSpc>
              <a:spcBef>
                <a:spcPts val="444"/>
              </a:spcBef>
              <a:buSzPts val="2220"/>
            </a:pPr>
            <a:r>
              <a:rPr lang="en-US" sz="2000" dirty="0"/>
              <a:t>Converts a String Object into the String literal form and adds it to the String pool.</a:t>
            </a:r>
          </a:p>
          <a:p>
            <a:pPr marL="342900" lvl="0" indent="-342900">
              <a:lnSpc>
                <a:spcPct val="90000"/>
              </a:lnSpc>
              <a:spcBef>
                <a:spcPts val="444"/>
              </a:spcBef>
              <a:buSzPts val="2220"/>
            </a:pPr>
            <a:r>
              <a:rPr lang="en-US" sz="2000" dirty="0" err="1">
                <a:latin typeface="Courier New"/>
                <a:ea typeface="Courier New"/>
                <a:cs typeface="Courier New"/>
                <a:sym typeface="Courier New"/>
              </a:rPr>
              <a:t>toLowerCase</a:t>
            </a:r>
            <a:r>
              <a:rPr lang="en-US" sz="2000" dirty="0">
                <a:latin typeface="Courier New"/>
                <a:ea typeface="Courier New"/>
                <a:cs typeface="Courier New"/>
                <a:sym typeface="Courier New"/>
              </a:rPr>
              <a:t>() – Returns a String</a:t>
            </a:r>
            <a:endParaRPr lang="en-US" sz="2000" dirty="0"/>
          </a:p>
          <a:p>
            <a:pPr marL="742950" lvl="1" indent="-285750">
              <a:lnSpc>
                <a:spcPct val="90000"/>
              </a:lnSpc>
              <a:spcBef>
                <a:spcPts val="444"/>
              </a:spcBef>
              <a:buSzPts val="2220"/>
            </a:pPr>
            <a:r>
              <a:rPr lang="en-US" sz="2000" dirty="0"/>
              <a:t>Returns a representation of the String with all lowercase letters.</a:t>
            </a:r>
          </a:p>
          <a:p>
            <a:pPr marL="342900" lvl="0" indent="-342900">
              <a:lnSpc>
                <a:spcPct val="90000"/>
              </a:lnSpc>
              <a:spcBef>
                <a:spcPts val="444"/>
              </a:spcBef>
              <a:buSzPts val="2220"/>
            </a:pPr>
            <a:r>
              <a:rPr lang="en-US" sz="2000" dirty="0" err="1">
                <a:latin typeface="Courier New"/>
                <a:ea typeface="Courier New"/>
                <a:cs typeface="Courier New"/>
                <a:sym typeface="Courier New"/>
              </a:rPr>
              <a:t>toUpperCase</a:t>
            </a:r>
            <a:r>
              <a:rPr lang="en-US" sz="2000" dirty="0">
                <a:latin typeface="Courier New"/>
                <a:ea typeface="Courier New"/>
                <a:cs typeface="Courier New"/>
                <a:sym typeface="Courier New"/>
              </a:rPr>
              <a:t>() – Returns a String</a:t>
            </a:r>
            <a:endParaRPr lang="en-US" sz="2000" dirty="0"/>
          </a:p>
          <a:p>
            <a:pPr marL="742950" lvl="1" indent="-285750">
              <a:lnSpc>
                <a:spcPct val="90000"/>
              </a:lnSpc>
              <a:spcBef>
                <a:spcPts val="444"/>
              </a:spcBef>
              <a:buSzPts val="2220"/>
            </a:pPr>
            <a:r>
              <a:rPr lang="en-US" sz="2000" dirty="0"/>
              <a:t>Returns a representation of the String with all uppercase letters.</a:t>
            </a:r>
            <a:endParaRPr lang="en-US" sz="2590" dirty="0"/>
          </a:p>
          <a:p>
            <a:pPr marL="342900" lvl="0" indent="-342900">
              <a:lnSpc>
                <a:spcPct val="90000"/>
              </a:lnSpc>
              <a:spcBef>
                <a:spcPts val="444"/>
              </a:spcBef>
              <a:buSzPts val="2220"/>
            </a:pPr>
            <a:r>
              <a:rPr lang="en-US" sz="2000" dirty="0">
                <a:latin typeface="Courier New"/>
                <a:ea typeface="Courier New"/>
                <a:cs typeface="Courier New"/>
                <a:sym typeface="Courier New"/>
              </a:rPr>
              <a:t>split(String regex) – Returns a String[]</a:t>
            </a:r>
            <a:endParaRPr lang="en-US" sz="2000" dirty="0"/>
          </a:p>
          <a:p>
            <a:pPr marL="742950" lvl="1" indent="-285750">
              <a:lnSpc>
                <a:spcPct val="90000"/>
              </a:lnSpc>
              <a:spcBef>
                <a:spcPts val="444"/>
              </a:spcBef>
              <a:buSzPts val="2220"/>
            </a:pPr>
            <a:r>
              <a:rPr lang="en-US" sz="2000" dirty="0"/>
              <a:t>Slices the String using the regular expression (or string) given.</a:t>
            </a:r>
          </a:p>
          <a:p>
            <a:pPr marL="342900" lvl="0" indent="-178435" algn="l" rtl="0">
              <a:lnSpc>
                <a:spcPct val="90000"/>
              </a:lnSpc>
              <a:spcBef>
                <a:spcPts val="518"/>
              </a:spcBef>
              <a:spcAft>
                <a:spcPts val="0"/>
              </a:spcAft>
              <a:buSzPts val="2590"/>
              <a:buNone/>
            </a:pPr>
            <a:endParaRPr sz="259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79-07A0-457D-8B7E-8EF39553E276}"/>
              </a:ext>
            </a:extLst>
          </p:cNvPr>
          <p:cNvSpPr>
            <a:spLocks noGrp="1"/>
          </p:cNvSpPr>
          <p:nvPr>
            <p:ph type="title"/>
          </p:nvPr>
        </p:nvSpPr>
        <p:spPr/>
        <p:txBody>
          <a:bodyPr/>
          <a:lstStyle/>
          <a:p>
            <a:r>
              <a:rPr lang="en-US" dirty="0"/>
              <a:t>String Builder &amp; String Buffer</a:t>
            </a:r>
          </a:p>
        </p:txBody>
      </p:sp>
      <p:sp>
        <p:nvSpPr>
          <p:cNvPr id="3" name="Text Placeholder 2">
            <a:extLst>
              <a:ext uri="{FF2B5EF4-FFF2-40B4-BE49-F238E27FC236}">
                <a16:creationId xmlns:a16="http://schemas.microsoft.com/office/drawing/2014/main" id="{3BBC2A58-D8BE-4ACE-BAA3-A38162AF215C}"/>
              </a:ext>
            </a:extLst>
          </p:cNvPr>
          <p:cNvSpPr>
            <a:spLocks noGrp="1"/>
          </p:cNvSpPr>
          <p:nvPr>
            <p:ph type="body" idx="1"/>
          </p:nvPr>
        </p:nvSpPr>
        <p:spPr>
          <a:xfrm>
            <a:off x="380010" y="1481446"/>
            <a:ext cx="8383980" cy="4882266"/>
          </a:xfrm>
        </p:spPr>
        <p:txBody>
          <a:bodyPr>
            <a:normAutofit/>
          </a:bodyPr>
          <a:lstStyle/>
          <a:p>
            <a:r>
              <a:rPr lang="en-US" dirty="0"/>
              <a:t>Since Strings are immutable, it becomes inefficient to use them when making many new Strings, for instance, creating a new String on each iteration of a for or while loop. Instead, we can use </a:t>
            </a:r>
            <a:r>
              <a:rPr lang="en-US" dirty="0">
                <a:latin typeface="Courier New" panose="02070309020205020404" pitchFamily="49" charset="0"/>
                <a:cs typeface="Courier New" panose="02070309020205020404" pitchFamily="49" charset="0"/>
              </a:rPr>
              <a:t>StringBuilder</a:t>
            </a:r>
            <a:r>
              <a:rPr lang="en-US" dirty="0"/>
              <a:t> and </a:t>
            </a:r>
            <a:r>
              <a:rPr lang="en-US" dirty="0" err="1">
                <a:latin typeface="Courier New" panose="02070309020205020404" pitchFamily="49" charset="0"/>
                <a:cs typeface="Courier New" panose="02070309020205020404" pitchFamily="49" charset="0"/>
              </a:rPr>
              <a:t>StringBuffer</a:t>
            </a:r>
            <a:r>
              <a:rPr lang="en-US" dirty="0"/>
              <a:t> classes to create mutable strings.</a:t>
            </a:r>
          </a:p>
          <a:p>
            <a:r>
              <a:rPr lang="en-US" dirty="0"/>
              <a:t>The difference between </a:t>
            </a:r>
            <a:r>
              <a:rPr lang="en-US" dirty="0">
                <a:latin typeface="Courier New" panose="02070309020205020404" pitchFamily="49" charset="0"/>
                <a:cs typeface="Courier New" panose="02070309020205020404" pitchFamily="49" charset="0"/>
              </a:rPr>
              <a:t>StringBuilder</a:t>
            </a:r>
            <a:r>
              <a:rPr lang="en-US" dirty="0"/>
              <a:t> and </a:t>
            </a:r>
            <a:r>
              <a:rPr lang="en-US" dirty="0" err="1">
                <a:latin typeface="Courier New" panose="02070309020205020404" pitchFamily="49" charset="0"/>
                <a:cs typeface="Courier New" panose="02070309020205020404" pitchFamily="49" charset="0"/>
              </a:rPr>
              <a:t>StringBuffer</a:t>
            </a:r>
            <a:r>
              <a:rPr lang="en-US" dirty="0"/>
              <a:t> is that </a:t>
            </a:r>
            <a:r>
              <a:rPr lang="en-US" dirty="0" err="1">
                <a:latin typeface="Courier New" panose="02070309020205020404" pitchFamily="49" charset="0"/>
                <a:cs typeface="Courier New" panose="02070309020205020404" pitchFamily="49" charset="0"/>
              </a:rPr>
              <a:t>StringBuffer</a:t>
            </a:r>
            <a:r>
              <a:rPr lang="en-US" dirty="0"/>
              <a:t> is synchronized.</a:t>
            </a:r>
          </a:p>
        </p:txBody>
      </p:sp>
      <p:sp>
        <p:nvSpPr>
          <p:cNvPr id="4" name="Slide Number Placeholder 3">
            <a:extLst>
              <a:ext uri="{FF2B5EF4-FFF2-40B4-BE49-F238E27FC236}">
                <a16:creationId xmlns:a16="http://schemas.microsoft.com/office/drawing/2014/main" id="{2B0B08D7-7D5A-40B8-8031-28125F51709B}"/>
              </a:ext>
            </a:extLst>
          </p:cNvPr>
          <p:cNvSpPr>
            <a:spLocks noGrp="1"/>
          </p:cNvSpPr>
          <p:nvPr>
            <p:ph type="sldNum" idx="12"/>
          </p:nvPr>
        </p:nvSpPr>
        <p:spPr>
          <a:xfrm>
            <a:off x="8122757" y="6363712"/>
            <a:ext cx="861671" cy="365125"/>
          </a:xfrm>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242834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Instance</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4978077"/>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outside of any method, or flow control statement within a class </a:t>
            </a:r>
            <a:r>
              <a:rPr lang="en-US" sz="1800" dirty="0">
                <a:solidFill>
                  <a:srgbClr val="212529"/>
                </a:solidFill>
                <a:latin typeface="+mn-lt"/>
              </a:rPr>
              <a:t>reside in the </a:t>
            </a:r>
            <a:r>
              <a:rPr lang="en-US" sz="1800" b="0" i="0" dirty="0">
                <a:solidFill>
                  <a:srgbClr val="212529"/>
                </a:solidFill>
                <a:effectLst/>
                <a:latin typeface="Courier New" panose="02070309020205020404" pitchFamily="49" charset="0"/>
                <a:cs typeface="Courier New" panose="02070309020205020404" pitchFamily="49" charset="0"/>
              </a:rPr>
              <a:t>Instance</a:t>
            </a:r>
            <a:r>
              <a:rPr lang="en-US" sz="1800" b="0" i="0" dirty="0">
                <a:solidFill>
                  <a:srgbClr val="212529"/>
                </a:solidFill>
                <a:effectLst/>
                <a:latin typeface="+mn-lt"/>
              </a:rPr>
              <a:t> or </a:t>
            </a:r>
            <a:r>
              <a:rPr lang="en-US" sz="1800" b="0" i="0" dirty="0">
                <a:solidFill>
                  <a:srgbClr val="212529"/>
                </a:solidFill>
                <a:effectLst/>
                <a:latin typeface="Courier New" panose="02070309020205020404" pitchFamily="49" charset="0"/>
                <a:cs typeface="Courier New" panose="02070309020205020404" pitchFamily="49" charset="0"/>
              </a:rPr>
              <a:t>object</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Instance scope variables persist through the lifetime of the object.</a:t>
            </a:r>
          </a:p>
          <a:p>
            <a:pPr algn="l">
              <a:buFont typeface="Arial" panose="020B0604020202020204" pitchFamily="34" charset="0"/>
              <a:buChar char="•"/>
            </a:pPr>
            <a:r>
              <a:rPr lang="en-US" sz="1800" dirty="0">
                <a:solidFill>
                  <a:srgbClr val="212529"/>
                </a:solidFill>
                <a:latin typeface="+mn-lt"/>
              </a:rPr>
              <a:t>Each class instance (object) will have its own, separate values for instance scope variables.</a:t>
            </a: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515556"/>
            <a:ext cx="5384260" cy="305391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Example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int number; // instance scope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Simulator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Example ex1 = new Example();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ex1.number = 10;</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Example ex2 = new Example();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ex2.number = 3;</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(ex1.number); // 10</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(ex1.number); // 3</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54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D9F5-C0D5-4829-8B18-7E89C83A245D}"/>
              </a:ext>
            </a:extLst>
          </p:cNvPr>
          <p:cNvSpPr>
            <a:spLocks noGrp="1"/>
          </p:cNvSpPr>
          <p:nvPr>
            <p:ph type="title"/>
          </p:nvPr>
        </p:nvSpPr>
        <p:spPr/>
        <p:txBody>
          <a:bodyPr/>
          <a:lstStyle/>
          <a:p>
            <a:r>
              <a:rPr lang="en-US" dirty="0"/>
              <a:t>Packages and the JRE</a:t>
            </a:r>
          </a:p>
        </p:txBody>
      </p:sp>
      <p:sp>
        <p:nvSpPr>
          <p:cNvPr id="3" name="Text Placeholder 2">
            <a:extLst>
              <a:ext uri="{FF2B5EF4-FFF2-40B4-BE49-F238E27FC236}">
                <a16:creationId xmlns:a16="http://schemas.microsoft.com/office/drawing/2014/main" id="{907E4FBF-DDE1-4DDE-A6CB-E3250BF3DC1E}"/>
              </a:ext>
            </a:extLst>
          </p:cNvPr>
          <p:cNvSpPr>
            <a:spLocks noGrp="1"/>
          </p:cNvSpPr>
          <p:nvPr>
            <p:ph type="body" idx="1"/>
          </p:nvPr>
        </p:nvSpPr>
        <p:spPr>
          <a:xfrm>
            <a:off x="380010" y="1302337"/>
            <a:ext cx="8383980" cy="5426500"/>
          </a:xfrm>
        </p:spPr>
        <p:txBody>
          <a:bodyPr wrap="square">
            <a:normAutofit lnSpcReduction="10000"/>
          </a:bodyPr>
          <a:lstStyle/>
          <a:p>
            <a:pPr marL="285750" indent="-285750">
              <a:lnSpc>
                <a:spcPct val="90000"/>
              </a:lnSpc>
              <a:spcBef>
                <a:spcPts val="444"/>
              </a:spcBef>
              <a:buSzPts val="2220"/>
            </a:pPr>
            <a:r>
              <a:rPr lang="en-US" sz="2620" dirty="0"/>
              <a:t>So far, we have created many of our own classes, but what about String? Or </a:t>
            </a:r>
            <a:r>
              <a:rPr lang="en-US" sz="2620" dirty="0" err="1"/>
              <a:t>System.out.println</a:t>
            </a:r>
            <a:r>
              <a:rPr lang="en-US" sz="2620" dirty="0"/>
              <a:t>()?</a:t>
            </a:r>
          </a:p>
          <a:p>
            <a:pPr marL="742950" lvl="1" indent="-285750">
              <a:lnSpc>
                <a:spcPct val="90000"/>
              </a:lnSpc>
              <a:spcBef>
                <a:spcPts val="444"/>
              </a:spcBef>
              <a:buSzPts val="2220"/>
            </a:pPr>
            <a:r>
              <a:rPr lang="en-US" sz="2220" dirty="0"/>
              <a:t>They come from </a:t>
            </a:r>
            <a:r>
              <a:rPr lang="en-US" sz="2220" dirty="0" err="1"/>
              <a:t>java.lang</a:t>
            </a:r>
            <a:r>
              <a:rPr lang="en-US" sz="2220" dirty="0"/>
              <a:t> (in the JRE)</a:t>
            </a:r>
          </a:p>
          <a:p>
            <a:pPr marL="742950" lvl="1" indent="-285750">
              <a:lnSpc>
                <a:spcPct val="90000"/>
              </a:lnSpc>
              <a:spcBef>
                <a:spcPts val="444"/>
              </a:spcBef>
              <a:buSzPts val="2220"/>
            </a:pPr>
            <a:r>
              <a:rPr lang="en-US" sz="2220" dirty="0"/>
              <a:t>We have access to </a:t>
            </a:r>
            <a:r>
              <a:rPr lang="en-US" sz="2220" dirty="0" err="1"/>
              <a:t>java.lang</a:t>
            </a:r>
            <a:r>
              <a:rPr lang="en-US" sz="2220" dirty="0"/>
              <a:t> and our current package by default  </a:t>
            </a:r>
          </a:p>
          <a:p>
            <a:pPr marL="342900" lvl="0" indent="-342900">
              <a:lnSpc>
                <a:spcPct val="90000"/>
              </a:lnSpc>
              <a:spcBef>
                <a:spcPts val="518"/>
              </a:spcBef>
              <a:buSzPts val="2590"/>
            </a:pPr>
            <a:r>
              <a:rPr lang="en-US" sz="2590" dirty="0"/>
              <a:t>Java libraries and frameworks from other packages are “imported” by package or by class.</a:t>
            </a:r>
            <a:endParaRPr lang="en-US" dirty="0"/>
          </a:p>
          <a:p>
            <a:pPr marL="742950" lvl="1" indent="-285750">
              <a:lnSpc>
                <a:spcPct val="90000"/>
              </a:lnSpc>
              <a:spcBef>
                <a:spcPts val="444"/>
              </a:spcBef>
              <a:buSzPts val="2220"/>
            </a:pPr>
            <a:r>
              <a:rPr lang="en-US" sz="2220" dirty="0"/>
              <a:t>import </a:t>
            </a:r>
            <a:r>
              <a:rPr lang="en-US" sz="2220" dirty="0" err="1"/>
              <a:t>java.util</a:t>
            </a:r>
            <a:r>
              <a:rPr lang="en-US" sz="2220" dirty="0"/>
              <a:t>.*;</a:t>
            </a:r>
            <a:endParaRPr lang="en-US" dirty="0"/>
          </a:p>
          <a:p>
            <a:pPr marL="742950" lvl="1" indent="-285750">
              <a:lnSpc>
                <a:spcPct val="90000"/>
              </a:lnSpc>
              <a:spcBef>
                <a:spcPts val="444"/>
              </a:spcBef>
              <a:buSzPts val="2220"/>
            </a:pPr>
            <a:r>
              <a:rPr lang="en-US" sz="2220" dirty="0"/>
              <a:t>import </a:t>
            </a:r>
            <a:r>
              <a:rPr lang="en-US" sz="2220" dirty="0" err="1"/>
              <a:t>java.util.ArrayList</a:t>
            </a:r>
            <a:r>
              <a:rPr lang="en-US" sz="2220" dirty="0"/>
              <a:t>;</a:t>
            </a:r>
            <a:endParaRPr lang="en-US" dirty="0"/>
          </a:p>
          <a:p>
            <a:pPr marL="742950" lvl="1" indent="-285750">
              <a:lnSpc>
                <a:spcPct val="90000"/>
              </a:lnSpc>
              <a:spcBef>
                <a:spcPts val="444"/>
              </a:spcBef>
              <a:buSzPts val="2220"/>
            </a:pPr>
            <a:r>
              <a:rPr lang="en-US" sz="2220" dirty="0"/>
              <a:t>This prevents name confusion (</a:t>
            </a:r>
            <a:r>
              <a:rPr lang="en-US" sz="2220" dirty="0" err="1"/>
              <a:t>java.util.Date</a:t>
            </a:r>
            <a:r>
              <a:rPr lang="en-US" sz="2220" dirty="0"/>
              <a:t> vs </a:t>
            </a:r>
            <a:r>
              <a:rPr lang="en-US" sz="2220" dirty="0" err="1"/>
              <a:t>java.sql.Date</a:t>
            </a:r>
            <a:r>
              <a:rPr lang="en-US" sz="2220" dirty="0"/>
              <a:t>)</a:t>
            </a:r>
            <a:endParaRPr lang="en-US" sz="2400" dirty="0"/>
          </a:p>
          <a:p>
            <a:pPr marL="342900" indent="-342900">
              <a:lnSpc>
                <a:spcPct val="90000"/>
              </a:lnSpc>
              <a:spcBef>
                <a:spcPts val="518"/>
              </a:spcBef>
              <a:buSzPts val="2590"/>
            </a:pPr>
            <a:r>
              <a:rPr lang="en-US" sz="2190" dirty="0"/>
              <a:t>P</a:t>
            </a:r>
            <a:r>
              <a:rPr lang="en-US" sz="2400" dirty="0"/>
              <a:t>ackage + Class name = “fully qualified class name”</a:t>
            </a:r>
          </a:p>
          <a:p>
            <a:pPr marL="800100" lvl="1" indent="-342900">
              <a:lnSpc>
                <a:spcPct val="90000"/>
              </a:lnSpc>
              <a:spcBef>
                <a:spcPts val="518"/>
              </a:spcBef>
              <a:buSzPts val="2590"/>
            </a:pPr>
            <a:r>
              <a:rPr lang="en-US" sz="2000" dirty="0" err="1"/>
              <a:t>com.revature.example.MyClass</a:t>
            </a:r>
            <a:r>
              <a:rPr lang="en-US" sz="2000" dirty="0"/>
              <a:t> </a:t>
            </a:r>
          </a:p>
          <a:p>
            <a:pPr marL="342900" indent="-342900">
              <a:lnSpc>
                <a:spcPct val="90000"/>
              </a:lnSpc>
              <a:spcBef>
                <a:spcPts val="518"/>
              </a:spcBef>
              <a:buSzPts val="2590"/>
            </a:pPr>
            <a:r>
              <a:rPr lang="en-US" dirty="0"/>
              <a:t>When we use the fully qualified class name, we don’t have to import our class  </a:t>
            </a:r>
          </a:p>
          <a:p>
            <a:pPr marL="342900" indent="-342900">
              <a:lnSpc>
                <a:spcPct val="90000"/>
              </a:lnSpc>
              <a:spcBef>
                <a:spcPts val="518"/>
              </a:spcBef>
              <a:buSzPts val="2590"/>
            </a:pPr>
            <a:endParaRPr lang="en-US" sz="2400" dirty="0"/>
          </a:p>
          <a:p>
            <a:pPr marL="342900" lvl="0" indent="-342900">
              <a:lnSpc>
                <a:spcPct val="90000"/>
              </a:lnSpc>
              <a:spcBef>
                <a:spcPts val="518"/>
              </a:spcBef>
              <a:buSzPts val="2590"/>
            </a:pPr>
            <a:endParaRPr lang="en-US" sz="2590" dirty="0"/>
          </a:p>
          <a:p>
            <a:pPr marL="342900" lvl="0" indent="-342900">
              <a:lnSpc>
                <a:spcPct val="90000"/>
              </a:lnSpc>
              <a:spcBef>
                <a:spcPts val="518"/>
              </a:spcBef>
              <a:buSzPts val="2590"/>
            </a:pPr>
            <a:endParaRPr lang="en-US" dirty="0"/>
          </a:p>
          <a:p>
            <a:endParaRPr lang="en-US" dirty="0"/>
          </a:p>
        </p:txBody>
      </p:sp>
      <p:sp>
        <p:nvSpPr>
          <p:cNvPr id="4" name="Slide Number Placeholder 3">
            <a:extLst>
              <a:ext uri="{FF2B5EF4-FFF2-40B4-BE49-F238E27FC236}">
                <a16:creationId xmlns:a16="http://schemas.microsoft.com/office/drawing/2014/main" id="{B1AEA075-E4AA-4126-B7AB-0FB4FC6422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254251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Package Structure	</a:t>
            </a:r>
            <a:endParaRPr dirty="0"/>
          </a:p>
        </p:txBody>
      </p:sp>
      <p:sp>
        <p:nvSpPr>
          <p:cNvPr id="225" name="Google Shape;225;p17"/>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classes are stored in packages</a:t>
            </a:r>
          </a:p>
          <a:p>
            <a:pPr marL="342900" lvl="0" indent="-342900">
              <a:lnSpc>
                <a:spcPct val="90000"/>
              </a:lnSpc>
              <a:spcBef>
                <a:spcPts val="518"/>
              </a:spcBef>
              <a:buSzPts val="2590"/>
            </a:pPr>
            <a:r>
              <a:rPr lang="en-US" sz="2590" dirty="0"/>
              <a:t>Packages become nested folders</a:t>
            </a:r>
            <a:endParaRPr lang="en-US" dirty="0"/>
          </a:p>
          <a:p>
            <a:pPr marL="742950" lvl="1" indent="-285750">
              <a:lnSpc>
                <a:spcPct val="90000"/>
              </a:lnSpc>
              <a:spcBef>
                <a:spcPts val="444"/>
              </a:spcBef>
              <a:buSzPts val="2220"/>
            </a:pPr>
            <a:r>
              <a:rPr lang="en-US" sz="2220" dirty="0" err="1"/>
              <a:t>com.revature.example</a:t>
            </a:r>
            <a:r>
              <a:rPr lang="en-US" sz="2220" dirty="0"/>
              <a:t> → /com/</a:t>
            </a:r>
            <a:r>
              <a:rPr lang="en-US" sz="2220" dirty="0" err="1"/>
              <a:t>revature</a:t>
            </a:r>
            <a:r>
              <a:rPr lang="en-US" sz="2220" dirty="0"/>
              <a:t>/examples</a:t>
            </a:r>
          </a:p>
          <a:p>
            <a:pPr marL="342900" lvl="0" indent="-342900">
              <a:lnSpc>
                <a:spcPct val="90000"/>
              </a:lnSpc>
              <a:spcBef>
                <a:spcPts val="518"/>
              </a:spcBef>
              <a:buSzPts val="2590"/>
            </a:pPr>
            <a:r>
              <a:rPr lang="en-US" sz="2400" dirty="0"/>
              <a:t>How do we specify what package we want our file to be in? </a:t>
            </a:r>
          </a:p>
          <a:p>
            <a:pPr marL="800100" lvl="1" indent="-342900">
              <a:lnSpc>
                <a:spcPct val="90000"/>
              </a:lnSpc>
              <a:spcBef>
                <a:spcPts val="518"/>
              </a:spcBef>
              <a:buSzPts val="2590"/>
            </a:pPr>
            <a:r>
              <a:rPr lang="en-US" sz="2200" dirty="0"/>
              <a:t>Add a line at the top of your java file</a:t>
            </a:r>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285750" indent="-285750">
              <a:lnSpc>
                <a:spcPct val="90000"/>
              </a:lnSpc>
              <a:spcBef>
                <a:spcPts val="444"/>
              </a:spcBef>
              <a:buSzPts val="2220"/>
            </a:pPr>
            <a:endParaRPr lang="en-US" sz="2400" dirty="0"/>
          </a:p>
          <a:p>
            <a:pPr marL="285750" indent="-285750">
              <a:lnSpc>
                <a:spcPct val="90000"/>
              </a:lnSpc>
              <a:spcBef>
                <a:spcPts val="444"/>
              </a:spcBef>
              <a:buSzPts val="2220"/>
            </a:pPr>
            <a:r>
              <a:rPr lang="en-US" sz="2400" dirty="0"/>
              <a:t>What if we don’t specify?</a:t>
            </a:r>
          </a:p>
          <a:p>
            <a:pPr marL="742950" lvl="1" indent="-285750">
              <a:lnSpc>
                <a:spcPct val="90000"/>
              </a:lnSpc>
              <a:spcBef>
                <a:spcPts val="444"/>
              </a:spcBef>
              <a:buSzPts val="2220"/>
            </a:pPr>
            <a:r>
              <a:rPr lang="en-US" sz="2200" dirty="0"/>
              <a:t>The class ends up in the default package</a:t>
            </a:r>
          </a:p>
          <a:p>
            <a:pPr marL="342900" lvl="0" indent="-342900" algn="l" rtl="0">
              <a:lnSpc>
                <a:spcPct val="90000"/>
              </a:lnSpc>
              <a:spcBef>
                <a:spcPts val="0"/>
              </a:spcBef>
              <a:spcAft>
                <a:spcPts val="0"/>
              </a:spcAft>
              <a:buSzPts val="2590"/>
              <a:buChar char="•"/>
            </a:pPr>
            <a:endParaRPr lang="en-US" sz="2590" dirty="0"/>
          </a:p>
          <a:p>
            <a:pPr marL="342900" lvl="0" indent="-342900" algn="l" rtl="0">
              <a:lnSpc>
                <a:spcPct val="90000"/>
              </a:lnSpc>
              <a:spcBef>
                <a:spcPts val="0"/>
              </a:spcBef>
              <a:spcAft>
                <a:spcPts val="0"/>
              </a:spcAft>
              <a:buSzPts val="2590"/>
              <a:buChar char="•"/>
            </a:pPr>
            <a:endParaRPr dirty="0"/>
          </a:p>
        </p:txBody>
      </p:sp>
      <p:sp>
        <p:nvSpPr>
          <p:cNvPr id="226" name="Google Shape;226;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5" name="Rectangle 4">
            <a:extLst>
              <a:ext uri="{FF2B5EF4-FFF2-40B4-BE49-F238E27FC236}">
                <a16:creationId xmlns:a16="http://schemas.microsoft.com/office/drawing/2014/main" id="{0D678738-F03D-47BA-9777-8ECDDB1E8122}"/>
              </a:ext>
            </a:extLst>
          </p:cNvPr>
          <p:cNvSpPr/>
          <p:nvPr/>
        </p:nvSpPr>
        <p:spPr>
          <a:xfrm>
            <a:off x="816983" y="3922579"/>
            <a:ext cx="7305774" cy="1309297"/>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dirty="0">
                <a:latin typeface="Courier New" panose="02070309020205020404" pitchFamily="49" charset="0"/>
                <a:cs typeface="Courier New" panose="02070309020205020404" pitchFamily="49" charset="0"/>
              </a:rPr>
              <a:t>package </a:t>
            </a:r>
            <a:r>
              <a:rPr lang="en-US" dirty="0" err="1">
                <a:latin typeface="Courier New" panose="02070309020205020404" pitchFamily="49" charset="0"/>
                <a:cs typeface="Courier New" panose="02070309020205020404" pitchFamily="49" charset="0"/>
              </a:rPr>
              <a:t>com.Revature.example</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	</a:t>
            </a:r>
          </a:p>
          <a:p>
            <a:pPr lvl="2"/>
            <a:r>
              <a:rPr lang="en-US" dirty="0">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bg/>
                                          </p:spTgt>
                                        </p:tgtEl>
                                        <p:attrNameLst>
                                          <p:attrName>style.visibility</p:attrName>
                                        </p:attrNameLst>
                                      </p:cBhvr>
                                      <p:to>
                                        <p:strVal val="visible"/>
                                      </p:to>
                                    </p:set>
                                  </p:childTnLst>
                                </p:cTn>
                              </p:par>
                              <p:par>
                                <p:cTn id="27" presetID="1" presetClass="entr" presetSubtype="0" fill="hold" grpId="1" nodeType="withEffect">
                                  <p:stCondLst>
                                    <p:cond delay="0"/>
                                  </p:stCondLst>
                                  <p:iterate type="lt">
                                    <p:tmAbs val="0"/>
                                  </p:iterate>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0"/>
                                  </p:iterate>
                                  <p:childTnLst>
                                    <p:set>
                                      <p:cBhvr>
                                        <p:cTn id="32" dur="1" fill="hold">
                                          <p:stCondLst>
                                            <p:cond delay="0"/>
                                          </p:stCondLst>
                                        </p:cTn>
                                        <p:tgtEl>
                                          <p:spTgt spid="5">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0" end="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uiExpand="1" build="p"/>
      <p:bldP spid="5" grpId="0" animBg="1"/>
      <p:bldP spid="5" grpId="1" uiExpand="1" build="allAtOnce"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3D79-07A0-457D-8B7E-8EF39553E276}"/>
              </a:ext>
            </a:extLst>
          </p:cNvPr>
          <p:cNvSpPr>
            <a:spLocks noGrp="1"/>
          </p:cNvSpPr>
          <p:nvPr>
            <p:ph type="title"/>
          </p:nvPr>
        </p:nvSpPr>
        <p:spPr/>
        <p:txBody>
          <a:bodyPr/>
          <a:lstStyle/>
          <a:p>
            <a:r>
              <a:rPr lang="en-US" dirty="0"/>
              <a:t>Scanner Class</a:t>
            </a:r>
          </a:p>
        </p:txBody>
      </p:sp>
      <p:sp>
        <p:nvSpPr>
          <p:cNvPr id="3" name="Text Placeholder 2">
            <a:extLst>
              <a:ext uri="{FF2B5EF4-FFF2-40B4-BE49-F238E27FC236}">
                <a16:creationId xmlns:a16="http://schemas.microsoft.com/office/drawing/2014/main" id="{3BBC2A58-D8BE-4ACE-BAA3-A38162AF215C}"/>
              </a:ext>
            </a:extLst>
          </p:cNvPr>
          <p:cNvSpPr>
            <a:spLocks noGrp="1"/>
          </p:cNvSpPr>
          <p:nvPr>
            <p:ph type="body" idx="1"/>
          </p:nvPr>
        </p:nvSpPr>
        <p:spPr>
          <a:xfrm>
            <a:off x="380010" y="1481446"/>
            <a:ext cx="8383980" cy="4882266"/>
          </a:xfrm>
        </p:spPr>
        <p:txBody>
          <a:bodyPr>
            <a:normAutofit/>
          </a:bodyPr>
          <a:lstStyle/>
          <a:p>
            <a:r>
              <a:rPr lang="en-US" dirty="0"/>
              <a:t>The are many ways to collect user input in Java, we will focus on one method that is straightforward, the Scanner class.</a:t>
            </a:r>
          </a:p>
          <a:p>
            <a:pPr lvl="1"/>
            <a:r>
              <a:rPr lang="en-US" dirty="0"/>
              <a:t>The Scanner class causes program execution to pause while the user provides input into the console. When the user presses </a:t>
            </a:r>
            <a:r>
              <a:rPr lang="en-US" dirty="0">
                <a:latin typeface="Courier New" panose="02070309020205020404" pitchFamily="49" charset="0"/>
                <a:cs typeface="Courier New" panose="02070309020205020404" pitchFamily="49" charset="0"/>
              </a:rPr>
              <a:t>Enter/Return,</a:t>
            </a:r>
            <a:r>
              <a:rPr lang="en-US" dirty="0"/>
              <a:t>        the input is read and stored in a variable.</a:t>
            </a:r>
          </a:p>
          <a:p>
            <a:pPr lvl="1"/>
            <a:r>
              <a:rPr lang="en-US" dirty="0"/>
              <a:t>Syntax:</a:t>
            </a:r>
          </a:p>
          <a:p>
            <a:pPr marL="1016000" lvl="2" indent="0">
              <a:buNone/>
            </a:pPr>
            <a:r>
              <a:rPr lang="en-US" dirty="0"/>
              <a:t>Scanner </a:t>
            </a:r>
            <a:r>
              <a:rPr lang="en-US" dirty="0" err="1"/>
              <a:t>myScanner</a:t>
            </a:r>
            <a:r>
              <a:rPr lang="en-US" dirty="0"/>
              <a:t> = new Scanner(System.in);</a:t>
            </a:r>
          </a:p>
          <a:p>
            <a:pPr marL="1016000" lvl="2" indent="0">
              <a:buNone/>
            </a:pPr>
            <a:r>
              <a:rPr lang="en-US" dirty="0"/>
              <a:t>String str = </a:t>
            </a:r>
            <a:r>
              <a:rPr lang="en-US" dirty="0" err="1"/>
              <a:t>myScanner.nextLine</a:t>
            </a:r>
            <a:r>
              <a:rPr lang="en-US" dirty="0"/>
              <a:t>(); // String input</a:t>
            </a:r>
          </a:p>
          <a:p>
            <a:pPr marL="1016000" lvl="2" indent="0">
              <a:buNone/>
            </a:pPr>
            <a:r>
              <a:rPr lang="en-US" dirty="0"/>
              <a:t>int num = </a:t>
            </a:r>
            <a:r>
              <a:rPr lang="en-US" dirty="0" err="1"/>
              <a:t>myScanner.nextInt</a:t>
            </a:r>
            <a:r>
              <a:rPr lang="en-US" dirty="0"/>
              <a:t>(); // Integer input</a:t>
            </a:r>
          </a:p>
        </p:txBody>
      </p:sp>
      <p:sp>
        <p:nvSpPr>
          <p:cNvPr id="4" name="Slide Number Placeholder 3">
            <a:extLst>
              <a:ext uri="{FF2B5EF4-FFF2-40B4-BE49-F238E27FC236}">
                <a16:creationId xmlns:a16="http://schemas.microsoft.com/office/drawing/2014/main" id="{2B0B08D7-7D5A-40B8-8031-28125F51709B}"/>
              </a:ext>
            </a:extLst>
          </p:cNvPr>
          <p:cNvSpPr>
            <a:spLocks noGrp="1"/>
          </p:cNvSpPr>
          <p:nvPr>
            <p:ph type="sldNum" idx="12"/>
          </p:nvPr>
        </p:nvSpPr>
        <p:spPr>
          <a:xfrm>
            <a:off x="8122757" y="6363712"/>
            <a:ext cx="861671" cy="365125"/>
          </a:xfrm>
        </p:spPr>
        <p:txBody>
          <a:bodyPr/>
          <a:lstStyle/>
          <a:p>
            <a:pPr marL="0" lvl="0" indent="0" algn="r" rtl="0">
              <a:spcBef>
                <a:spcPts val="0"/>
              </a:spcBef>
              <a:spcAft>
                <a:spcPts val="0"/>
              </a:spcAft>
              <a:buNone/>
            </a:pPr>
            <a:fld id="{00000000-1234-1234-1234-123412341234}" type="slidenum">
              <a:rPr lang="en-US" smtClean="0"/>
              <a:t>31</a:t>
            </a:fld>
            <a:endParaRPr lang="en-US"/>
          </a:p>
        </p:txBody>
      </p:sp>
      <p:grpSp>
        <p:nvGrpSpPr>
          <p:cNvPr id="35" name="Group 34">
            <a:extLst>
              <a:ext uri="{FF2B5EF4-FFF2-40B4-BE49-F238E27FC236}">
                <a16:creationId xmlns:a16="http://schemas.microsoft.com/office/drawing/2014/main" id="{0B241F78-387E-407A-A5D7-9D5797D66142}"/>
              </a:ext>
            </a:extLst>
          </p:cNvPr>
          <p:cNvGrpSpPr/>
          <p:nvPr/>
        </p:nvGrpSpPr>
        <p:grpSpPr>
          <a:xfrm>
            <a:off x="7006241" y="3744427"/>
            <a:ext cx="431083" cy="257893"/>
            <a:chOff x="6042991" y="4465982"/>
            <a:chExt cx="708858" cy="424070"/>
          </a:xfrm>
        </p:grpSpPr>
        <p:cxnSp>
          <p:nvCxnSpPr>
            <p:cNvPr id="6" name="Connector: Elbow 5">
              <a:extLst>
                <a:ext uri="{FF2B5EF4-FFF2-40B4-BE49-F238E27FC236}">
                  <a16:creationId xmlns:a16="http://schemas.microsoft.com/office/drawing/2014/main" id="{3746173E-AF87-4E75-876D-7BA37EEB3C3F}"/>
                </a:ext>
              </a:extLst>
            </p:cNvPr>
            <p:cNvCxnSpPr>
              <a:cxnSpLocks/>
            </p:cNvCxnSpPr>
            <p:nvPr/>
          </p:nvCxnSpPr>
          <p:spPr>
            <a:xfrm>
              <a:off x="6216854" y="4598504"/>
              <a:ext cx="346565" cy="173438"/>
            </a:xfrm>
            <a:prstGeom prst="bentConnector3">
              <a:avLst>
                <a:gd name="adj1" fmla="val 7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CEA11E-AF17-4870-8F8F-A89D8FF79DE6}"/>
                </a:ext>
              </a:extLst>
            </p:cNvPr>
            <p:cNvCxnSpPr>
              <a:cxnSpLocks/>
            </p:cNvCxnSpPr>
            <p:nvPr/>
          </p:nvCxnSpPr>
          <p:spPr>
            <a:xfrm>
              <a:off x="6042991" y="4465982"/>
              <a:ext cx="0" cy="424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61D6AB-98D8-44F8-935D-AF562E66402B}"/>
                </a:ext>
              </a:extLst>
            </p:cNvPr>
            <p:cNvCxnSpPr>
              <a:cxnSpLocks/>
            </p:cNvCxnSpPr>
            <p:nvPr/>
          </p:nvCxnSpPr>
          <p:spPr>
            <a:xfrm flipH="1">
              <a:off x="6042992" y="4890052"/>
              <a:ext cx="708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0745D5-F1B0-4F96-AF4A-62115BD5059F}"/>
                </a:ext>
              </a:extLst>
            </p:cNvPr>
            <p:cNvCxnSpPr>
              <a:cxnSpLocks/>
            </p:cNvCxnSpPr>
            <p:nvPr/>
          </p:nvCxnSpPr>
          <p:spPr>
            <a:xfrm flipH="1">
              <a:off x="6042991" y="4465982"/>
              <a:ext cx="410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D5C301-86A4-44A4-BDA0-2211DF923F1D}"/>
                </a:ext>
              </a:extLst>
            </p:cNvPr>
            <p:cNvCxnSpPr>
              <a:cxnSpLocks/>
            </p:cNvCxnSpPr>
            <p:nvPr/>
          </p:nvCxnSpPr>
          <p:spPr>
            <a:xfrm flipH="1">
              <a:off x="6453809" y="4598504"/>
              <a:ext cx="2980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31AC3D3-8AE8-49FE-932B-2DEA339A5E7B}"/>
                </a:ext>
              </a:extLst>
            </p:cNvPr>
            <p:cNvCxnSpPr>
              <a:cxnSpLocks/>
            </p:cNvCxnSpPr>
            <p:nvPr/>
          </p:nvCxnSpPr>
          <p:spPr>
            <a:xfrm flipH="1" flipV="1">
              <a:off x="6751848" y="4598504"/>
              <a:ext cx="1" cy="291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C1BE24-0795-461C-840F-6D95CE563798}"/>
                </a:ext>
              </a:extLst>
            </p:cNvPr>
            <p:cNvCxnSpPr>
              <a:cxnSpLocks/>
            </p:cNvCxnSpPr>
            <p:nvPr/>
          </p:nvCxnSpPr>
          <p:spPr>
            <a:xfrm>
              <a:off x="6453809" y="4465982"/>
              <a:ext cx="0" cy="13252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773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Javadoc</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Javadoc is the documentation for the Java language.</a:t>
            </a:r>
            <a:endParaRPr dirty="0"/>
          </a:p>
          <a:p>
            <a:pPr marL="342900" lvl="0" indent="-165100" algn="l" rtl="0">
              <a:spcBef>
                <a:spcPts val="560"/>
              </a:spcBef>
              <a:spcAft>
                <a:spcPts val="0"/>
              </a:spcAft>
              <a:buSzPts val="2800"/>
              <a:buNone/>
            </a:pPr>
            <a:endParaRPr dirty="0"/>
          </a:p>
          <a:p>
            <a:pPr marL="342900" lvl="0" indent="-342900" algn="l" rtl="0">
              <a:spcBef>
                <a:spcPts val="300"/>
              </a:spcBef>
              <a:spcAft>
                <a:spcPts val="0"/>
              </a:spcAft>
              <a:buSzPts val="1500"/>
              <a:buChar char="•"/>
            </a:pPr>
            <a:r>
              <a:rPr lang="en-US" sz="1500" u="sng" dirty="0">
                <a:solidFill>
                  <a:schemeClr val="hlink"/>
                </a:solidFill>
                <a:hlinkClick r:id="rId3"/>
              </a:rPr>
              <a:t>https://docs.oracle.com/javase/9/docs/api/overview-summary.html</a:t>
            </a:r>
            <a:endParaRPr sz="1500" dirty="0"/>
          </a:p>
          <a:p>
            <a:pPr marL="342900" lvl="0" indent="-247650" algn="l" rtl="0">
              <a:spcBef>
                <a:spcPts val="300"/>
              </a:spcBef>
              <a:spcAft>
                <a:spcPts val="0"/>
              </a:spcAft>
              <a:buSzPts val="1500"/>
              <a:buNone/>
            </a:pPr>
            <a:endParaRPr sz="1500" dirty="0"/>
          </a:p>
          <a:p>
            <a:pPr marL="342900" lvl="0" indent="-342900" algn="l" rtl="0">
              <a:spcBef>
                <a:spcPts val="560"/>
              </a:spcBef>
              <a:spcAft>
                <a:spcPts val="0"/>
              </a:spcAft>
              <a:buSzPts val="2800"/>
              <a:buChar char="•"/>
            </a:pPr>
            <a:r>
              <a:rPr lang="en-US" dirty="0"/>
              <a:t>The Javadoc describes every class and method in the Java API.</a:t>
            </a:r>
            <a:endParaRPr dirty="0"/>
          </a:p>
          <a:p>
            <a:pPr marL="342900" lvl="0" indent="-165100" algn="l" rtl="0">
              <a:spcBef>
                <a:spcPts val="560"/>
              </a:spcBef>
              <a:spcAft>
                <a:spcPts val="0"/>
              </a:spcAft>
              <a:buSzPts val="2800"/>
              <a:buNone/>
            </a:pPr>
            <a:endParaRPr dirty="0"/>
          </a:p>
          <a:p>
            <a:pPr marL="342900" lvl="0" indent="-165100" algn="l" rtl="0">
              <a:spcBef>
                <a:spcPts val="560"/>
              </a:spcBef>
              <a:spcAft>
                <a:spcPts val="0"/>
              </a:spcAft>
              <a:buSzPts val="2800"/>
              <a:buNone/>
            </a:pP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What are Annotations</a:t>
            </a:r>
            <a:endParaRPr dirty="0"/>
          </a:p>
        </p:txBody>
      </p:sp>
      <p:sp>
        <p:nvSpPr>
          <p:cNvPr id="226" name="Google Shape;226;p17"/>
          <p:cNvSpPr txBox="1">
            <a:spLocks noGrp="1"/>
          </p:cNvSpPr>
          <p:nvPr>
            <p:ph type="body" idx="1"/>
          </p:nvPr>
        </p:nvSpPr>
        <p:spPr>
          <a:xfrm>
            <a:off x="380010" y="1438182"/>
            <a:ext cx="8384100" cy="4879225"/>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90000"/>
              </a:lnSpc>
              <a:spcBef>
                <a:spcPts val="0"/>
              </a:spcBef>
              <a:spcAft>
                <a:spcPts val="0"/>
              </a:spcAft>
              <a:buSzPts val="2800"/>
              <a:buChar char="•"/>
            </a:pPr>
            <a:r>
              <a:rPr lang="en-US" dirty="0">
                <a:latin typeface="+mn-lt"/>
                <a:cs typeface="Courier New" panose="02070309020205020404" pitchFamily="49" charset="0"/>
              </a:rPr>
              <a:t>Annotations are special constructs that provide metadata (‘meta’ means data, so information about the data) about a particular resource. </a:t>
            </a:r>
          </a:p>
          <a:p>
            <a:pPr marL="342900" lvl="0" indent="-342900" algn="l" rtl="0">
              <a:lnSpc>
                <a:spcPct val="90000"/>
              </a:lnSpc>
              <a:spcBef>
                <a:spcPts val="0"/>
              </a:spcBef>
              <a:spcAft>
                <a:spcPts val="0"/>
              </a:spcAft>
              <a:buSzPts val="2800"/>
              <a:buChar char="•"/>
            </a:pPr>
            <a:r>
              <a:rPr lang="en-US" dirty="0">
                <a:latin typeface="+mn-lt"/>
                <a:cs typeface="Courier New" panose="02070309020205020404" pitchFamily="49" charset="0"/>
              </a:rPr>
              <a:t>Annotations are denoted by the </a:t>
            </a:r>
            <a:r>
              <a:rPr lang="en-US" i="1" dirty="0">
                <a:latin typeface="+mn-lt"/>
                <a:cs typeface="Courier New" panose="02070309020205020404" pitchFamily="49" charset="0"/>
              </a:rPr>
              <a:t>‘@’</a:t>
            </a:r>
            <a:r>
              <a:rPr lang="en-US" dirty="0">
                <a:latin typeface="+mn-lt"/>
                <a:cs typeface="Courier New" panose="02070309020205020404" pitchFamily="49" charset="0"/>
              </a:rPr>
              <a:t> symbol, followed by the name of the annotation.</a:t>
            </a:r>
          </a:p>
          <a:p>
            <a:pPr marL="342900" lvl="0" indent="-342900" algn="l" rtl="0">
              <a:lnSpc>
                <a:spcPct val="90000"/>
              </a:lnSpc>
              <a:spcBef>
                <a:spcPts val="0"/>
              </a:spcBef>
              <a:spcAft>
                <a:spcPts val="0"/>
              </a:spcAft>
              <a:buSzPts val="2800"/>
              <a:buChar char="•"/>
            </a:pPr>
            <a:r>
              <a:rPr lang="en-US" dirty="0">
                <a:latin typeface="+mn-lt"/>
                <a:cs typeface="Courier New" panose="02070309020205020404" pitchFamily="49" charset="0"/>
              </a:rPr>
              <a:t>Annotations can be used to enforce rules or provide some functionality.</a:t>
            </a:r>
          </a:p>
          <a:p>
            <a:pPr marL="342900" lvl="0" indent="-342900" algn="l" rtl="0">
              <a:lnSpc>
                <a:spcPct val="90000"/>
              </a:lnSpc>
              <a:spcBef>
                <a:spcPts val="0"/>
              </a:spcBef>
              <a:spcAft>
                <a:spcPts val="0"/>
              </a:spcAft>
              <a:buSzPts val="2800"/>
              <a:buChar char="•"/>
            </a:pPr>
            <a:endParaRPr lang="en-US" dirty="0">
              <a:latin typeface="+mn-lt"/>
              <a:cs typeface="Courier New" panose="02070309020205020404" pitchFamily="49" charset="0"/>
            </a:endParaRPr>
          </a:p>
          <a:p>
            <a:pPr marL="342900" lvl="0" indent="-342900" algn="l" rtl="0">
              <a:lnSpc>
                <a:spcPct val="90000"/>
              </a:lnSpc>
              <a:spcBef>
                <a:spcPts val="0"/>
              </a:spcBef>
              <a:spcAft>
                <a:spcPts val="0"/>
              </a:spcAft>
              <a:buSzPts val="2800"/>
              <a:buChar char="•"/>
            </a:pPr>
            <a:r>
              <a:rPr lang="en-US" dirty="0">
                <a:latin typeface="Courier New" panose="02070309020205020404" pitchFamily="49" charset="0"/>
                <a:cs typeface="Courier New" panose="02070309020205020404" pitchFamily="49" charset="0"/>
              </a:rPr>
              <a:t>@Override</a:t>
            </a:r>
          </a:p>
          <a:p>
            <a:pPr marL="800100" lvl="1" indent="-342900">
              <a:lnSpc>
                <a:spcPct val="90000"/>
              </a:lnSpc>
              <a:spcBef>
                <a:spcPts val="0"/>
              </a:spcBef>
              <a:buSzPts val="2800"/>
              <a:buChar char="•"/>
            </a:pPr>
            <a:r>
              <a:rPr lang="en-US" dirty="0">
                <a:latin typeface="+mn-lt"/>
                <a:cs typeface="Courier New" panose="02070309020205020404" pitchFamily="49" charset="0"/>
              </a:rPr>
              <a:t>Declares the method must override an inherited method. If it does not, a compilation error will occur.</a:t>
            </a:r>
          </a:p>
          <a:p>
            <a:pPr marL="342900" lvl="0" indent="-342900" algn="l" rtl="0">
              <a:lnSpc>
                <a:spcPct val="90000"/>
              </a:lnSpc>
              <a:spcBef>
                <a:spcPts val="0"/>
              </a:spcBef>
              <a:spcAft>
                <a:spcPts val="0"/>
              </a:spcAft>
              <a:buSzPts val="2800"/>
              <a:buChar char="•"/>
            </a:pPr>
            <a:r>
              <a:rPr lang="en-US" dirty="0">
                <a:latin typeface="Courier New" panose="02070309020205020404" pitchFamily="49" charset="0"/>
                <a:cs typeface="Courier New" panose="02070309020205020404" pitchFamily="49" charset="0"/>
              </a:rPr>
              <a:t>@Deprecated</a:t>
            </a:r>
          </a:p>
          <a:p>
            <a:pPr marL="800100" lvl="1" indent="-342900">
              <a:lnSpc>
                <a:spcPct val="90000"/>
              </a:lnSpc>
              <a:spcBef>
                <a:spcPts val="0"/>
              </a:spcBef>
              <a:buSzPts val="2800"/>
              <a:buFont typeface="Arial"/>
              <a:buChar char="•"/>
            </a:pPr>
            <a:r>
              <a:rPr lang="en-US" dirty="0">
                <a:cs typeface="Courier New" panose="02070309020205020404" pitchFamily="49" charset="0"/>
              </a:rPr>
              <a:t>Marks a method as obsolete, resulting in a compilation warning anywhere it is used.</a:t>
            </a:r>
            <a:endParaRPr lang="en-US" dirty="0">
              <a:latin typeface="Courier New" panose="02070309020205020404" pitchFamily="49" charset="0"/>
              <a:cs typeface="Courier New" panose="02070309020205020404" pitchFamily="49" charset="0"/>
            </a:endParaRPr>
          </a:p>
          <a:p>
            <a:pPr marL="342900" lvl="0" indent="-342900" algn="l" rtl="0">
              <a:lnSpc>
                <a:spcPct val="90000"/>
              </a:lnSpc>
              <a:spcBef>
                <a:spcPts val="0"/>
              </a:spcBef>
              <a:spcAft>
                <a:spcPts val="0"/>
              </a:spcAft>
              <a:buSzPts val="2800"/>
              <a:buChar char="•"/>
            </a:pPr>
            <a:r>
              <a:rPr lang="en-US" dirty="0">
                <a:latin typeface="Courier New" panose="02070309020205020404" pitchFamily="49" charset="0"/>
                <a:cs typeface="Courier New" panose="02070309020205020404" pitchFamily="49" charset="0"/>
              </a:rPr>
              <a:t>@SuppressWarning</a:t>
            </a:r>
          </a:p>
          <a:p>
            <a:pPr marL="800100" lvl="1" indent="-342900">
              <a:lnSpc>
                <a:spcPct val="90000"/>
              </a:lnSpc>
              <a:spcBef>
                <a:spcPts val="0"/>
              </a:spcBef>
              <a:buSzPts val="2800"/>
              <a:buFont typeface="Arial"/>
              <a:buChar char="•"/>
            </a:pPr>
            <a:r>
              <a:rPr lang="en-US" dirty="0">
                <a:cs typeface="Courier New" panose="02070309020205020404" pitchFamily="49" charset="0"/>
              </a:rPr>
              <a:t>Instructs the compiler to suppress compilation warnings.</a:t>
            </a:r>
            <a:endParaRPr lang="en-US" dirty="0">
              <a:latin typeface="Courier New" panose="02070309020205020404" pitchFamily="49" charset="0"/>
              <a:cs typeface="Courier New" panose="02070309020205020404" pitchFamily="49" charset="0"/>
            </a:endParaRPr>
          </a:p>
          <a:p>
            <a:pPr marL="342900" lvl="0" indent="-342900" algn="l" rtl="0">
              <a:lnSpc>
                <a:spcPct val="90000"/>
              </a:lnSpc>
              <a:spcBef>
                <a:spcPts val="0"/>
              </a:spcBef>
              <a:spcAft>
                <a:spcPts val="0"/>
              </a:spcAft>
              <a:buSzPts val="2800"/>
              <a:buChar char="•"/>
            </a:pPr>
            <a:r>
              <a:rPr lang="en-US" dirty="0">
                <a:latin typeface="Courier New" panose="02070309020205020404" pitchFamily="49" charset="0"/>
                <a:cs typeface="Courier New" panose="02070309020205020404" pitchFamily="49" charset="0"/>
              </a:rPr>
              <a:t>@FunctionalInterface</a:t>
            </a:r>
          </a:p>
          <a:p>
            <a:pPr marL="800100" lvl="1" indent="-342900">
              <a:lnSpc>
                <a:spcPct val="90000"/>
              </a:lnSpc>
              <a:spcBef>
                <a:spcPts val="0"/>
              </a:spcBef>
              <a:buSzPts val="2800"/>
              <a:buFont typeface="Arial"/>
              <a:buChar char="•"/>
            </a:pPr>
            <a:r>
              <a:rPr lang="en-US" dirty="0">
                <a:cs typeface="Courier New" panose="02070309020205020404" pitchFamily="49" charset="0"/>
              </a:rPr>
              <a:t>Denotes the interface as a functional interface (an interface with a single method).</a:t>
            </a:r>
            <a:endParaRPr lang="en-US" dirty="0">
              <a:latin typeface="Courier New" panose="02070309020205020404" pitchFamily="49" charset="0"/>
              <a:cs typeface="Courier New" panose="02070309020205020404" pitchFamily="49" charset="0"/>
            </a:endParaRPr>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7148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Method</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5096907"/>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within a method </a:t>
            </a:r>
            <a:r>
              <a:rPr lang="en-US" sz="1800" dirty="0">
                <a:solidFill>
                  <a:srgbClr val="212529"/>
                </a:solidFill>
                <a:latin typeface="+mn-lt"/>
              </a:rPr>
              <a:t>as well as method parameters reside in the </a:t>
            </a:r>
            <a:r>
              <a:rPr lang="en-US" sz="1800" dirty="0">
                <a:solidFill>
                  <a:srgbClr val="212529"/>
                </a:solidFill>
                <a:latin typeface="Courier New" panose="02070309020205020404" pitchFamily="49" charset="0"/>
                <a:cs typeface="Courier New" panose="02070309020205020404" pitchFamily="49" charset="0"/>
              </a:rPr>
              <a:t>Method</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These variables can be utilized within a method but cannot be accessed outside of the method in which they are declared.</a:t>
            </a:r>
          </a:p>
          <a:p>
            <a:pPr algn="l">
              <a:buFont typeface="Arial" panose="020B0604020202020204" pitchFamily="34" charset="0"/>
              <a:buChar char="•"/>
            </a:pPr>
            <a:r>
              <a:rPr lang="en-US" sz="1800" dirty="0">
                <a:solidFill>
                  <a:srgbClr val="212529"/>
                </a:solidFill>
                <a:latin typeface="+mn-lt"/>
              </a:rPr>
              <a:t>Method scope variables are also known as </a:t>
            </a:r>
            <a:r>
              <a:rPr lang="en-US" sz="1800" dirty="0">
                <a:solidFill>
                  <a:srgbClr val="212529"/>
                </a:solidFill>
                <a:latin typeface="Courier New" panose="02070309020205020404" pitchFamily="49" charset="0"/>
                <a:cs typeface="Courier New" panose="02070309020205020404" pitchFamily="49" charset="0"/>
              </a:rPr>
              <a:t>local</a:t>
            </a:r>
            <a:r>
              <a:rPr lang="en-US" sz="1800" dirty="0">
                <a:solidFill>
                  <a:srgbClr val="212529"/>
                </a:solidFill>
                <a:latin typeface="+mn-lt"/>
              </a:rPr>
              <a:t> variables.</a:t>
            </a: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309793"/>
            <a:ext cx="5384260" cy="305391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Example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Example ex1 = new Example();</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ex1.printString();</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methodString</a:t>
            </a:r>
            <a:r>
              <a:rPr lang="en-US" sz="1400" dirty="0">
                <a:latin typeface="Courier New" panose="02070309020205020404" pitchFamily="49" charset="0"/>
                <a:cs typeface="Courier New" panose="02070309020205020404" pitchFamily="49" charset="0"/>
              </a:rPr>
              <a:t>); // error</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printString</a:t>
            </a:r>
            <a:r>
              <a:rPr lang="en-US" sz="1400" dirty="0">
                <a:latin typeface="Courier New" panose="02070309020205020404" pitchFamily="49" charset="0"/>
                <a:cs typeface="Courier New" panose="02070309020205020404" pitchFamily="49" charset="0"/>
              </a:rPr>
              <a:t>(String input)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methodString</a:t>
            </a:r>
            <a:r>
              <a:rPr lang="en-US" sz="1400" dirty="0">
                <a:latin typeface="Courier New" panose="02070309020205020404" pitchFamily="49" charset="0"/>
                <a:cs typeface="Courier New" panose="02070309020205020404" pitchFamily="49" charset="0"/>
              </a:rPr>
              <a:t> = “Created in method”;</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methodString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(input);</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4962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Block</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98301"/>
            <a:ext cx="8383980" cy="5047973"/>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within a flow-control statement or loop </a:t>
            </a:r>
            <a:r>
              <a:rPr lang="en-US" sz="1800" dirty="0">
                <a:solidFill>
                  <a:srgbClr val="212529"/>
                </a:solidFill>
                <a:latin typeface="+mn-lt"/>
              </a:rPr>
              <a:t>reside in the </a:t>
            </a:r>
            <a:r>
              <a:rPr lang="en-US" sz="1800" dirty="0">
                <a:solidFill>
                  <a:srgbClr val="212529"/>
                </a:solidFill>
                <a:latin typeface="Courier New" panose="02070309020205020404" pitchFamily="49" charset="0"/>
                <a:cs typeface="Courier New" panose="02070309020205020404" pitchFamily="49" charset="0"/>
              </a:rPr>
              <a:t>Block</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These variables can be utilized within the block they are declared but cannot be accessed outside it.</a:t>
            </a:r>
          </a:p>
          <a:p>
            <a:pPr algn="l">
              <a:buFont typeface="Arial" panose="020B0604020202020204" pitchFamily="34" charset="0"/>
              <a:buChar char="•"/>
            </a:pPr>
            <a:r>
              <a:rPr lang="en-US" sz="1800" dirty="0">
                <a:solidFill>
                  <a:srgbClr val="212529"/>
                </a:solidFill>
                <a:latin typeface="+mn-lt"/>
              </a:rPr>
              <a:t>Block scope variables are also known as </a:t>
            </a:r>
            <a:r>
              <a:rPr lang="en-US" sz="1800" dirty="0">
                <a:solidFill>
                  <a:srgbClr val="212529"/>
                </a:solidFill>
                <a:latin typeface="Courier New" panose="02070309020205020404" pitchFamily="49" charset="0"/>
                <a:cs typeface="Courier New" panose="02070309020205020404" pitchFamily="49" charset="0"/>
              </a:rPr>
              <a:t>local</a:t>
            </a:r>
            <a:r>
              <a:rPr lang="en-US" sz="1800" dirty="0">
                <a:solidFill>
                  <a:srgbClr val="212529"/>
                </a:solidFill>
                <a:latin typeface="+mn-lt"/>
              </a:rPr>
              <a:t> variables in addition to Method scope variables.</a:t>
            </a: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642067"/>
            <a:ext cx="5384260" cy="248352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Simulator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if (true)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word = “</a:t>
            </a:r>
            <a:r>
              <a:rPr lang="en-US" sz="1400" dirty="0" err="1">
                <a:latin typeface="Courier New" panose="02070309020205020404" pitchFamily="49" charset="0"/>
                <a:cs typeface="Courier New" panose="02070309020205020404" pitchFamily="49" charset="0"/>
              </a:rPr>
              <a:t>Revature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(word);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(word); // error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623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a:t>
            </a:r>
            <a:r>
              <a:rPr lang="en-US" dirty="0">
                <a:latin typeface="Courier New"/>
                <a:ea typeface="Courier New"/>
                <a:cs typeface="Courier New"/>
                <a:sym typeface="Courier New"/>
              </a:rPr>
              <a:t>static</a:t>
            </a:r>
            <a:r>
              <a:rPr lang="en-US" dirty="0"/>
              <a:t> Keyword</a:t>
            </a:r>
            <a:endParaRPr dirty="0"/>
          </a:p>
        </p:txBody>
      </p:sp>
      <p:sp>
        <p:nvSpPr>
          <p:cNvPr id="219" name="Google Shape;219;p16"/>
          <p:cNvSpPr txBox="1">
            <a:spLocks noGrp="1"/>
          </p:cNvSpPr>
          <p:nvPr>
            <p:ph type="body" idx="1"/>
          </p:nvPr>
        </p:nvSpPr>
        <p:spPr>
          <a:xfrm>
            <a:off x="380010" y="1549667"/>
            <a:ext cx="8446356" cy="488664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400" dirty="0">
                <a:latin typeface="Courier New"/>
                <a:ea typeface="Courier New"/>
                <a:cs typeface="Courier New"/>
                <a:sym typeface="Courier New"/>
              </a:rPr>
              <a:t>static</a:t>
            </a:r>
            <a:r>
              <a:rPr lang="en-US" sz="2400" dirty="0"/>
              <a:t> means that the variable or method “belongs to” the class, instead of each object of the class.</a:t>
            </a:r>
          </a:p>
          <a:p>
            <a:pPr marL="342900" lvl="0" indent="-342900">
              <a:lnSpc>
                <a:spcPct val="80000"/>
              </a:lnSpc>
              <a:spcBef>
                <a:spcPts val="0"/>
              </a:spcBef>
              <a:buSzPts val="2590"/>
            </a:pPr>
            <a:r>
              <a:rPr lang="en-US" sz="2400" dirty="0"/>
              <a:t>Variables declared with the </a:t>
            </a:r>
            <a:r>
              <a:rPr lang="en-US" sz="2400" dirty="0">
                <a:latin typeface="Courier New"/>
                <a:ea typeface="Courier New"/>
                <a:cs typeface="Courier New"/>
                <a:sym typeface="Courier New"/>
              </a:rPr>
              <a:t>static</a:t>
            </a:r>
            <a:r>
              <a:rPr lang="en-US" sz="2400" dirty="0"/>
              <a:t> keyword reside in the </a:t>
            </a:r>
            <a:r>
              <a:rPr lang="en-US" sz="2400" dirty="0">
                <a:latin typeface="Courier New"/>
                <a:ea typeface="Courier New"/>
                <a:cs typeface="Courier New"/>
                <a:sym typeface="Courier New"/>
              </a:rPr>
              <a:t>static</a:t>
            </a:r>
            <a:r>
              <a:rPr lang="en-US" sz="2400" dirty="0"/>
              <a:t> or </a:t>
            </a:r>
            <a:r>
              <a:rPr lang="en-US" sz="2400" dirty="0">
                <a:latin typeface="Courier New"/>
                <a:ea typeface="Courier New"/>
                <a:cs typeface="Courier New"/>
                <a:sym typeface="Courier New"/>
              </a:rPr>
              <a:t>class</a:t>
            </a:r>
            <a:r>
              <a:rPr lang="en-US" sz="2400" dirty="0"/>
              <a:t> scope.</a:t>
            </a:r>
          </a:p>
          <a:p>
            <a:pPr marL="342900" lvl="0" indent="-342900" algn="l" rtl="0">
              <a:lnSpc>
                <a:spcPct val="80000"/>
              </a:lnSpc>
              <a:spcBef>
                <a:spcPts val="0"/>
              </a:spcBef>
              <a:spcAft>
                <a:spcPts val="0"/>
              </a:spcAft>
              <a:buSzPts val="2590"/>
              <a:buChar char="•"/>
            </a:pPr>
            <a:r>
              <a:rPr lang="en-US" sz="2400" dirty="0"/>
              <a:t>Static variables persist throughout the lifetime of your entire program.</a:t>
            </a:r>
          </a:p>
          <a:p>
            <a:pPr marL="342900" lvl="0" indent="-342900" algn="l" rtl="0">
              <a:lnSpc>
                <a:spcPct val="80000"/>
              </a:lnSpc>
              <a:spcBef>
                <a:spcPts val="0"/>
              </a:spcBef>
              <a:spcAft>
                <a:spcPts val="0"/>
              </a:spcAft>
              <a:buSzPts val="2590"/>
              <a:buChar char="•"/>
            </a:pPr>
            <a:r>
              <a:rPr lang="en-US" sz="2000" dirty="0">
                <a:latin typeface="Courier New"/>
                <a:ea typeface="Courier New"/>
                <a:cs typeface="Courier New"/>
                <a:sym typeface="Courier New"/>
              </a:rPr>
              <a:t>static</a:t>
            </a:r>
            <a:r>
              <a:rPr lang="en-US" sz="2000" dirty="0"/>
              <a:t> methods can be invoked from the class, instead of an object.</a:t>
            </a:r>
            <a:endParaRPr sz="2400" dirty="0"/>
          </a:p>
          <a:p>
            <a:pPr marL="742950" lvl="1" indent="-144780" algn="l" rtl="0">
              <a:lnSpc>
                <a:spcPct val="80000"/>
              </a:lnSpc>
              <a:spcBef>
                <a:spcPts val="444"/>
              </a:spcBef>
              <a:spcAft>
                <a:spcPts val="0"/>
              </a:spcAft>
              <a:buSzPts val="2220"/>
              <a:buNone/>
            </a:pPr>
            <a:endParaRPr sz="2000" dirty="0"/>
          </a:p>
          <a:p>
            <a:pPr marL="685800" lvl="2" indent="0" algn="l" rtl="0">
              <a:lnSpc>
                <a:spcPct val="80000"/>
              </a:lnSpc>
              <a:spcBef>
                <a:spcPts val="370"/>
              </a:spcBef>
              <a:spcAft>
                <a:spcPts val="0"/>
              </a:spcAft>
              <a:buSzPts val="1850"/>
              <a:buNone/>
            </a:pPr>
            <a:r>
              <a:rPr lang="en-US" sz="1800" dirty="0" err="1">
                <a:latin typeface="Courier New"/>
                <a:ea typeface="Courier New"/>
                <a:cs typeface="Courier New"/>
                <a:sym typeface="Courier New"/>
              </a:rPr>
              <a:t>Example.staticMethod</a:t>
            </a:r>
            <a:r>
              <a:rPr lang="en-US" sz="1800" dirty="0">
                <a:latin typeface="Courier New"/>
                <a:ea typeface="Courier New"/>
                <a:cs typeface="Courier New"/>
                <a:sym typeface="Courier New"/>
              </a:rPr>
              <a:t>();</a:t>
            </a:r>
            <a:endParaRPr sz="1800" dirty="0"/>
          </a:p>
          <a:p>
            <a:pPr marL="685800" lvl="2" indent="0" algn="l" rtl="0">
              <a:lnSpc>
                <a:spcPct val="80000"/>
              </a:lnSpc>
              <a:spcBef>
                <a:spcPts val="370"/>
              </a:spcBef>
              <a:spcAft>
                <a:spcPts val="0"/>
              </a:spcAft>
              <a:buSzPts val="1850"/>
              <a:buNone/>
            </a:pPr>
            <a:br>
              <a:rPr lang="en-US" sz="1800" dirty="0"/>
            </a:br>
            <a:r>
              <a:rPr lang="en-US" sz="1800" dirty="0"/>
              <a:t>instead of…</a:t>
            </a:r>
            <a:endParaRPr sz="1800" dirty="0"/>
          </a:p>
          <a:p>
            <a:pPr marL="685800" lvl="2" indent="0" algn="l" rtl="0">
              <a:lnSpc>
                <a:spcPct val="80000"/>
              </a:lnSpc>
              <a:spcBef>
                <a:spcPts val="370"/>
              </a:spcBef>
              <a:spcAft>
                <a:spcPts val="0"/>
              </a:spcAft>
              <a:buSzPts val="1850"/>
              <a:buNone/>
            </a:pPr>
            <a:br>
              <a:rPr lang="en-US" sz="1800" dirty="0"/>
            </a:br>
            <a:r>
              <a:rPr lang="en-US" sz="1800" dirty="0">
                <a:latin typeface="Courier New"/>
                <a:ea typeface="Courier New"/>
                <a:cs typeface="Courier New"/>
                <a:sym typeface="Courier New"/>
              </a:rPr>
              <a:t>Example </a:t>
            </a:r>
            <a:r>
              <a:rPr lang="en-US" sz="1800" dirty="0" err="1">
                <a:latin typeface="Courier New"/>
                <a:ea typeface="Courier New"/>
                <a:cs typeface="Courier New"/>
                <a:sym typeface="Courier New"/>
              </a:rPr>
              <a:t>myEx</a:t>
            </a:r>
            <a:r>
              <a:rPr lang="en-US" sz="1800" dirty="0">
                <a:latin typeface="Courier New"/>
                <a:ea typeface="Courier New"/>
                <a:cs typeface="Courier New"/>
                <a:sym typeface="Courier New"/>
              </a:rPr>
              <a:t> = new Example();</a:t>
            </a:r>
            <a:br>
              <a:rPr lang="en-US" sz="1800" dirty="0">
                <a:latin typeface="Courier New"/>
                <a:ea typeface="Courier New"/>
                <a:cs typeface="Courier New"/>
                <a:sym typeface="Courier New"/>
              </a:rPr>
            </a:br>
            <a:r>
              <a:rPr lang="en-US" sz="1800" dirty="0" err="1">
                <a:latin typeface="Courier New"/>
                <a:ea typeface="Courier New"/>
                <a:cs typeface="Courier New"/>
                <a:sym typeface="Courier New"/>
              </a:rPr>
              <a:t>myEx.nonStaticMethod</a:t>
            </a:r>
            <a:r>
              <a:rPr lang="en-US" sz="1800" dirty="0">
                <a:latin typeface="Courier New"/>
                <a:ea typeface="Courier New"/>
                <a:cs typeface="Courier New"/>
                <a:sym typeface="Courier New"/>
              </a:rPr>
              <a:t>();</a:t>
            </a:r>
            <a:endParaRPr sz="1800" dirty="0"/>
          </a:p>
          <a:p>
            <a:pPr marL="685800" lvl="2" indent="0" algn="l" rtl="0">
              <a:lnSpc>
                <a:spcPct val="80000"/>
              </a:lnSpc>
              <a:spcBef>
                <a:spcPts val="370"/>
              </a:spcBef>
              <a:spcAft>
                <a:spcPts val="0"/>
              </a:spcAft>
              <a:buSzPts val="1850"/>
              <a:buNone/>
            </a:pPr>
            <a:endParaRPr sz="1800" dirty="0">
              <a:latin typeface="Courier New"/>
              <a:ea typeface="Courier New"/>
              <a:cs typeface="Courier New"/>
              <a:sym typeface="Courier New"/>
            </a:endParaRPr>
          </a:p>
          <a:p>
            <a:pPr marL="742950" lvl="1" indent="-285750" algn="l" rtl="0">
              <a:lnSpc>
                <a:spcPct val="80000"/>
              </a:lnSpc>
              <a:spcBef>
                <a:spcPts val="444"/>
              </a:spcBef>
              <a:spcAft>
                <a:spcPts val="0"/>
              </a:spcAft>
              <a:buSzPts val="2220"/>
              <a:buChar char="–"/>
            </a:pPr>
            <a:r>
              <a:rPr lang="en-US" sz="2000" dirty="0">
                <a:latin typeface="Courier New"/>
                <a:ea typeface="Courier New"/>
                <a:cs typeface="Courier New"/>
                <a:sym typeface="Courier New"/>
              </a:rPr>
              <a:t>static</a:t>
            </a:r>
            <a:r>
              <a:rPr lang="en-US" sz="2000" dirty="0"/>
              <a:t> variables share a value across all object instances of a class. Changes to the variable value in one object will change the value in all objects</a:t>
            </a:r>
            <a:endParaRPr sz="2000"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dirty="0"/>
              <a:t>Static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a:xfrm>
            <a:off x="380010" y="1481446"/>
            <a:ext cx="8383980" cy="4788209"/>
          </a:xfrm>
        </p:spPr>
        <p:txBody>
          <a:bodyPr/>
          <a:lstStyle/>
          <a:p>
            <a:pPr marL="50800" indent="0">
              <a:buNone/>
            </a:pPr>
            <a:endParaRPr lang="en-US" dirty="0"/>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727248"/>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breed;</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static int count = 0;</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Dog(double s, String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breed =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count++;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Dog(5, “Poodle”);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sam</a:t>
            </a:r>
            <a:r>
              <a:rPr lang="en-US" sz="1400" dirty="0">
                <a:latin typeface="Courier New" panose="02070309020205020404" pitchFamily="49" charset="0"/>
                <a:cs typeface="Courier New" panose="02070309020205020404" pitchFamily="49" charset="0"/>
              </a:rPr>
              <a:t> = new Dog(50, “Pitbull”);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68091" y="1875491"/>
            <a:ext cx="3254666" cy="3366427"/>
            <a:chOff x="4868091" y="1875491"/>
            <a:chExt cx="3254666" cy="3366427"/>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68091" y="1875491"/>
              <a:ext cx="3254666" cy="3366427"/>
              <a:chOff x="4868091" y="1875491"/>
              <a:chExt cx="3254666" cy="3366427"/>
            </a:xfrm>
          </p:grpSpPr>
          <p:cxnSp>
            <p:nvCxnSpPr>
              <p:cNvPr id="7" name="Straight Arrow Connector 6">
                <a:extLst>
                  <a:ext uri="{FF2B5EF4-FFF2-40B4-BE49-F238E27FC236}">
                    <a16:creationId xmlns:a16="http://schemas.microsoft.com/office/drawing/2014/main" id="{87B999C8-350A-4E99-9E68-529A166FDEC9}"/>
                  </a:ext>
                </a:extLst>
              </p:cNvPr>
              <p:cNvCxnSpPr>
                <a:cxnSpLocks/>
              </p:cNvCxnSpPr>
              <p:nvPr/>
            </p:nvCxnSpPr>
            <p:spPr>
              <a:xfrm flipV="1">
                <a:off x="4868091" y="3108961"/>
                <a:ext cx="1611086" cy="2132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Poodle</a:t>
              </a:r>
            </a:p>
            <a:p>
              <a:r>
                <a:rPr lang="en-US" dirty="0">
                  <a:solidFill>
                    <a:schemeClr val="accent6"/>
                  </a:solidFill>
                  <a:latin typeface="Segoe Print" panose="02000600000000000000" pitchFamily="2" charset="0"/>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68091" y="3574811"/>
            <a:ext cx="3335125" cy="1963840"/>
            <a:chOff x="4868091" y="3574811"/>
            <a:chExt cx="3335125" cy="1963840"/>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68091" y="3574811"/>
              <a:ext cx="3335125" cy="1963840"/>
              <a:chOff x="4868091" y="3574811"/>
              <a:chExt cx="3335125" cy="1963840"/>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68091" y="4558186"/>
                <a:ext cx="1596853" cy="980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r>
                <a:rPr lang="en-US" dirty="0">
                  <a:solidFill>
                    <a:schemeClr val="accent6"/>
                  </a:solidFill>
                  <a:latin typeface="Segoe Print" panose="02000600000000000000" pitchFamily="2" charset="0"/>
                </a:rPr>
                <a:t>Pitbull</a:t>
              </a:r>
            </a:p>
            <a:p>
              <a:r>
                <a:rPr lang="en-US" dirty="0">
                  <a:solidFill>
                    <a:schemeClr val="accent6"/>
                  </a:solidFill>
                  <a:latin typeface="Segoe Print" panose="02000600000000000000" pitchFamily="2" charset="0"/>
                </a:rPr>
                <a:t>50</a:t>
              </a:r>
            </a:p>
          </p:txBody>
        </p:sp>
      </p:grpSp>
      <p:grpSp>
        <p:nvGrpSpPr>
          <p:cNvPr id="28" name="Group 27">
            <a:extLst>
              <a:ext uri="{FF2B5EF4-FFF2-40B4-BE49-F238E27FC236}">
                <a16:creationId xmlns:a16="http://schemas.microsoft.com/office/drawing/2014/main" id="{A6C2B274-982A-4884-BDCC-FFA21D6BF2AA}"/>
              </a:ext>
            </a:extLst>
          </p:cNvPr>
          <p:cNvGrpSpPr/>
          <p:nvPr/>
        </p:nvGrpSpPr>
        <p:grpSpPr>
          <a:xfrm>
            <a:off x="7636577" y="2785752"/>
            <a:ext cx="1080478" cy="1172508"/>
            <a:chOff x="7636577" y="2785752"/>
            <a:chExt cx="1080478" cy="1172508"/>
          </a:xfrm>
        </p:grpSpPr>
        <p:sp>
          <p:nvSpPr>
            <p:cNvPr id="6" name="Rectangle 5">
              <a:extLst>
                <a:ext uri="{FF2B5EF4-FFF2-40B4-BE49-F238E27FC236}">
                  <a16:creationId xmlns:a16="http://schemas.microsoft.com/office/drawing/2014/main" id="{B704896E-DE95-48A0-A76A-2816CCE5DFAA}"/>
                </a:ext>
              </a:extLst>
            </p:cNvPr>
            <p:cNvSpPr/>
            <p:nvPr/>
          </p:nvSpPr>
          <p:spPr>
            <a:xfrm>
              <a:off x="7683512" y="3295351"/>
              <a:ext cx="1033543" cy="49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Print" panose="02000600000000000000" pitchFamily="2" charset="0"/>
                </a:rPr>
                <a:t>count = </a:t>
              </a:r>
            </a:p>
            <a:p>
              <a:pPr algn="ctr"/>
              <a:r>
                <a:rPr lang="en-US" dirty="0">
                  <a:latin typeface="Segoe Print" panose="02000600000000000000" pitchFamily="2" charset="0"/>
                </a:rPr>
                <a:t>2</a:t>
              </a:r>
            </a:p>
          </p:txBody>
        </p:sp>
        <p:cxnSp>
          <p:nvCxnSpPr>
            <p:cNvPr id="11" name="Straight Arrow Connector 10">
              <a:extLst>
                <a:ext uri="{FF2B5EF4-FFF2-40B4-BE49-F238E27FC236}">
                  <a16:creationId xmlns:a16="http://schemas.microsoft.com/office/drawing/2014/main" id="{D51EBFF8-DC3C-4E47-8FD7-32E0E7168C76}"/>
                </a:ext>
              </a:extLst>
            </p:cNvPr>
            <p:cNvCxnSpPr>
              <a:cxnSpLocks/>
            </p:cNvCxnSpPr>
            <p:nvPr/>
          </p:nvCxnSpPr>
          <p:spPr>
            <a:xfrm>
              <a:off x="7636577" y="2785752"/>
              <a:ext cx="442891" cy="477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E38B16-88EA-4C3D-9228-AD050FCB6529}"/>
                </a:ext>
              </a:extLst>
            </p:cNvPr>
            <p:cNvCxnSpPr>
              <a:cxnSpLocks/>
            </p:cNvCxnSpPr>
            <p:nvPr/>
          </p:nvCxnSpPr>
          <p:spPr>
            <a:xfrm flipV="1">
              <a:off x="8003177" y="3813021"/>
              <a:ext cx="200039" cy="145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31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Courier New"/>
              <a:buNone/>
            </a:pPr>
            <a:r>
              <a:rPr lang="en-US">
                <a:latin typeface="Courier New"/>
                <a:ea typeface="Courier New"/>
                <a:cs typeface="Courier New"/>
                <a:sym typeface="Courier New"/>
              </a:rPr>
              <a:t>static</a:t>
            </a:r>
            <a:r>
              <a:rPr lang="en-US"/>
              <a:t> Restrictions</a:t>
            </a:r>
            <a:endParaRPr/>
          </a:p>
        </p:txBody>
      </p:sp>
      <p:sp>
        <p:nvSpPr>
          <p:cNvPr id="226" name="Google Shape;226;p17"/>
          <p:cNvSpPr txBox="1">
            <a:spLocks noGrp="1"/>
          </p:cNvSpPr>
          <p:nvPr>
            <p:ph type="body" idx="1"/>
          </p:nvPr>
        </p:nvSpPr>
        <p:spPr>
          <a:xfrm>
            <a:off x="380010" y="1645919"/>
            <a:ext cx="8398230" cy="427361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750"/>
              <a:buChar char="•"/>
            </a:pPr>
            <a:r>
              <a:rPr lang="en-US" sz="1750" dirty="0"/>
              <a:t>static methods can only call other static methods.</a:t>
            </a:r>
            <a:endParaRPr dirty="0"/>
          </a:p>
          <a:p>
            <a:pPr marL="342900" lvl="0" indent="-342900" algn="l" rtl="0">
              <a:lnSpc>
                <a:spcPct val="80000"/>
              </a:lnSpc>
              <a:spcBef>
                <a:spcPts val="350"/>
              </a:spcBef>
              <a:spcAft>
                <a:spcPts val="0"/>
              </a:spcAft>
              <a:buSzPts val="1750"/>
              <a:buChar char="•"/>
            </a:pPr>
            <a:r>
              <a:rPr lang="en-US" sz="1750" dirty="0"/>
              <a:t>This is why…</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25"/>
              </a:spcBef>
              <a:spcAft>
                <a:spcPts val="0"/>
              </a:spcAft>
              <a:buSzPts val="1625"/>
              <a:buChar char="–"/>
            </a:pPr>
            <a:r>
              <a:rPr lang="en-US" sz="1625" dirty="0">
                <a:latin typeface="Courier New"/>
                <a:ea typeface="Courier New"/>
                <a:cs typeface="Courier New"/>
                <a:sym typeface="Courier New"/>
              </a:rPr>
              <a:t>public class Example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static void main(String[] </a:t>
            </a:r>
            <a:r>
              <a:rPr lang="en-US" sz="1625" dirty="0" err="1">
                <a:latin typeface="Courier New"/>
                <a:ea typeface="Courier New"/>
                <a:cs typeface="Courier New"/>
                <a:sym typeface="Courier New"/>
              </a:rPr>
              <a:t>args</a:t>
            </a: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void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 {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a:t>
            </a:r>
            <a:endParaRPr dirty="0"/>
          </a:p>
          <a:p>
            <a:pPr marL="342900" lvl="1" indent="0" algn="l" rtl="0">
              <a:lnSpc>
                <a:spcPct val="80000"/>
              </a:lnSpc>
              <a:spcBef>
                <a:spcPts val="300"/>
              </a:spcBef>
              <a:spcAft>
                <a:spcPts val="0"/>
              </a:spcAft>
              <a:buSzPts val="1500"/>
              <a:buNone/>
            </a:pPr>
            <a:br>
              <a:rPr lang="en-US" sz="1500" dirty="0"/>
            </a:br>
            <a:r>
              <a:rPr lang="en-US" sz="1500" dirty="0"/>
              <a:t>…always fails. </a:t>
            </a:r>
            <a:r>
              <a:rPr lang="en-US" sz="1500" dirty="0" err="1">
                <a:latin typeface="Courier New"/>
                <a:ea typeface="Courier New"/>
                <a:cs typeface="Courier New"/>
                <a:sym typeface="Courier New"/>
              </a:rPr>
              <a:t>doAThing</a:t>
            </a:r>
            <a:r>
              <a:rPr lang="en-US" sz="1500" dirty="0">
                <a:latin typeface="Courier New"/>
                <a:ea typeface="Courier New"/>
                <a:cs typeface="Courier New"/>
                <a:sym typeface="Courier New"/>
              </a:rPr>
              <a:t>() </a:t>
            </a:r>
            <a:r>
              <a:rPr lang="en-US" sz="1500" dirty="0"/>
              <a:t>isn’t </a:t>
            </a:r>
            <a:r>
              <a:rPr lang="en-US" sz="1500" dirty="0">
                <a:latin typeface="Courier New"/>
                <a:ea typeface="Courier New"/>
                <a:cs typeface="Courier New"/>
                <a:sym typeface="Courier New"/>
              </a:rPr>
              <a:t>static</a:t>
            </a:r>
            <a:r>
              <a:rPr lang="en-US" sz="1500" dirty="0"/>
              <a:t>, so it can’t be called directly from inside a static method.</a:t>
            </a:r>
            <a:endParaRPr dirty="0"/>
          </a:p>
          <a:p>
            <a:pPr marL="342900" lvl="0" indent="-342900" algn="l" rtl="0">
              <a:lnSpc>
                <a:spcPct val="80000"/>
              </a:lnSpc>
              <a:spcBef>
                <a:spcPts val="350"/>
              </a:spcBef>
              <a:spcAft>
                <a:spcPts val="0"/>
              </a:spcAft>
              <a:buSzPts val="1750"/>
              <a:buChar char="•"/>
            </a:pPr>
            <a:r>
              <a:rPr lang="en-US" sz="1750" dirty="0"/>
              <a:t>Instead…</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62"/>
              </a:spcBef>
              <a:spcAft>
                <a:spcPts val="0"/>
              </a:spcAft>
              <a:buSzPts val="1812"/>
              <a:buChar char="–"/>
            </a:pPr>
            <a:r>
              <a:rPr lang="en-US" sz="1812" dirty="0">
                <a:latin typeface="Courier New"/>
                <a:ea typeface="Courier New"/>
                <a:cs typeface="Courier New"/>
                <a:sym typeface="Courier New"/>
              </a:rPr>
              <a:t>public static void main(String[] </a:t>
            </a:r>
            <a:r>
              <a:rPr lang="en-US" sz="1812" dirty="0" err="1">
                <a:latin typeface="Courier New"/>
                <a:ea typeface="Courier New"/>
                <a:cs typeface="Courier New"/>
                <a:sym typeface="Courier New"/>
              </a:rPr>
              <a:t>args</a:t>
            </a:r>
            <a:r>
              <a:rPr lang="en-US" sz="1812" dirty="0">
                <a:latin typeface="Courier New"/>
                <a:ea typeface="Courier New"/>
                <a:cs typeface="Courier New"/>
                <a:sym typeface="Courier New"/>
              </a:rPr>
              <a:t>) {</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Example </a:t>
            </a:r>
            <a:r>
              <a:rPr lang="en-US" sz="1812" dirty="0" err="1">
                <a:latin typeface="Courier New"/>
                <a:ea typeface="Courier New"/>
                <a:cs typeface="Courier New"/>
                <a:sym typeface="Courier New"/>
              </a:rPr>
              <a:t>myEx</a:t>
            </a:r>
            <a:r>
              <a:rPr lang="en-US" sz="1812" dirty="0">
                <a:latin typeface="Courier New"/>
                <a:ea typeface="Courier New"/>
                <a:cs typeface="Courier New"/>
                <a:sym typeface="Courier New"/>
              </a:rPr>
              <a:t> = new Example();</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a:t>
            </a:r>
            <a:r>
              <a:rPr lang="en-US" sz="1812" dirty="0" err="1">
                <a:latin typeface="Courier New"/>
                <a:ea typeface="Courier New"/>
                <a:cs typeface="Courier New"/>
                <a:sym typeface="Courier New"/>
              </a:rPr>
              <a:t>myEx.doAThing</a:t>
            </a:r>
            <a:r>
              <a:rPr lang="en-US" sz="1812" dirty="0">
                <a:latin typeface="Courier New"/>
                <a:ea typeface="Courier New"/>
                <a:cs typeface="Courier New"/>
                <a:sym typeface="Courier New"/>
              </a:rPr>
              <a:t>();</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a:t>
            </a:r>
            <a:endParaRPr sz="1812"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 Naming Rules</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4978077"/>
          </a:xfrm>
        </p:spPr>
        <p:txBody>
          <a:bodyPr>
            <a:normAutofit/>
          </a:bodyPr>
          <a:lstStyle/>
          <a:p>
            <a:pPr algn="l">
              <a:buFont typeface="Arial" panose="020B0604020202020204" pitchFamily="34" charset="0"/>
              <a:buChar char="•"/>
            </a:pPr>
            <a:r>
              <a:rPr lang="en-US" sz="1800" b="0" i="0" dirty="0">
                <a:solidFill>
                  <a:srgbClr val="212529"/>
                </a:solidFill>
                <a:effectLst/>
                <a:latin typeface="Courier New" panose="02070309020205020404" pitchFamily="49" charset="0"/>
                <a:cs typeface="Courier New" panose="02070309020205020404" pitchFamily="49" charset="0"/>
              </a:rPr>
              <a:t>Instance</a:t>
            </a:r>
            <a:r>
              <a:rPr lang="en-US" sz="1800" b="0" i="0" dirty="0">
                <a:solidFill>
                  <a:srgbClr val="212529"/>
                </a:solidFill>
                <a:effectLst/>
                <a:latin typeface="+mn-lt"/>
              </a:rPr>
              <a:t> and </a:t>
            </a:r>
            <a:r>
              <a:rPr lang="en-US" sz="1800" b="0" i="0" dirty="0">
                <a:solidFill>
                  <a:srgbClr val="212529"/>
                </a:solidFill>
                <a:effectLst/>
                <a:latin typeface="Courier New" panose="02070309020205020404" pitchFamily="49" charset="0"/>
                <a:cs typeface="Courier New" panose="02070309020205020404" pitchFamily="49" charset="0"/>
              </a:rPr>
              <a:t>Class</a:t>
            </a:r>
            <a:r>
              <a:rPr lang="en-US" sz="1800" b="0" i="0" dirty="0">
                <a:solidFill>
                  <a:srgbClr val="212529"/>
                </a:solidFill>
                <a:effectLst/>
                <a:latin typeface="+mn-lt"/>
              </a:rPr>
              <a:t> scope variables cannot share the same name.</a:t>
            </a:r>
          </a:p>
          <a:p>
            <a:pPr algn="l">
              <a:buFont typeface="Arial" panose="020B0604020202020204" pitchFamily="34" charset="0"/>
              <a:buChar char="•"/>
            </a:pP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 scope variables cannot share the same name, if the block is nested within the method.</a:t>
            </a:r>
          </a:p>
          <a:p>
            <a:pPr algn="l">
              <a:buFont typeface="Arial" panose="020B0604020202020204" pitchFamily="34" charset="0"/>
              <a:buChar char="•"/>
            </a:pP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scope variables CAN share the same name as </a:t>
            </a:r>
            <a:r>
              <a:rPr lang="en-US" sz="1800" dirty="0">
                <a:solidFill>
                  <a:srgbClr val="212529"/>
                </a:solidFill>
                <a:latin typeface="Courier New" panose="02070309020205020404" pitchFamily="49" charset="0"/>
                <a:cs typeface="Courier New" panose="02070309020205020404" pitchFamily="49" charset="0"/>
              </a:rPr>
              <a:t>Instance</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Class</a:t>
            </a:r>
            <a:r>
              <a:rPr lang="en-US" sz="1800" dirty="0">
                <a:solidFill>
                  <a:srgbClr val="212529"/>
                </a:solidFill>
                <a:latin typeface="+mn-lt"/>
              </a:rPr>
              <a:t> scope variables. This is called “Variable Shadowing”. You can distinguish </a:t>
            </a:r>
            <a:r>
              <a:rPr lang="en-US" sz="1800" dirty="0">
                <a:solidFill>
                  <a:srgbClr val="212529"/>
                </a:solidFill>
                <a:latin typeface="Courier New" panose="02070309020205020404" pitchFamily="49" charset="0"/>
                <a:cs typeface="Courier New" panose="02070309020205020404" pitchFamily="49" charset="0"/>
              </a:rPr>
              <a:t>instance</a:t>
            </a:r>
            <a:r>
              <a:rPr lang="en-US" sz="1800" dirty="0">
                <a:solidFill>
                  <a:srgbClr val="212529"/>
                </a:solidFill>
                <a:latin typeface="+mn-lt"/>
              </a:rPr>
              <a:t>/</a:t>
            </a:r>
            <a:r>
              <a:rPr lang="en-US" sz="1800" dirty="0">
                <a:solidFill>
                  <a:srgbClr val="212529"/>
                </a:solidFill>
                <a:latin typeface="Courier New" panose="02070309020205020404" pitchFamily="49" charset="0"/>
                <a:cs typeface="Courier New" panose="02070309020205020404" pitchFamily="49" charset="0"/>
              </a:rPr>
              <a:t>class</a:t>
            </a:r>
            <a:r>
              <a:rPr lang="en-US" sz="1800" dirty="0">
                <a:solidFill>
                  <a:srgbClr val="212529"/>
                </a:solidFill>
                <a:latin typeface="+mn-lt"/>
              </a:rPr>
              <a:t> variables from </a:t>
            </a: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a:t>
            </a: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variables with the </a:t>
            </a:r>
            <a:r>
              <a:rPr lang="en-US" sz="1800" dirty="0">
                <a:solidFill>
                  <a:srgbClr val="212529"/>
                </a:solidFill>
                <a:latin typeface="Courier New" panose="02070309020205020404" pitchFamily="49" charset="0"/>
                <a:cs typeface="Courier New" panose="02070309020205020404" pitchFamily="49" charset="0"/>
              </a:rPr>
              <a:t>this</a:t>
            </a:r>
            <a:r>
              <a:rPr lang="en-US" sz="1800" dirty="0">
                <a:solidFill>
                  <a:srgbClr val="212529"/>
                </a:solidFill>
                <a:latin typeface="+mn-lt"/>
              </a:rPr>
              <a:t> keyword.</a:t>
            </a: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4136994"/>
            <a:ext cx="5384260" cy="171895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public class Example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int number;</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setNumber</a:t>
            </a:r>
            <a:r>
              <a:rPr lang="en-US" sz="1400" dirty="0">
                <a:latin typeface="Courier New" panose="02070309020205020404" pitchFamily="49" charset="0"/>
                <a:cs typeface="Courier New" panose="02070309020205020404" pitchFamily="49" charset="0"/>
              </a:rPr>
              <a:t>(int number)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this.number</a:t>
            </a:r>
            <a:r>
              <a:rPr lang="en-US" sz="1400" dirty="0">
                <a:latin typeface="Courier New" panose="02070309020205020404" pitchFamily="49" charset="0"/>
                <a:cs typeface="Courier New" panose="02070309020205020404" pitchFamily="49" charset="0"/>
              </a:rPr>
              <a:t> = number;</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672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8851</TotalTime>
  <Words>3398</Words>
  <Application>Microsoft Office PowerPoint</Application>
  <PresentationFormat>On-screen Show (4:3)</PresentationFormat>
  <Paragraphs>442</Paragraphs>
  <Slides>35</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Courier New</vt:lpstr>
      <vt:lpstr>Segoe Print</vt:lpstr>
      <vt:lpstr>2_Custom Design</vt:lpstr>
      <vt:lpstr>The Object Class, imports and other APIs</vt:lpstr>
      <vt:lpstr>Scopes</vt:lpstr>
      <vt:lpstr>Scopes - Instance</vt:lpstr>
      <vt:lpstr>Scopes - Method</vt:lpstr>
      <vt:lpstr>Scopes - Block</vt:lpstr>
      <vt:lpstr>The static Keyword</vt:lpstr>
      <vt:lpstr>Static Variables</vt:lpstr>
      <vt:lpstr>static Restrictions</vt:lpstr>
      <vt:lpstr>Scope Naming Rules</vt:lpstr>
      <vt:lpstr>Pass By Value (Primitives)</vt:lpstr>
      <vt:lpstr>Pass By Value (Objects)</vt:lpstr>
      <vt:lpstr>Pass By Value (Objects)</vt:lpstr>
      <vt:lpstr>Non-Access Modifiers (important ones)</vt:lpstr>
      <vt:lpstr>Non-Access Modifiers (other ones)</vt:lpstr>
      <vt:lpstr>The final Keyword</vt:lpstr>
      <vt:lpstr>The Abstract Keyword - Classes and Methods</vt:lpstr>
      <vt:lpstr>The Object Class</vt:lpstr>
      <vt:lpstr>Object Class Methods</vt:lpstr>
      <vt:lpstr>==</vt:lpstr>
      <vt:lpstr>Example:</vt:lpstr>
      <vt:lpstr>equals() vs ==</vt:lpstr>
      <vt:lpstr>toString() method</vt:lpstr>
      <vt:lpstr>Wrapper Classes</vt:lpstr>
      <vt:lpstr>Autoboxing</vt:lpstr>
      <vt:lpstr>Unboxing</vt:lpstr>
      <vt:lpstr>Strings</vt:lpstr>
      <vt:lpstr>Let’s take the following program</vt:lpstr>
      <vt:lpstr>Common String Methods</vt:lpstr>
      <vt:lpstr>String Builder &amp; String Buffer</vt:lpstr>
      <vt:lpstr>Packages and the JRE</vt:lpstr>
      <vt:lpstr>Package Structure </vt:lpstr>
      <vt:lpstr>Scanner Class</vt:lpstr>
      <vt:lpstr>The Javadoc</vt:lpstr>
      <vt:lpstr>What are Annotations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125</cp:revision>
  <dcterms:modified xsi:type="dcterms:W3CDTF">2021-02-10T18:22:25Z</dcterms:modified>
</cp:coreProperties>
</file>