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82" r:id="rId3"/>
    <p:sldId id="273" r:id="rId4"/>
    <p:sldId id="308" r:id="rId5"/>
    <p:sldId id="309" r:id="rId6"/>
    <p:sldId id="275" r:id="rId7"/>
    <p:sldId id="276" r:id="rId8"/>
    <p:sldId id="277" r:id="rId9"/>
    <p:sldId id="278" r:id="rId10"/>
    <p:sldId id="316" r:id="rId11"/>
    <p:sldId id="280" r:id="rId12"/>
    <p:sldId id="311" r:id="rId13"/>
    <p:sldId id="312" r:id="rId14"/>
    <p:sldId id="313" r:id="rId15"/>
    <p:sldId id="314" r:id="rId16"/>
    <p:sldId id="315" r:id="rId17"/>
    <p:sldId id="317" r:id="rId18"/>
    <p:sldId id="279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303" r:id="rId27"/>
    <p:sldId id="304" r:id="rId28"/>
    <p:sldId id="305" r:id="rId29"/>
    <p:sldId id="281" r:id="rId30"/>
    <p:sldId id="289" r:id="rId31"/>
    <p:sldId id="283" r:id="rId32"/>
    <p:sldId id="299" r:id="rId33"/>
    <p:sldId id="300" r:id="rId34"/>
    <p:sldId id="287" r:id="rId35"/>
    <p:sldId id="286" r:id="rId36"/>
    <p:sldId id="288" r:id="rId37"/>
    <p:sldId id="306" r:id="rId38"/>
    <p:sldId id="301" r:id="rId39"/>
    <p:sldId id="307" r:id="rId40"/>
    <p:sldId id="270" r:id="rId4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9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SQL Basics and </a:t>
            </a:r>
            <a:r>
              <a:rPr lang="en-US" dirty="0" err="1"/>
              <a:t>SubLanguages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SELECT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using </a:t>
            </a:r>
            <a:r>
              <a:rPr lang="en-US" b="1" dirty="0"/>
              <a:t>SELECT</a:t>
            </a:r>
            <a:r>
              <a:rPr lang="en-US" dirty="0"/>
              <a:t> you can provide a list of additional clauses to add specificity to your query result set.</a:t>
            </a:r>
          </a:p>
          <a:p>
            <a:r>
              <a:rPr lang="en-US" dirty="0"/>
              <a:t>These clauses allow you to filter, aggregate (group) or order the records based on the criteria you provide.</a:t>
            </a:r>
          </a:p>
          <a:p>
            <a:r>
              <a:rPr lang="en-US" dirty="0"/>
              <a:t>These clauses will execute in the following order: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FROM</a:t>
            </a:r>
            <a:r>
              <a:rPr lang="en-US" dirty="0"/>
              <a:t> – choose the table(s) to get data from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WHERE</a:t>
            </a:r>
            <a:r>
              <a:rPr lang="en-US" dirty="0"/>
              <a:t> – filter the data based on some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GROUP BY</a:t>
            </a:r>
            <a:r>
              <a:rPr lang="en-US" dirty="0"/>
              <a:t> – Aggregate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HAVING</a:t>
            </a:r>
            <a:r>
              <a:rPr lang="en-US" dirty="0"/>
              <a:t> – Further constrain aggregated data base on further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Return the filtered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ORDER BY </a:t>
            </a:r>
            <a:r>
              <a:rPr lang="en-US" dirty="0"/>
              <a:t>– sort how the final returned data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is used when you want to retrieve specific information from a table, and exclude other irrelevant data.</a:t>
            </a:r>
          </a:p>
          <a:p>
            <a:r>
              <a:rPr lang="en-US" sz="2400" dirty="0"/>
              <a:t>The condition provided in the </a:t>
            </a:r>
            <a:r>
              <a:rPr lang="en-US" sz="2400" b="1" dirty="0"/>
              <a:t>WHERE</a:t>
            </a:r>
            <a:r>
              <a:rPr lang="en-US" sz="2400" dirty="0"/>
              <a:t> clause filters rows retrieved from a table and gives only what is expected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can be used with the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and </a:t>
            </a:r>
            <a:r>
              <a:rPr lang="en-US" sz="2400" b="1" dirty="0"/>
              <a:t>UPDATE</a:t>
            </a:r>
            <a:r>
              <a:rPr lang="en-US" sz="2400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A0B89A40-F4EE-46D6-BDEB-7F1834526FC8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12243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 BY clause will gather all the rows together that contain data in the specified column(s) and aggregate the data.</a:t>
            </a:r>
          </a:p>
          <a:p>
            <a:r>
              <a:rPr lang="en-US" dirty="0"/>
              <a:t>Used to allow aggregate functions to be performed on those grouped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EC3F9AB-CC58-407B-A645-D6682B9D42CA}"/>
              </a:ext>
            </a:extLst>
          </p:cNvPr>
          <p:cNvSpPr txBox="1">
            <a:spLocks/>
          </p:cNvSpPr>
          <p:nvPr/>
        </p:nvSpPr>
        <p:spPr>
          <a:xfrm>
            <a:off x="436189" y="41426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3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HAVING clause allow you to specify condition on the rows for each group – in other words, which rows should be selected will be based on the conditions you specify.</a:t>
            </a:r>
          </a:p>
          <a:p>
            <a:r>
              <a:rPr lang="en-US" dirty="0"/>
              <a:t>The HAVING clause should follow the GROUP BY clause if used or be used with an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A5DC2AC3-5102-4541-B284-D22EFE7B46E5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2843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BY clause is an optional clause which allows you to display the results of a query in a sorted order (ascending or descending) based on the column(s) that you specify.</a:t>
            </a:r>
          </a:p>
          <a:p>
            <a:r>
              <a:rPr lang="en-US" dirty="0"/>
              <a:t>If you would like you would like to order based on multiple columns, you must separate the columns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AC1F4AB-7467-4C65-A266-6BAAB9B20060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DESC];</a:t>
            </a:r>
          </a:p>
        </p:txBody>
      </p:sp>
    </p:spTree>
    <p:extLst>
      <p:ext uri="{BB962C8B-B14F-4D97-AF65-F5344CB8AC3E}">
        <p14:creationId xmlns:p14="http://schemas.microsoft.com/office/powerpoint/2010/main" val="2608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LIKE</a:t>
            </a:r>
            <a:r>
              <a:rPr lang="en-US" sz="2400" dirty="0"/>
              <a:t> operator is used in </a:t>
            </a:r>
            <a:r>
              <a:rPr lang="en-US" sz="2400" b="1" dirty="0"/>
              <a:t>WHERE</a:t>
            </a:r>
            <a:r>
              <a:rPr lang="en-US" sz="2400" dirty="0"/>
              <a:t> clauses with String data to list all rows in a table whose column value match a specified pattern. </a:t>
            </a:r>
          </a:p>
          <a:p>
            <a:r>
              <a:rPr lang="en-US" sz="2400" dirty="0"/>
              <a:t>It is useful when you want to search rows to match a specific pattern, or when you do not know the entire value.</a:t>
            </a:r>
          </a:p>
          <a:p>
            <a:r>
              <a:rPr lang="en-US" sz="2400" dirty="0"/>
              <a:t>The ‘%’ signifies a wildcard for any number of characters.</a:t>
            </a:r>
          </a:p>
          <a:p>
            <a:r>
              <a:rPr lang="en-US" sz="2400" dirty="0"/>
              <a:t>The ‘_’ signifies a wildcard for a single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56F3888-7EF3-460A-8A20-F3EB3BEC5C2F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‘value’;</a:t>
            </a:r>
          </a:p>
        </p:txBody>
      </p:sp>
    </p:spTree>
    <p:extLst>
      <p:ext uri="{BB962C8B-B14F-4D97-AF65-F5344CB8AC3E}">
        <p14:creationId xmlns:p14="http://schemas.microsoft.com/office/powerpoint/2010/main" val="39797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BETWEEN</a:t>
            </a:r>
            <a:r>
              <a:rPr lang="en-US" dirty="0"/>
              <a:t> and </a:t>
            </a:r>
            <a:r>
              <a:rPr lang="en-US" b="1" dirty="0" err="1"/>
              <a:t>AND</a:t>
            </a:r>
            <a:r>
              <a:rPr lang="en-US" dirty="0"/>
              <a:t> operators are used in </a:t>
            </a:r>
            <a:r>
              <a:rPr lang="en-US" b="1" dirty="0"/>
              <a:t>WHERE</a:t>
            </a:r>
            <a:r>
              <a:rPr lang="en-US" dirty="0"/>
              <a:t> clauses to compare data for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5B81DE1-6DAE-4847-ADDF-3DE19806AD28}"/>
              </a:ext>
            </a:extLst>
          </p:cNvPr>
          <p:cNvSpPr txBox="1">
            <a:spLocks/>
          </p:cNvSpPr>
          <p:nvPr/>
        </p:nvSpPr>
        <p:spPr>
          <a:xfrm>
            <a:off x="436189" y="3744427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</p:txBody>
      </p:sp>
    </p:spTree>
    <p:extLst>
      <p:ext uri="{BB962C8B-B14F-4D97-AF65-F5344CB8AC3E}">
        <p14:creationId xmlns:p14="http://schemas.microsoft.com/office/powerpoint/2010/main" val="11490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 is used in </a:t>
            </a:r>
            <a:r>
              <a:rPr lang="en-US" b="1" dirty="0"/>
              <a:t>WHERE</a:t>
            </a:r>
            <a:r>
              <a:rPr lang="en-US" dirty="0"/>
              <a:t> clauses to compare a column with more than one value.</a:t>
            </a:r>
          </a:p>
          <a:p>
            <a:r>
              <a:rPr lang="en-US" dirty="0"/>
              <a:t>It is similar to an OR condition.</a:t>
            </a:r>
          </a:p>
          <a:p>
            <a:r>
              <a:rPr lang="en-US" dirty="0"/>
              <a:t>Note that String comparisons within an IN operation are case sensitive.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F9241C7-E5AE-4811-91C7-E725A5670F32}"/>
              </a:ext>
            </a:extLst>
          </p:cNvPr>
          <p:cNvSpPr txBox="1">
            <a:spLocks/>
          </p:cNvSpPr>
          <p:nvPr/>
        </p:nvSpPr>
        <p:spPr>
          <a:xfrm>
            <a:off x="436189" y="4426226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(value, [optionally more values]);</a:t>
            </a:r>
          </a:p>
        </p:txBody>
      </p:sp>
    </p:spTree>
    <p:extLst>
      <p:ext uri="{BB962C8B-B14F-4D97-AF65-F5344CB8AC3E}">
        <p14:creationId xmlns:p14="http://schemas.microsoft.com/office/powerpoint/2010/main" val="1669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 – Give permissions to user/role</a:t>
            </a:r>
          </a:p>
          <a:p>
            <a:pPr lvl="1"/>
            <a:r>
              <a:rPr lang="en-US" b="1" dirty="0"/>
              <a:t>REVOKE</a:t>
            </a:r>
            <a:r>
              <a:rPr lang="en-US" dirty="0"/>
              <a:t>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work on database and finalizing/reverting changes</a:t>
            </a:r>
          </a:p>
          <a:p>
            <a:r>
              <a:rPr lang="en-US" dirty="0"/>
              <a:t>Core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– Signifies that you want changes made to persist (Push a dataset as the new ‘working standard’)</a:t>
            </a:r>
          </a:p>
          <a:p>
            <a:pPr lvl="1"/>
            <a:r>
              <a:rPr lang="en-US" b="1" dirty="0"/>
              <a:t>SAVEPOINT</a:t>
            </a:r>
            <a:r>
              <a:rPr lang="en-US" dirty="0"/>
              <a:t> – Create a state to rollback to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Revert Changes to a previously established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RELEASE</a:t>
            </a:r>
            <a:r>
              <a:rPr lang="en-US" dirty="0"/>
              <a:t> – Destroy a previously created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SET TRANSACTION</a:t>
            </a:r>
            <a:r>
              <a:rPr lang="en-US" dirty="0"/>
              <a:t> – Set the Isolation level of the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Database</a:t>
            </a:r>
            <a:r>
              <a:rPr lang="en-US" dirty="0"/>
              <a:t> – container for objects that store data and retrieve data in a safe and secure manner</a:t>
            </a:r>
          </a:p>
          <a:p>
            <a:r>
              <a:rPr lang="en-US" b="1" dirty="0"/>
              <a:t>Relational Database Management System (RDBMS) </a:t>
            </a:r>
            <a:r>
              <a:rPr lang="en-US" dirty="0"/>
              <a:t>– A tool used to maintain a database system that upholds specified relationships between tables.</a:t>
            </a:r>
          </a:p>
          <a:p>
            <a:r>
              <a:rPr lang="en-US" b="1" dirty="0"/>
              <a:t>Tables</a:t>
            </a:r>
            <a:r>
              <a:rPr lang="en-US" dirty="0"/>
              <a:t> – objects that are used to store data.</a:t>
            </a:r>
          </a:p>
          <a:p>
            <a:pPr lvl="1"/>
            <a:r>
              <a:rPr lang="en-US" dirty="0"/>
              <a:t>Tables are uniquely identified by their names</a:t>
            </a:r>
          </a:p>
          <a:p>
            <a:pPr lvl="1"/>
            <a:r>
              <a:rPr lang="en-US" dirty="0"/>
              <a:t>Contain one or more columns and rows</a:t>
            </a:r>
          </a:p>
          <a:p>
            <a:r>
              <a:rPr lang="en-US" b="1" dirty="0"/>
              <a:t>Columns</a:t>
            </a:r>
            <a:r>
              <a:rPr lang="en-US" dirty="0"/>
              <a:t> – provides a definition of each single item of information, that builds up to a table definition. Each has its own data type.</a:t>
            </a:r>
          </a:p>
          <a:p>
            <a:r>
              <a:rPr lang="en-US" b="1" dirty="0"/>
              <a:t>Rows</a:t>
            </a:r>
            <a:r>
              <a:rPr lang="en-US" dirty="0"/>
              <a:t> – also called records, define a single unit of information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9512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01278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65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0575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Used to communicate with a database.</a:t>
            </a:r>
          </a:p>
          <a:p>
            <a:r>
              <a:rPr lang="en-US" dirty="0"/>
              <a:t>Standard Language for relational database systems according to American National Standards </a:t>
            </a:r>
            <a:r>
              <a:rPr lang="en-US" dirty="0" err="1"/>
              <a:t>Instituite</a:t>
            </a:r>
            <a:r>
              <a:rPr lang="en-US" dirty="0"/>
              <a:t> (ANSI).</a:t>
            </a:r>
          </a:p>
          <a:p>
            <a:r>
              <a:rPr lang="en-US" dirty="0"/>
              <a:t>SQL Statements are used to perform tasks, such as updating or retrieving data in a database.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3"/>
            <a:ext cx="8383980" cy="53638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32-bit whole number. (positive and negative)</a:t>
            </a:r>
          </a:p>
          <a:p>
            <a:pPr lvl="1"/>
            <a:r>
              <a:rPr lang="en-US" b="1" dirty="0"/>
              <a:t>decimal</a:t>
            </a:r>
            <a:r>
              <a:rPr lang="en-US" dirty="0"/>
              <a:t> – variable size decimal number.</a:t>
            </a:r>
          </a:p>
          <a:p>
            <a:pPr lvl="1"/>
            <a:r>
              <a:rPr lang="en-US" b="1" dirty="0"/>
              <a:t>serial</a:t>
            </a:r>
            <a:r>
              <a:rPr lang="en-US" dirty="0"/>
              <a:t> – 32-bit autoincrementing integer (positive values only).</a:t>
            </a:r>
          </a:p>
          <a:p>
            <a:r>
              <a:rPr lang="en-US" dirty="0"/>
              <a:t>Monetary Types</a:t>
            </a:r>
          </a:p>
          <a:p>
            <a:pPr lvl="1"/>
            <a:r>
              <a:rPr lang="en-US" b="1" dirty="0"/>
              <a:t>money</a:t>
            </a:r>
            <a:r>
              <a:rPr lang="en-US" dirty="0"/>
              <a:t> – 64-bit current amount (two decimals)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(n) – variable-length string with max size of ‘n’</a:t>
            </a:r>
          </a:p>
          <a:p>
            <a:r>
              <a:rPr lang="en-US" dirty="0"/>
              <a:t>Date/Time Types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with time zone – 64-bit value. Displays both data and time with the time zone.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 – 32-bit value. Displays date, with no time of day.</a:t>
            </a:r>
          </a:p>
          <a:p>
            <a:r>
              <a:rPr lang="en-US" dirty="0"/>
              <a:t>Boolean Types</a:t>
            </a:r>
          </a:p>
          <a:p>
            <a:pPr lvl="1"/>
            <a:r>
              <a:rPr lang="en-US" b="1" dirty="0" err="1"/>
              <a:t>boolean</a:t>
            </a:r>
            <a:r>
              <a:rPr lang="en-US" dirty="0"/>
              <a:t> – 1 byte – true / false</a:t>
            </a:r>
          </a:p>
          <a:p>
            <a:r>
              <a:rPr lang="en-US" dirty="0"/>
              <a:t>Large Files</a:t>
            </a:r>
          </a:p>
          <a:p>
            <a:pPr lvl="1"/>
            <a:r>
              <a:rPr lang="en-US" b="1" dirty="0"/>
              <a:t>Blob</a:t>
            </a:r>
            <a:r>
              <a:rPr lang="en-US" dirty="0"/>
              <a:t> – Stream of data (byte)</a:t>
            </a:r>
          </a:p>
          <a:p>
            <a:pPr marL="50800" indent="0">
              <a:buNone/>
            </a:pPr>
            <a:r>
              <a:rPr lang="en-US" dirty="0"/>
              <a:t>More information regarding datatypes can be found in the documentation: https://www.postgresql.org/docs/10/datatype.html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859"/>
              </p:ext>
            </p:extLst>
          </p:nvPr>
        </p:nvGraphicFramePr>
        <p:xfrm>
          <a:off x="795130" y="4634874"/>
          <a:ext cx="73276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Languages of SQL are used to perform operations regarding different aspects of an SQL database.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CREATE, ALTER, DROP and TRUNCATE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dirty="0"/>
              <a:t>INSERT, (SELECT*), UPDATE and DELETE</a:t>
            </a:r>
          </a:p>
          <a:p>
            <a:r>
              <a:rPr lang="en-US" dirty="0"/>
              <a:t>DQL* - 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GRANT and REVOKE</a:t>
            </a:r>
          </a:p>
          <a:p>
            <a:r>
              <a:rPr lang="en-US" dirty="0"/>
              <a:t>TCL – Transaction Control Language</a:t>
            </a:r>
          </a:p>
          <a:p>
            <a:pPr lvl="1"/>
            <a:r>
              <a:rPr lang="en-US" dirty="0"/>
              <a:t>COMMIT, ROLLBACK, SAVEPOINT, RELEASE SET TRANSACTION.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*Some SQL Languages include DQL as part of, or as a sub-category within DML.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the creation and altering of table and schema structure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Used to create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– Used to change the structure of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– Used to delete a Table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 – Used to remove the contents of the table, but not the table itself.</a:t>
            </a:r>
          </a:p>
          <a:p>
            <a:pPr lvl="1"/>
            <a:endParaRPr lang="en-US" dirty="0"/>
          </a:p>
          <a:p>
            <a:r>
              <a:rPr lang="en-US" dirty="0"/>
              <a:t>DDL Commands automatically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Pertains to the changing and modification of data within a table.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– Used to create new records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* – Used to retrieve records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Used to change existing records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Used to remove records</a:t>
            </a:r>
          </a:p>
          <a:p>
            <a:r>
              <a:rPr lang="en-US" dirty="0"/>
              <a:t>All these commands can be used on zero to many records</a:t>
            </a:r>
          </a:p>
          <a:p>
            <a:r>
              <a:rPr lang="en-US" dirty="0"/>
              <a:t>Oftentimes these commands are referred to as ‘CRUD’ methods/operations. </a:t>
            </a:r>
            <a:r>
              <a:rPr lang="en-US" b="1" u="sng" dirty="0"/>
              <a:t>C</a:t>
            </a:r>
            <a:r>
              <a:rPr lang="en-US" dirty="0"/>
              <a:t>reate, </a:t>
            </a:r>
            <a:r>
              <a:rPr lang="en-US" b="1" u="sng" dirty="0"/>
              <a:t>R</a:t>
            </a:r>
            <a:r>
              <a:rPr lang="en-US" dirty="0"/>
              <a:t>ead, </a:t>
            </a:r>
            <a:r>
              <a:rPr lang="en-US" b="1" u="sng" dirty="0"/>
              <a:t>U</a:t>
            </a:r>
            <a:r>
              <a:rPr lang="en-US" dirty="0"/>
              <a:t>pdate and </a:t>
            </a:r>
            <a:r>
              <a:rPr lang="en-US" b="1" u="sng" dirty="0"/>
              <a:t>D</a:t>
            </a:r>
            <a:r>
              <a:rPr lang="en-US" dirty="0"/>
              <a:t>elete.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retrieving data from a table.</a:t>
            </a:r>
          </a:p>
          <a:p>
            <a:r>
              <a:rPr lang="en-US" dirty="0"/>
              <a:t>Core Command:</a:t>
            </a:r>
          </a:p>
          <a:p>
            <a:pPr lvl="1"/>
            <a:r>
              <a:rPr lang="en-US" b="1" dirty="0"/>
              <a:t>SELECT</a:t>
            </a:r>
          </a:p>
          <a:p>
            <a:r>
              <a:rPr lang="en-US" dirty="0"/>
              <a:t>Records retrieved from a Select statement are known as the ‘</a:t>
            </a:r>
            <a:r>
              <a:rPr lang="en-US" b="1" dirty="0"/>
              <a:t>Result Set</a:t>
            </a:r>
            <a:r>
              <a:rPr lang="en-US" dirty="0"/>
              <a:t>’</a:t>
            </a:r>
          </a:p>
          <a:p>
            <a:r>
              <a:rPr lang="en-US" b="1" dirty="0"/>
              <a:t>SELECT</a:t>
            </a:r>
            <a:r>
              <a:rPr lang="en-US" dirty="0"/>
              <a:t> is ‘Non-transactional’, which is why DQL is oftentimes referred in its own category. </a:t>
            </a:r>
          </a:p>
          <a:p>
            <a:r>
              <a:rPr lang="en-US" dirty="0"/>
              <a:t>‘Transactional’ refers to operations that make changes to a record within a database (creating new information, changing information, removing information,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2850</Words>
  <Application>Microsoft Office PowerPoint</Application>
  <PresentationFormat>On-screen Show (4:3)</PresentationFormat>
  <Paragraphs>423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2_Custom Design</vt:lpstr>
      <vt:lpstr>SQL Basics and SubLanguages</vt:lpstr>
      <vt:lpstr>Database Basics</vt:lpstr>
      <vt:lpstr>SQL Basics</vt:lpstr>
      <vt:lpstr>Database Structure</vt:lpstr>
      <vt:lpstr>More on Schemas</vt:lpstr>
      <vt:lpstr>Sub Languages</vt:lpstr>
      <vt:lpstr>DDL</vt:lpstr>
      <vt:lpstr>DML</vt:lpstr>
      <vt:lpstr>DQL</vt:lpstr>
      <vt:lpstr>Additional SELECT Clauses</vt:lpstr>
      <vt:lpstr>WHERE</vt:lpstr>
      <vt:lpstr>GROUP BY</vt:lpstr>
      <vt:lpstr>HAVING</vt:lpstr>
      <vt:lpstr>ORDER BY</vt:lpstr>
      <vt:lpstr>LIKE</vt:lpstr>
      <vt:lpstr>BETWEEN</vt:lpstr>
      <vt:lpstr>IN</vt:lpstr>
      <vt:lpstr>DCL</vt:lpstr>
      <vt:lpstr>TCL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SQL Datatypes</vt:lpstr>
      <vt:lpstr>Relationships</vt:lpstr>
      <vt:lpstr>Multiplicity</vt:lpstr>
      <vt:lpstr>Cardinality</vt:lpstr>
      <vt:lpstr>1:1</vt:lpstr>
      <vt:lpstr>1:n (and n:1)</vt:lpstr>
      <vt:lpstr>m:n</vt:lpstr>
      <vt:lpstr>Multiplicity vs Cardinality</vt:lpstr>
      <vt:lpstr>ERD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223</cp:revision>
  <dcterms:modified xsi:type="dcterms:W3CDTF">2021-02-17T17:50:30Z</dcterms:modified>
</cp:coreProperties>
</file>