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42"/>
  </p:notesMasterIdLst>
  <p:sldIdLst>
    <p:sldId id="256" r:id="rId2"/>
    <p:sldId id="282" r:id="rId3"/>
    <p:sldId id="273" r:id="rId4"/>
    <p:sldId id="308" r:id="rId5"/>
    <p:sldId id="309" r:id="rId6"/>
    <p:sldId id="275" r:id="rId7"/>
    <p:sldId id="276" r:id="rId8"/>
    <p:sldId id="277" r:id="rId9"/>
    <p:sldId id="278" r:id="rId10"/>
    <p:sldId id="316" r:id="rId11"/>
    <p:sldId id="280" r:id="rId12"/>
    <p:sldId id="311" r:id="rId13"/>
    <p:sldId id="312" r:id="rId14"/>
    <p:sldId id="313" r:id="rId15"/>
    <p:sldId id="314" r:id="rId16"/>
    <p:sldId id="315" r:id="rId17"/>
    <p:sldId id="317" r:id="rId18"/>
    <p:sldId id="279" r:id="rId19"/>
    <p:sldId id="310" r:id="rId20"/>
    <p:sldId id="293" r:id="rId21"/>
    <p:sldId id="294" r:id="rId22"/>
    <p:sldId id="295" r:id="rId23"/>
    <p:sldId id="296" r:id="rId24"/>
    <p:sldId id="297" r:id="rId25"/>
    <p:sldId id="298" r:id="rId26"/>
    <p:sldId id="303" r:id="rId27"/>
    <p:sldId id="304" r:id="rId28"/>
    <p:sldId id="305" r:id="rId29"/>
    <p:sldId id="281" r:id="rId30"/>
    <p:sldId id="289" r:id="rId31"/>
    <p:sldId id="283" r:id="rId32"/>
    <p:sldId id="299" r:id="rId33"/>
    <p:sldId id="300" r:id="rId34"/>
    <p:sldId id="287" r:id="rId35"/>
    <p:sldId id="286" r:id="rId36"/>
    <p:sldId id="288" r:id="rId37"/>
    <p:sldId id="306" r:id="rId38"/>
    <p:sldId id="301" r:id="rId39"/>
    <p:sldId id="307" r:id="rId40"/>
    <p:sldId id="270" r:id="rId4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24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06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7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SQL Basics and </a:t>
            </a:r>
            <a:r>
              <a:rPr lang="en-US" dirty="0" err="1"/>
              <a:t>SubLanguages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SELECT Clauses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using </a:t>
            </a:r>
            <a:r>
              <a:rPr lang="en-US" b="1" dirty="0"/>
              <a:t>SELECT</a:t>
            </a:r>
            <a:r>
              <a:rPr lang="en-US" dirty="0"/>
              <a:t> you can provide a list of additional clauses to add specificity to your query result set.</a:t>
            </a:r>
          </a:p>
          <a:p>
            <a:r>
              <a:rPr lang="en-US" dirty="0"/>
              <a:t>These clauses allow you to filter, aggregate (group) or order the records based on the criteria you provide.</a:t>
            </a:r>
          </a:p>
          <a:p>
            <a:r>
              <a:rPr lang="en-US" dirty="0"/>
              <a:t>These clauses will execute in the following order: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FROM</a:t>
            </a:r>
            <a:r>
              <a:rPr lang="en-US" dirty="0"/>
              <a:t> – choose the table(s) to get data from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WHERE</a:t>
            </a:r>
            <a:r>
              <a:rPr lang="en-US" dirty="0"/>
              <a:t> – filter the data based on some criteria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GROUP BY</a:t>
            </a:r>
            <a:r>
              <a:rPr lang="en-US" dirty="0"/>
              <a:t> – Aggregate the data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HAVING</a:t>
            </a:r>
            <a:r>
              <a:rPr lang="en-US" dirty="0"/>
              <a:t> – Further constrain aggregated data base on further criteria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SELECT</a:t>
            </a:r>
            <a:r>
              <a:rPr lang="en-US" dirty="0"/>
              <a:t> – Return the filtered data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ORDER BY </a:t>
            </a:r>
            <a:r>
              <a:rPr lang="en-US" dirty="0"/>
              <a:t>– sort how the final returned data displays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WHERE</a:t>
            </a:r>
            <a:r>
              <a:rPr lang="en-US" sz="2400" dirty="0"/>
              <a:t> clause is used when you want to retrieve specific information from a table, and exclude other irrelevant data.</a:t>
            </a:r>
          </a:p>
          <a:p>
            <a:r>
              <a:rPr lang="en-US" sz="2400" dirty="0"/>
              <a:t>The condition provided in the </a:t>
            </a:r>
            <a:r>
              <a:rPr lang="en-US" sz="2400" b="1" dirty="0"/>
              <a:t>WHERE</a:t>
            </a:r>
            <a:r>
              <a:rPr lang="en-US" sz="2400" dirty="0"/>
              <a:t> clause filters rows retrieved from a table and gives only what is expected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WHERE</a:t>
            </a:r>
            <a:r>
              <a:rPr lang="en-US" sz="2400" dirty="0"/>
              <a:t> clause can be used with the </a:t>
            </a:r>
            <a:r>
              <a:rPr lang="en-US" sz="2400" b="1" dirty="0"/>
              <a:t>SELECT</a:t>
            </a:r>
            <a:r>
              <a:rPr lang="en-US" sz="2400" dirty="0"/>
              <a:t>, </a:t>
            </a:r>
            <a:r>
              <a:rPr lang="en-US" sz="2400" b="1" dirty="0"/>
              <a:t>DELETE</a:t>
            </a:r>
            <a:r>
              <a:rPr lang="en-US" sz="2400" dirty="0"/>
              <a:t> and </a:t>
            </a:r>
            <a:r>
              <a:rPr lang="en-US" sz="2400" b="1" dirty="0"/>
              <a:t>UPDATE</a:t>
            </a:r>
            <a:r>
              <a:rPr lang="en-US" sz="2400" dirty="0"/>
              <a:t>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A0B89A40-F4EE-46D6-BDEB-7F1834526FC8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condition;</a:t>
            </a:r>
          </a:p>
        </p:txBody>
      </p:sp>
    </p:spTree>
    <p:extLst>
      <p:ext uri="{BB962C8B-B14F-4D97-AF65-F5344CB8AC3E}">
        <p14:creationId xmlns:p14="http://schemas.microsoft.com/office/powerpoint/2010/main" val="12243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GROUP BY clause will gather all the rows together that contain data in the specified column(s) and aggregate the data.</a:t>
            </a:r>
          </a:p>
          <a:p>
            <a:r>
              <a:rPr lang="en-US" dirty="0"/>
              <a:t>Used to allow aggregate functions to be performed on those grouped columns.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4EC3F9AB-CC58-407B-A645-D6682B9D42CA}"/>
              </a:ext>
            </a:extLst>
          </p:cNvPr>
          <p:cNvSpPr txBox="1">
            <a:spLocks/>
          </p:cNvSpPr>
          <p:nvPr/>
        </p:nvSpPr>
        <p:spPr>
          <a:xfrm>
            <a:off x="436189" y="41426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031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HAVING clause allow you to specify condition on the rows for each group – in other words, which rows should be selected will be based on the conditions you specify.</a:t>
            </a:r>
          </a:p>
          <a:p>
            <a:r>
              <a:rPr lang="en-US" dirty="0"/>
              <a:t>The HAVING clause should follow the GROUP BY clause if used or be used with an Aggregate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A5DC2AC3-5102-4541-B284-D22EFE7B46E5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HAVING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condition;</a:t>
            </a:r>
          </a:p>
        </p:txBody>
      </p:sp>
    </p:spTree>
    <p:extLst>
      <p:ext uri="{BB962C8B-B14F-4D97-AF65-F5344CB8AC3E}">
        <p14:creationId xmlns:p14="http://schemas.microsoft.com/office/powerpoint/2010/main" val="28439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ORDER BY clause is an optional clause which allows you to display the results of a query in a sorted order (ascending or descending) based on the column(s) that you specify.</a:t>
            </a:r>
          </a:p>
          <a:p>
            <a:r>
              <a:rPr lang="en-US" dirty="0"/>
              <a:t>If you would like you would like to order based on multiple columns, you must separate the columns with commas.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AC1F4AB-7467-4C65-A266-6BAAB9B20060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[ASC | DESC];</a:t>
            </a:r>
          </a:p>
        </p:txBody>
      </p:sp>
    </p:spTree>
    <p:extLst>
      <p:ext uri="{BB962C8B-B14F-4D97-AF65-F5344CB8AC3E}">
        <p14:creationId xmlns:p14="http://schemas.microsoft.com/office/powerpoint/2010/main" val="26086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LIKE</a:t>
            </a:r>
            <a:r>
              <a:rPr lang="en-US" sz="2400" dirty="0"/>
              <a:t> operator is used in </a:t>
            </a:r>
            <a:r>
              <a:rPr lang="en-US" sz="2400" b="1" dirty="0"/>
              <a:t>WHERE</a:t>
            </a:r>
            <a:r>
              <a:rPr lang="en-US" sz="2400" dirty="0"/>
              <a:t> clauses with String data to list all rows in a table whose column value match a specified pattern. </a:t>
            </a:r>
          </a:p>
          <a:p>
            <a:r>
              <a:rPr lang="en-US" sz="2400" dirty="0"/>
              <a:t>It is useful when you want to search rows to match a specific pattern, or when you do not know the entire value.</a:t>
            </a:r>
          </a:p>
          <a:p>
            <a:r>
              <a:rPr lang="en-US" sz="2400" dirty="0"/>
              <a:t>The ‘%’ signifies a wildcard for any number of characters.</a:t>
            </a:r>
          </a:p>
          <a:p>
            <a:r>
              <a:rPr lang="en-US" sz="2400" dirty="0"/>
              <a:t>The ‘_’ signifies a wildcard for a single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56F3888-7EF3-460A-8A20-F3EB3BEC5C2F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‘value’;</a:t>
            </a:r>
          </a:p>
        </p:txBody>
      </p:sp>
    </p:spTree>
    <p:extLst>
      <p:ext uri="{BB962C8B-B14F-4D97-AF65-F5344CB8AC3E}">
        <p14:creationId xmlns:p14="http://schemas.microsoft.com/office/powerpoint/2010/main" val="397972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BETWEEN</a:t>
            </a:r>
            <a:r>
              <a:rPr lang="en-US" dirty="0"/>
              <a:t> and </a:t>
            </a:r>
            <a:r>
              <a:rPr lang="en-US" b="1" dirty="0" err="1"/>
              <a:t>AND</a:t>
            </a:r>
            <a:r>
              <a:rPr lang="en-US" dirty="0"/>
              <a:t> operators are used in </a:t>
            </a:r>
            <a:r>
              <a:rPr lang="en-US" b="1" dirty="0"/>
              <a:t>WHERE</a:t>
            </a:r>
            <a:r>
              <a:rPr lang="en-US" dirty="0"/>
              <a:t> clauses to compare data for a range of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45B81DE1-6DAE-4847-ADDF-3DE19806AD28}"/>
              </a:ext>
            </a:extLst>
          </p:cNvPr>
          <p:cNvSpPr txBox="1">
            <a:spLocks/>
          </p:cNvSpPr>
          <p:nvPr/>
        </p:nvSpPr>
        <p:spPr>
          <a:xfrm>
            <a:off x="436189" y="3744427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BETWEEN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</p:txBody>
      </p:sp>
    </p:spTree>
    <p:extLst>
      <p:ext uri="{BB962C8B-B14F-4D97-AF65-F5344CB8AC3E}">
        <p14:creationId xmlns:p14="http://schemas.microsoft.com/office/powerpoint/2010/main" val="114907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</a:t>
            </a:r>
            <a:r>
              <a:rPr lang="en-US" dirty="0"/>
              <a:t> operator is used in </a:t>
            </a:r>
            <a:r>
              <a:rPr lang="en-US" b="1" dirty="0"/>
              <a:t>WHERE</a:t>
            </a:r>
            <a:r>
              <a:rPr lang="en-US" dirty="0"/>
              <a:t> clauses to compare a column with more than one value.</a:t>
            </a:r>
          </a:p>
          <a:p>
            <a:r>
              <a:rPr lang="en-US" dirty="0"/>
              <a:t>It is similar to an OR condition.</a:t>
            </a:r>
          </a:p>
          <a:p>
            <a:r>
              <a:rPr lang="en-US" dirty="0"/>
              <a:t>Note that String comparisons within an IN operation are case sensitive.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1F9241C7-E5AE-4811-91C7-E725A5670F32}"/>
              </a:ext>
            </a:extLst>
          </p:cNvPr>
          <p:cNvSpPr txBox="1">
            <a:spLocks/>
          </p:cNvSpPr>
          <p:nvPr/>
        </p:nvSpPr>
        <p:spPr>
          <a:xfrm>
            <a:off x="436189" y="4426226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(value, [optionally more values]);</a:t>
            </a:r>
          </a:p>
        </p:txBody>
      </p:sp>
    </p:spTree>
    <p:extLst>
      <p:ext uri="{BB962C8B-B14F-4D97-AF65-F5344CB8AC3E}">
        <p14:creationId xmlns:p14="http://schemas.microsoft.com/office/powerpoint/2010/main" val="166952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Regulates access to data (security)</a:t>
            </a:r>
          </a:p>
          <a:p>
            <a:r>
              <a:rPr lang="en-US" dirty="0"/>
              <a:t>Protected by imposing restrictions (such as user permissions)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GRANT</a:t>
            </a:r>
            <a:r>
              <a:rPr lang="en-US" dirty="0"/>
              <a:t> – Give permissions to user/role</a:t>
            </a:r>
          </a:p>
          <a:p>
            <a:pPr lvl="1"/>
            <a:r>
              <a:rPr lang="en-US" b="1" dirty="0"/>
              <a:t>REVOKE</a:t>
            </a:r>
            <a:r>
              <a:rPr lang="en-US" dirty="0"/>
              <a:t> – Remove permissions from user/role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4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Pertains to work on database and finalizing/reverting changes</a:t>
            </a:r>
          </a:p>
          <a:p>
            <a:r>
              <a:rPr lang="en-US" dirty="0"/>
              <a:t>Core Commands</a:t>
            </a:r>
          </a:p>
          <a:p>
            <a:pPr lvl="1"/>
            <a:r>
              <a:rPr lang="en-US" b="1" dirty="0"/>
              <a:t>COMMIT</a:t>
            </a:r>
            <a:r>
              <a:rPr lang="en-US" dirty="0"/>
              <a:t> – Signifies that you want changes made to persist (Push a dataset as the new ‘working standard’)</a:t>
            </a:r>
          </a:p>
          <a:p>
            <a:pPr lvl="1"/>
            <a:r>
              <a:rPr lang="en-US" b="1" dirty="0"/>
              <a:t>SAVEPOINT</a:t>
            </a:r>
            <a:r>
              <a:rPr lang="en-US" dirty="0"/>
              <a:t> – Create a state to rollback to</a:t>
            </a:r>
          </a:p>
          <a:p>
            <a:pPr lvl="1"/>
            <a:r>
              <a:rPr lang="en-US" b="1" dirty="0"/>
              <a:t>ROLLBACK</a:t>
            </a:r>
            <a:r>
              <a:rPr lang="en-US" dirty="0"/>
              <a:t> – Revert Changes to a previously established </a:t>
            </a:r>
            <a:r>
              <a:rPr lang="en-US" dirty="0" err="1"/>
              <a:t>savepoint</a:t>
            </a:r>
            <a:endParaRPr lang="en-US" dirty="0"/>
          </a:p>
          <a:p>
            <a:pPr lvl="1"/>
            <a:r>
              <a:rPr lang="en-US" b="1" dirty="0"/>
              <a:t>RELEASE</a:t>
            </a:r>
            <a:r>
              <a:rPr lang="en-US" dirty="0"/>
              <a:t> – Destroy a previously created </a:t>
            </a:r>
            <a:r>
              <a:rPr lang="en-US" dirty="0" err="1"/>
              <a:t>savepoint</a:t>
            </a:r>
            <a:endParaRPr lang="en-US" dirty="0"/>
          </a:p>
          <a:p>
            <a:pPr lvl="1"/>
            <a:r>
              <a:rPr lang="en-US" b="1" dirty="0"/>
              <a:t>SET TRANSACTION</a:t>
            </a:r>
            <a:r>
              <a:rPr lang="en-US" dirty="0"/>
              <a:t> – Set the Isolation level of the 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Database</a:t>
            </a:r>
            <a:r>
              <a:rPr lang="en-US" dirty="0"/>
              <a:t> – container for objects that store data and retrieve data in a safe and secure manner</a:t>
            </a:r>
          </a:p>
          <a:p>
            <a:r>
              <a:rPr lang="en-US" b="1" dirty="0"/>
              <a:t>Relational Database Management System (RDBMS) </a:t>
            </a:r>
            <a:r>
              <a:rPr lang="en-US" dirty="0"/>
              <a:t>– A tool used to maintain a database system that upholds specified relationships between tables.</a:t>
            </a:r>
          </a:p>
          <a:p>
            <a:r>
              <a:rPr lang="en-US" b="1" dirty="0"/>
              <a:t>Tables</a:t>
            </a:r>
            <a:r>
              <a:rPr lang="en-US" dirty="0"/>
              <a:t> – objects that are used to store data.</a:t>
            </a:r>
          </a:p>
          <a:p>
            <a:pPr lvl="1"/>
            <a:r>
              <a:rPr lang="en-US" dirty="0"/>
              <a:t>Tables are uniquely identified by their names</a:t>
            </a:r>
          </a:p>
          <a:p>
            <a:pPr lvl="1"/>
            <a:r>
              <a:rPr lang="en-US" dirty="0"/>
              <a:t>Contain one or more columns and rows</a:t>
            </a:r>
          </a:p>
          <a:p>
            <a:r>
              <a:rPr lang="en-US" b="1" dirty="0"/>
              <a:t>Columns</a:t>
            </a:r>
            <a:r>
              <a:rPr lang="en-US" dirty="0"/>
              <a:t> – provides a definition of each single item of information, that builds up to a table definition. Each has its own data type.</a:t>
            </a:r>
          </a:p>
          <a:p>
            <a:r>
              <a:rPr lang="en-US" b="1" dirty="0"/>
              <a:t>Rows</a:t>
            </a:r>
            <a:r>
              <a:rPr lang="en-US" dirty="0"/>
              <a:t> – also called records, define a single unit of information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3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&amp;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Referential Integrity</a:t>
            </a:r>
            <a:r>
              <a:rPr lang="en-US" dirty="0"/>
              <a:t> – The consistency and accuracy of data within a table as it relates to other information within an RDBMS.</a:t>
            </a:r>
          </a:p>
          <a:p>
            <a:r>
              <a:rPr lang="en-US" dirty="0"/>
              <a:t>Referential integrity is maintained using constraints, particularly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keys </a:t>
            </a:r>
            <a:r>
              <a:rPr lang="en-US" dirty="0"/>
              <a:t>which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keys</a:t>
            </a:r>
            <a:r>
              <a:rPr lang="en-US" dirty="0"/>
              <a:t>.</a:t>
            </a:r>
          </a:p>
          <a:p>
            <a:r>
              <a:rPr lang="en-US" b="1" dirty="0"/>
              <a:t>Constraints</a:t>
            </a:r>
            <a:r>
              <a:rPr lang="en-US" dirty="0"/>
              <a:t> – Rules to follow for enforcing database table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204289"/>
          </a:xfrm>
        </p:spPr>
        <p:txBody>
          <a:bodyPr/>
          <a:lstStyle/>
          <a:p>
            <a:r>
              <a:rPr lang="en-US" dirty="0"/>
              <a:t>Additional conditions placed on data before it can be inserted into a column.</a:t>
            </a:r>
          </a:p>
          <a:p>
            <a:r>
              <a:rPr lang="en-US" dirty="0"/>
              <a:t>Check constraints utilize </a:t>
            </a:r>
            <a:r>
              <a:rPr lang="en-US" dirty="0" err="1"/>
              <a:t>boolean</a:t>
            </a:r>
            <a:r>
              <a:rPr lang="en-US" dirty="0"/>
              <a:t> expressions to determine if appropriate data is being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DCD5EAE-66ED-413B-972C-8ED2A9D49E33}"/>
              </a:ext>
            </a:extLst>
          </p:cNvPr>
          <p:cNvSpPr txBox="1">
            <a:spLocks/>
          </p:cNvSpPr>
          <p:nvPr/>
        </p:nvSpPr>
        <p:spPr>
          <a:xfrm>
            <a:off x="436189" y="4159423"/>
            <a:ext cx="8271621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DECIMAL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2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176154"/>
          </a:xfrm>
        </p:spPr>
        <p:txBody>
          <a:bodyPr/>
          <a:lstStyle/>
          <a:p>
            <a:r>
              <a:rPr lang="en-US" dirty="0"/>
              <a:t>Establish that a column cannot contain null values</a:t>
            </a:r>
          </a:p>
          <a:p>
            <a:r>
              <a:rPr lang="en-US" dirty="0"/>
              <a:t>A value for this column MUST be supplied when inserting a record into a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758C812-09F5-4371-9E4D-5D3190A5354D}"/>
              </a:ext>
            </a:extLst>
          </p:cNvPr>
          <p:cNvSpPr txBox="1">
            <a:spLocks/>
          </p:cNvSpPr>
          <p:nvPr/>
        </p:nvSpPr>
        <p:spPr>
          <a:xfrm>
            <a:off x="269790" y="4159423"/>
            <a:ext cx="8604419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46421"/>
          </a:xfrm>
        </p:spPr>
        <p:txBody>
          <a:bodyPr/>
          <a:lstStyle/>
          <a:p>
            <a:r>
              <a:rPr lang="en-US" sz="2400" dirty="0"/>
              <a:t>Establishes that there are no duplicate values for a column across all records within a table.</a:t>
            </a:r>
          </a:p>
          <a:p>
            <a:r>
              <a:rPr lang="en-US" sz="2400" dirty="0"/>
              <a:t>Unique constraints can be applied to multiple columns to designate that the included columns combined must be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A554E6B-BB54-4E4A-80D9-FAE118AB6D8D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887AA8F6-22DE-49F4-A164-389F2DD1158D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accounts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UNIQUE(name, email)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65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463477"/>
          </a:xfrm>
        </p:spPr>
        <p:txBody>
          <a:bodyPr/>
          <a:lstStyle/>
          <a:p>
            <a:r>
              <a:rPr lang="en-US" b="1" dirty="0"/>
              <a:t>Primary Key</a:t>
            </a:r>
            <a:r>
              <a:rPr lang="en-US" dirty="0"/>
              <a:t>: Data in this column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/>
              <a:t>, and uniquely identifies all records in a table</a:t>
            </a:r>
          </a:p>
          <a:p>
            <a:pPr lvl="1"/>
            <a:r>
              <a:rPr lang="en-US" dirty="0"/>
              <a:t>A Primary Key that consists of more than one column is known as a composite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B5EDCD4-A4C3-4013-89CF-995990A26A0F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C1D5068E-EE0D-4232-BF52-B5984D1851CC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phone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KEY(name, phone)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24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37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Foreign Key</a:t>
            </a:r>
            <a:r>
              <a:rPr lang="en-US" dirty="0"/>
              <a:t>: Any Column in a table referencing the primary key of another table.</a:t>
            </a:r>
          </a:p>
          <a:p>
            <a:pPr lvl="1"/>
            <a:r>
              <a:rPr lang="en-US" dirty="0"/>
              <a:t>Establishes relationships between two columns in the same table, or between different tables.</a:t>
            </a:r>
          </a:p>
          <a:p>
            <a:pPr lvl="1"/>
            <a:r>
              <a:rPr lang="en-US" dirty="0"/>
              <a:t>*</a:t>
            </a:r>
            <a:r>
              <a:rPr lang="en-US" b="1" dirty="0"/>
              <a:t>Orphaned records </a:t>
            </a:r>
            <a:r>
              <a:rPr lang="en-US" dirty="0"/>
              <a:t>are those with a foreign key constraint that do not have a related record in a parent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BBA4364-8E37-4DA4-B902-BCFD2E6E9692}"/>
              </a:ext>
            </a:extLst>
          </p:cNvPr>
          <p:cNvSpPr txBox="1">
            <a:spLocks/>
          </p:cNvSpPr>
          <p:nvPr/>
        </p:nvSpPr>
        <p:spPr>
          <a:xfrm>
            <a:off x="269790" y="4318782"/>
            <a:ext cx="8604419" cy="2410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table_a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a_id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table_b (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b_id INTEGER PRIMARY KEY,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table_a_reference INTEGER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table_a(a_id)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52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95129"/>
              </p:ext>
            </p:extLst>
          </p:nvPr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01278"/>
              </p:ext>
            </p:extLst>
          </p:nvPr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947C93-0EB7-4F6E-BCBD-C170975E46F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681180" y="3260530"/>
            <a:ext cx="2707939" cy="2150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6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04659"/>
              </p:ext>
            </p:extLst>
          </p:nvPr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50575"/>
              </p:ext>
            </p:extLst>
          </p:nvPr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552590-568B-452D-A9C9-CC490B49C435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1230875" y="4393141"/>
            <a:ext cx="3158244" cy="101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1D882-C975-445E-8DAC-216B68A20D83}"/>
              </a:ext>
            </a:extLst>
          </p:cNvPr>
          <p:cNvSpPr txBox="1"/>
          <p:nvPr/>
        </p:nvSpPr>
        <p:spPr>
          <a:xfrm>
            <a:off x="722256" y="3977642"/>
            <a:ext cx="50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08F46-603E-41C8-8920-A6EFFAA6BB91}"/>
              </a:ext>
            </a:extLst>
          </p:cNvPr>
          <p:cNvSpPr/>
          <p:nvPr/>
        </p:nvSpPr>
        <p:spPr>
          <a:xfrm>
            <a:off x="4389119" y="5966059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76E6F7-FD06-4151-96F7-D8B0692E4294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flipH="1" flipV="1">
            <a:off x="1230875" y="4393141"/>
            <a:ext cx="3158244" cy="1692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for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lack of referential integrity can lead to:</a:t>
            </a:r>
          </a:p>
          <a:p>
            <a:pPr lvl="1"/>
            <a:r>
              <a:rPr lang="en-US" dirty="0"/>
              <a:t>Incomplete retrieval of data, generally with no indication of an error.</a:t>
            </a:r>
          </a:p>
          <a:p>
            <a:pPr lvl="1"/>
            <a:r>
              <a:rPr lang="en-US" dirty="0"/>
              <a:t>Confusion or misleading information due to “lost” records or missing column data</a:t>
            </a:r>
          </a:p>
          <a:p>
            <a:pPr lvl="1"/>
            <a:r>
              <a:rPr lang="en-US" dirty="0"/>
              <a:t>Loss of business - user orders/information which is not accounted for, incomplete medical patient records, missing supplies,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2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with ON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appended to the end of foreign key clause, the ON DELETE clause allows the definition of behavior following the deletion of a referenced row. </a:t>
            </a:r>
          </a:p>
          <a:p>
            <a:r>
              <a:rPr lang="en-US" dirty="0"/>
              <a:t>This can stop data from becoming orphaned and maintain referential integrity.</a:t>
            </a:r>
          </a:p>
          <a:p>
            <a:pPr lvl="1"/>
            <a:r>
              <a:rPr lang="en-US" b="1" dirty="0"/>
              <a:t>RESTRICT</a:t>
            </a:r>
            <a:r>
              <a:rPr lang="en-US" dirty="0"/>
              <a:t> – Prevents deletion of rows which are being referenced by other rows</a:t>
            </a:r>
          </a:p>
          <a:p>
            <a:pPr lvl="1"/>
            <a:r>
              <a:rPr lang="en-US" b="1" dirty="0"/>
              <a:t>CASCADE</a:t>
            </a:r>
            <a:r>
              <a:rPr lang="en-US" dirty="0"/>
              <a:t> – Upon deletion of referenced row, delete referencing rows</a:t>
            </a:r>
            <a:endParaRPr lang="en-US" b="1" dirty="0"/>
          </a:p>
          <a:p>
            <a:pPr lvl="1"/>
            <a:r>
              <a:rPr lang="en-US" b="1" dirty="0"/>
              <a:t>*NO ACTION</a:t>
            </a:r>
            <a:r>
              <a:rPr lang="en-US" dirty="0"/>
              <a:t> – No actions follow the deletion of referenced rows.</a:t>
            </a:r>
          </a:p>
          <a:p>
            <a:pPr lvl="1"/>
            <a:r>
              <a:rPr lang="en-US" b="1" dirty="0"/>
              <a:t>*SET NULL</a:t>
            </a:r>
            <a:r>
              <a:rPr lang="en-US" dirty="0"/>
              <a:t> – Upon deletion of set referencing columns to null.</a:t>
            </a:r>
          </a:p>
          <a:p>
            <a:pPr lvl="1"/>
            <a:r>
              <a:rPr lang="en-US" b="1" dirty="0"/>
              <a:t>*SET DEFAULT</a:t>
            </a:r>
            <a:r>
              <a:rPr lang="en-US" dirty="0"/>
              <a:t> – Upon deletion set referencing columns to a define default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*This will likely result in orphaned data and the loss of referential integrity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Structured Query Language (SQL)</a:t>
            </a:r>
          </a:p>
          <a:p>
            <a:r>
              <a:rPr lang="en-US" dirty="0"/>
              <a:t>Used to communicate with a database.</a:t>
            </a:r>
          </a:p>
          <a:p>
            <a:r>
              <a:rPr lang="en-US" dirty="0"/>
              <a:t>Standard Language for relational database systems according to American National Standards </a:t>
            </a:r>
            <a:r>
              <a:rPr lang="en-US" dirty="0" err="1"/>
              <a:t>Instituite</a:t>
            </a:r>
            <a:r>
              <a:rPr lang="en-US" dirty="0"/>
              <a:t> (ANSI).</a:t>
            </a:r>
          </a:p>
          <a:p>
            <a:r>
              <a:rPr lang="en-US" dirty="0"/>
              <a:t>SQL Statements are used to perform tasks, such as updating or retrieving data in a database.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Oracle SQL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and many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64973"/>
            <a:ext cx="8383980" cy="53638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Numeric Types</a:t>
            </a:r>
          </a:p>
          <a:p>
            <a:pPr lvl="1"/>
            <a:r>
              <a:rPr lang="en-US" b="1" dirty="0"/>
              <a:t>integer</a:t>
            </a:r>
            <a:r>
              <a:rPr lang="en-US" dirty="0"/>
              <a:t> – 32-bit whole number. (positive and negative)</a:t>
            </a:r>
          </a:p>
          <a:p>
            <a:pPr lvl="1"/>
            <a:r>
              <a:rPr lang="en-US" b="1" dirty="0"/>
              <a:t>decimal</a:t>
            </a:r>
            <a:r>
              <a:rPr lang="en-US" dirty="0"/>
              <a:t> – variable size decimal number.</a:t>
            </a:r>
          </a:p>
          <a:p>
            <a:pPr lvl="1"/>
            <a:r>
              <a:rPr lang="en-US" b="1" dirty="0"/>
              <a:t>serial</a:t>
            </a:r>
            <a:r>
              <a:rPr lang="en-US" dirty="0"/>
              <a:t> – 32-bit autoincrementing integer (positive values only).</a:t>
            </a:r>
          </a:p>
          <a:p>
            <a:r>
              <a:rPr lang="en-US" dirty="0"/>
              <a:t>Monetary Types</a:t>
            </a:r>
          </a:p>
          <a:p>
            <a:pPr lvl="1"/>
            <a:r>
              <a:rPr lang="en-US" b="1" dirty="0"/>
              <a:t>money</a:t>
            </a:r>
            <a:r>
              <a:rPr lang="en-US" dirty="0"/>
              <a:t> – 64-bit current amount (two decimals)</a:t>
            </a:r>
          </a:p>
          <a:p>
            <a:r>
              <a:rPr lang="en-US" dirty="0"/>
              <a:t>Character Types</a:t>
            </a:r>
          </a:p>
          <a:p>
            <a:pPr lvl="1"/>
            <a:r>
              <a:rPr lang="en-US" b="1" dirty="0"/>
              <a:t>varchar</a:t>
            </a:r>
            <a:r>
              <a:rPr lang="en-US" dirty="0"/>
              <a:t>(n) – variable-length string with max size of ‘n’</a:t>
            </a:r>
          </a:p>
          <a:p>
            <a:r>
              <a:rPr lang="en-US" dirty="0"/>
              <a:t>Date/Time Types</a:t>
            </a:r>
          </a:p>
          <a:p>
            <a:pPr lvl="1"/>
            <a:r>
              <a:rPr lang="en-US" b="1" dirty="0"/>
              <a:t>timestamp</a:t>
            </a:r>
            <a:r>
              <a:rPr lang="en-US" dirty="0"/>
              <a:t> with time zone – 64-bit value. Displays both data and time with the time zone.</a:t>
            </a:r>
          </a:p>
          <a:p>
            <a:pPr lvl="1"/>
            <a:r>
              <a:rPr lang="en-US" b="1" dirty="0"/>
              <a:t>date</a:t>
            </a:r>
            <a:r>
              <a:rPr lang="en-US" dirty="0"/>
              <a:t> – 32-bit value. Displays date, with no time of day.</a:t>
            </a:r>
          </a:p>
          <a:p>
            <a:r>
              <a:rPr lang="en-US" dirty="0"/>
              <a:t>Boolean Types</a:t>
            </a:r>
          </a:p>
          <a:p>
            <a:pPr lvl="1"/>
            <a:r>
              <a:rPr lang="en-US" b="1" dirty="0" err="1"/>
              <a:t>boolean</a:t>
            </a:r>
            <a:r>
              <a:rPr lang="en-US" dirty="0"/>
              <a:t> – 1 byte – true / false</a:t>
            </a:r>
          </a:p>
          <a:p>
            <a:r>
              <a:rPr lang="en-US" dirty="0"/>
              <a:t>Large Files</a:t>
            </a:r>
          </a:p>
          <a:p>
            <a:pPr lvl="1"/>
            <a:r>
              <a:rPr lang="en-US" b="1" dirty="0"/>
              <a:t>Blob</a:t>
            </a:r>
            <a:r>
              <a:rPr lang="en-US" dirty="0"/>
              <a:t> – Stream of data (byte)</a:t>
            </a:r>
          </a:p>
          <a:p>
            <a:pPr marL="50800" indent="0">
              <a:buNone/>
            </a:pPr>
            <a:r>
              <a:rPr lang="en-US" dirty="0"/>
              <a:t>More information regarding datatypes can be found in the documentation: https://www.postgresql.org/docs/10/datatype.html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3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definition of the upper and lower bounds of cardinality. i.e., providing the limits for cardinality.</a:t>
            </a:r>
          </a:p>
          <a:p>
            <a:r>
              <a:rPr lang="en-US" dirty="0"/>
              <a:t>Every associate has a multiplicity for each ‘direction’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description of the numerical relationship between two tables.</a:t>
            </a:r>
          </a:p>
          <a:p>
            <a:r>
              <a:rPr lang="en-US" dirty="0"/>
              <a:t>There are 3 (technically 4) cardinalities.</a:t>
            </a:r>
          </a:p>
          <a:p>
            <a:pPr lvl="1"/>
            <a:r>
              <a:rPr lang="en-US" dirty="0"/>
              <a:t>One-to-One [1:1]</a:t>
            </a:r>
          </a:p>
          <a:p>
            <a:pPr lvl="1"/>
            <a:r>
              <a:rPr lang="en-US" dirty="0"/>
              <a:t>One-to-Many [1:n]</a:t>
            </a:r>
          </a:p>
          <a:p>
            <a:pPr lvl="1"/>
            <a:r>
              <a:rPr lang="en-US" dirty="0"/>
              <a:t>Many-to-Many [</a:t>
            </a:r>
            <a:r>
              <a:rPr lang="en-US" dirty="0" err="1"/>
              <a:t>m:n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9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For every given table there is one counterpart. i.e. the tables are only associate with one other table.</a:t>
            </a:r>
          </a:p>
          <a:p>
            <a:r>
              <a:rPr lang="en-US" dirty="0"/>
              <a:t>This relationship can be established by using a single primary key and a unique foreign key.</a:t>
            </a:r>
          </a:p>
          <a:p>
            <a:r>
              <a:rPr lang="en-US" dirty="0"/>
              <a:t>Not very common, unless splitting large tables into smaller tables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social security numbers</a:t>
            </a:r>
          </a:p>
          <a:p>
            <a:pPr lvl="1"/>
            <a:r>
              <a:rPr lang="en-US" dirty="0"/>
              <a:t>students and their backpacks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3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1:n (and n:1)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every given table, there are any number of associated records.</a:t>
            </a:r>
          </a:p>
          <a:p>
            <a:r>
              <a:rPr lang="en-US" dirty="0"/>
              <a:t>This relationship can be established with a Primary and a non-unique foreign key.</a:t>
            </a:r>
          </a:p>
          <a:p>
            <a:r>
              <a:rPr lang="en-US" dirty="0"/>
              <a:t>Most common database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Customer and Orders</a:t>
            </a:r>
          </a:p>
          <a:p>
            <a:pPr lvl="1"/>
            <a:r>
              <a:rPr lang="en-US" dirty="0"/>
              <a:t>Employee and paychecks</a:t>
            </a:r>
          </a:p>
          <a:p>
            <a:pPr lvl="1"/>
            <a:r>
              <a:rPr lang="en-US" dirty="0"/>
              <a:t>Beehive and bees</a:t>
            </a:r>
          </a:p>
          <a:p>
            <a:pPr lvl="1"/>
            <a:r>
              <a:rPr lang="en-US" dirty="0"/>
              <a:t>Author and 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2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m:n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tables have such a relationship where many records from one table may be associated with many records from another table.</a:t>
            </a:r>
          </a:p>
          <a:p>
            <a:r>
              <a:rPr lang="en-US" dirty="0"/>
              <a:t>Most DBs will break a many-to-many relationship into two 1:n relationships.</a:t>
            </a:r>
          </a:p>
          <a:p>
            <a:r>
              <a:rPr lang="en-US" dirty="0"/>
              <a:t>A ‘Join Table’ generally best represents this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Actors and Movies</a:t>
            </a:r>
          </a:p>
          <a:p>
            <a:pPr lvl="1"/>
            <a:r>
              <a:rPr lang="en-US" dirty="0"/>
              <a:t>Students and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83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vs 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153428"/>
          </a:xfrm>
        </p:spPr>
        <p:txBody>
          <a:bodyPr/>
          <a:lstStyle/>
          <a:p>
            <a:r>
              <a:rPr lang="en-US" dirty="0"/>
              <a:t>Those terms sound very similar, so what's the difference?</a:t>
            </a:r>
          </a:p>
          <a:p>
            <a:r>
              <a:rPr lang="en-US" dirty="0"/>
              <a:t>Partially, it is simply semantics, but more specifically…Multiplicity establishes the </a:t>
            </a:r>
            <a:r>
              <a:rPr lang="en-US" b="1" dirty="0"/>
              <a:t>bounds</a:t>
            </a:r>
            <a:r>
              <a:rPr lang="en-US" dirty="0"/>
              <a:t> for data, while cardinality </a:t>
            </a:r>
            <a:r>
              <a:rPr lang="en-US" i="1" dirty="0"/>
              <a:t>describes the actual relationship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9CBD51-AB05-4B3A-B7F3-E1763CE5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3859"/>
              </p:ext>
            </p:extLst>
          </p:nvPr>
        </p:nvGraphicFramePr>
        <p:xfrm>
          <a:off x="795130" y="4634874"/>
          <a:ext cx="732762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48">
                  <a:extLst>
                    <a:ext uri="{9D8B030D-6E8A-4147-A177-3AD203B41FA5}">
                      <a16:colId xmlns:a16="http://schemas.microsoft.com/office/drawing/2014/main" val="4028028887"/>
                    </a:ext>
                  </a:extLst>
                </a:gridCol>
                <a:gridCol w="2764736">
                  <a:extLst>
                    <a:ext uri="{9D8B030D-6E8A-4147-A177-3AD203B41FA5}">
                      <a16:colId xmlns:a16="http://schemas.microsoft.com/office/drawing/2014/main" val="2670091892"/>
                    </a:ext>
                  </a:extLst>
                </a:gridCol>
                <a:gridCol w="2442542">
                  <a:extLst>
                    <a:ext uri="{9D8B030D-6E8A-4147-A177-3AD203B41FA5}">
                      <a16:colId xmlns:a16="http://schemas.microsoft.com/office/drawing/2014/main" val="203990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table, there is 1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2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record there can be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m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every m records there can be up to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6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36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Structural diagram used to visually describe the relationships between tables within a database, as well as the structure of the tables.</a:t>
            </a:r>
          </a:p>
          <a:p>
            <a:r>
              <a:rPr lang="en-US" dirty="0"/>
              <a:t>Within an ERD, each table represents a single type of entity.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8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684F94-83A4-4E55-B32C-3589876A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58" y="1724761"/>
            <a:ext cx="5214770" cy="462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1CC6B1-E0D5-4B16-B569-2603CABA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9200"/>
            <a:ext cx="3670359" cy="5638800"/>
          </a:xfrm>
        </p:spPr>
        <p:txBody>
          <a:bodyPr/>
          <a:lstStyle/>
          <a:p>
            <a:r>
              <a:rPr lang="en-US" sz="1800" dirty="0"/>
              <a:t>Parents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parent_id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m:n relationship with Students</a:t>
            </a:r>
          </a:p>
          <a:p>
            <a:r>
              <a:rPr lang="en-US" sz="1800" dirty="0"/>
              <a:t>Students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m:n relationship with Parents</a:t>
            </a:r>
          </a:p>
          <a:p>
            <a:pPr lvl="1"/>
            <a:r>
              <a:rPr lang="en-US" sz="1400" dirty="0"/>
              <a:t>n:1 relationship with Schools</a:t>
            </a:r>
          </a:p>
          <a:p>
            <a:r>
              <a:rPr lang="en-US" sz="1800" dirty="0"/>
              <a:t>Schools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1:n relationship with Students</a:t>
            </a:r>
          </a:p>
          <a:p>
            <a:pPr lvl="1"/>
            <a:r>
              <a:rPr lang="en-US" sz="1400" dirty="0"/>
              <a:t>1:1 relationship with principals</a:t>
            </a:r>
          </a:p>
          <a:p>
            <a:r>
              <a:rPr lang="en-US" sz="1800" dirty="0"/>
              <a:t>Principals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1:1 relationship with Schools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038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PostgreSQL database clusters contain one or more databases. </a:t>
            </a:r>
          </a:p>
          <a:p>
            <a:pPr lvl="1"/>
            <a:r>
              <a:rPr lang="en-US" dirty="0"/>
              <a:t>Users and groups of users are shared across the entire database</a:t>
            </a:r>
          </a:p>
          <a:p>
            <a:pPr lvl="1"/>
            <a:r>
              <a:rPr lang="en-US" dirty="0"/>
              <a:t>No other data is shared across the databases.</a:t>
            </a:r>
          </a:p>
          <a:p>
            <a:r>
              <a:rPr lang="en-US" b="1" dirty="0"/>
              <a:t>Schemas</a:t>
            </a:r>
            <a:r>
              <a:rPr lang="en-US" dirty="0"/>
              <a:t> are named clusters of objects, functions and other data for a given database.</a:t>
            </a:r>
          </a:p>
          <a:p>
            <a:pPr lvl="1"/>
            <a:r>
              <a:rPr lang="en-US" dirty="0"/>
              <a:t>Schemas are similar to ‘packages’ in java, and can be used to organize data within your database.</a:t>
            </a:r>
          </a:p>
          <a:p>
            <a:pPr lvl="1"/>
            <a:r>
              <a:rPr lang="en-US" dirty="0"/>
              <a:t>The same object name can be used in different schemas without conflict.</a:t>
            </a:r>
          </a:p>
          <a:p>
            <a:pPr lvl="1"/>
            <a:r>
              <a:rPr lang="en-US" dirty="0"/>
              <a:t>Use multiple schemas to allow many users to use one database without interfering with one another, or organize database objects into logical groups for maintainability.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Schemas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You can use the CREATE command to declare a new Schema: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an object in a schema, you can use the schemas as the ‘</a:t>
            </a:r>
            <a:r>
              <a:rPr lang="en-US" i="1" dirty="0"/>
              <a:t>qualified name’.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To remove a Schema, use the DROP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22B2846-D68D-4E2A-B387-AF1CEC22F710}"/>
              </a:ext>
            </a:extLst>
          </p:cNvPr>
          <p:cNvSpPr txBox="1">
            <a:spLocks/>
          </p:cNvSpPr>
          <p:nvPr/>
        </p:nvSpPr>
        <p:spPr>
          <a:xfrm>
            <a:off x="2392017" y="2729949"/>
            <a:ext cx="4359965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F751754F-2D46-462E-AB22-ACB4975F20F7}"/>
              </a:ext>
            </a:extLst>
          </p:cNvPr>
          <p:cNvSpPr txBox="1">
            <a:spLocks/>
          </p:cNvSpPr>
          <p:nvPr/>
        </p:nvSpPr>
        <p:spPr>
          <a:xfrm>
            <a:off x="981073" y="4652847"/>
            <a:ext cx="718185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mySchema.mytable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... 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256BF2F1-95EE-46EB-A310-CA64686716F3}"/>
              </a:ext>
            </a:extLst>
          </p:cNvPr>
          <p:cNvSpPr txBox="1">
            <a:spLocks/>
          </p:cNvSpPr>
          <p:nvPr/>
        </p:nvSpPr>
        <p:spPr>
          <a:xfrm>
            <a:off x="1816848" y="6055945"/>
            <a:ext cx="551030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Sub Languages of SQL are used to perform operations regarding different aspects of an SQL database.</a:t>
            </a:r>
          </a:p>
          <a:p>
            <a:r>
              <a:rPr lang="en-US" dirty="0"/>
              <a:t>DDL – Data Definition Language</a:t>
            </a:r>
          </a:p>
          <a:p>
            <a:pPr lvl="1"/>
            <a:r>
              <a:rPr lang="en-US" dirty="0"/>
              <a:t>CREATE, ALTER, DROP and TRUNCATE</a:t>
            </a:r>
          </a:p>
          <a:p>
            <a:r>
              <a:rPr lang="en-US" dirty="0"/>
              <a:t>DML – Data Manipulation Language</a:t>
            </a:r>
          </a:p>
          <a:p>
            <a:pPr lvl="1"/>
            <a:r>
              <a:rPr lang="en-US" dirty="0"/>
              <a:t>INSERT, (SELECT*), UPDATE and DELETE</a:t>
            </a:r>
          </a:p>
          <a:p>
            <a:r>
              <a:rPr lang="en-US" dirty="0"/>
              <a:t>DQL* - Data Query Language</a:t>
            </a:r>
          </a:p>
          <a:p>
            <a:pPr lvl="1"/>
            <a:r>
              <a:rPr lang="en-US" dirty="0"/>
              <a:t>SELECT</a:t>
            </a:r>
          </a:p>
          <a:p>
            <a:r>
              <a:rPr lang="en-US" dirty="0"/>
              <a:t>DCL – Data Control Language</a:t>
            </a:r>
          </a:p>
          <a:p>
            <a:pPr lvl="1"/>
            <a:r>
              <a:rPr lang="en-US" dirty="0"/>
              <a:t>GRANT and REVOKE</a:t>
            </a:r>
          </a:p>
          <a:p>
            <a:r>
              <a:rPr lang="en-US" dirty="0"/>
              <a:t>TCL – Transaction Control Language</a:t>
            </a:r>
          </a:p>
          <a:p>
            <a:pPr lvl="1"/>
            <a:r>
              <a:rPr lang="en-US" dirty="0"/>
              <a:t>COMMIT, ROLLBACK, SAVEPOINT, RELEASE, SET TRANSACTION.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*Some SQL Languages include DQL as part of, or as a sub-category within DML.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Pertains to the creation and altering of table and schema structure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– Used to create a new Table</a:t>
            </a:r>
          </a:p>
          <a:p>
            <a:pPr lvl="1"/>
            <a:r>
              <a:rPr lang="en-US" b="1" dirty="0"/>
              <a:t>ALTER</a:t>
            </a:r>
            <a:r>
              <a:rPr lang="en-US" dirty="0"/>
              <a:t> – Used to change the structure of an existing Table</a:t>
            </a:r>
          </a:p>
          <a:p>
            <a:pPr lvl="1"/>
            <a:r>
              <a:rPr lang="en-US" b="1" dirty="0"/>
              <a:t>DROP</a:t>
            </a:r>
            <a:r>
              <a:rPr lang="en-US" dirty="0"/>
              <a:t> – Used to delete a Table</a:t>
            </a:r>
          </a:p>
          <a:p>
            <a:pPr lvl="1"/>
            <a:r>
              <a:rPr lang="en-US" b="1" dirty="0"/>
              <a:t>TRUNCATE</a:t>
            </a:r>
            <a:r>
              <a:rPr lang="en-US" dirty="0"/>
              <a:t> – Used to remove the contents of the table, but not the table itself.</a:t>
            </a:r>
          </a:p>
          <a:p>
            <a:pPr lvl="1"/>
            <a:endParaRPr lang="en-US" dirty="0"/>
          </a:p>
          <a:p>
            <a:r>
              <a:rPr lang="en-US" dirty="0"/>
              <a:t>DDL Commands automatically commit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Pertains to the changing and modification of data within a table.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 – Used to create new records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* – Used to retrieve records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 – Used to change existing records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 – Used to remove records</a:t>
            </a:r>
          </a:p>
          <a:p>
            <a:r>
              <a:rPr lang="en-US" dirty="0"/>
              <a:t>All these commands can be used on zero to many records</a:t>
            </a:r>
          </a:p>
          <a:p>
            <a:r>
              <a:rPr lang="en-US" dirty="0"/>
              <a:t>Oftentimes these commands are referred to as ‘CRUD’ methods/operations. </a:t>
            </a:r>
            <a:r>
              <a:rPr lang="en-US" b="1" u="sng" dirty="0"/>
              <a:t>C</a:t>
            </a:r>
            <a:r>
              <a:rPr lang="en-US" dirty="0"/>
              <a:t>reate, </a:t>
            </a:r>
            <a:r>
              <a:rPr lang="en-US" b="1" u="sng" dirty="0"/>
              <a:t>R</a:t>
            </a:r>
            <a:r>
              <a:rPr lang="en-US" dirty="0"/>
              <a:t>ead, </a:t>
            </a:r>
            <a:r>
              <a:rPr lang="en-US" b="1" u="sng" dirty="0"/>
              <a:t>U</a:t>
            </a:r>
            <a:r>
              <a:rPr lang="en-US" dirty="0"/>
              <a:t>pdate and </a:t>
            </a:r>
            <a:r>
              <a:rPr lang="en-US" b="1" u="sng" dirty="0"/>
              <a:t>D</a:t>
            </a:r>
            <a:r>
              <a:rPr lang="en-US" dirty="0"/>
              <a:t>elete.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Pertains to retrieving data from a table.</a:t>
            </a:r>
          </a:p>
          <a:p>
            <a:r>
              <a:rPr lang="en-US" dirty="0"/>
              <a:t>Core Command:</a:t>
            </a:r>
          </a:p>
          <a:p>
            <a:pPr lvl="1"/>
            <a:r>
              <a:rPr lang="en-US" b="1" dirty="0"/>
              <a:t>SELECT</a:t>
            </a:r>
          </a:p>
          <a:p>
            <a:r>
              <a:rPr lang="en-US" dirty="0"/>
              <a:t>Records retrieved from a Select statement are known as the ‘</a:t>
            </a:r>
            <a:r>
              <a:rPr lang="en-US" b="1" dirty="0"/>
              <a:t>Result Set</a:t>
            </a:r>
            <a:r>
              <a:rPr lang="en-US" dirty="0"/>
              <a:t>’</a:t>
            </a:r>
          </a:p>
          <a:p>
            <a:r>
              <a:rPr lang="en-US" b="1" dirty="0"/>
              <a:t>SELECT</a:t>
            </a:r>
            <a:r>
              <a:rPr lang="en-US" dirty="0"/>
              <a:t> is ‘Non-transactional’, which is why DQL is oftentimes referred in its own category. </a:t>
            </a:r>
          </a:p>
          <a:p>
            <a:r>
              <a:rPr lang="en-US" dirty="0"/>
              <a:t>‘Transactional’ refers to operations that make changes to a record within a database (creating new information, changing information, removing information,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834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12634</TotalTime>
  <Words>2851</Words>
  <Application>Microsoft Office PowerPoint</Application>
  <PresentationFormat>On-screen Show (4:3)</PresentationFormat>
  <Paragraphs>423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2_Custom Design</vt:lpstr>
      <vt:lpstr>SQL Basics and SubLanguages</vt:lpstr>
      <vt:lpstr>Database Basics</vt:lpstr>
      <vt:lpstr>SQL Basics</vt:lpstr>
      <vt:lpstr>Database Structure</vt:lpstr>
      <vt:lpstr>More on Schemas</vt:lpstr>
      <vt:lpstr>Sub Languages</vt:lpstr>
      <vt:lpstr>DDL</vt:lpstr>
      <vt:lpstr>DML</vt:lpstr>
      <vt:lpstr>DQL</vt:lpstr>
      <vt:lpstr>Additional SELECT Clauses</vt:lpstr>
      <vt:lpstr>WHERE</vt:lpstr>
      <vt:lpstr>GROUP BY</vt:lpstr>
      <vt:lpstr>HAVING</vt:lpstr>
      <vt:lpstr>ORDER BY</vt:lpstr>
      <vt:lpstr>LIKE</vt:lpstr>
      <vt:lpstr>BETWEEN</vt:lpstr>
      <vt:lpstr>IN</vt:lpstr>
      <vt:lpstr>DCL</vt:lpstr>
      <vt:lpstr>TCL</vt:lpstr>
      <vt:lpstr>Constraints &amp; Referential Integrity</vt:lpstr>
      <vt:lpstr>CHECK</vt:lpstr>
      <vt:lpstr>NOT NULL</vt:lpstr>
      <vt:lpstr>UNIQUE</vt:lpstr>
      <vt:lpstr>PRIMARY KEY</vt:lpstr>
      <vt:lpstr>FOREIGN KEY</vt:lpstr>
      <vt:lpstr>Orphaned Records</vt:lpstr>
      <vt:lpstr>Orphaned Records (cont…)</vt:lpstr>
      <vt:lpstr>Concerns for Referential Integrity</vt:lpstr>
      <vt:lpstr>Referential Integrity with ON DELETE</vt:lpstr>
      <vt:lpstr>SQL Datatypes</vt:lpstr>
      <vt:lpstr>Relationships</vt:lpstr>
      <vt:lpstr>Multiplicity</vt:lpstr>
      <vt:lpstr>Cardinality</vt:lpstr>
      <vt:lpstr>1:1</vt:lpstr>
      <vt:lpstr>1:n (and n:1)</vt:lpstr>
      <vt:lpstr>m:n</vt:lpstr>
      <vt:lpstr>Multiplicity vs Cardinality</vt:lpstr>
      <vt:lpstr>ERD</vt:lpstr>
      <vt:lpstr>ERD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Brian Kinney</cp:lastModifiedBy>
  <cp:revision>225</cp:revision>
  <dcterms:modified xsi:type="dcterms:W3CDTF">2021-02-24T21:24:55Z</dcterms:modified>
</cp:coreProperties>
</file>