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58" r:id="rId3"/>
    <p:sldId id="272" r:id="rId4"/>
    <p:sldId id="269" r:id="rId5"/>
    <p:sldId id="291" r:id="rId6"/>
    <p:sldId id="257" r:id="rId7"/>
    <p:sldId id="277" r:id="rId8"/>
    <p:sldId id="278" r:id="rId9"/>
    <p:sldId id="260" r:id="rId10"/>
    <p:sldId id="263" r:id="rId11"/>
    <p:sldId id="264" r:id="rId12"/>
    <p:sldId id="262" r:id="rId13"/>
    <p:sldId id="259" r:id="rId14"/>
    <p:sldId id="273" r:id="rId15"/>
    <p:sldId id="276" r:id="rId16"/>
    <p:sldId id="292" r:id="rId17"/>
    <p:sldId id="293" r:id="rId18"/>
    <p:sldId id="294" r:id="rId19"/>
    <p:sldId id="295" r:id="rId20"/>
    <p:sldId id="296" r:id="rId21"/>
    <p:sldId id="275" r:id="rId22"/>
    <p:sldId id="297" r:id="rId23"/>
    <p:sldId id="298" r:id="rId24"/>
    <p:sldId id="261" r:id="rId25"/>
    <p:sldId id="304" r:id="rId26"/>
    <p:sldId id="300" r:id="rId27"/>
    <p:sldId id="301" r:id="rId28"/>
    <p:sldId id="302" r:id="rId29"/>
    <p:sldId id="303" r:id="rId30"/>
    <p:sldId id="265" r:id="rId31"/>
    <p:sldId id="266" r:id="rId32"/>
    <p:sldId id="274" r:id="rId33"/>
    <p:sldId id="268" r:id="rId34"/>
    <p:sldId id="305" r:id="rId35"/>
    <p:sldId id="306" r:id="rId36"/>
    <p:sldId id="270" r:id="rId3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90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44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13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544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394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06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7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23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Pillars of OOP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EC38-7ACF-42D7-900C-29D3ED36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CD03-02F1-42B1-9BF5-8E4B12DF1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A superclass essentially guarantees that all subclasses will have certain behaviors – those that are defined in the super class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Therefore, it defines a contract between extending classes and all other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8ED9-3E51-4BE2-9A88-DC6D395D9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926C-B2BA-4882-AE85-59E219A5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B43B0-C07B-4C4A-B7A9-33E1DDC2B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9B2FA589-335A-477D-AA6C-F5C7C28BEAA5}"/>
              </a:ext>
            </a:extLst>
          </p:cNvPr>
          <p:cNvSpPr/>
          <p:nvPr/>
        </p:nvSpPr>
        <p:spPr>
          <a:xfrm>
            <a:off x="2403026" y="1257301"/>
            <a:ext cx="4016628" cy="2157952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Animal 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type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eat()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1C99CE5-C1CE-4F07-A480-FAB5D4168336}"/>
              </a:ext>
            </a:extLst>
          </p:cNvPr>
          <p:cNvSpPr/>
          <p:nvPr/>
        </p:nvSpPr>
        <p:spPr>
          <a:xfrm>
            <a:off x="415540" y="348312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Rabbit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DF1DF1E-FF81-4FDA-817E-E02FBEE3240F}"/>
              </a:ext>
            </a:extLst>
          </p:cNvPr>
          <p:cNvSpPr/>
          <p:nvPr/>
        </p:nvSpPr>
        <p:spPr>
          <a:xfrm>
            <a:off x="2398842" y="4193675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Shark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A1BBA840-1F22-4C8C-9326-746E0F2795C7}"/>
              </a:ext>
            </a:extLst>
          </p:cNvPr>
          <p:cNvSpPr/>
          <p:nvPr/>
        </p:nvSpPr>
        <p:spPr>
          <a:xfrm>
            <a:off x="6398826" y="3175472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Platypus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E4640E-A230-465D-B5F5-134ACAFE484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02999" y="3175472"/>
            <a:ext cx="499986" cy="11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103F4C-9147-4B7A-84E2-6BA2D711D174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V="1">
            <a:off x="1419697" y="2336277"/>
            <a:ext cx="995788" cy="123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A8836-BA45-4829-9302-BA3B4B0AF1A3}"/>
              </a:ext>
            </a:extLst>
          </p:cNvPr>
          <p:cNvCxnSpPr>
            <a:stCxn id="16" idx="3"/>
            <a:endCxn id="12" idx="0"/>
          </p:cNvCxnSpPr>
          <p:nvPr/>
        </p:nvCxnSpPr>
        <p:spPr>
          <a:xfrm flipH="1" flipV="1">
            <a:off x="6416307" y="2336277"/>
            <a:ext cx="986676" cy="92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51152A35-9612-4259-A90F-C1D1DFCBD5A9}"/>
              </a:ext>
            </a:extLst>
          </p:cNvPr>
          <p:cNvSpPr/>
          <p:nvPr/>
        </p:nvSpPr>
        <p:spPr>
          <a:xfrm>
            <a:off x="4597309" y="427730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1DE784-1A09-4D3D-86DB-B59EBD311E32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5060013" y="3082565"/>
            <a:ext cx="541453" cy="127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A1C9D6-2D01-46CA-805A-98669CC9BDEB}"/>
              </a:ext>
            </a:extLst>
          </p:cNvPr>
          <p:cNvSpPr txBox="1"/>
          <p:nvPr/>
        </p:nvSpPr>
        <p:spPr>
          <a:xfrm>
            <a:off x="1225983" y="270232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75154-9E66-446B-8E2F-6E1C0B674007}"/>
              </a:ext>
            </a:extLst>
          </p:cNvPr>
          <p:cNvSpPr txBox="1"/>
          <p:nvPr/>
        </p:nvSpPr>
        <p:spPr>
          <a:xfrm>
            <a:off x="2898828" y="356786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DF10AD-4DB9-4B7B-A575-DB986C6BB3C9}"/>
              </a:ext>
            </a:extLst>
          </p:cNvPr>
          <p:cNvSpPr txBox="1"/>
          <p:nvPr/>
        </p:nvSpPr>
        <p:spPr>
          <a:xfrm>
            <a:off x="4808045" y="35953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CAA7-7E95-4020-AD24-0EB4BC6D1CBE}"/>
              </a:ext>
            </a:extLst>
          </p:cNvPr>
          <p:cNvSpPr txBox="1"/>
          <p:nvPr/>
        </p:nvSpPr>
        <p:spPr>
          <a:xfrm>
            <a:off x="6730754" y="248991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38865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Encapsulation: an OOP design principle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Classes should allow minimum necessary access to their members.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Getters and Setters / Accessors and Mutators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Capitalization and naming of getters/setters is important.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(). Some libraries expect this pattern to be followed.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within subclasses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Default (Package-Private):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152488" y="2779008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1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i="1" dirty="0"/>
              <a:t>Poly</a:t>
            </a:r>
            <a:r>
              <a:rPr lang="en-US" dirty="0"/>
              <a:t>: many, </a:t>
            </a:r>
            <a:r>
              <a:rPr lang="en-US" i="1" dirty="0"/>
              <a:t>morph</a:t>
            </a:r>
            <a:r>
              <a:rPr lang="en-US" dirty="0"/>
              <a:t>: form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ability for Java to take advantage of the difference between a </a:t>
            </a:r>
            <a:r>
              <a:rPr lang="en-US" i="1" dirty="0"/>
              <a:t>reference variable</a:t>
            </a:r>
            <a:r>
              <a:rPr lang="en-US" dirty="0"/>
              <a:t> and an </a:t>
            </a:r>
            <a:r>
              <a:rPr lang="en-US" i="1" dirty="0"/>
              <a:t>object in memory</a:t>
            </a:r>
            <a:r>
              <a:rPr lang="en-US" dirty="0"/>
              <a:t>, when the two are related by inheritance.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object’s type determines the behaviors it has, the reference variable type determines which behaviors can be accessed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827774" y="1626669"/>
            <a:ext cx="7584706" cy="41869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class Dog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public void bark() {}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class Dalmatian extends Dog {</a:t>
            </a:r>
          </a:p>
          <a:p>
            <a:pPr marL="0" indent="0">
              <a:lnSpc>
                <a:spcPct val="80000"/>
              </a:lnSpc>
              <a:spcBef>
                <a:spcPts val="350"/>
              </a:spcBef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public void play() {}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public static void main(String[] 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	Dog 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myDog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 = new Dalmatian();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myDog.bark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	((Dalmatian) 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myDog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).play();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4 Pillars of Object-Oriented Programming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313003"/>
            <a:ext cx="8383980" cy="533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i="1" u="sng" dirty="0"/>
              <a:t>A</a:t>
            </a:r>
            <a:r>
              <a:rPr lang="en-US" b="1" i="1" dirty="0"/>
              <a:t>bstraction</a:t>
            </a:r>
            <a:r>
              <a:rPr lang="en-US" dirty="0"/>
              <a:t>: </a:t>
            </a:r>
            <a:r>
              <a:rPr lang="en-US" sz="2400" dirty="0"/>
              <a:t>The process of hiding implementation and processes of an entity to reduce complexity or increase understanding of a system’s properties.</a:t>
            </a:r>
          </a:p>
          <a:p>
            <a:pPr marL="342900" indent="-342900">
              <a:spcBef>
                <a:spcPts val="0"/>
              </a:spcBef>
            </a:pPr>
            <a:r>
              <a:rPr lang="en-US" b="1" i="1" u="sng" dirty="0"/>
              <a:t>P</a:t>
            </a:r>
            <a:r>
              <a:rPr lang="en-US" b="1" i="1" dirty="0"/>
              <a:t>olymorphism</a:t>
            </a:r>
            <a:r>
              <a:rPr lang="en-US" sz="2400" dirty="0"/>
              <a:t>: The ability for objects, classes, variables and/or methods to alter functionality while maintaining structure.</a:t>
            </a:r>
            <a:endParaRPr lang="en-US" sz="2400" b="1" i="1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I</a:t>
            </a:r>
            <a:r>
              <a:rPr lang="en-US" b="1" i="1" dirty="0"/>
              <a:t>nheritance</a:t>
            </a:r>
            <a:r>
              <a:rPr lang="en-US" dirty="0"/>
              <a:t>: </a:t>
            </a:r>
            <a:r>
              <a:rPr lang="en-US" sz="2400" dirty="0"/>
              <a:t>The ability for entities to adopt variables (fields) and/or methods (behavior) from a parent (super) class, allowing for instantiation of child objects from said parent class.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E</a:t>
            </a:r>
            <a:r>
              <a:rPr lang="en-US" b="1" i="1" dirty="0"/>
              <a:t>ncapsulation</a:t>
            </a:r>
            <a:r>
              <a:rPr lang="en-US" dirty="0"/>
              <a:t>: </a:t>
            </a:r>
            <a:r>
              <a:rPr lang="en-US" sz="2400" dirty="0"/>
              <a:t>The act of wrapping code into a single unit and then selectively exposing and restricting access to that code based on functionality or use within classes.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 Used For?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When similar behaviors between two types of objects are properly abstracted into super classes/interfaces, polymorphism can be used to invoke shared behaviors across multiple types of objects at the same time.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Method Overriding </a:t>
            </a:r>
            <a:r>
              <a:rPr lang="en-US" sz="2400" dirty="0"/>
              <a:t>– Changing the implementation of an inherited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Method Overloading </a:t>
            </a:r>
            <a:r>
              <a:rPr lang="en-US" sz="2400" dirty="0"/>
              <a:t>– Multiple implementations of a behavior, number or type of parameters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Covariance (Covariant Typing) </a:t>
            </a:r>
            <a:r>
              <a:rPr lang="en-US" sz="2400" dirty="0"/>
              <a:t>– Referencing an instance of a superclass using its subclass, or vice versa.</a:t>
            </a:r>
            <a:endParaRPr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Method Overriding: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void eat() { </a:t>
            </a:r>
            <a:r>
              <a:rPr lang="en-US" sz="1600" dirty="0" err="1"/>
              <a:t>System.out.println</a:t>
            </a:r>
            <a:r>
              <a:rPr lang="en-US" sz="1600" dirty="0"/>
              <a:t>(“I am eating”);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BlueHeeler</a:t>
            </a:r>
            <a:r>
              <a:rPr lang="en-US" sz="1600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void eat() { </a:t>
            </a:r>
            <a:r>
              <a:rPr lang="en-US" sz="1600" dirty="0" err="1"/>
              <a:t>System.out.println</a:t>
            </a:r>
            <a:r>
              <a:rPr lang="en-US" sz="1600" dirty="0"/>
              <a:t>(“I am eating fast!”);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Chihuahua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void eat() { </a:t>
            </a:r>
            <a:r>
              <a:rPr lang="en-US" sz="1600" dirty="0" err="1"/>
              <a:t>System.out.println</a:t>
            </a:r>
            <a:r>
              <a:rPr lang="en-US" sz="1600" dirty="0"/>
              <a:t>(“I only eat a little bit!”)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GoldRetriever</a:t>
            </a:r>
            <a:r>
              <a:rPr lang="en-US" sz="1600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  <a:endParaRPr sz="16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70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Method Overloading: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Creature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String 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int health;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() {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(String name) { this.name = name;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(int health) { </a:t>
            </a:r>
            <a:r>
              <a:rPr lang="en-US" sz="1600" dirty="0" err="1"/>
              <a:t>this.health</a:t>
            </a:r>
            <a:r>
              <a:rPr lang="en-US" sz="1600" dirty="0"/>
              <a:t> = health;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(String name, int health) { this.name = name, </a:t>
            </a:r>
            <a:r>
              <a:rPr lang="en-US" sz="1600" dirty="0" err="1"/>
              <a:t>this.health</a:t>
            </a:r>
            <a:r>
              <a:rPr lang="en-US" sz="1600" dirty="0"/>
              <a:t> = health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7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62013" y="1549667"/>
            <a:ext cx="8200723" cy="443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0"/>
              <a:buChar char="•"/>
            </a:pPr>
            <a:r>
              <a:rPr lang="en-US" sz="2170" dirty="0"/>
              <a:t>Consider a video game…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Char char="–"/>
            </a:pPr>
            <a:r>
              <a:rPr lang="en-US" sz="1860" dirty="0"/>
              <a:t>Non-Player Character object, Monster object, Player object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Char char="–"/>
            </a:pPr>
            <a:r>
              <a:rPr lang="en-US" sz="1860" dirty="0"/>
              <a:t>All of these extend the abstract “Creature” class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Char char="•"/>
            </a:pPr>
            <a:r>
              <a:rPr lang="en-US" sz="2170" dirty="0"/>
              <a:t>All of these objects might have a different behavior upon dying, but they all have a die() behavior. Shared behaviors go in the Creature class, which is inherited (and overridden) in the subclasses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Char char="•"/>
            </a:pPr>
            <a:r>
              <a:rPr lang="en-US" sz="2170" dirty="0"/>
              <a:t>A </a:t>
            </a:r>
            <a:r>
              <a:rPr lang="en-US" sz="2170" dirty="0" err="1"/>
              <a:t>dealDamage</a:t>
            </a:r>
            <a:r>
              <a:rPr lang="en-US" sz="2170" dirty="0"/>
              <a:t>() method can now be written like this: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None/>
            </a:pPr>
            <a:endParaRPr sz="2170"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E6BA3-20D5-44E9-B3B6-BC41C3943F33}"/>
              </a:ext>
            </a:extLst>
          </p:cNvPr>
          <p:cNvSpPr/>
          <p:nvPr/>
        </p:nvSpPr>
        <p:spPr>
          <a:xfrm>
            <a:off x="923827" y="4025245"/>
            <a:ext cx="7277493" cy="18193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dealDamage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(Creature target, int damage)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target.setHealth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target.getHealth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 - damage);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target.getHealth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 &lt;= 0)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target.die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Without Polymorphism…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You would need to duplicate code for every possible case.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Can’t have a broad </a:t>
            </a:r>
            <a:r>
              <a:rPr lang="en-US" dirty="0" err="1"/>
              <a:t>dealDamage</a:t>
            </a:r>
            <a:r>
              <a:rPr lang="en-US" dirty="0"/>
              <a:t>() method, you need…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dealDamageToPlayer</a:t>
            </a:r>
            <a:r>
              <a:rPr lang="en-US" dirty="0"/>
              <a:t>(Player target, int damage)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dealDamageToNPC</a:t>
            </a:r>
            <a:r>
              <a:rPr lang="en-US" dirty="0"/>
              <a:t>(NPC target , int damage)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dealDamageToMonster</a:t>
            </a:r>
            <a:r>
              <a:rPr lang="en-US" dirty="0"/>
              <a:t>(Monster target , int damage)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Overloading Preference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When overloading a method, there is a certain order of precedence for which method version is invoked: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Exact datatype match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Implicit Casting (type conversion)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Boxing (auto-boxing or unboxing)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varargs…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13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b="1" u="sng" dirty="0"/>
              <a:t>Abstract</a:t>
            </a:r>
            <a:r>
              <a:rPr lang="en-US" sz="2400" dirty="0"/>
              <a:t> </a:t>
            </a:r>
            <a:r>
              <a:rPr lang="en-US" sz="2400" i="1" dirty="0"/>
              <a:t>adjective</a:t>
            </a:r>
            <a:r>
              <a:rPr lang="en-US" sz="2400" dirty="0"/>
              <a:t> /</a:t>
            </a:r>
            <a:r>
              <a:rPr lang="en-US" sz="2400" dirty="0" err="1"/>
              <a:t>abˈstrakt</a:t>
            </a:r>
            <a:r>
              <a:rPr lang="en-US" sz="2400" dirty="0"/>
              <a:t>,ˈ</a:t>
            </a:r>
            <a:r>
              <a:rPr lang="en-US" sz="2400" dirty="0" err="1"/>
              <a:t>abˌstrakt</a:t>
            </a:r>
            <a:r>
              <a:rPr lang="en-US" sz="2400" dirty="0"/>
              <a:t>/: 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590"/>
              <a:buNone/>
            </a:pPr>
            <a:r>
              <a:rPr lang="en-US" sz="2400" dirty="0"/>
              <a:t>To recap: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Abstract methods 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 They are not </a:t>
            </a:r>
            <a:r>
              <a:rPr lang="en-US" sz="2400" i="1" dirty="0"/>
              <a:t>concrete</a:t>
            </a:r>
            <a:r>
              <a:rPr lang="en-US" sz="2400" dirty="0"/>
              <a:t> methods which have both.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 class that contains an abstract method (directly or through inheritance) </a:t>
            </a:r>
            <a:r>
              <a:rPr lang="en-US" sz="2400" i="1" dirty="0"/>
              <a:t>must be</a:t>
            </a:r>
            <a:r>
              <a:rPr lang="en-US" sz="2400" dirty="0"/>
              <a:t> an abstract class.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An abstract class does not need to contain any abstract methods.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cannot be instantiated.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store properties and behaviors that describe a type of thing but should not be instantiated.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Interfaces vs Abstract Classes	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methods of an interface are implicitly public and abstract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US" dirty="0"/>
              <a:t>You can define them as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dirty="0"/>
              <a:t>,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dirty="0"/>
              <a:t> as of Java 8.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Interface variables are implicitly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static final</a:t>
            </a: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Neither abstract classes or interfaces can be instantiated directly (you must create objects from derived classes)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Child classes the implement interfaces or abstract classes must provide a definition for abstract any methods.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A class can only extend one class; however, it can implement many interfaces.</a:t>
            </a:r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Abstract classes are structures that contain state and behaviors. Interfaces better define behaviors only.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a behavior is reliant on what something </a:t>
            </a:r>
            <a:r>
              <a:rPr lang="en-US" sz="2590" i="1" dirty="0"/>
              <a:t>is</a:t>
            </a:r>
            <a:r>
              <a:rPr lang="en-US" sz="2590" dirty="0"/>
              <a:t>, it should go in an abstract class. If it can be described separately from the state, it should go in an interface.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an abstract class when you want to have a common “root” class, but you don’t want it instantiated.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interfaces when you just want to define behavior.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 Metaphor…	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530417"/>
            <a:ext cx="8176849" cy="454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All USAF pilots go through training on skills that are shared across all models of plane. A USAF pilot is a stateful object – each has a name, rank, etc.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abstract class.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 USAF pilot is also assigned to a specific model of plane, for which they receive additional training. A C-17 Pilot is an example.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 concrete class that extends USAF Pilot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Any pilot may be designated as a “safety officer” for a flight, which confers a set of operations and checks they must complete. These checks are universal.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interface that can be implemented by a USAF pilot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Inheritance and its Uses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essentially copies </a:t>
            </a:r>
            <a:r>
              <a:rPr lang="en-US" i="1" dirty="0"/>
              <a:t>visible</a:t>
            </a:r>
            <a:r>
              <a:rPr lang="en-US" dirty="0"/>
              <a:t> variables and methods from a parent class into a child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Promotes code reuse, reduces duplication and redundancy.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Enables polymorphism and code flexibility (more on this later)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Structures classes into an understandable hierarchy.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9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code (the states and behaviors defined in the library) for extension.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polymorphically with subclasses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“Coding to the Interface”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540041"/>
            <a:ext cx="8176849" cy="442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Wherever possible, code should be “loosely coupled”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“Tightly coupled” code is highly dependent on a specific implementation (concrete class).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What if the product later changes to require PostgreSQL database instead?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754144" y="2203348"/>
            <a:ext cx="7013544" cy="999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754144" y="3449959"/>
            <a:ext cx="7013544" cy="2517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868444" cy="716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postgre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868443" cy="2635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interfaces to track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 reference variables to polymorphically control concrete classes.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POJO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 stands for ‘Plain Old Java Object’.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an incredibly simply, and otherwise ordinary java object.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not bound by any special restrictions other than those enforced naturally by the java language.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used due to readability and re-usability of a program.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simply a way to retain state.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A POJO should NOT: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Extends pre-defined classes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Implement pre-defined interfaces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Contain pre-defined annotations</a:t>
            </a:r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7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Bean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Beans are special types of POJOs that apply certain restrictions to their creation.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used to represent data and state: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are POJOs, but not all POJOs are JavaBeans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should implement the Serializable Interface (though some beans may not)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should be private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accessor and mutator (getters and setters) methods must be named get&lt;</a:t>
            </a:r>
            <a:r>
              <a:rPr lang="en-US" dirty="0" err="1"/>
              <a:t>VarName</a:t>
            </a:r>
            <a:r>
              <a:rPr lang="en-US" dirty="0"/>
              <a:t>&gt;/set&lt;</a:t>
            </a:r>
            <a:r>
              <a:rPr lang="en-US" dirty="0" err="1"/>
              <a:t>VarName</a:t>
            </a:r>
            <a:r>
              <a:rPr lang="en-US" dirty="0"/>
              <a:t>&gt;, where &lt;</a:t>
            </a:r>
            <a:r>
              <a:rPr lang="en-US" dirty="0" err="1"/>
              <a:t>VarName</a:t>
            </a:r>
            <a:r>
              <a:rPr lang="en-US" dirty="0"/>
              <a:t>&gt; matches the name of the corresponding field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are only accessed using the accessor method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Must have a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Provide an </a:t>
            </a:r>
            <a:r>
              <a:rPr lang="en-US" dirty="0" err="1"/>
              <a:t>overriden</a:t>
            </a:r>
            <a:r>
              <a:rPr lang="en-US" dirty="0"/>
              <a:t> version of the equals(), </a:t>
            </a:r>
            <a:r>
              <a:rPr lang="en-US" dirty="0" err="1"/>
              <a:t>hashCode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 methods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58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Object Class (recap)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classes in Java implicitly inherit from the Object class. I.e., if a class does not explicitly extend another, then it implicitly extends the Object class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Every class can override these methods to provide a unique implementation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Relationships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OOP seeks to, whenever possible, eliminate redundant/repetitive code and promote re-use</a:t>
            </a:r>
            <a:endParaRPr dirty="0"/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To this end, a class can… 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“inherit” states and behaviors from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240" algn="l" rtl="0"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“Is-A(n)” relationship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create/contain an instance of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240" algn="l" rtl="0"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“Has-A(n)” relationship, “Composition”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inherit, not </a:t>
            </a:r>
            <a:r>
              <a:rPr lang="en-US" dirty="0">
                <a:solidFill>
                  <a:srgbClr val="474C55"/>
                </a:solidFill>
              </a:rPr>
              <a:t>the 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themselves</a:t>
            </a:r>
            <a:r>
              <a:rPr lang="en-US" dirty="0">
                <a:solidFill>
                  <a:srgbClr val="474C55"/>
                </a:solidFill>
              </a:rPr>
              <a:t>-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00280" lvl="1" indent="-34272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 are inherited, not their specific values.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Is-A vs Has-A Relationships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Composition is when a class internally creates an instance of another class. 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Example composition = new Example();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is a has-a(n) relationship. </a:t>
            </a:r>
            <a:r>
              <a:rPr lang="en-US" dirty="0" err="1"/>
              <a:t>MyClass</a:t>
            </a:r>
            <a:r>
              <a:rPr lang="en-US" dirty="0"/>
              <a:t> is </a:t>
            </a:r>
            <a:r>
              <a:rPr lang="en-US" i="1" dirty="0"/>
              <a:t>composed </a:t>
            </a:r>
            <a:r>
              <a:rPr lang="en-US" dirty="0"/>
              <a:t>of an Example object.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i="1" dirty="0"/>
              <a:t>has-an </a:t>
            </a:r>
            <a:r>
              <a:rPr lang="en-US" dirty="0"/>
              <a:t>Example object.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(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dirty="0"/>
              <a:t>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/>
              <a:t> keywords) creates an is-a(n) relationship.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A749-6AAD-4AA2-A705-C59E4692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C598-91D3-474B-9E14-950225DC2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184B-03CF-4E8C-A33F-EB7CD79E7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D8C1425F-AC4E-4AE9-BA0B-320DBDEF6B57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Animal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 = “Spot”;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</a:t>
            </a:r>
            <a:r>
              <a:rPr lang="en-US" sz="1600" dirty="0">
                <a:solidFill>
                  <a:schemeClr val="accent1"/>
                </a:solidFill>
              </a:rPr>
              <a:t>extends Animal 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Animal dog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dog2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0376E9-BC2C-4C67-B7E3-695A38E5D2DD}"/>
              </a:ext>
            </a:extLst>
          </p:cNvPr>
          <p:cNvGrpSpPr/>
          <p:nvPr/>
        </p:nvGrpSpPr>
        <p:grpSpPr>
          <a:xfrm>
            <a:off x="3731489" y="1950721"/>
            <a:ext cx="2455444" cy="3244768"/>
            <a:chOff x="3500582" y="3109908"/>
            <a:chExt cx="2564653" cy="211329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85D4C-42AA-4CDD-82B1-D2D506D36E69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C67E1FF-702D-4770-AC72-81210FB21310}"/>
                </a:ext>
              </a:extLst>
            </p:cNvPr>
            <p:cNvSpPr/>
            <p:nvPr/>
          </p:nvSpPr>
          <p:spPr>
            <a:xfrm rot="12941897">
              <a:off x="5948194" y="3149016"/>
              <a:ext cx="117041" cy="97658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c 10" descr="Dog">
            <a:extLst>
              <a:ext uri="{FF2B5EF4-FFF2-40B4-BE49-F238E27FC236}">
                <a16:creationId xmlns:a16="http://schemas.microsoft.com/office/drawing/2014/main" id="{E60A679F-9A2A-4186-85B9-1D6F877AF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142" y="1636335"/>
            <a:ext cx="1898369" cy="189836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FC575C-4F70-4B79-9EBA-1A734F72B1EB}"/>
              </a:ext>
            </a:extLst>
          </p:cNvPr>
          <p:cNvSpPr/>
          <p:nvPr/>
        </p:nvSpPr>
        <p:spPr>
          <a:xfrm>
            <a:off x="7736610" y="2179320"/>
            <a:ext cx="325350" cy="228599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Dog">
            <a:extLst>
              <a:ext uri="{FF2B5EF4-FFF2-40B4-BE49-F238E27FC236}">
                <a16:creationId xmlns:a16="http://schemas.microsoft.com/office/drawing/2014/main" id="{55CF0F41-B3FE-4C01-B97D-249AF5BD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993" y="3960741"/>
            <a:ext cx="1898369" cy="1898369"/>
          </a:xfrm>
          <a:prstGeom prst="rect">
            <a:avLst/>
          </a:prstGeom>
        </p:spPr>
      </p:pic>
      <p:sp>
        <p:nvSpPr>
          <p:cNvPr id="18" name="Cloud 17">
            <a:extLst>
              <a:ext uri="{FF2B5EF4-FFF2-40B4-BE49-F238E27FC236}">
                <a16:creationId xmlns:a16="http://schemas.microsoft.com/office/drawing/2014/main" id="{63230A2C-44CC-4E2B-A411-A57A2FE8184B}"/>
              </a:ext>
            </a:extLst>
          </p:cNvPr>
          <p:cNvSpPr/>
          <p:nvPr/>
        </p:nvSpPr>
        <p:spPr>
          <a:xfrm>
            <a:off x="6250348" y="4075511"/>
            <a:ext cx="2245952" cy="1963557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59D507-91D5-4805-8A55-498BEE753C34}"/>
              </a:ext>
            </a:extLst>
          </p:cNvPr>
          <p:cNvSpPr/>
          <p:nvPr/>
        </p:nvSpPr>
        <p:spPr>
          <a:xfrm>
            <a:off x="7616878" y="4555836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67BD0-00A9-44F2-A092-DF4397A721D2}"/>
              </a:ext>
            </a:extLst>
          </p:cNvPr>
          <p:cNvCxnSpPr>
            <a:cxnSpLocks/>
          </p:cNvCxnSpPr>
          <p:nvPr/>
        </p:nvCxnSpPr>
        <p:spPr>
          <a:xfrm flipV="1">
            <a:off x="3558540" y="5059680"/>
            <a:ext cx="2661515" cy="3810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BAB245A7-6C07-4681-95D1-0C3390D8E7F8}"/>
              </a:ext>
            </a:extLst>
          </p:cNvPr>
          <p:cNvSpPr/>
          <p:nvPr/>
        </p:nvSpPr>
        <p:spPr>
          <a:xfrm>
            <a:off x="6220054" y="1455849"/>
            <a:ext cx="2543935" cy="2504892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A87D6-BE41-4BFA-BE9C-205F91562862}"/>
              </a:ext>
            </a:extLst>
          </p:cNvPr>
          <p:cNvGrpSpPr/>
          <p:nvPr/>
        </p:nvGrpSpPr>
        <p:grpSpPr>
          <a:xfrm>
            <a:off x="3261824" y="1537099"/>
            <a:ext cx="1701727" cy="1097282"/>
            <a:chOff x="3261824" y="1537099"/>
            <a:chExt cx="1701727" cy="1097282"/>
          </a:xfrm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3239B21C-D3BC-4C08-BA21-0EE8CD4184C3}"/>
                </a:ext>
              </a:extLst>
            </p:cNvPr>
            <p:cNvSpPr/>
            <p:nvPr/>
          </p:nvSpPr>
          <p:spPr>
            <a:xfrm>
              <a:off x="3768280" y="1537099"/>
              <a:ext cx="1195271" cy="1097282"/>
            </a:xfrm>
            <a:prstGeom prst="cloud">
              <a:avLst/>
            </a:prstGeom>
            <a:solidFill>
              <a:schemeClr val="accent1">
                <a:alpha val="5000"/>
              </a:schemeClr>
            </a:solidFill>
            <a:ln w="180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Animal 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objects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6EF019-1232-4F58-9098-262B28FE3A03}"/>
                </a:ext>
              </a:extLst>
            </p:cNvPr>
            <p:cNvSpPr txBox="1"/>
            <p:nvPr/>
          </p:nvSpPr>
          <p:spPr>
            <a:xfrm>
              <a:off x="3261824" y="1597578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Key: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1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6" grpId="0" animBg="1"/>
      <p:bldP spid="18" grpId="0" animBg="1"/>
      <p:bldP spid="20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Relationships Define Structure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organizing your code into classes, consider the relationship between the different parts. Those relationships will inform the structure of the classes themselves.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you’re simulating a car…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Should the engine extend car, or should the car class contain an engine instance?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Do the different car parts have common functions or properties that can be abstracted out? I.e. can those commonalities be moved into an abstract superclass or interface that they each inherit?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2757</Words>
  <Application>Microsoft Office PowerPoint</Application>
  <PresentationFormat>On-screen Show (4:3)</PresentationFormat>
  <Paragraphs>436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Segoe Print</vt:lpstr>
      <vt:lpstr>2_Custom Design</vt:lpstr>
      <vt:lpstr>Pillars of OOP</vt:lpstr>
      <vt:lpstr>4 Pillars of Object-Oriented Programming</vt:lpstr>
      <vt:lpstr>Inheritance and its Uses</vt:lpstr>
      <vt:lpstr>The Object Class (recap)</vt:lpstr>
      <vt:lpstr>Class Relationships</vt:lpstr>
      <vt:lpstr>Is-A vs Has-A Relationships</vt:lpstr>
      <vt:lpstr>HAS-A</vt:lpstr>
      <vt:lpstr>IS-A</vt:lpstr>
      <vt:lpstr>Relationships Define Structure</vt:lpstr>
      <vt:lpstr>Contract</vt:lpstr>
      <vt:lpstr>Example</vt:lpstr>
      <vt:lpstr>Encapsulation</vt:lpstr>
      <vt:lpstr>Access Modifiers</vt:lpstr>
      <vt:lpstr>Accessing Class Members </vt:lpstr>
      <vt:lpstr>Accessing Class Members </vt:lpstr>
      <vt:lpstr>Accessing Class Members </vt:lpstr>
      <vt:lpstr>Accessing Class Members </vt:lpstr>
      <vt:lpstr>What is Polymorphism?</vt:lpstr>
      <vt:lpstr>PowerPoint Presentation</vt:lpstr>
      <vt:lpstr>What is Polymorphism Used For?</vt:lpstr>
      <vt:lpstr>Examples</vt:lpstr>
      <vt:lpstr>Examples</vt:lpstr>
      <vt:lpstr>Example</vt:lpstr>
      <vt:lpstr>Without Polymorphism…</vt:lpstr>
      <vt:lpstr>Method Overloading Preference</vt:lpstr>
      <vt:lpstr>Abstract Classes and Methods</vt:lpstr>
      <vt:lpstr>Interfaces vs Abstract Classes </vt:lpstr>
      <vt:lpstr>Why Use Either?</vt:lpstr>
      <vt:lpstr>A Metaphor… </vt:lpstr>
      <vt:lpstr>Advanced Usage</vt:lpstr>
      <vt:lpstr>“Coding to the Interface”</vt:lpstr>
      <vt:lpstr>Loosely Coupled Example…</vt:lpstr>
      <vt:lpstr>“Coding to the Interface”</vt:lpstr>
      <vt:lpstr>Design Patterns - POJO</vt:lpstr>
      <vt:lpstr>Design Patterns - Bean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134</cp:revision>
  <dcterms:modified xsi:type="dcterms:W3CDTF">2021-04-15T19:01:51Z</dcterms:modified>
</cp:coreProperties>
</file>