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8.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9.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43"/>
  </p:notesMasterIdLst>
  <p:sldIdLst>
    <p:sldId id="256" r:id="rId2"/>
    <p:sldId id="279" r:id="rId3"/>
    <p:sldId id="294" r:id="rId4"/>
    <p:sldId id="308" r:id="rId5"/>
    <p:sldId id="309" r:id="rId6"/>
    <p:sldId id="260" r:id="rId7"/>
    <p:sldId id="281" r:id="rId8"/>
    <p:sldId id="310" r:id="rId9"/>
    <p:sldId id="330" r:id="rId10"/>
    <p:sldId id="278" r:id="rId11"/>
    <p:sldId id="316" r:id="rId12"/>
    <p:sldId id="312" r:id="rId13"/>
    <p:sldId id="313" r:id="rId14"/>
    <p:sldId id="314" r:id="rId15"/>
    <p:sldId id="315" r:id="rId16"/>
    <p:sldId id="317" r:id="rId17"/>
    <p:sldId id="318" r:id="rId18"/>
    <p:sldId id="263" r:id="rId19"/>
    <p:sldId id="319" r:id="rId20"/>
    <p:sldId id="265" r:id="rId21"/>
    <p:sldId id="320" r:id="rId22"/>
    <p:sldId id="321" r:id="rId23"/>
    <p:sldId id="264" r:id="rId24"/>
    <p:sldId id="322" r:id="rId25"/>
    <p:sldId id="327" r:id="rId26"/>
    <p:sldId id="266" r:id="rId27"/>
    <p:sldId id="311" r:id="rId28"/>
    <p:sldId id="324" r:id="rId29"/>
    <p:sldId id="326" r:id="rId30"/>
    <p:sldId id="325" r:id="rId31"/>
    <p:sldId id="288" r:id="rId32"/>
    <p:sldId id="289" r:id="rId33"/>
    <p:sldId id="290" r:id="rId34"/>
    <p:sldId id="323" r:id="rId35"/>
    <p:sldId id="298" r:id="rId36"/>
    <p:sldId id="291" r:id="rId37"/>
    <p:sldId id="292" r:id="rId38"/>
    <p:sldId id="328" r:id="rId39"/>
    <p:sldId id="329" r:id="rId40"/>
    <p:sldId id="293" r:id="rId41"/>
    <p:sldId id="270" r:id="rId42"/>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66" d="100"/>
          <a:sy n="66" d="100"/>
        </p:scale>
        <p:origin x="1506" y="198"/>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1T16:26:30.202"/>
    </inkml:context>
    <inkml:brush xml:id="br0">
      <inkml:brushProperty name="width" value="0.05" units="cm"/>
      <inkml:brushProperty name="height" value="0.05" units="cm"/>
      <inkml:brushProperty name="ignorePressure" value="1"/>
    </inkml:brush>
  </inkml:definitions>
  <inkml:trace contextRef="#ctx0" brushRef="#br0">2134 1729,'2'-18,"15"-40,-7 31,-2 0,-1-1,-2 0,0 0,-2 0,0-22,-5 15,-1-1,-2 1,-1 0,-2 0,-2 1,-1 0,-1 1,-17-32,7 23,-2 1,-1 2,-3 0,-1 2,-1 1,-20-16,-4 2,-3 2,-1 2,-3 3,-1 3,-2 3,-1 2,-2 3,-45-13,32 17,0 3,-65-10,99 27,-1 1,0 3,0 1,0 3,-33 4,54 0,0 2,-10 3,15-4,-1 0,0-1,-18 1,20-7,20 2</inkml:trace>
  <inkml:trace contextRef="#ctx0" brushRef="#br0" timeOffset="1380.37">342 0,'-2'4,"1"0,-1 0,-1 0,1 0,0 0,-1-1,0 1,0-1,0 0,0 0,0 0,-4 3,-1 1,-51 46,-14 6,22-18,2 1,-15 20,107-34,0-2,0 3,-2 2,-2 1,-1 2,-1 2,-2 1,13 20,-36-41,5 4,-1 1,-2 0,4 8,-19-34,0-1,0 1,0 0,1-1,-1 1,2 0,-1-1,1-4,0-9,-1-355,0 374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32.6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48 948,'15'-16,"-2"2,0 0,1 1,0 1,1 0,1 1,0 1,0 0,15-6,-6 7,0 1,1 1,0 1,12 0,108-9,-114 12,28 0,-1 3,1 3,-1 2,0 2,-1 3,0 3,0 2,-1 3,12 8,-31-11,-1 2,0 2,-2 2,0 1,28 23,-43-28,0 1,-1 0,-1 1,-1 1,-1 1,0 1,-2 0,0 1,6 17,-17-34,0 1,0-1,-1 1,0 0,0 0,-1 0,0 0,0 0,0 0,-1 0,0 1,-1 2,0-4,-1-1,1 0,-1 0,0 0,-1 0,1 0,-1 0,0 0,0-1,0 0,-1 1,0-1,0 0,0-1,0 1,-3 1,-28 20,-1 0,-1-3,-33 15,-12 0,-31 7,42-18,-1-4,-72 12,99-27,-1-1,0-3,0-1,0-3,-21-3,7-4,38 4,1 1,-1 1,0 0,-1 2,22 0</inkml:trace>
  <inkml:trace contextRef="#ctx0" brushRef="#br0" timeOffset="553.76">318 1490,'0'0,"0"0,1 22,16 72,-9-59,-2 0,-1 0,-2 0,-1 0,-2 0,-2 5,2-40,0-1</inkml:trace>
  <inkml:trace contextRef="#ctx0" brushRef="#br0" timeOffset="1317.08">318 1454,'0'0,"-2"3,-1 0,1 0,0 0,-1-1,1 1,-1-1,0 1,-1 0,-2 2,-33 28,-2-1,-1-3,-41 22,0 1,84-51,-1 1,1-1,0 0,-1 1,1-1,0 0,0 0,0 0,0 0,0 0,0 0,0 0,1 0,-1 0,0 0,0-1,2 2,29 20,193 106,-210-115,-14-12,1 1,-1-1,1 1,0-1,0 1,0-1,-1 0,1 0,0 0,1 0,-1 0,0 0,1 0,0-1</inkml:trace>
  <inkml:trace contextRef="#ctx0" brushRef="#br0" timeOffset="2932.78">1929 781,'-7'-32,"3"20,0 0,0 1,-1-1,0 1,-1-1,0 2,-1-1,-1 1,1 0,-2 0,1 1,-1 0,-2-1,9 9,1 0,0 1,0-1,-1 0,1 1,0-1,-1 1,1-1,0 1,-1-1,1 1,-1 0,1 0,-1 0,1 0,-1 0,1 0,0 0,-1 0,1 1,-1-1,1 1,-1-1,0 1,-1 1,1-1,0 1,-1 0,1 0,0-1,0 1,0 1,0-1,0 0,0 2,-5 6,2 1,-1-1,1 1,1 0,-1 5,1-5,2 1,-1-1,1 1,1 0,0 0,1 0,0 0,1-1,0 1,1 0,0 0,1-1,0 1,1-1,3 5,-5-10,2 1,-1-1,1 0,-1 0,2-1,-1 1,1-1,-1 0,1 0,1 0,-1-1,1 0,0 0,0 0,0-1,0 0,0 0,1 0,-1-1,1 0,0-1,0 1,0-1,0 0,0-1,6 0,-7 0,0 0,-1-1,1 0,-1 0,1 0,-1-1,0 0,0 0,1 0,-1-1,0 1,-1-1,1 0,-1-1,1 1,-1-1,0 0,0 0,0 0,1-3,-2 3</inkml:trace>
  <inkml:trace contextRef="#ctx0" brushRef="#br0" timeOffset="4053.46">2347 604,'0'0,"0"0,-26-15,-5-2,24 12,0 0,-1 1,0 0,0 0,0 1,-1 0,-4 0,11 2,0 1,-1 0,1 0,-1 0,1 0,0 1,-1-1,1 1,0-1,-1 1,1 0,0 0,0 0,-1 0,1 0,0 1,0-1,0 1,1-1,-1 1,0 0,0-1,1 1,-1 0,1 0,0 0,0 0,0 1,-1 1,-7 14,1 0,1 1,1 0,0 0,2 1,0 0,1 0,1 0,1 0,1 0,1 11,-1-28,0-1,0 1,1-1,-1 0,1 1,-1-1,1 0,0 0,0 0,0 1,0-1,0 0,0 0,1 0,-1 0,1-1,-1 1,1 0,0-1,0 1,0-1,0 1,0-1,0 0,0-1,1 0,-1 1,1-1,-1 0,0 0,1 0,-1 0,1 0,-1-1,1 1,-1-1,0 0,1 1,-1-1,0 0,0-1,0 1,0 0,0 0,0-1,1 0,4-4,1 0,-1-1,-1 0,1 0,-1-1,0 0,-1 0,0 0,0 0,-1-1,0 0,1-4,-1 2,0 0,-1 0,-1-1,0 1,0-1,-1 1,0-1,-1 1,-1-1,0-3,29 50,-22-27,10 14,2 0,0-1,1-1,12 9,-23-24</inkml:trace>
  <inkml:trace contextRef="#ctx0" brushRef="#br0" timeOffset="4765.49">2423 16,'1'32,"14"61,3-1,22 58,17 84,-54-221,-2-8,0 0,0 0,0 0,0 0,-1 0,0 0,0 0,0 0,-1 0,1-5,0 0</inkml:trace>
  <inkml:trace contextRef="#ctx0" brushRef="#br0" timeOffset="5501.49">2658 1,'3'25,"21"103,57 286,-75-390,-4-18,0 1,0-1,-1 0,0 1,0 0,-1-1,1 1,-1 0,-1 2,1-9,0 0</inkml:trace>
  <inkml:trace contextRef="#ctx0" brushRef="#br0" timeOffset="6634.76">3117 234,'0'0,"-10"-25,6 20,1-1,-1 1,0 0,-1 0,1 0,-1 0,0 1,0 0,0 0,-1 0,0 1,1 0,-2-1,4 3,0 0,0 0,-1 0,1 0,-1 1,1-1,-1 1,1 0,0 0,-1 0,1 1,-1-1,1 1,-1 0,1-1,0 2,0-1,-1 0,1 1,0-1,0 1,0 0,1 0,-1 0,0 1,-1 0,0 0,0 1,0 0,1-1,-1 2,1-1,0 0,1 0,-1 1,1 0,0-1,0 1,0 0,0 3,1-6,1 1,0 0,0 0,0 0,0-1,0 1,1 0,-1 0,1 0,0-1,0 1,0-1,0 1,0 0,1-1,-1 0,1 1,-1-1,1 0,0 0,0 0,0 0,0 0,0 0,1-1,-1 1,1 0,51 24,-44-22,0 0,0 0,-1 1,1 1,-1 0,7 6,-14-10,0 0,0 0,0 0,0 1,0 0,0-1,-1 1,0 0,1-1,-1 1,0 0,0 0,-1 0,1 0,-1 0,1 0,-1 0,0 0,0 0,0 0,-1 0,1 0,-1 0,1 0,-1 0,-1 1,2-1,-1 0,0-1,0 1,0 0,0-1,-1 0,1 1,-1-1,1 0,-1 1,0-1,0 0,0 0,0-1,0 1,-1 0,1-1,0 1,-1-1,1 0,-1 0,0 0,1 0,-1 0,0 0,1-1,-1 0,0 1,0-1,1 0,-1 0,0 0,-1-1,-7 0,1-1,0-1,0 1,0-1,0-1,0 0,1-1,-6-3,12 6,2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45.73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11 557,'1'14,"1"1,1-1,1 0,0 0,0 0,2 0,4 8,6 17,14 42,39 69,-70-151,1 1</inkml:trace>
  <inkml:trace contextRef="#ctx0" brushRef="#br0" timeOffset="716.98">0 547,'21'-21,"-11"11,10-12,1 2,1 1,0 0,5-1,-20 15,1 1,1-1,-1 1,1 0,-1 1,1 0,0 1,0-1,0 2,1-1,-1 1,0 1,0 0,1 0,-1 1,1 0,-1 0,1 0,-1 1,0 1,0 0,0 0,0 0,0 1,-1 1,1 0,-1 0,-1 0,1 1,-1 0,0 0,0 1,0 0,-1 0,0 1,-1 0,0 0,0 0,0 0,-1 1,-1 0,1-1,-1 2,-1-1,0 0,0 0,-1 1,0-1,0 1,-1-1,-1 6,0 2,-1 1,-1-1,0 0,-1 0,-1 0,-1 0,0-1,-1 1,-1-2,0 1,-7 8,9-15,0 0,0-1,-1 0,0 0,0-1,-1 0,0 0,-1-1,1 0,-1 0,0-1,0 0,-1 0,0-1,1-1,-1 0,-1 0,1-1,0 0,-2 0,11-2,-1 0,0 0,0 0,0 0,0 0,0 0,1-1,-1 1,0-1,0 1,1-1,-3 0,3-1</inkml:trace>
  <inkml:trace contextRef="#ctx0" brushRef="#br0" timeOffset="1586.99">735 532,'-20'-18,"18"17,1 0,-1 0,0 1,0-1,1 1,-1 0,0-1,0 1,0 0,0 0,0 0,0 0,1 1,-1-1,0 0,0 1,0-1,1 1,-1 0,0 0,1-1,-1 1,0 0,0 1,0 0,0 0,0 1,1-1,-1 1,0-1,1 1,0 0,-1-1,1 1,0 0,0 0,1 0,-1 0,1 0,-2 10,1 0,0 0,2 0,-1 1,1-1,2 4,-3-15,1 6,1 1,0-1,0 1,1-1,0 0,3 6,-6-13,1 1,0-1,0 0,0 1,0-1,0 0,0 0,1 0,-1 1,0-1,0-1,1 1,-1 0,1 0,-1 0,1-1,-1 1,1-1,-1 1,1-1,0 0,-1 0,1 1,0-1,-1 0,1 0,0-1,-1 1,1 0,-1 0,1-1,0 1,-1-1,1 0,-1 1,1-1,0-1,5-2,0 0,0 0,-1-1,0 0,0-1,0 1,0-1,-1 0,0 0,0-1,1-3,-4 6,0 1,0-1,0 1,-1-1,0 0,1 0,-1 0,-1 0,1 0,-1 0,1-1,-1 3,-1-1,1 1,0 0,-1-1,1 1,-1 0,0 0,0 0,0-1,0 1,0 0,0 0,0 0,-1 1,1-1,-1 0,0 0,1 1,-3-2,2 1,-1 1,1 0,-1-1,1 1,-1 0,0 0,1 1,-1-1,0 0,0 1,1 0,-1-1,-2 1,-14-2,17 2</inkml:trace>
  <inkml:trace contextRef="#ctx0" brushRef="#br0" timeOffset="2668.36">1035 385,'-31'-11,"26"10,0 1,0-1,-1 1,1 0,0 1,0-1,0 1,0 0,0 0,0 0,0 1,0-1,1 1,-1 1,0-1,1 1,0-1,0 1,-1 0,2 1,-1-1,0 1,1 0,0 0,-1 0,2 0,-1 0,0 1,1-1,-2 4,0 0,1 0,-1 1,1-1,1 1,0-1,0 1,0 0,1 0,1 0,-1 0,1 0,1 0,0 0,0 0,1-1,0 1,1 2,-2-8,0 1,1-1,-1 0,1 0,0 0,-1 0,2 0,-1 0,0-1,0 1,1-1,0 1,-1-1,1 0,0 0,0 0,0-1,0 1,0-1,1 1,1-1,-1 0,-1-1,1 1,0-1,-1 0,1-1,0 1,-1-1,1 1,-1-1,1 0,-1-1,1 1,-1 0,1-1,-1 0,0 0,0 0,0 0,0 0,1-2,1-1,1 0,-1 0,0-1,-1 0,0 0,0 0,0 0,0-1,-1 1,0-1,-1 0,1 0,-1 0,-1 0,1 0,-1-1,0 1,-1 0,0-1,0 1,-1 0,1-1,-2-1,4 12,0-1,1 1,-1-1,1 0,0 0,-1 0,1 0,3 1,7 6,0 2,-1 1,0 0,-1 0,0 1,-1 0,-1 1,0 0,-1 1,0 0,-2 0,1 1,2 10,-6-14,-1 1,1-1,-2 1,0 0,0-1,-1 1,-1 0,0-1,-1 1,0-1,-1 1,0-1,-1 0,-1 0,0 0,0-1,-1 1,3-6,0-1,-1 0,1 0,-1-1,0 1,0-1,0 0,0 0,-1 0,0 0,0-1,0 0,0 0,0 0,-1-1,1 0,-1 0,0 0,1 0,-2-1,0 0,0-1,0 0,0 0,1 0,-1-1,0 0,0 0,0-1,1 1,-1-2,1 1,0-1,-1 0,1 0,0-1,1 1,-2-2,-3-3</inkml:trace>
  <inkml:trace contextRef="#ctx0" brushRef="#br0" timeOffset="3010.48">1204 56,'0'0,"0"0,0 0</inkml:trace>
  <inkml:trace contextRef="#ctx0" brushRef="#br0" timeOffset="3581.19">1214 0,'-1'70,"-1"-30,2 1,1-1,6 29,-6-59,1 0,1 1,-1-1,2 0,0 0,0-1,0 1,1-1,1 0,-1 0,1-1,1 1,0-1,0-1,1 1,2 1,-7-7,0 1,0-1,0 0,1-1,-1 1,1 0,-1-1,1 0,-1 0,1 0,0 0,0 0,0-1,-1 0,1 1,0-2,0 1,2 0,-4-1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0.7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0,'0'0,"0"0,3 23,13 18,2 0,11 19,-4-12,5 21,-29-67,-1 0,1 0,0-1,0 1,0-1,0 1,0-1,1 1,-1-1,0 1,2 0,-2-1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1.737"/>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48 207,'-2'0,"0"-1,0 1,0-1,1 0,-1 0,0 0,1 0,-1 0,1 0,-1 0,1-1,0 1,0-1,-1 1,1 0,0-1,0 0,0 1,0-1,1 0,-1 1,0-1,1 0,-1 0,1 0,0 0,-12-49,10 38,1 1,1-1,0 0,0-2,0 12,0 1,0 0,0-1,1 1,-1 0,1-1,-1 1,1 0,0 0,0-1,0 1,0 0,0 0,0 0,1 0,-1 0,1 1,-1-1,1 0,0 1,-1-1,1 1,0-1,0 1,0 0,2-1,-1 2,1-1,-1 1,0 0,1 0,-1 1,0-1,1 1,-1 0,0-1,1 1,-1 1,0-1,0 0,0 1,0 0,0 0,0 0,47 37,-43-31,0-1,-1 2,0-1,0 1,0 0,-1 0,-1 0,0 1,0 0,-1 0,0 0,0 0,-1 0,0 10,-1-12,0 0,-1 0,0 0,0 0,-1 0,0 0,-1 0,0 0,0 0,0 0,-1-1,0 1,-1-1,1 0,-2 0,1 0,-1 0,0-1,-3 3,6-7,0 0,0 0,0 0,0-1,0 1,-1-1,1 1,-1-1,1 0,-1 0,1 0,-4 0,5 0,0-1,-1 0,1 0,-1 0,1 0,-1 0,1-1,0 1,-1 0,1-1,0 1,-1-1,1 1,0-1,-1 0,1 1,0-1,-1 0,0-2,-1 0,1 1,0-1,0 0,0 0,0-1,0 1,1 0,0 0,-1-1,1 1,0-1,1 1,-1-1,0 1,1-1,0-2,0 2,-1-1,1 0,0 1,1-1,-1 1,1-1,0 0,0 1,1-2,-2 4,1 1,0 0,0 0,0-1,0 1,0 0,0 0,0 0,0 1,1-1,-1 0,0 0,0 0,1 1,-1-1,1 1,-1-1,0 1,1 0,-1-1,1 1,-1 0,1 0,-1 0,1 0,-1 0,1 0,-1 1,0-1,2 1,56 10,-45-7,0-1,-1 0,1-1,0-1,1 0,-1-1,0-1,11-1,-20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3.400"/>
    </inkml:context>
    <inkml:brush xml:id="br0">
      <inkml:brushProperty name="width" value="0.05" units="cm"/>
      <inkml:brushProperty name="height" value="0.05" units="cm"/>
      <inkml:brushProperty name="color" value="#F6630D"/>
      <inkml:brushProperty name="ignorePressure" value="1"/>
    </inkml:brush>
  </inkml:definitions>
  <inkml:trace contextRef="#ctx0" brushRef="#br0">57 40,'-35'-26,"14"12,31 23,0 1,0 0,-1 0,6 11,5 4,0-1,0-3,-2 1,-1 1,-1 1,7 13,-20-31,1 1,-2-1,1 1,-1 0,1 0,-2 0,1 0,-1 0,0 0,-1 0,0 1,0-1,0 0,-1 0,0 0,0 1,-1-1,0 0,0-1,-1 2,-28 54,28-56,0 0,-1-1,0 0,1 0,-2 0,1 0,-1-1,0 1,-4 2,10-8,-1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0.203"/>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2:59.199"/>
    </inkml:context>
    <inkml:brush xml:id="br0">
      <inkml:brushProperty name="width" value="0.05" units="cm"/>
      <inkml:brushProperty name="height" value="0.05" units="cm"/>
      <inkml:brushProperty name="color" value="#F6630D"/>
      <inkml:brushProperty name="ignorePressure" value="1"/>
    </inkml:brush>
  </inkml:definitions>
  <inkml:trace contextRef="#ctx0" brushRef="#br0">36 1150,'-26'-1,"17"0,25-14,70-49,3 3,3 5,2 3,97-38,415-137,-367 144,44-14,4 13,4 12,55 3,156-6,4 22,1 23,157 23,301 56,-504 0,36 26,-308-37,-2 8,-2 8,99 46,-136-38,-2 7,-4 6,-3 6,58 49,45 50,71 79,208 219,-291-246,-12 9,-9 9,-12 9,72 138,-146-195,-10 6,-9 4,-9 4,-10 4,51 209,-105-305,-5 1,-6 2,-6 0,-5 0,-5 1,-6 0,-6-1,-5 1,-19 75,-12-8,-7-2,-10-2,-81 174,41-146,-9-5,-10-6,-24 19,75-127,-4-4,-5-3,-3-4,-4-3,-4-4,-3-3,-81 50,-13-9,-5-7,-9-7,-406 178,505-239,103-45,-2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15.25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15,'0'0,"0"0,0 0,20 0,217-8,40 1,-216 9,1 3,-1 2,32 9,-24 0,0 4,-1 3,-1 2,-1 3,15 13,-34-16,-1 3,-2 1,-1 3,-2 1,-1 2,-1 2,13 19,-30-28,-2 0,-2 1,0 1,-2 0,-1 1,-1 1,-2 1,-2 0,0 0,3 27,-2 12,-3 0,-2 0,-4 0,-6 49,-7-7,-5-1,-5 0,-25 69,-2-32,-1 6,48-153,0 0,0 1,1-1,-1 0,1 1,-1-1,1 1,0-1,1 0,-1 1,0-1,1 0,0 1,0-1,0 0,1 2,-1-3,1 0,0 0,0 0,-1 0,1-1,0 1,0-1,1 0,-1 1,0-1,0 0,0 0,1-1,-1 1,1 0,-1-1,1 1,-1-1,1 0,-1 0,0 0,3 0,57-2,-1-2,1-4,-1-2,28-9,-75 16,-7 2,-1-1,1 0,0 1,0 0,0 0,0 1,0 0,0 0,0 1,0 0,-42 20,-26 10,30-16,1 1,0 2,1 1,-3 5,28-21,1 0,0 0,0 1,1 0,-1 0,1-1,-1 1,1 1,1-1,-1 0,0 0,1 1,0-1,0 1,1-1,-1 1,1-1,0 1,0-1,0 1,0 0,1-1,0 1,0-1,1 2,2 8,1 0,0 0,1 0,0-1,1 0,0 0,4 3,43 55,3-2,3-3,3-3,35 27,-64-59,-1 1,-2 2,-1 2,-2 0,-1 2,2 8,-11-13,-1 0,-2 2,-1-1,-2 2,-1-1,-2 2,4 32,-8-30,-2 1,-2-1,-2 0,-1 0,-2 0,-2 0,-1 0,-2-1,-2-1,-1 1,-2-2,-1 0,-8 11,-2-2,-2-2,-1-1,-3-1,-1-1,-2-2,-1-1,-2-2,-2-1,-1-2,-1-2,-36 20,-2-3,-2-3,-2-4,-28 7,-28 4,-3-6,-41 4,88-25,-1-5,0-4,-34-1,118-13,8 0,0-1,0 1,-1-1,1-1,0 1,-1 0,1-1,-4-1,11 2,-3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7.131"/>
    </inkml:context>
    <inkml:brush xml:id="br0">
      <inkml:brushProperty name="width" value="0.05" units="cm"/>
      <inkml:brushProperty name="height" value="0.05" units="cm"/>
      <inkml:brushProperty name="color" value="#F6630D"/>
      <inkml:brushProperty name="ignorePressure" value="1"/>
    </inkml:brush>
  </inkml:definitions>
  <inkml:trace contextRef="#ctx0" brushRef="#br0">130 590,'4'83,"5"0,3-1,10 31,2 17,-21-115,-1-9,-1-1,0 1,-1 0,1 0,-1 1,0 4,0-10</inkml:trace>
  <inkml:trace contextRef="#ctx0" brushRef="#br0" timeOffset="451">0 890,'23'-3,"-3"-1,-1-1,1 0,-1-2,0 0,0-1,-1-1,0-1,-1 0,0-1,-1-1,0-1,0 0,3-5,-16 13,-1 2</inkml:trace>
  <inkml:trace contextRef="#ctx0" brushRef="#br0" timeOffset="1152.08">416 759,'-10'-1,"-1"2,0-1,1 1,-1 1,1 0,-1 0,-1 2,8-3,0 1,0 0,1 0,-1 0,0 1,1-1,0 1,0 0,0 0,0 0,0 0,0 0,1 1,0-1,-1 1,1 0,1 0,-1 0,0 2,-1 2,1 1,0 0,0 0,1 0,1 0,-1 0,1 1,1-1,0 0,0 0,1 0,2 6,-4-12,1 0,0 0,-1-1,2 1,-1-1,0 1,0-1,1 1,-1-1,1 0,0 0,0 0,-1 0,1 0,1 0,-1 0,0-1,0 1,1-1,-1 1,1-1,-1 0,1 0,-1 0,1 0,0-1,0 1,-1-1,1 1,0-1,0 0,-1 0,1-1,0 1,0 0,-1-1,1 0,0 1,-1-1,1 0,0 0,1-2,1 1,0-1,-1 0,1 0,-1-1,1 1,-1-1,-1 0,1 0,0 0,-1 0,0-1,0 0,0 1,-1-1,1 0,-1 0,-1 0,1-1,-1 1,1 0,-1-1,-1 1,1-4,0 0,-1 1,1-1,-2 0,1 1,-1-1,0 0,-1 1,0-1,-1 1,1 0,-2 0,1 0,-1 0,-4-6,-3 2,9 11</inkml:trace>
  <inkml:trace contextRef="#ctx0" brushRef="#br0" timeOffset="1963.52">733 469,'0'0,"-6"1,0-1,0 2,0-1,-1 1,2 0,-1 0,0 0,0 1,1 0,-1 0,1 0,0 1,0 0,0 0,1 0,-3 3,5-5,0 0,1 0,-1-1,1 1,-1 0,1 0,0 0,0 1,0-1,0 0,0 0,0 1,1-1,-1 0,1 1,-1-1,1 1,0-1,0 0,0 1,0-1,1 1,-1-1,1 0,-1 1,1-1,0 0,0 0,0 1,0-1,0 0,0 0,1 0,-1 0,1 0,0-1,-1 1,1 0,0-1,0 1,0-1,0 0,0 1,10 4,-1 0,1 0,0-1,0-1,5 2,-6-3,-1 0,0 1,0 0,0 1,0 0,-1 1,7 5,-14-9,1 0,-1 1,0 0,0 0,0-1,0 1,0 0,-1 1,1-1,-1 0,0 0,0 1,0-1,-1 0,1 1,-1-1,0 1,0-1,0 1,0-1,0 0,-1 1,0-1,1 1,-1-1,-1 0,1 1,0 1,-1-1,0 1,0-1,0 0,0 0,-1 0,1 0,-1 0,0 0,0 0,-1-1,1 0,-1 0,1 0,-1 0,-3 1,5-2,0-1,-1 0,1 0,0-1,-1 1,1 0,-1-1,1 0,0 1,-1-1,1 0,-1 0,1-1,-1 1,1 0,-1-1,1 1,0-1,-1 0,1 0,0 0,-1 0,1 0,0-1,0 1,0-1,0 1,0-1,1 0,-1 1,0-1,1-1,-8-8,2 2</inkml:trace>
  <inkml:trace contextRef="#ctx0" brushRef="#br0" timeOffset="2629.1">951 492,'0'-2,"0"1,0-1,0 1,0 0,0-1,-1 1,1 0,-1-1,1 1,-1 0,1 0,-1-1,0 1,0 0,0 0,1 0,-1 0,0 0,0 0,-1 0,1 0,0 1,0-1,0 0,0 1,-1-1,1 0,0 1,-1 0,1-1,0 1,-1 0,1 0,0-1,-1 1,1 0,0 0,-1 1,1-1,-2 0,-1 1,0-1,1 1,-1-1,0 1,0 0,0 1,1-1,-1 1,0-1,1 1,0 0,-1 0,-2 3,2 1,-1 0,1 0,0 1,1-1,0 1,0 0,0 0,1 0,0 1,0-1,0 1,1-1,1 1,-1-1,1 1,0-1,2 7,-2-9,1 0,0 0,0 1,1-1,0 0,-1 0,2 0,-1-1,1 1,-1 0,4 3,-3-5,-1 0,1-1,-1 1,1-1,0 0,0 0,0 0,0 0,0-1,0 1,1-1,-1 0,0 0,1 0,-1 0,1-1,-1 1,3-1,-3 0,0 1,0-1,0-1,0 1,0 0,1-1,-1 1,0-1,0 0,0 0,-1 0,1-1,0 1,0 0,-1-1,1 0,-1 0,1 0,-1 0,0 0,1 0,0-2,-1 0,1-1,-1 1,1-1,-1 0,-1 1,1-1,-1 0,1 0,-1 0,-1 0,1 0,-1 0,0-2,0-2,0 0,-1 0,0 1,-1-1,0 1,0-1,-1 1,-1-2,2 5,0 0,0 1,-1-1,1 1,-1 0,0 0,0 0,0 0,-1 1,0-1,1 1,-1 0,-1-1,-3 0</inkml:trace>
  <inkml:trace contextRef="#ctx0" brushRef="#br0" timeOffset="3214.06">969 1,'2'26,"1"-1,1 1,1-1,6 17,2 10,11 60,49 194,-73-306</inkml:trace>
  <inkml:trace contextRef="#ctx0" brushRef="#br0" timeOffset="3818.72">1137 356,'3'3,"0"0,0 0,0 1,-1-1,1 1,-1 0,1-1,-1 1,0 3,6 7,14 18,0-1,2-1,2-2,3 3,-27-64,-6-68,1 51,2-1,2-3,1 42,-1 9</inkml:trace>
  <inkml:trace contextRef="#ctx0" brushRef="#br0" timeOffset="4549.29">1385 328,'0'0,"0"0,25 3,-20-3,-1-1,1-1,0 1,-1-1,1 0,-1 0,1 0,-1 0,0-1,0 0,0 1,0-2,-1 1,1 0,-1-1,0 0,1-1,-1 3,-1-1,0 1,0-1,-1 0,1 0,-1 1,1-1,-1 0,0 0,0 0,0-1,-1 1,1 0,-1 0,1 0,-1 0,0-1,0 1,-1 0,1 0,-1 0,1-1,-1 1,0 0,0 0,-2-2,3 4,-1 0,1 0,-1 0,0 0,0 0,0 0,1 0,-1 0,0 1,0-1,0 0,0 1,0-1,0 0,0 1,-1-1,1 1,0 0,0-1,0 1,0 0,-1 0,1 0,0 0,0 0,0 0,-1 0,1 0,0 0,0 1,0-1,0 0,-1 1,1-1,0 1,0-1,0 1,0 0,0-1,0 1,0 0,0 0,1-1,-1 1,0 0,0 0,1 0,-6 5,1-1,1 1,-1-1,1 2,0-1,0 0,0 3,0 0,1 0,0 1,0-1,1 1,0 0,1 0,0 0,1 0,0 0,0 0,1 0,1 0,-1-1,2 1,0 2,-2-8,1 1,-1-1,1 0,0 0,0 1,1-2,-1 1,1 0,0 0,0-1,0 1,1-1,-1 0,1 0,-1-1,1 1,0-1,0 1,0-1,1 0,-1-1,0 1,1-1,-1 0,1 0,-1 0,1-1,-1 1,1-1,0 0,-1-1,1 1,1-1,1 0,0-1,1 1,-1-1,0-1,0 1,0-1,2-2,-3 1</inkml:trace>
  <inkml:trace contextRef="#ctx0" brushRef="#br0" timeOffset="5528.07">660 1043,'0'0,"0"0,5 22,23 85,30 134,-57-238</inkml:trace>
  <inkml:trace contextRef="#ctx0" brushRef="#br0" timeOffset="5864">607 1340,'0'0,"0"0,0 0,0 0,0 0,4-1,3-2,4-2,6-3,3-3,4-3,0-2,1-3,-6 3,-4 4</inkml:trace>
  <inkml:trace contextRef="#ctx0" brushRef="#br0" timeOffset="6954.1">817 1026,'1'15,"1"0,0 0,1 0,5 12,3 19,28 149,-39-215,0 0,1 0,0 0,2 0,1 0,3-10,-6 23,1 0,8-33,-10 38,1-1,0 1,0 0,0-1,1 1,-1 0,0 0,1 0,-1 0,1 0,0 0,0 0,1-1,-2 3,0 0,0-1,0 1,-1 0,1 0,0 0,0 0,0 0,0 1,0-1,-1 0,1 0,0 0,0 1,0-1,-1 0,1 1,0-1,0 1,-1-1,1 1,0-1,-1 1,1 0,-1-1,1 1,-1 0,1-1,0 2,19 25,-14-18,-1-2,1 0,-1 0,1-1,1 0,0 0,-1 0,2-1,6 5,-11-9,-1 0,0 0,1 0,0 0,-1-1,1 1,-1-1,1 1,0-1,-1 0,1 0,0 0,0 0,-1 0,1-1,-1 1,1-1,0 0,-1 0,1 0,-1 0,1 0,-1-1,0 1,0-1,0 1,1-1,-1 0,-1 0,1 0,0 0,4-5,-1 0,0 0,0 0,-1-1,0 0,0 1,-1-1,0-1,-1 1,0 0,0-1,0 1,-1-1,0-2,-1 6,1 0,-1-1,0 1,-1 0,1 0,-1 0,0 0,0 0,-1 0,1 0,-1 0,0 1,-1-1,1 0,-1 1,0 0,0 0,0 0,0 0,-1 0,1 0,-1 1,0 0,-3-2,6 4,0 1,-1-1,1 0,0 1,0-1,-1 1,1 0,0-1,-1 1,1 0,0 0,-1 0,1 0,-1 0,1 0,0 0,-1 0,1 1,0-1,-1 0,1 1,0-1,0 1,-1-1,1 1,0 0,0 0,0 0,0-1,0 1,0 0,0 0,0 0,0 0,1 1,-1-1,0 0,0 0,1 0,-1 1,1-1,-1 0,1 0,0 1,0 0,-3 5,1 0,0 1,0 0,1-1,0 1,1 0,0 3,0-4,1 0,-1 0,2-1,-1 1,1 0,0-1,0 0,1 1,0-1,0 0,0 0,1-1,0 1,0-1,0 0,1 0,0 0,0 0,0-1,3 2,-3-3,0 0,0 0,0-1,1 1,-1-1,0-1,1 1,0-1,-1 0,1 0,0-1,-1 1,1-1,0-1,0 1,-1-1,1 0,0 0,-1 0,1-1,-1 0,0 0,1-1,1-1,-1 1,-3 0</inkml:trace>
  <inkml:trace contextRef="#ctx0" brushRef="#br0" timeOffset="7845.81">997 1728,'2'4,"0"-1,-1 0,1 1,-1-1,1 1,-1-1,-1 1,1 1,4 11,32 69,-20-47,-1 0,-2 1,7 35,-20-72,-1-1</inkml:trace>
  <inkml:trace contextRef="#ctx0" brushRef="#br0" timeOffset="8312.79">984 1756,'1'-5,"0"1,0-1,0 1,1-1,-1 1,1 0,0-1,0 1,1 0,-1 0,1 0,0 1,2-3,44-44,-47 49,0-1,0 0,0 1,0-1,0 1,0 0,0-1,1 1,-1 0,0 0,1 1,-1-1,1 0,-1 1,1-1,-1 1,1 0,-1 0,1 0,2 1,-3-1,-1 1,1 0,0 0,0 0,-1 0,1 0,-1 1,1-1,-1 0,1 1,-1-1,0 1,0 0,1-1,-1 1,0 0,-1 0,1 0,0-1,0 1,-1 0,1 0,-1 0,0 0,0 0,0 2,1 8,0 0,-2-1,1 1,-2 0,0 0,0-1,-1 1,0-1,-1 1,0-1,-1 0,0-1,-1 1,0-1,-1 0,0-1,0 1,-2 0,-2-2,9-7</inkml:trace>
  <inkml:trace contextRef="#ctx0" brushRef="#br0" timeOffset="8963.34">1228 1640,'2'17,"0"-1,1 0,1 0,1 0,0-1,1 1,1-1,0-1,1 1,8 11,-19-33,0 0,0 1,0-1,1-1,0 1,0 0,1-5,-8-56,9 68,-1-3,-2-65,3 63,0 1,1-1,-1 1,1 0,0 0,0-1,0 1,1 0,-1 0,1 0,0 0,0 1,1-1,0-1,-1 4,-1 0,1 0,-1 0,1 0,0 0,-1 0,1 1,0-1,0 1,-1-1,1 1,0 0,0 0,0-1,0 1,-1 1,1-1,0 0,0 0,1 1,4 0</inkml:trace>
  <inkml:trace contextRef="#ctx0" brushRef="#br0" timeOffset="9582">1504 1532,'0'0,"-24"-13,21 12,1 0,0 1,0-1,0 1,-1 0,1 0,0-1,0 1,-1 1,1-1,0 0,0 1,-1-1,1 1,0-1,0 1,0 0,0 0,0 0,0 0,0 1,0-1,1 0,-1 1,0-1,1 1,-1 0,1-1,-1 1,1 0,0 0,0 0,0 0,0 0,0 0,0 0,1 0,-1 1,1-1,-1 0,1 0,0 2,-1 3,0-1,1 1,0 0,1-1,-1 1,1-1,0 1,1-1,-1 0,1 1,1-1,-1 0,1 0,1 2,-2-5,0 0,0 0,0-1,0 0,1 1,-1-1,1 0,-1 0,1 0,0 0,-1 0,1-1,0 1,0-1,0 0,0 0,1 0,-1 0,0-1,0 1,1-1,-1 0,0 0,0 0,1 0,0-1,-1 0,-1 1,0-1,1 0,-1-1,0 1,0 0,0-1,0 1,0-1,0 1,0-1,0 0,-1 0,1 0,0 0,-1 0,0 0,0-1,1 1,-1 0,-1-1,1 1,0-1,-1 1,1-1,-1 1,1-1,-1 1,0-1,0 1,-1-1,1 1,-1-3,0-3,0 1,0 0,-1 0,0-1,0 1,-1 0,1 1,-2-1,1 0,-1 1,0 0,0 0,-1 0,0 0,0 1,0 0,-1-1,-1 1</inkml:trace>
  <inkml:trace contextRef="#ctx0" brushRef="#br0" timeOffset="10391.51">1507 1199,'3'4,"-1"1,1-1,-1 0,0 1,0-1,0 1,0 2,6 14,55 97,-38-74,-1 1,-2 1,8 31,-32-87,0-1,1 0,0 0,1 0,0 0,0 0,2 0,-1 0,3-10,-3 15,1-1,0 1,0-1,0 1,0 0,1 0,0 0,1 0,-1 0,1 1,0 0,0 0,1 0,0 0,-1 0,2 1,-1 0,6-3,-10 6,1 0,-1 0,1 0,0 0,-1 1,1-1,0 1,0-1,-1 1,1 0,0 0,0 0,0 0,-1 0,1 0,0 0,0 0,0 1,-1-1,1 1,0-1,-1 1,1 0,0 0,-1 0,1 0,-1 0,1 0,-1 0,0 0,1 0,-1 1,0-1,0 1,0-1,0 1,0-1,0 1,0-1,-1 1,1 0,-1 0,1 1,1 3,0 0,-1 0,0 0,0 0,-1 0,1 0,-1 0,-1 0,1 0,-1 0,0 0,-1 4,-2-1,1-1,-1 1,-1-1,1 0,-2 0,1-1,-3 3,5-6,0 0,-1 0,0-1,0 1,0-1,0 1,-1-1,0-1,1 1,-1-1,0 1,0-1,-1 0,-9-3,11-1</inkml:trace>
  <inkml:trace contextRef="#ctx0" brushRef="#br0" timeOffset="11193.96">1834 973,'6'31,"5"21,1 3,15 42,-22-82,1-1,0 0,1 0,0 0,1-1,1 0,0 0,8 8,-14-18,0 0,0 0,0 0,0-1,1 1,-1-1,1 0,-1 0,1 0,0 0,0-1,0 1,0-1,0 0,0 0,0-1,0 1,0-1,0 0,0 0,0 0,3-1,-2-1,1 1,0-1,-1-1,1 1,-1-1,1 0,-1 0,0 0,0-1,-1 0,1 0,-1 0,0 0,0-1,1-1,3-5,0-1,0 0,-1-1,-1 1,0-2,0 1,0-7,-4 15,0-1,0 0,-1 0,0 0,0 0,-1 1,1-1,-1-1,-1 1,1 1,-1-1,0 0,0 0,-1 0,0 0,0 1,0-1,-3-5,4 10,0-1,0 0,0 0,0 1,0-1,-1 1,1-1,0 1,-1 0,1-1,-1 1,0 0,1 0,-1 0,0 0,1 0,-1 0,0 1,0-1,0 1,0-1,0 1,0 0,0-1,0 1,0 0,0 0,0 1,0-1,1 0,-1 1,0-1,0 1,-2 0,2 1,-1-1,1 1,0 0,0 0,0 0,0 1,0-1,0 0,0 1,1-1,-1 1,1 0,0-1,0 1,0 0,0 0,0 0,0-1,1 1,0 0,-1 0,1 3,0 4,1 1,0-1,1 1,0-1,0 0,1 0,1 0,0 0,0 0,0-1,1 0,1 0,0 0,0 0,-3-6,-1 1,1-1,-1 0,1-1,0 1,0 0,1-1,-1 1,0-1,1 0,-1 0,1-1,0 1,-1-1,1 0,0 0,0 0,0 0,0 0,0-1,0 0,0 0,0 0,0 0,0-1,0 0,0 1,0-1,0-1,-1 1,1-1,0 1,-1-1,1 0,-1 0,3-3,7-4</inkml:trace>
  <inkml:trace contextRef="#ctx0" brushRef="#br0" timeOffset="12145.76">2204 1031,'0'0,"11"20,81 125,-101-167,2-1,0 0,0-8,5 20,1 1,0-1,0 1,1-1,0 0,1 0,0 1,2-8,-3 17,0 0,0 0,0 0,1 0,-1 0,0 0,1 0,-1 0,0 0,1 0,-1 0,1 0,-1 0,1 1,0-1,-1 0,1 0,0 1,0-1,-1 0,1 1,0-1,0 1,0-1,0 1,0-1,0 1,0 0,0-1,0 1,0 0,0 0,0 0,0 0,0 0,0 0,0 0,0 0,0 0,0 0,0 0,0 1,0-1,0 1,0-1,-1 0,1 1,0-1,0 1,0 0,0-1,-1 1,1 0,0-1,0 1,6 5,-1 0,1 0,-1 0,0 1,4 6,9 18,12 27,-21-41,-18-42,1 1,1-1,1 0,0-15,4 33,0 0,1 0,0 0,0 0,1 0,0 0,0 0,0 0,1 0,0 1,1-1,-1 1,1-1,0 1,1 0,-1 0,1 0,1 1,0-1,-4 4,0 1,0 0,1 0,-1 0,1 0,-1 0,1 0,-1 0,1 0,0 0,-1 1,1-1,0 1,-1-1,1 1,0 0,0 0,0-1,-1 1,1 1,0-1,0 0,1 0,0 2,0-1,0 0,-1 1,1-1,0 1,-1 0,1 0,-1 0,1 0,-1 0,0 1,2 2,5 7,-1 1,0 1,-1-1,-1 1,0 1,2 4,-4-8,1 0,0 0,0 0,1-1,1 1,4 4,-3-7</inkml:trace>
  <inkml:trace contextRef="#ctx0" brushRef="#br0" timeOffset="13245.82">2681 844,'3'-1,"0"0,0 0,0 0,0 0,0-1,0 1,0-1,-1 0,1 0,2-2,-1 1,9-6,0-1,0-1,-1 0,0-1,-1 0,0-1,-7 8</inkml:trace>
  <inkml:trace contextRef="#ctx0" brushRef="#br0" timeOffset="14058.99">3130 550,'-2'-2,"-1"0,0 0,1 1,-1-1,0 1,1 0,-1 0,0 0,0 0,0 0,0 1,0 0,0-1,0 1,0 0,0 0,0 0,0 1,0-1,0 1,0 0,0 0,0 0,0 0,1 0,-3 1,-2 1,0 1,1 0,-1 0,1 0,0 0,0 1,0 0,0 1,1-1,0 1,2 0,0-1,0 1,1 0,0 0,0 0,1 0,-1 0,1 0,0 0,1 0,0 1,0-1,0 0,1 0,0 1,0-1,0 0,1 0,0 0,1 2,-1-4,-1 0,1 0,0 0,1 0,-1 0,1-1,-1 1,1-1,0 0,0 1,1-1,-1-1,3 2,-4-2,1-1,0 1,0-1,0 0,0 0,0 0,0-1,0 1,0-1,0 0,0 1,0-1,0-1,0 1,0 0,0-1,1 1,-1-1,-1 0,2-1,0 0,0 0,0 0,0 0,0-1,0 0,-1 0,1 0,-1 0,0 0,0-1,0 0,-1 1,1-1,-1 0,0 0,0 0,0 0,-1-1,1 1,-1-1,0 1,0-1,-1 1,1-1,-1 1,0-3,0 0,0 0,0 0,0 0,-1 0,0 0,-1 1,1-1,-1 0,-1 1,1 0,-1-1,0 1,0 0,-1 0,0 1,0-1,-2-1,-21-13,21 17</inkml:trace>
  <inkml:trace contextRef="#ctx0" brushRef="#br0" timeOffset="15305.78">3178 507,'0'0,"0"0,9 23,8 11,2-1,18 26,-42-69,1 0,0-1,1 0,0 1,0-1,0-8,0 3,-1-1,2-1,0 0,1 1,0-1,2-8,-1 20,1 1,-1-1,1 1,0 0,0-1,1 1,0 0,0 0,0 0,0 0,1 0,0 0,0 1,0-1,1 1,-1 0,1 0,0 0,3-2,-5 5,0-1,0 1,0 0,0 0,1 0,-1 0,0 0,1 1,-1-1,0 0,1 1,-1 0,1 0,-1 0,1 0,-1 0,0 0,1 0,-1 1,1-1,1 2,0 0,0 0,-1 0,1 0,-1 1,1-1,-1 1,0 0,0 0,0 0,0 0,-1 1,1 0,6 9,-1 1,-1 1,0-1,-1 1,-1 0,1 4,2 14,-5-19,0 0,2 0,2 7,-7-21,1 1,-1-1,0 0,0 1,0-1,1 1,-1-1,0 0,0 1,1-1,-1 0,0 1,0-1,1 0,-1 0,0 1,1-1,-1 0,1 0,-1 0,0 1,1-1,-1 0,0 0,1 0,-1 0,1 0,-1 0,1 0,-1 0,0 0,1 0,-1 0,1 0,-1 0,0 0,1 0,15-13,9-22,-13 14,-1-1,-1 0,-1-1,-1 0,3-14,-9 29,0-1,0 1,-1-1,0 0,0 1,-1-1,0 0,-1 0,0 1,0-1,-1 0,0 1,-1 0,0-1,0 1,0 0,-2-1,4 7,-1 0,1 0,0 0,-1 0,1 0,-1 0,0 1,1-1,-1 1,0-1,0 1,0 0,0-1,0 1,0 0,0 1,-1-1,1 0,0 1,-1-1,1 1,0-1,-1 1,1 0,0 0,-1 0,0 1,1-1,0 1,0 0,0 0,0 0,0 0,0 0,0 1,0-1,1 0,-1 1,1 0,-1-1,1 1,-1 0,1 0,0-1,0 1,0 0,0 0,0 0,1 0,-1 1,0-1,1 0,0 0,-1 0,1 0,0 1,0 0,0 5,1 0,0 0,0 0,0 0,1 0,0 0,1 0,0-1,0 1,0-1,1 0,0 0,1 0,-1 0,1-1,1 0,-1 0,1 0,0-1,0 0,6 4,-6-5,-1 0,1-1,0 1,0-1,0-1,0 1,1-1,-1 0,1 0,-1-1,1 0,-1 0,1-1,0 1,0-2,-1 1,1-1,0 0,-1 0,1 0,-1-1,1 0,-1-1,0 1,0-1,3-2,-1-1,-3 1</inkml:trace>
  <inkml:trace contextRef="#ctx0" brushRef="#br0" timeOffset="16628.06">1902 1806,'-23'-16,"19"13,1 0,0 1,-1 0,1 0,-1-1,1 2,-1-1,0 0,0 1,-2 0,1-1,-1 1,1 1,-1-1,0 1,1 0,-1 0,0 1,1-1,-1 1,1 1,-1-1,1 1,0 0,-1 0,1 0,0 1,0 0,0 0,-3 3,5-3,0-1,0 1,0 0,1 0,-1 1,1-1,0 1,0-1,0 1,0-1,1 1,0 0,-1 0,1 0,1 0,-1 0,0 0,1 0,0 0,0 0,0 0,1 0,-1 0,1 0,0 0,0 0,0 0,1 0,0 0,1 2,0 0,0 0,1 0,0 0,0-1,1 1,-1-1,1 0,1-1,-1 1,0-1,1 0,0 0,0-1,0 0,0 0,6 2,-9-4,0 0,0 0,0 0,0-1,1 1,-1-1,0 0,0 0,0 0,1 0,-1 0,0-1,0 1,0-1,0 0,1 0,-1 0,-1 0,1-1,0 1,0-1,0 0,-1 0,1 0,-1 0,1 0,-1 0,0-1,0 1,0-1,0 1,-1-1,1 0,-1 0,1 0,-1 0,0 0,0-2,1-1,0 0,-1 0,0 0,-1-1,1 1,-1 0,0 0,-1-1,1 1,-1 0,-1 0,1 0,-1 0,0 0,0 0,-1 1,0-1,-2-3,10 14,0 0,0 0,0-1,0 0,1 0,0 0,0 0,2 0,11 8,-7-4</inkml:trace>
  <inkml:trace contextRef="#ctx0" brushRef="#br0" timeOffset="17113.97">2029 1721,'16'18,"-1"2,0 0,-2 0,11 22,8 12,-5-14,-15-24,-1 1,0 0,-2 1,0 0,1 5,-9-22,-1 0</inkml:trace>
  <inkml:trace contextRef="#ctx0" brushRef="#br0" timeOffset="17555.62">2027 1696,'15'-28,"-10"23,0 1,0-1,1 1,-1 0,1 1,0-1,0 1,0 0,0 1,1 0,-1 0,1 0,-1 0,1 1,6 0,-9 1,-1 0,1 0,-1 0,0 0,1 1,-1 0,0-1,0 1,1 0,-1 1,0-1,0 1,0-1,0 1,0 0,-1 0,1 0,-1 0,1 1,-1-1,0 1,0-1,0 1,0 0,0 0,0 0,-1 0,0 0,1 0,-1 0,0 1,0 1,0 2,0 1,0-1,-1 0,0 0,0 0,0 1,-1-1,0 0,-1 0,0 0,0 2,0-4,1-1,-1 1,0-1,0 0,0 1,-1-1,1 0,-1 0,0 0,0-1,-1 1,1-1,-1 0,0 0,1 0,-1 0,-2 0,2-1</inkml:trace>
  <inkml:trace contextRef="#ctx0" brushRef="#br0" timeOffset="18073.76">2303 1603,'11'21,"36"73,-18-31,3-2,29 39,-49-85,-9-13,-6-11,0 4</inkml:trace>
  <inkml:trace contextRef="#ctx0" brushRef="#br0" timeOffset="18526.82">2288 1582,'-8'-27,"8"22,1 1,-1-1,1 1,0-1,1 1,-1-1,1 1,0 0,0 0,0 0,1 0,-1 0,1 0,0 1,0-1,0 1,1 0,-1 0,1 0,-1 0,1 1,0-1,0 1,4-1,-4 0,0 1,0 0,0 0,0 0,1 1,-1-1,0 1,1 0,0 1,-1-1,1 1,-1-1,1 1,0 1,-1-1,1 1,-1 0,1 0,-1 0,1 0,-1 1,0 0,1 0,1 1,-4-1,0 0,0-1,-1 1,1 0,-1 0,0 0,1 0,-1 0,0 0,0 0,0 0,0 1,-1-1,1 0,0 1,-1-1,0 0,0 1,1-1,-1 3,-1 1,1-1,-1 0,0 0,0 0,0 0,-1-1,0 1,-1 2,0 0,0-1,0 0,-1 0,0 0,0 0,0-1,-1 0,0 0,0 0,0 0,-1-1,1 1,-6 1,7-4</inkml:trace>
  <inkml:trace contextRef="#ctx0" brushRef="#br0" timeOffset="19126">2539 1421,'8'20,"1"-1,1-1,1 1,0-2,9 11,3 6,-16-24,-16-21,-15-23,18 22,0 0,1-1,1 1,0-1,1 0,0 0,1 0,0-5,2 12,-1 1,1 0,1 0,-1 0,1 0,0-1,0 1,0 0,1 0,-1 0,1 1,1-1,-1 0,1 1,-1-1,1 1,1 0,-1 0,0 0,1 1,0-1,2-1,1 0</inkml:trace>
  <inkml:trace contextRef="#ctx0" brushRef="#br0" timeOffset="19758.27">2871 1288,'-24'-19,"21"17,0 1,0-1,0 1,0 0,0 1,0-1,0 0,0 1,0 0,0-1,0 1,-1 0,1 1,0-1,0 1,0-1,0 1,0 0,0 0,0 0,0 1,0-1,1 1,-3 0,1 2,-1-1,1 1,0 0,0 1,1-1,-1 0,1 1,0 0,0 0,1 0,-1 0,1 0,-1 4,1-3,0-1,1 1,0 0,0 0,0-1,1 1,0 0,0 0,0 0,1 0,0 0,0-1,1 2,-1-4,0 0,0 0,0 0,1 0,-1-1,1 1,0-1,0 1,0-1,0 0,0 1,0-1,1 0,-1 0,1-1,-1 1,1 0,0-1,-1 0,1 1,0-1,0 0,0-1,2 1,-3 0,1-1,-1 1,1-1,-1 0,1 1,-1-2,1 1,-1 0,1 0,-1-1,1 1,-1-1,1 0,-1 0,0 0,0 0,1 0,-1 0,0 0,0-1,0 1,0-1,0 0,0 0,-1 1,1-1,-1 0,1 0,-1-1,0 1,0 0,0 0,0-1,0 1,0 0,0-1,-1 1,1-2,0-3,0 0,0 0,-1 1,1-1,-2 0,1 0,-1 0,0 0,0 0,-1 0,0 1,0-1,-2-3,2 6,0 0,0 0,0 0,-1 1,0-1,0 0,0 1,0 0,0 0,-1 0,0 0,0 0,-4-2</inkml:trace>
  <inkml:trace contextRef="#ctx0" brushRef="#br0" timeOffset="20558.58">3003 1177,'-2'-1,"-1"0,1 0,0 0,-1 0,1 1,0 0,-1-1,1 1,-1 0,1 0,-1 0,-1 0,2 1,0-1,0 0,-1 1,1-1,0 1,0 0,0 0,0 0,0 0,0 0,0 0,1 0,-1 1,0-1,1 1,-1-1,1 1,-1 0,1-1,0 1,-1 1,0 1,0 0,1 0,-1 1,1-1,0 0,0 0,0 1,1-1,0 0,0 1,0 0,0 2,0 0,1 0,0-1,1 1,-1 0,1-1,0 1,1-1,0 0,0 0,0 0,1 0,-1 0,4 3,-6-8,0 1,0-1,0 0,0 0,0-1,0 1,0 0,0 0,0 0,0-1,0 1,1 0,-1-1,0 1,1-1,-1 0,0 1,1-1,-1 0,0 0,1 0,-1 0,0 0,1 0,-1 0,0 0,1 0,-1-1,0 1,1-1,-1 1,0-1,0 1,1-1,-1 0,0 0,0 1,0-1,0 0,0 0,0 0,0 0,0 0,-1 0,1-1,0 1,-1 0,1 0,0 0,-1-1,3-4,0-1,-1 1,1-1,-2 1,1-1,-1 0,0 0,0 0,0-2,-2-2,0-1,0 1,-1 0,0 0,-1 1,0-1,-1 0,-2-3,11 19,-1 0,1 0,0-1,0 0,1 0,-1 0,1-1,0 0,1 1,1 1,60 29,-62-32</inkml:trace>
  <inkml:trace contextRef="#ctx0" brushRef="#br0" timeOffset="21109.03">3259 1023,'-4'1,"0"-1,0 1,0 0,0 0,1 0,-1 1,0 0,1-1,-1 1,1 0,-1 1,1-1,0 0,0 1,0 0,0 0,1 0,-1 0,1 0,-1 0,1 1,0-1,1 1,-2 1,1 0,-1 0,1 1,0-1,1 0,-1 1,1-1,0 1,0-1,1 1,0 0,0-1,0 1,1 0,-1-1,1 1,1-1,-1 1,0-3,1 0,-1 0,0-1,1 1,-1 0,1-1,0 0,0 1,0-1,0 0,0 0,0 0,1 0,-1 0,1-1,-1 1,1-1,0 0,-1 0,1 1,0-2,0 1,0 0,0-1,0 1,0-1,0 0,0 0,0 0,0 0,0-1,-1 1,1-1,0 1,0-1,2-1,2-1,1 1,-1-2,0 1,0-1,0 0,0-1,-1 1,0-1,0-1,0 1,0-1,-1 0,1-1,0-3</inkml:trace>
  <inkml:trace contextRef="#ctx0" brushRef="#br0" timeOffset="21823.76">3315 834,'1'5,"1"-1,-1 1,1-1,0 1,0-1,1 0,-1 0,1 0,0 0,7 11,5 14,-1-2,0-1,2 0,1-1,1 0,1-2,2 1,-23-65,1 38,0-78,1 75,0 0,1 0,0 0,0 0,1 1,0-1,0 0,0 1,1-1,-1 1,1 0,1-2,-2 6,-1 0,0 0,1-1,-1 1,1 0,0 0,-1 0,1 1,0-1,-1 0,1 1,0-1,0 1,0-1,0 1,0 0,-1 0,1 0,0 0,0 0,0 0,0 0,0 1,0-1,-1 1,1-1,0 1,0 0,-1 0,1 0,0 0,0 0,10 6,-1 0,0 1,0 0,3 4,-4-4,54 43,-58-47</inkml:trace>
  <inkml:trace contextRef="#ctx0" brushRef="#br0" timeOffset="22703.27">2993 1723,'-1'-1,"-1"-1,0 1,1-1,-1 1,0-1,1 1,-1 0,0 0,0 0,0 0,0 0,0 1,0-1,-1 1,1-1,0 1,0-1,0 1,0 0,-1 0,1 0,0 1,0-1,0 0,-1 1,1 0,0-1,0 1,0 0,0 0,0 0,0 0,0 1,-1 0,-1 1,1 0,0-1,1 1,-1 1,0-1,1 0,0 0,0 1,0 0,0-1,0 1,1 0,0 0,-1 0,1 0,1 1,-1 1,0 1,1-1,0 0,1 1,-1-1,1 0,1 1,-1-1,1 0,0 0,0 0,1 0,0 0,0-1,0 1,0-1,1 0,0 0,0 0,1 0,-2-2,0 0,1-1,-1 1,0-1,1 0,-1 0,1 0,0 0,-1-1,1 1,0-1,0 0,0 0,0-1,0 1,0-1,0 0,1 0,-1 0,0-1,0 1,0-1,0 0,0 0,0 0,-1-1,1 0,0 1,-1-1,1 0,1-2,1 0,0-1,0 1,-1-1,1 0,-1-1,0 1,-1-1,4-5,-3 2</inkml:trace>
  <inkml:trace contextRef="#ctx0" brushRef="#br0" timeOffset="23370">3221 1628,'0'0,"-29"5,24-3,1 0,0 1,0 0,0-1,0 1,1 1,-1-1,1 1,0-1,0 1,0 0,0 0,1 0,0 0,-1 1,2-1,-1 1,0-1,1 1,0 0,0-1,0 5,0-5,1 0,-1 1,1-1,0 0,0 1,0-1,1 0,0 1,0-1,0 0,0 0,1 0,-1 0,1 0,0 0,0 0,1 0,-1-1,1 1,0-1,0 0,0 0,0 0,0 0,2 1,-2-3,-1 1,1-1,0 1,0-1,0 0,0 0,0 0,0-1,0 1,0-1,0 0,0 0,1 0,-1 0,0 0,0-1,0 1,0-1,0 0,0 0,0 0,0 0,0 0,-1-1,1 1,0-1,-1 0,1 0,-1 0,0 0,2-2,0 0,-1 1,0-1,0 0,0 0,0-1,-1 1,0 0,0-1,0 1,0-1,-1 0,1 0,-1 1,-1-1,1 0,-1 0,1 0,-2 0,1-4,-2 0,0 1,0 1,-1-1,0 0,0 0,-1 1,-3-5,5 8,-1 0,1 1,-1-1,0 1,0-1,0 1,-1 0,1 0,-1 0,0 1,0-1,1 1,-1 0,-4-1,5 2</inkml:trace>
  <inkml:trace contextRef="#ctx0" brushRef="#br0" timeOffset="24184.72">3333 1542,'2'5,"-1"-1,1 1,1-1,-1 0,1 0,-1 0,1 0,0 0,4 3,2 4,-3-1,1-2,0 1,0-1,1 0,0 0,9 6,-15-13,-1 1,1-1,0 0,0 0,0 0,0-1,0 1,0 0,0-1,0 1,0-1,0 0,0 0,0 0,0 0,0 0,1 0,-1 0,0-1,0 1,0-1,0 1,0-1,0 0,0 0,0 0,-1 0,1 0,0 0,-1-1,1 1,0 0,-1-1,1 0,-1 1,0-1,0 0,0 1,1-2,3-5,-1 1,0-1,-1 0,0 0,0 0,-1 0,1-1,-2 1,1-1,-1 1,-1-8,1 8,-1 1,0-1,-1 1,0 0,0 0,-1-1,1 1,-1 0,-1 0,0 1,0-1,0 0,-1 1,0-1,16 23,0-1,1 0,1-1,0 0,1-1,1-1,0 0,3 1,-17-13,-1 1,0 0,0-1,0 0,0 1,1-1,-1 1,0-1,0 0,1 0,-1 0,0 0,1 0,-1 0,0 0,0 0,1-1,-1 1,0 0,0-1,1 1,2-2</inkml:trace>
  <inkml:trace contextRef="#ctx0" brushRef="#br0" timeOffset="24674.09">3520 1242,'11'24,"7"9,3-1,0 0,2-2,1-1,2 0,19 15,-44-43</inkml:trace>
  <inkml:trace contextRef="#ctx0" brushRef="#br0" timeOffset="25279.97">3860 1275,'-2'-3,"0"1,0-1,-1 1,1 0,-1 0,0-1,0 2,0-1,0 0,0 1,0-1,0 1,0 0,-1 0,1 0,0 0,-1 1,1-1,0 1,-1 0,1 0,-1 0,1 1,0-1,-1 1,1 0,0 0,-1 0,1 0,0 0,0 1,0-1,0 1,0 0,0 0,1 0,-1 0,1 1,-1-1,0 2,1-2,-1 1,1 0,0 0,0 0,0 0,0 0,0 0,1 1,0-1,-1 0,1 1,1-1,-1 1,0 0,1-1,0 1,-1-1,2 1,-1 0,0-1,1 1,-1 0,1-1,0 1,0-1,1 0,-1 1,1-1,-1 0,1 0,0 0,0 0,1 0,-1 0,1 0,-1-1,3 2,-3-2,0 0,0 0,0 0,1-1,-1 1,0-1,1 0,-1 1,1-1,-1 0,1-1,-1 1,1 0,0-1,-1 1,1-1,0 0,0 0,-1 0,1 0,0-1,-1 1,1-1,0 1,-1-1,1 0,-1 0,3-1,-1-1,-1 0,0 1,1-1,-1 0,0-1,0 1,-1 0,1-1,-1 0,0 1,0-1,0 0,0 0,0 0,-1-1,0 1,0-2,3-13,-1 2</inkml:trace>
  <inkml:trace contextRef="#ctx0" brushRef="#br0" timeOffset="25691.18">3716 1099,'19'22,"49"62,65 60,-131-142</inkml:trace>
  <inkml:trace contextRef="#ctx0" brushRef="#br0" timeOffset="26786.92">3373 1887,'15'22,"35"40,-30-39,-1 1,-1 0,13 25,-32-57,1 0,-1 0,2 0,-1-1,1 1,2-6,-3 9,2-5,0 0,0 0,1 0,1 0,-1 1,4-6,-5 12,-1-1,1 1,0 0,0 0,0 0,1 0,-1 0,1 0,-1 1,1-1,0 1,0 0,0 0,1 0,-1 0,0 0,1 1,-1-1,2 1,-3 0,0 1,-1 0,1 0,0-1,-1 1,1 0,0 1,-1-1,1 0,0 0,-1 1,1-1,-1 1,1-1,-1 1,1 0,-1 0,1 0,-1 0,1 0,-1 0,1 1,0 0,0 1,0 0,0-1,0 1,-1 0,1 0,-1 1,0-1,0 0,0 0,0 2,1 4,0 0,-2 1,1-1,-1 0,0 1,-1-1,-1 10,0-13,0 1,-1 0,1-1,-1 1,-1-1,1 0,-1 0,0 0,0 0,-3 1,5-4,0-1,1 0,-1 0,0 0,-1-1,1 1,0 0,0-1,-1 0,1 1,-1-1,1 0,-1 0,1 0,-1-1,0 1,1-1,-1 1,0-1,0 0,1 0,-1 0,0 0,0-1,1 1,-1-1,0 1,0-1,-2-2,2 0</inkml:trace>
  <inkml:trace contextRef="#ctx0" brushRef="#br0" timeOffset="27549.06">3736 1953,'7'-6,"5"-5,1 0,-2-1,1 0,-2-1,5-7,-12 16,0-1,-1 1,0 0,0-1,-1 1,1-1,-1 0,0 1,0-1,0 0,-1 0,0 1,0-1,0 0,0 0,-1 0,0 1,0-1,0 0,-1 1,0-3,1 5,0 0,0 0,1 0,-2 0,1 0,0 0,0 0,0 1,-1-1,1 0,-1 1,0-1,1 1,-1 0,0-1,0 1,0 0,0 0,0 0,1 1,0 0,1 0,-1 0,0 0,0 0,1 0,-1 0,0 0,1 0,-1 0,0 0,1 0,-1 0,0 1,1-1,-1 0,0 1,1-1,-1 0,1 1,-1-1,0 1,0 1,0-1,0 0,0 1,0 0,0-1,0 1,0 0,1-1,-1 1,1 0,-1 0,1-1,0 1,-2 7,2-1,-1 1,1 0,0-1,1 1,0-1,1 1,0-1,0 0,0 0,1 1,0-1,1-1,0 1,0-1,1 1,5 5,-8-9,1-1,0 0,0 0,0 0,0 0,0 0,1-1,0 0,-1 1,1-1,0 0,0-1,0 1,0-1,0 0,0 0,0 0,1 0,-1-1,0 0,0 0,1 0,-1 0,0-1,0 1,1-1,-1 0,0 0,0-1,0 1,0-1,-1 0,1 0,0-1,-1 1,1-1,22-16,-25 18,1 0,-1 0,1 0,-1-1,1 1,-1 0,0-1,0 1,0-1,0 0,0 1,0-1,0 0,-1 1,1-2,-1 3,-1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4:26.190"/>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1 537,'7'18,"159"379,-154-372,18 45,-29-68</inkml:trace>
  <inkml:trace contextRef="#ctx0" brushRef="#br0" timeOffset="439.28">18 881,'3'0,"0"0,0 0,0-1,0 0,-1 0,1 1,0-1,0-1,-1 1,2-1,4-1,18-8,0 0,-1-1,8-7,-21 12,0-1,-1 0,-1 0,1-1,-1-1,-1 0,9-10,-14 13,-2 3</inkml:trace>
  <inkml:trace contextRef="#ctx0" brushRef="#br0" timeOffset="1184.53">232 399,'6'29,"88"324,-47-188,-50-187,1 0,0 1,2-1,2-21,-1 24,-1 12,0-15,0 0,2 0,1 0,0 1,2-1,0 1,4-7,-9 28,0 0,1-1,-1 1,0 0,0-1,0 1,1-1,-1 1,0 0,0 0,1-1,-1 1,0 0,1-1,-1 1,0 0,1 0,-1 0,1-1,-1 1,0 0,1 0,-1 0,1 0,-1 0,0 0,1 0,-1 0,1 0,-1 0,1 0,-1 0,0 0,1 0,-1 0,1 0,-1 0,0 1,1-1,-1 0,0 0,1 0,-1 1,0-1,1 0,-1 1,0-1,1 0,-1 0,0 1,0-1,1 1,-1-1,17 23,-14-20,30 51,15 21,-43-68,1 0,0 0,0-1,1 1,-1-1,2-1,-1 1,3 0,-8-5,0 0,0 0,0 0,0 0,0-1,0 1,0-1,0 1,0-1,1 0,-1 0,0 0,0 0,1 0,4-2</inkml:trace>
  <inkml:trace contextRef="#ctx0" brushRef="#br0" timeOffset="1511.74">657 574,'0'0,"0"0,1 1,1 3,2 4,2 5,2 3,3 3,1 4,1 0,0 0,-1-1,0-3,-3-4,-2-5,-3-4,-1-2</inkml:trace>
  <inkml:trace contextRef="#ctx0" brushRef="#br0" timeOffset="1873.49">596 425,'0'0,"0"0,0 0,0 0</inkml:trace>
  <inkml:trace contextRef="#ctx0" brushRef="#br0" timeOffset="2349.51">875 412,'-24'5,"19"-3,1 1,0-1,0 1,0 0,0 1,1-1,-1 0,1 1,0 0,0 0,0 0,1 0,-1 0,1 1,0-1,0 1,0 0,1-3,1 0,-1-1,1 1,-1 0,1 0,0 0,0 0,0 0,0 0,0 0,0 0,0-1,1 1,-1 0,1 0,-1 0,1 0,0-1,0 1,0 0,0 0,0-1,0 1,0-1,0 1,1-1,-1 0,1 1,-1-1,1 0,-1 0,1 0,0 0,-1 0,1 0,0-1,0 1,-1-1,1 1,0-1,0 1,0-1,1 0,46 4,17 3,-62-6,1 0,-1 0,0 1,1-1,-1 1,0 0,0 0,0 0,-1 1,1 0,0-1,1 3,-4-4,1 1,-1-1,0 1,1-1,-1 1,0 0,0 0,0-1,0 1,-1 0,1 0,0 0,-1 0,1 0,-1 0,0 0,0 0,0 0,0 0,0 0,0 0,0 0,-1 0,1 0,-1 0,1 0,-1 0,0 0,0 0,0-1,0 1,0 0,0 0,0-1,0 1,-1-1,1 1,-2 0,-2 2,1 0,0 0,-1-1,0 0,0 0,0 0,0-1,0 1,-1-1,1-1,-1 1,1-1,-3 1,2-2</inkml:trace>
  <inkml:trace contextRef="#ctx0" brushRef="#br0" timeOffset="3899.43">1293 307,'1'4,"0"0,1 0,0 0,-1-1,1 1,0-1,1 0,1 4,4 4,86 156,-129-201,26 22,1 0,1 0,0-1,0 0,1 0,1-1,0 0,1 0,1 0,-2-13,4 20,1 0,-1-1,1 1,1 0,-1-1,1 1,1 0,-1 0,1 0,2-5,-2 8,0 0,0 0,1 0,0 0,-1 0,1 0,1 1,-1-1,0 1,1 0,0 0,-1 0,1 1,0-1,1 1,3-2,30-5,-30 8</inkml:trace>
  <inkml:trace contextRef="#ctx0" brushRef="#br0" timeOffset="4579.84">1480 334,'0'0,"0"0,25-11,-18 6,0 1,-1-1,0 0,0-1,0 0,-1 0,0 0,0 0,0-1,2-5,-5 9,0-1,0 1,-1-1,1 0,-1 1,0-1,0 0,0 0,-1 0,1 1,-1-1,0 0,0 0,0 0,-1 0,0 0,1 0,-1 1,0-1,-1 0,1 1,-1-1,0 0,2 3,0 0,-1 1,1-1,0 1,-1-1,1 0,-1 1,1-1,-1 1,1-1,-1 1,1-1,-1 1,0-1,1 1,-1 0,0-1,1 1,-1 0,0-1,1 1,-1 0,0 0,1 0,-1 0,0 0,0 0,1 0,-1 0,-1 0,1 1,-1-1,1 1,0 0,0 0,-1-1,1 1,0 0,0 0,0 0,0 0,0 1,0-1,0 0,-3 5,0 0,0 0,1 0,0 1,-2 4,2-1,0 0,1 0,0 0,0 1,1-1,0 0,1 1,1-1,0 10,0-16,0 0,-1 0,1 0,1-1,-1 1,0 0,1-1,0 1,0-1,0 0,0 0,1 1,-1-1,1-1,0 1,-1 0,1-1,1 1,-1-1,0 0,0 0,1 0,-1-1,1 1,0-1,0 0,2 1,4 0,0-1,0 0,1 0,-1-1,0 0,0-1,4-1,-9 2,0-1,-1 0,1 0,0 0,-1-1,0 1,1-1,-1 0,0-1,0 1,0-1,0 0,0 0,-1 0,1 0,2-4,-3 3</inkml:trace>
  <inkml:trace contextRef="#ctx0" brushRef="#br0" timeOffset="4961.92">1721 176,'0'0,"15"-8,21-12,-2-2,0-2,10-10,-41 32</inkml:trace>
  <inkml:trace contextRef="#ctx0" brushRef="#br0" timeOffset="6281.51">304 1324,'1'5,"0"0,0 0,1 0,-1 0,1 0,1 0,-1-1,1 2,5 10,-4-6,8 20,2-1,1-1,-11-21,0 0,0 0,1-1,0 0,0 0,0 0,1-1,0 0,0 0,6 4,-11-8,0-1,0 1,1 0,-1-1,0 1,0-1,0 1,0-1,1 0,-1 0,0 1,0-1,1 0,-1 0,0 0,0 0,1 0,-1-1,0 1,0 0,0 0,1-1,-1 1,0-1,0 1,0-1,1 0,0-1,0 0,0 0,-1 0,1-1,-1 1,0 0,1 0,-1-1,0 1,0-1,-1 1,1-1,0 0,1-8,0-1,-1 0,0 1,-1-1,-1-8,0 6,0 1,-1 0,-1 0,0 0,-1 0,0 0,-1 1,-1-1,-1-2,19 62,-5-33,0-1,1 1,10 11,-15-21,0 0,1 0,-1 0,1 0,0-1,0 1,0-1,0 0,1-1,-1 1,1-1,0 1,3 0,-7-3,0 0,0 1,0-1,0 0,0 0,0 1,0-1,0 0,1 0,-1 0,0 0,0-1,0 1,0 0,0 0,0-1,0 1,0 0,0-1,0 1,0-1,0 0,0 1,0-1,0 0,-1 1,1-1,0 0,0 0,0-1,0-1,0 1,0 0,0-1,-1 1,1-1,-1 1,0-1,0 1,1-1,-2 1,1-1,0 1,-1-9,-1 0,0 0,-1 1,0-1,-3-6,-1 1,-1 1,-1 0,0 1,-4-4,7 11</inkml:trace>
  <inkml:trace contextRef="#ctx0" brushRef="#br0" timeOffset="6997.94">633 1215,'15'16,"-2"0,0 1,0 0,-2 1,0 0,-1 1,6 17,-63-135,44 91,1 1,0-1,0 1,0-1,1 0,1 1,-1-1,1 0,0 0,1 0,0 1,1-4,-1 7,0-1,1 1,0 0,0 0,0 1,0-1,1 0,-1 1,1-1,0 1,0 0,0 0,1 0,-1 0,1 1,-1-1,1 1,0 0,0 0,0 1,0-1,3 0,9-3,-3 2</inkml:trace>
  <inkml:trace contextRef="#ctx0" brushRef="#br0" timeOffset="7414.98">926 1027,'2'2,"0"1,-1 0,1-1,-1 1,1 0,-1 0,0 0,0 0,-1 0,1 0,0 1,1 5,3 6,1 5,0 0,1-1,2 0,0 0,0-1,7 8,-15-25</inkml:trace>
  <inkml:trace contextRef="#ctx0" brushRef="#br0" timeOffset="7966.37">1038 878,'0'0,"0"0,9 19,18 31,-4-8,-3 0,-1 1,1 9,-17-43,-3-7</inkml:trace>
  <inkml:trace contextRef="#ctx0" brushRef="#br0" timeOffset="8293.58">1024 1067,'0'0,"0"0,0 0,1 0,1-1,3 0,4-4,6-2,5-4,5-3,2-2,-2-1,-4 3,-6 3</inkml:trace>
  <inkml:trace contextRef="#ctx0" brushRef="#br0" timeOffset="8656.41">1222 770,'9'21,"128"249,-136-268</inkml:trace>
  <inkml:trace contextRef="#ctx0" brushRef="#br0" timeOffset="9352.34">1208 1003,'16'-14,"18"-10,28-14,-38 24,-1 0,0-1,-1-2,-1 0,12-13,-32 28,1 0,0 0,-1 0,0 0,1-1,-1 1,0 0,0-1,0 1,-1 0,1-1,0 0,-1 1,0-1,0 1,1-1,-2 1,1-1,0 0,0 2,-1-1,1 1,0 0,-1-1,0 1,1-1,-1 1,0 0,0-1,1 1,-1 0,0 0,0 0,0 0,-1 0,1 0,0 0,0 0,-1 0,1 1,0-1,-1 0,1 1,0-1,-1 1,1-1,-1 1,1 0,-1 0,1 0,-1 0,1 0,-2 0,1 0,0 0,0 1,0-1,0 1,-1-1,1 1,0 0,0 0,0 0,0 0,1 0,-1 0,0 1,0-1,1 0,-1 1,1 0,-1-1,1 1,-1 0,1 0,0 0,0 0,0 0,0 0,0 0,1 0,-1 0,1 0,-1 0,1 0,0 1,0 0,-2 5,2 0,-1 0,1 1,0-1,1 0,0 0,0 0,2 5,1-2,0 1,1 0,0-1,1 0,1 0,0-1,7 10,-11-16,1 1,0-1,0 0,0 0,0 0,0-1,1 1,0-1,0 0,-1-1,2 1,-1-1,0 0,0 0,1 0,-1-1,1 0,3 1,-6-3,0 1,0 0,0-1,0 0,0 1,0-1,0 0,0-1,0 1,0 0,-1-1,1 0,1 0,4-5</inkml:trace>
  <inkml:trace contextRef="#ctx0" brushRef="#br0" timeOffset="10142.41">1579 712,'2'3,"0"0,0-1,0 1,0 0,0 0,-1 0,1 0,-1 0,1 2,4 7,-3-6,14 22,-1 1,-2 0,-1 1,-2 0,7 27,-52-102,19 17,2 0,-5-14,14 33,1-1,0 0,1-1,0 1,0 0,1-1,0 1,1-1,0-2,1 9,-1 1,1 0,0-1,0 1,0-1,0 1,0 0,1 0,-1 0,1 0,0 0,0 0,0 0,0 0,1 1,-1-1,1 1,0 0,-1-1,1 1,0 1,0-1,0 0,1 1,-1-1,0 1,0 0,1 0,-1 1,2-1,1 0,-1 1,0-1,1 1,-1 1,1-1,-1 1,0 0,1 0,-1 0,0 1,0 0,0 0,0 0,0 1,0-1,-1 1,1 0,-1 1,2 0,3 6,-1 0,0 1,0 0,-1 0,0 0,-1 1,0 0,2 8,0-1,2 1,7 11,-10-25,-6-6</inkml:trace>
  <inkml:trace contextRef="#ctx0" brushRef="#br0" timeOffset="11045.87">967 1661,'-15'-22,"13"20,0 0,0 0,-1 0,1 0,0 1,-1-1,0 1,1-1,-1 1,0 0,1 0,-1 1,0-1,0 0,0 1,1 0,-1 0,0 0,0 0,0 0,0 0,0 1,0-1,1 1,-1 0,0 0,0 0,1 0,-1 0,1 1,-1-1,1 1,-1 0,1 0,0-1,-1 2,0 1,-1-1,0 1,1 0,0 0,0 0,0 0,1 1,-1-1,1 1,0 0,1-1,-1 1,1 0,0 0,0 0,0 0,0 0,1 0,0 0,1 3,-1-1,2-1,-1 0,0 1,1-1,0 0,1 0,0-1,-1 1,2 0,-1-1,1 0,0 1,0-2,0 1,0 0,1-1,0 0,0 0,0 0,1-1,-1 1,1-1,0-1,-1 1,1-1,1 0,-1 0,0-1,0 0,1 0,-1 0,0-1,1 0,-1 0,1 0,-1-1,0 0,1-1,-1 1,0-1,0 0,0-1,0 1,-1-1,3-2,6-4,-4 1</inkml:trace>
  <inkml:trace contextRef="#ctx0" brushRef="#br0" timeOffset="11464.71">1031 1445,'1'5,"1"0,-1 0,1 0,0-1,0 1,1-1,-1 1,1-1,1 2,7 11,29 65,-23-44,2 0,1-1,3-1,17 21,-37-52,0-3</inkml:trace>
  <inkml:trace contextRef="#ctx0" brushRef="#br0" timeOffset="12207.74">1385 1540,'-18'-23,"16"21,0 0,0 0,-1 0,1 0,-1 1,1-1,-1 1,1 0,-1 0,0 0,1 0,-1 0,0 0,0 1,0 0,0-1,1 1,-1 0,0 0,0 0,0 1,0-1,0 1,1 0,-1 0,0 0,0 0,1 0,-1 0,1 1,-1-1,1 1,0 0,-2 0,1 2,-1-1,1 1,0-1,0 1,0 0,0 0,1 0,-1 1,1-1,0 1,0-1,1 1,0-1,0 1,0 0,0 0,0 0,1-1,0 1,0 2,2 3,0 1,0 0,1-1,0 0,1 0,2 3,-5-9,0-1,1 1,0-1,0 0,0 1,0-1,0 0,1 0,-1-1,1 1,0 0,0-1,0 0,0 0,0 0,0 0,1 0,-1 0,3 0,-5-2,1 0,0 0,0 0,0-1,0 1,-1 0,1-1,0 1,0-1,0 0,-1 0,1 1,-1-1,1 0,0 0,-1-1,0 1,1 0,-1 0,0-1,1 1,-1-1,0 1,0-1,0 1,0-1,-1 0,1 1,0-1,0-1,3-7,-1 0,0 0,0 0,1-9,-1-44,-2 26,0 40,1-1,0 1,0-1,-1 0,1 0,0 0,1 0,-1 0,1 1,1 1,6 5,0-1,0 0,0 0,1-1,0-1,1 1,9 2,-11-5</inkml:trace>
  <inkml:trace contextRef="#ctx0" brushRef="#br0" timeOffset="12873.17">1582 1337,'-12'6,"1"1,0-1,0 2,1 0,-8 7,14-12,1 0,0 1,0-1,0 1,0 0,0 0,1 0,0 0,0 0,0 0,0 1,1-1,-1 1,1-1,0 1,1 0,-1 3,1-7,0 1,0-1,1 1,-1-1,0 0,1 0,-1 1,1-1,0 0,-1 0,1 1,0-1,0 0,-1 0,1 0,0 0,0 0,0 0,1 0,-1-1,0 1,0 0,0-1,0 1,1 0,-1-1,0 0,1 1,-1-1,0 0,1 1,-1-1,0 0,1 0,-1 0,1-1,8 2,1-2,-1 1,0-2,6 0,-9 0,16-2,36-5,-55 9,-1-1,0 1,1 0,-1 1,0-1,0 1,1-1,-1 1,0 0,0 0,0 0,0 1,0-1,0 1,0 0,-1-1,-1 1,0-1,0 0,0 1,0-1,0 1,0-1,-1 1,1-1,0 1,-1 0,0-1,1 1,-1 0,0-1,0 1,1 0,-1-1,-1 1,1 0,0 0,0-1,-1 1,1 0,-1-1,1 1,-1-1,0 1,1 0,-1-1,0 1,0-1,0 0,0 1,0-1,-1 0,-3 6,0-1,0 0,-1 0,0 0,0-1,-7 5,7-6,1-1,0 0,-1-1,1 1,-1-1,0 0,0-1,1 1,-1-1,0 0,-1-1,-1 1,-3-2</inkml:trace>
  <inkml:trace contextRef="#ctx0" brushRef="#br0" timeOffset="13589.63">1871 1155,'-28'12,"-23"23,49-33,-1 0,1 0,-1 0,1 0,0 1,0-1,0 1,0 0,1-1,-1 1,1 0,-1 0,1 0,0 0,0 0,0 0,0 3,2-4,-1-1,1 0,-1 1,1-1,-1 0,1 1,0-1,-1 0,1 0,0 1,0-1,0 0,0 0,0 0,0 0,0 0,1 0,-1-1,0 1,0 0,1-1,-1 1,0-1,1 1,0-1,42 12,-35-10,13 2,41 11,-59-14,-1 0,1 1,0 0,0-1,-1 1,1 1,-1-1,0 0,0 1,0 0,0-1,0 1,1 2,-3-3,-1 0,1 0,0 0,-1 0,1 0,-1 0,0 0,0 0,0 0,0 1,0-1,0 0,0 0,-1 0,1 0,-1 0,0 0,1 0,-1 0,0 0,0 0,0 0,0-1,-1 1,1 0,0-1,-1 1,0 0,-7 8,0 0,-1-1,-8 7,-29 16,45-30,0-1,-1 0,1 0,-1 0,1 0,-1 0,1-1,-1 1,1-1,-1 1,0-1,1 0,-1 0,1 0,-1-1,0 1,1 0,-1-1,-2-1,-2-2</inkml:trace>
  <inkml:trace contextRef="#ctx0" brushRef="#br0" timeOffset="15654.15">738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1T16:26:30.202"/>
    </inkml:context>
    <inkml:brush xml:id="br0">
      <inkml:brushProperty name="width" value="0.05" units="cm"/>
      <inkml:brushProperty name="height" value="0.05" units="cm"/>
      <inkml:brushProperty name="ignorePressure" value="1"/>
    </inkml:brush>
  </inkml:definitions>
  <inkml:trace contextRef="#ctx0" brushRef="#br0">2134 1729,'2'-18,"15"-40,-7 31,-2 0,-1-1,-2 0,0 0,-2 0,0-22,-5 15,-1-1,-2 1,-1 0,-2 0,-2 1,-1 0,-1 1,-17-32,7 23,-2 1,-1 2,-3 0,-1 2,-1 1,-20-16,-4 2,-3 2,-1 2,-3 3,-1 3,-2 3,-1 2,-2 3,-45-13,32 17,0 3,-65-10,99 27,-1 1,0 3,0 1,0 3,-33 4,54 0,0 2,-10 3,15-4,-1 0,0-1,-18 1,20-7,20 2</inkml:trace>
  <inkml:trace contextRef="#ctx0" brushRef="#br0" timeOffset="1380.37">342 0,'-2'4,"1"0,-1 0,-1 0,1 0,0 0,-1-1,0 1,0-1,0 0,0 0,0 0,-4 3,-1 1,-51 46,-14 6,22-18,2 1,-15 20,107-34,0-2,0 3,-2 2,-2 1,-1 2,-1 2,-2 1,13 20,-36-41,5 4,-1 1,-2 0,4 8,-19-34,0-1,0 1,0 0,1-1,-1 1,2 0,-1-1,1-4,0-9,-1-355,0 374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18.350"/>
    </inkml:context>
    <inkml:brush xml:id="br0">
      <inkml:brushProperty name="width" value="0.05" units="cm"/>
      <inkml:brushProperty name="height" value="0.05" units="cm"/>
      <inkml:brushProperty name="color" value="#F6630D"/>
      <inkml:brushProperty name="ignorePressure" value="1"/>
    </inkml:brush>
  </inkml:definitions>
  <inkml:trace contextRef="#ctx0" brushRef="#br0">3522 1407,'0'0,"0"0,0 0,0 0,0 0,0 0,0 0,0 0,0 0,0 0,0 0,0 0,0 0,8-8,42-40,-17 16,-1 0,-1-3,3-7,-25 30,0-1,-2 0,0 0,0 0,-1-1,-1 0,0 0,-1-1,0 1,-1-1,0-13,-2 19,-1-1,0 1,-1 0,0 0,-1-1,1 1,-2 0,1 1,-1-1,-1 0,0 1,0-1,-3-3,0 1,-1 0,0 0,-1 1,0 0,0 1,-11-9,-7-2,-1 2,-1 0,-1 2,0 1,-1 1,-9-2,-40-11,-1 4,0 3,-2 4,0 3,-60 0,-121 3,-39 14,260-3,-275 8,-374 0,510-15,0-8,-140-31,266 34,0-1,1-3,1-3,-41-19,76 28,0-1,0 0,1-2,1 0,0-1,0 0,1-2,1 0,1 0,0-2,1 1,1-2,0 0,-2-6,5 6,1 0,1 0,0 0,1-1,1 0,1 0,1 0,1-1,0 1,1-1,2-3,-1 21,1 5,-1-3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30.516"/>
    </inkml:context>
    <inkml:brush xml:id="br0">
      <inkml:brushProperty name="width" value="0.05" units="cm"/>
      <inkml:brushProperty name="height" value="0.05" units="cm"/>
      <inkml:brushProperty name="color" value="#F6630D"/>
      <inkml:brushProperty name="ignorePressure" value="1"/>
    </inkml:brush>
  </inkml:definitions>
  <inkml:trace contextRef="#ctx0" brushRef="#br0">3 0,'0'0,"8"25,2 10,-2-1,-1 2,-1-1,-2 1,-1 22,-3-55,0-3</inkml:trace>
  <inkml:trace contextRef="#ctx0" brushRef="#br0" timeOffset="1159.96">0 13,'0'0,"0"0,30 9,1-4,0-1,3-2,-5-1,0 2,20 5,-27-2,-16-3,0-1,1 0,-1-1,0 0,1 0,-1 0,1-1,0 0,-1 0,3-1,-29 35,-20 10,-36 31,-12 13,45-37,43-51</inkml:trace>
  <inkml:trace contextRef="#ctx0" brushRef="#br0" timeOffset="3593.25">36 66,'0'0,"16"25,-11-13,1 1,-2 0,0 0,0 1,-1-1,-1 1,-1 0,1 0,-2-1,0 1,-1 3,3-75,-3 45,1 1,0-1,2 0,-1 1,1-1,1 0,0 11,1 8,7 22,4 35,-13-36,-3-44,1 2,0 5,-1 0,2 1,-1-1,2 0,-1 1,1-1,2-4,-4 14,1 0,-1 0,1-1,-1 1,1 0,-1 0,1 0,-1 0,1 0,-1 0,1 0,-1 0,1 0,-1 0,1 0,-1 0,1 0,-1 0,1 1,-1-1,1 0,-1 0,1 1,-1-1,1 0,-1 0,0 1,1-1,-1 0,0 1,1-1,-1 1,20 15,-16-13,-1-1,0 1,1 0,-1-1,1 0,-1 0,1 0,0 0,0 0,0-1,-2-1,1 0,-1 0,0 0,0 0,1 0,-1 0,0-1,0 1,0-1,0 0,1 0,-1 1,0-1,0-1,0 1,-1 0,2-1,-129 113,124-110,1 1,-1-1,1 1,0-1,-1 1,1-1,0 1,0 0,0-1,0 1,0 0,1 0,-1 0,1 0,-1 0,1-2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4:53.655"/>
    </inkml:context>
    <inkml:brush xml:id="br0">
      <inkml:brushProperty name="width" value="0.05" units="cm"/>
      <inkml:brushProperty name="height" value="0.05" units="cm"/>
      <inkml:brushProperty name="color" value="#FF4E00"/>
      <inkml:brushProperty name="ignorePressure" value="1"/>
      <inkml:brushProperty name="inkEffects" value="rainbow"/>
      <inkml:brushProperty name="anchorX" value="-5772.02686"/>
      <inkml:brushProperty name="anchorY" value="-10605.84375"/>
      <inkml:brushProperty name="scaleFactor" value="0.5"/>
    </inkml:brush>
  </inkml:definitions>
  <inkml:trace contextRef="#ctx0" brushRef="#br0">0 1,'0'0,"0"0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7.560"/>
    </inkml:context>
    <inkml:brush xml:id="br0">
      <inkml:brushProperty name="width" value="0.05" units="cm"/>
      <inkml:brushProperty name="height" value="0.05" units="cm"/>
      <inkml:brushProperty name="color" value="#F6630D"/>
      <inkml:brushProperty name="ignorePressure" value="1"/>
    </inkml:brush>
  </inkml:definitions>
  <inkml:trace contextRef="#ctx0" brushRef="#br0">2829 387,'-1'-1,"-1"-1,0 1,0-1,0 1,0-1,0 1,0 0,0 0,0 0,0 0,-2 0,1 0,-82-32,-45-10,-16-6,22 3,-191-67,239 90,-2 4,0 3,-17 1,8 7,0 3,0 4,1 4,-1 4,1 4,0 3,1 4,1 4,0 3,2 4,2 4,1 3,-45 29,79-38,2 3,1 1,1 2,2 1,-23 28,42-40,1 1,0 1,2 0,1 1,1 1,1 0,2 1,0 1,2 0,-4 18,11-32,0 0,1 1,1-1,1 1,0-1,0 1,2-1,0 0,0 1,1-1,4 10,0-6,1 0,0 0,1-1,1 0,1 0,0-1,1-1,4 4,10 8,2 0,1-2,2-1,0-1,1-2,1-1,1-2,20 8,19 4,1-3,1-4,1-2,1-5,1-2,0-4,1-3,-1-4,1-3,28-6,-31-1,-1-4,0-2,-1-4,-1-3,0-4,-2-2,-1-4,-1-2,-2-4,48-33,-68 37,-1-1,-2-2,-2-2,-1-2,-2-2,16-22,-42 45,0-1,-2 0,0-1,-1 0,-1 0,-1-1,-1 0,0-4,-3 9,-1-1,-1 0,-1 1,0-1,-1 0,-1 0,0 0,-1 1,-1-1,-1 1,-3-10,-2 2,0 1,-2 0,-1 1,-1 0,0 1,-2 0,0 1,-1 1,-1 1,-1 0,-19-14,9 9,-2 1,0 2,-1 1,-1 2,-1 0,0 3,-34-11,41 18,-1 0,0 2,0 1,0 1,0 1,0 2,-1 1,-9 1,-2 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9.5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1,'6'1,"0"0,-1 0,1 1,-1 0,1 0,-1 1,0-1,0 1,0 0,1 1,12 7,311 177,40 47,-262-162,88 79,-139-102,-1 3,-3 2,-3 2,-1 3,14 29,-4 3,-4 2,-4 3,29 81,-7 13,-9 4,-4 19,5 64,4 110,18 287,14 87,-43-441,69 213,-73-359,7-2,8-2,69 122,-77-188,5-2,4-3,4-3,39 35,70 62,102 78,-182-181,5-4,98 60,-135-102,2-4,3-4,0-2,2-4,26 5,54 5,1-7,23-4,119 24,-194-34,1-5,87 0,216-11,-246-5,80 14,-230-14,0 1,1 1,-1 0,0 1,0 1,0 0,9 4,7 5,-1 2,0 1,8 7,35 18,-63-36,-9-4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1.448"/>
    </inkml:context>
    <inkml:brush xml:id="br0">
      <inkml:brushProperty name="width" value="0.05" units="cm"/>
      <inkml:brushProperty name="height" value="0.05" units="cm"/>
      <inkml:brushProperty name="color" value="#F6630D"/>
      <inkml:brushProperty name="ignorePressure" value="1"/>
    </inkml:brush>
  </inkml:definitions>
  <inkml:trace contextRef="#ctx0" brushRef="#br0">64 15,'4'219,"0"-65,-6 0,-20 128,17-246,5-35</inkml:trace>
  <inkml:trace contextRef="#ctx0" brushRef="#br0" timeOffset="1067">126 0,'19'18,"0"-2,1 0,1-1,1-1,12 6,37 16,11 0,52 26,-61-26,-32-17,30 19,-71-38,1 1,0-1,-1 0,1 1,0-1,-1 1,1-1,-1 0,1 1,-1-1,1 1,-1 0,1-1,-1 1,1-1,-1 1,0 0,1-1,-1 1,0 0,1-1,-1 1,0 0,0-1,0 1,0 0,0 0,0-1,0 1,0 0,0 0,0-1,0 1,0 0,-1-1,1 1,0 0,0 0,-1-1,1 1,-1-1,1 1,0 0,-1-1,1 1,-1-1,1 1,-1-1,0 1,1-1,-1 1,-6 4,0 0,0-1,0 1,-8 2,1 0,-118 79,-113 97,49-34,186-144,1 2,0-1,0 2,1-1,-1 1,2 0,-1 1,1-1,1 1,-1 1,2 0,-2 3,3-9,3-3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6.835"/>
    </inkml:context>
    <inkml:brush xml:id="br0">
      <inkml:brushProperty name="width" value="0.05" units="cm"/>
      <inkml:brushProperty name="height" value="0.05" units="cm"/>
      <inkml:brushProperty name="color" value="#F6630D"/>
      <inkml:brushProperty name="ignorePressure" value="1"/>
    </inkml:brush>
  </inkml:definitions>
  <inkml:trace contextRef="#ctx0" brushRef="#br0">93 0,'0'0,"0"0,-6 11,-3 18,1 1,1 0,1 0,2 0,0 18,1 46,4 13,0-378,-8 289,1 1,0-1,1 5,-4 24,2 0,2 0,3 1,1 0,2-1,4 9,-5-56,0 0,0 0,0 0,0 0,0 0,0 0,0 0,0 1,0-1,0 0,0 0,0 0,0 0,0 0,0 0,0 0,0 0,0 0,0 1,0-1,0 0,0 0,0 0,0 0,0 0,0 0,0 0,1 0,-1 0,0 0,0 0,0 0,0 1,0-1,0 0,0 0,0 0,0 0,1 0,-1 0,0 0,0 0,0 0,0 0,0 0,0 0,0 0,0 0,1 0,-1 0,0 0,0 0,0 0,0-1,0 1,0 0,0 0,0 0,7-7,3-13,4-16,-2-1,-1-1,3-27,-3 13,11-27,-23 85,0 0,0 0,1 0,-1 1,2-1,-1 6,1 13,-5 138,6-180,0 0,2 0,0 1,1-1,7-29,-6 16,5-20,12-36,-29 152,-27 114,57-271,-14 56,-1 0,0-11,-11 60,-9 67,2 19,9-100,0 0,1 0,-1 0,0 0,0 0,0-1,0 1,0 0,0 0,0 0,0 0,0 0,1 0,-1 0,0 0,0 0,0 0,0 0,0 0,0 0,1 0,-1 0,0 0,0 0,0 0,0 0,0 0,0 0,1 0,-1 0,0 0,0 0,0 0,0 0,0 0,0 0,1 0,-1 0,0 0,0 0,0 0,0 1,0-1,0 0,0 0,0 0,0 0,1 0,-1 0,0 0,0 0,0 1,0-1,0 0,0 0,0 0,0 0,0 0,0 0,0 1,0-1,14-18,11-25,5-21,-20 39,2 1,0 1,6-8,-14 34,-3 11,0 15,-3-12,1-10,1 0,-1 0,1 0,1 0,-1 0,2 6,-2-12,1-1,-1 1,0 0,1-1,-1 1,1-1,-1 1,1-1,-1 1,1-1,-1 1,1-1,-1 0,1 1,0-1,-1 0,1 1,0-1,-1 0,1 0,0 0,-1 1,1-1,0 0,-1 0,1 0,0 0,-1 0,1 0,0-1,-1 1,1 0,0 0,-1 0,1-1,0 1,-1 0,1 0,-1-1,1 1,0-1,29-15,-28 14,39-28,-1-2,17-19,-38 34,-26 24,0 0,1 1,0-1,1 1,-2 3,3-4,-1 1,0-1,-1 0,0-1,0 1,-6 4,2-3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6:07.8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1101 1,'0'0</inkml:trace>
  <inkml:trace contextRef="#ctx0" brushRef="#br0" timeOffset="684.54">1 106,'0'0</inkml:trace>
  <inkml:trace contextRef="#ctx0" brushRef="#br0" timeOffset="1035.56">1 106,'0'0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29.568"/>
    </inkml:context>
    <inkml:brush xml:id="br0">
      <inkml:brushProperty name="width" value="0.05" units="cm"/>
      <inkml:brushProperty name="height" value="0.05" units="cm"/>
      <inkml:brushProperty name="color" value="#F6630D"/>
      <inkml:brushProperty name="ignorePressure" value="1"/>
    </inkml:brush>
  </inkml:definitions>
  <inkml:trace contextRef="#ctx0" brushRef="#br0">2290 71,'0'0,"0"0,0 0,-20 0,-624 10,471-18,-148-26,-24-3,288 35,0 3,0 2,1 3,-1 2,1 2,-47 17,75-19,0 2,1 2,1 0,0 2,0 1,1 0,1 2,-14 13,30-21,-1 1,1 0,1 0,0 0,0 1,1 0,1 1,0-1,-4 12,3-5,1 0,1 0,0 0,1 1,1-1,1 9,1-18,0-1,1 1,0-1,0 1,1-1,0 0,1 1,0-1,0 0,0-1,1 1,0-1,1 1,0-1,3 4,0-3,1 1,0-1,0-1,0 0,1 0,0-1,1 0,-1-1,1 0,6 2,17 3,1-1,1-1,-1-2,1-2,0-1,32-1,138-9,24-11,-23 1,350 1,-405 12,0-7,30-10,-120 11,0-2,0-4,-42 11,-1-1,0-1,0-1,-1-1,0 0,-1-2,0 0,5-4,-18 12,0 0,-1-1,1 1,-1-1,0 0,0 1,0-1,0-1,-1 1,1 0,-1-1,0 1,-1-1,1 1,-1-1,0 0,0 0,0 0,-1 0,0-1,-1 0,1-1,-2 1,1 0,0 0,-1 0,0 0,-1 0,0 1,1-1,-2 1,1-1,-2-1,-7-8,-1 0,0 1,-1 1,-1 0,0 1,0 0,-2 1,1 1,-3 0,3 2,0 1,0 1,-1 0,1 2,-1 0,0 0,-1 2,-6-1,-24 2,-1 1,-15 4,15-1,40-2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9515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4282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5505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7169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0997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663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2810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4" name="Google Shape;264;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7" name="Google Shape;257;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1" name="Google Shape;271;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8" name="Google Shape;278;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customXml" Target="../ink/ink8.xml"/><Relationship Id="rId2" Type="http://schemas.openxmlformats.org/officeDocument/2006/relationships/customXml" Target="../ink/ink3.xml"/><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customXml" Target="../ink/ink7.xml"/><Relationship Id="rId4" Type="http://schemas.openxmlformats.org/officeDocument/2006/relationships/customXml" Target="../ink/ink4.xml"/><Relationship Id="rId9" Type="http://schemas.openxmlformats.org/officeDocument/2006/relationships/image" Target="NUL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customXml" Target="../ink/ink14.xml"/><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customXml" Target="../ink/ink13.xml"/><Relationship Id="rId4" Type="http://schemas.openxmlformats.org/officeDocument/2006/relationships/customXml" Target="../ink/ink10.xml"/><Relationship Id="rId9" Type="http://schemas.openxmlformats.org/officeDocument/2006/relationships/image" Target="NULL"/></Relationships>
</file>

<file path=ppt/slides/_rels/slide22.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customXml" Target="../ink/ink20.xml"/><Relationship Id="rId3" Type="http://schemas.openxmlformats.org/officeDocument/2006/relationships/customXml" Target="../ink/ink15.xml"/><Relationship Id="rId7" Type="http://schemas.openxmlformats.org/officeDocument/2006/relationships/customXml" Target="../ink/ink17.xml"/><Relationship Id="rId12" Type="http://schemas.openxmlformats.org/officeDocument/2006/relationships/image" Target="NULL"/><Relationship Id="rId2" Type="http://schemas.openxmlformats.org/officeDocument/2006/relationships/notesSlide" Target="../notesSlides/notesSlide9.xml"/><Relationship Id="rId16"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customXml" Target="../ink/ink19.xml"/><Relationship Id="rId5" Type="http://schemas.openxmlformats.org/officeDocument/2006/relationships/customXml" Target="../ink/ink16.xml"/><Relationship Id="rId15" Type="http://schemas.openxmlformats.org/officeDocument/2006/relationships/customXml" Target="../ink/ink21.xm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customXml" Target="../ink/ink18.xml"/><Relationship Id="rId14" Type="http://schemas.openxmlformats.org/officeDocument/2006/relationships/image" Target="NUL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6" y="320634"/>
            <a:ext cx="6701577"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Operators, Methods, Arrays and Flow Control</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dirty="0"/>
              <a:t>Creating Objects and Invoking Methods</a:t>
            </a:r>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sz="2000" dirty="0"/>
              <a:t>Recall that, after creation of a class, we must create an instance of it to reference the field members or methods therein.</a:t>
            </a:r>
          </a:p>
          <a:p>
            <a:pPr lvl="1"/>
            <a:endParaRPr lang="en-US" dirty="0"/>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2146813" y="2548246"/>
            <a:ext cx="4850374" cy="3212474"/>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bark(){</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(“woof!”);</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Dog</a:t>
            </a:r>
            <a:r>
              <a:rPr lang="en-US" sz="1400" dirty="0">
                <a:latin typeface="Courier New" panose="02070309020205020404" pitchFamily="49" charset="0"/>
                <a:cs typeface="Courier New" panose="02070309020205020404" pitchFamily="49" charset="0"/>
              </a:rPr>
              <a:t> daisy = new </a:t>
            </a:r>
            <a:r>
              <a:rPr lang="en-US" sz="1400" b="1" dirty="0">
                <a:latin typeface="Courier New" panose="02070309020205020404" pitchFamily="49" charset="0"/>
                <a:cs typeface="Courier New" panose="02070309020205020404" pitchFamily="49" charset="0"/>
              </a:rPr>
              <a: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daisy.bark</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F2080E37-6218-4032-B9D7-C7F5A8FA7097}"/>
              </a:ext>
            </a:extLst>
          </p:cNvPr>
          <p:cNvGrpSpPr/>
          <p:nvPr/>
        </p:nvGrpSpPr>
        <p:grpSpPr>
          <a:xfrm>
            <a:off x="2569885" y="2152320"/>
            <a:ext cx="5861894" cy="1486426"/>
            <a:chOff x="2569885" y="2152320"/>
            <a:chExt cx="5861894" cy="1486426"/>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2569885" y="2849732"/>
              <a:ext cx="3802635" cy="789014"/>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6997187" y="2152320"/>
              <a:ext cx="1434592" cy="791851"/>
            </a:xfrm>
            <a:prstGeom prst="accentCallout1">
              <a:avLst>
                <a:gd name="adj1" fmla="val 18750"/>
                <a:gd name="adj2" fmla="val -8333"/>
                <a:gd name="adj3" fmla="val 103262"/>
                <a:gd name="adj4" fmla="val -43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we declare/define it.</a:t>
              </a:r>
            </a:p>
          </p:txBody>
        </p:sp>
      </p:grpSp>
      <p:sp>
        <p:nvSpPr>
          <p:cNvPr id="8" name="Callout: Line with Accent Bar 7">
            <a:extLst>
              <a:ext uri="{FF2B5EF4-FFF2-40B4-BE49-F238E27FC236}">
                <a16:creationId xmlns:a16="http://schemas.microsoft.com/office/drawing/2014/main" id="{26185FFE-AF4E-4DB1-BA29-72A8E5B5B829}"/>
              </a:ext>
            </a:extLst>
          </p:cNvPr>
          <p:cNvSpPr/>
          <p:nvPr/>
        </p:nvSpPr>
        <p:spPr>
          <a:xfrm flipH="1">
            <a:off x="633984" y="4285488"/>
            <a:ext cx="1463040" cy="902208"/>
          </a:xfrm>
          <a:prstGeom prst="accentCallout1">
            <a:avLst>
              <a:gd name="adj1" fmla="val 18750"/>
              <a:gd name="adj2" fmla="val -8333"/>
              <a:gd name="adj3" fmla="val 85474"/>
              <a:gd name="adj4" fmla="val -691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Then we </a:t>
            </a:r>
            <a:r>
              <a:rPr lang="en-US" i="1" dirty="0"/>
              <a:t>call </a:t>
            </a:r>
            <a:r>
              <a:rPr lang="en-US" dirty="0"/>
              <a:t>the instance method on our object. </a:t>
            </a:r>
          </a:p>
        </p:txBody>
      </p:sp>
      <p:grpSp>
        <p:nvGrpSpPr>
          <p:cNvPr id="14" name="Group 13">
            <a:extLst>
              <a:ext uri="{FF2B5EF4-FFF2-40B4-BE49-F238E27FC236}">
                <a16:creationId xmlns:a16="http://schemas.microsoft.com/office/drawing/2014/main" id="{EE410FDC-C196-41D3-B352-EBAC0A1CB9C6}"/>
              </a:ext>
            </a:extLst>
          </p:cNvPr>
          <p:cNvGrpSpPr/>
          <p:nvPr/>
        </p:nvGrpSpPr>
        <p:grpSpPr>
          <a:xfrm>
            <a:off x="6574116" y="3215732"/>
            <a:ext cx="2624147" cy="949127"/>
            <a:chOff x="6574116" y="3215732"/>
            <a:chExt cx="2624147" cy="949127"/>
          </a:xfrm>
        </p:grpSpPr>
        <p:sp>
          <p:nvSpPr>
            <p:cNvPr id="10" name="TextBox 9">
              <a:extLst>
                <a:ext uri="{FF2B5EF4-FFF2-40B4-BE49-F238E27FC236}">
                  <a16:creationId xmlns:a16="http://schemas.microsoft.com/office/drawing/2014/main" id="{7240485F-0920-4E17-9B9C-61A4E032251E}"/>
                </a:ext>
              </a:extLst>
            </p:cNvPr>
            <p:cNvSpPr txBox="1"/>
            <p:nvPr/>
          </p:nvSpPr>
          <p:spPr>
            <a:xfrm>
              <a:off x="6602681" y="3857082"/>
              <a:ext cx="2595582" cy="307777"/>
            </a:xfrm>
            <a:prstGeom prst="rect">
              <a:avLst/>
            </a:prstGeom>
            <a:noFill/>
          </p:spPr>
          <p:txBody>
            <a:bodyPr wrap="none" rtlCol="0">
              <a:spAutoFit/>
            </a:bodyPr>
            <a:lstStyle/>
            <a:p>
              <a:r>
                <a:rPr lang="en-US" dirty="0">
                  <a:latin typeface="Segoe Print" panose="02000600000000000000" pitchFamily="2" charset="0"/>
                </a:rPr>
                <a:t>Running these instructions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734D64DE-633B-4125-9E89-559792A4669B}"/>
                    </a:ext>
                  </a:extLst>
                </p14:cNvPr>
                <p14:cNvContentPartPr/>
                <p14:nvPr/>
              </p14:nvContentPartPr>
              <p14:xfrm>
                <a:off x="6574116" y="3215732"/>
                <a:ext cx="789840" cy="622800"/>
              </p14:xfrm>
            </p:contentPart>
          </mc:Choice>
          <mc:Fallback xmlns="">
            <p:pic>
              <p:nvPicPr>
                <p:cNvPr id="13" name="Ink 12">
                  <a:extLst>
                    <a:ext uri="{FF2B5EF4-FFF2-40B4-BE49-F238E27FC236}">
                      <a16:creationId xmlns:a16="http://schemas.microsoft.com/office/drawing/2014/main" id="{734D64DE-633B-4125-9E89-559792A4669B}"/>
                    </a:ext>
                  </a:extLst>
                </p:cNvPr>
                <p:cNvPicPr/>
                <p:nvPr/>
              </p:nvPicPr>
              <p:blipFill>
                <a:blip r:embed="rId3"/>
                <a:stretch>
                  <a:fillRect/>
                </a:stretch>
              </p:blipFill>
              <p:spPr>
                <a:xfrm>
                  <a:off x="6565476" y="3206732"/>
                  <a:ext cx="807480" cy="640440"/>
                </a:xfrm>
                <a:prstGeom prst="rect">
                  <a:avLst/>
                </a:prstGeom>
              </p:spPr>
            </p:pic>
          </mc:Fallback>
        </mc:AlternateContent>
      </p:grpSp>
    </p:spTree>
    <p:extLst>
      <p:ext uri="{BB962C8B-B14F-4D97-AF65-F5344CB8AC3E}">
        <p14:creationId xmlns:p14="http://schemas.microsoft.com/office/powerpoint/2010/main" val="276631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iterate type="lt">
                                    <p:tmAbs val="0"/>
                                  </p:iterate>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5" presetClass="emph" presetSubtype="0" nodeType="clickEffect">
                                  <p:stCondLst>
                                    <p:cond delay="0"/>
                                  </p:stCondLst>
                                  <p:iterate type="lt">
                                    <p:tmAbs val="25"/>
                                  </p:iterate>
                                  <p:childTnLst>
                                    <p:set>
                                      <p:cBhvr override="childStyle">
                                        <p:cTn id="40" dur="indefinite"/>
                                        <p:tgtEl>
                                          <p:spTgt spid="5">
                                            <p:txEl>
                                              <p:pRg st="9" end="9"/>
                                            </p:txEl>
                                          </p:spTgt>
                                        </p:tgtEl>
                                        <p:attrNameLst>
                                          <p:attrName>style.fontWeight</p:attrName>
                                        </p:attrNameLst>
                                      </p:cBhvr>
                                      <p:to>
                                        <p:strVal val="bold"/>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dirty="0"/>
              <a:t>Passing data into Methods</a:t>
            </a:r>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sz="2000" dirty="0"/>
              <a:t>With a parameter list, arguments of the same type must be passed in the same order. Multiple parameters and arguments can be separated with commas.</a:t>
            </a:r>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1169428" y="2645899"/>
            <a:ext cx="4850374" cy="345916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feed(String treat){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(“The dog is enjoying a “ + treat);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daisy.feed</a:t>
            </a:r>
            <a:r>
              <a:rPr lang="en-US" sz="1400" dirty="0">
                <a:latin typeface="Courier New" panose="02070309020205020404" pitchFamily="49" charset="0"/>
                <a:cs typeface="Courier New" panose="02070309020205020404" pitchFamily="49" charset="0"/>
              </a:rPr>
              <a:t>(“Scooby Snack”);</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11" name="Group 10">
            <a:extLst>
              <a:ext uri="{FF2B5EF4-FFF2-40B4-BE49-F238E27FC236}">
                <a16:creationId xmlns:a16="http://schemas.microsoft.com/office/drawing/2014/main" id="{A9B9590B-61E3-42F9-A4AA-0E59F553C3CF}"/>
              </a:ext>
            </a:extLst>
          </p:cNvPr>
          <p:cNvGrpSpPr/>
          <p:nvPr/>
        </p:nvGrpSpPr>
        <p:grpSpPr>
          <a:xfrm>
            <a:off x="2959513" y="2548930"/>
            <a:ext cx="5101753" cy="1101038"/>
            <a:chOff x="2959513" y="2548930"/>
            <a:chExt cx="5101753" cy="1101038"/>
          </a:xfrm>
        </p:grpSpPr>
        <p:grpSp>
          <p:nvGrpSpPr>
            <p:cNvPr id="9" name="Group 8">
              <a:extLst>
                <a:ext uri="{FF2B5EF4-FFF2-40B4-BE49-F238E27FC236}">
                  <a16:creationId xmlns:a16="http://schemas.microsoft.com/office/drawing/2014/main" id="{F2080E37-6218-4032-B9D7-C7F5A8FA7097}"/>
                </a:ext>
              </a:extLst>
            </p:cNvPr>
            <p:cNvGrpSpPr/>
            <p:nvPr/>
          </p:nvGrpSpPr>
          <p:grpSpPr>
            <a:xfrm>
              <a:off x="3489040" y="2548930"/>
              <a:ext cx="4572226" cy="976612"/>
              <a:chOff x="4412201" y="2452388"/>
              <a:chExt cx="4572226" cy="976612"/>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4412201" y="2849732"/>
                <a:ext cx="1473693" cy="292963"/>
              </a:xfrm>
              <a:prstGeom prst="roundRect">
                <a:avLst>
                  <a:gd name="adj" fmla="val 39394"/>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7405460" y="2452388"/>
                <a:ext cx="1578967" cy="976612"/>
              </a:xfrm>
              <a:prstGeom prst="accentCallout1">
                <a:avLst>
                  <a:gd name="adj1" fmla="val 18750"/>
                  <a:gd name="adj2" fmla="val -8333"/>
                  <a:gd name="adj3" fmla="val 43297"/>
                  <a:gd name="adj4" fmla="val -97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reference this parameter using the name given.</a:t>
                </a:r>
              </a:p>
            </p:txBody>
          </p:sp>
        </p:grpSp>
        <p:sp>
          <p:nvSpPr>
            <p:cNvPr id="18" name="Rectangle: Rounded Corners 17">
              <a:extLst>
                <a:ext uri="{FF2B5EF4-FFF2-40B4-BE49-F238E27FC236}">
                  <a16:creationId xmlns:a16="http://schemas.microsoft.com/office/drawing/2014/main" id="{59850F5D-5ABA-4314-A95D-57F6450CCAEA}"/>
                </a:ext>
              </a:extLst>
            </p:cNvPr>
            <p:cNvSpPr/>
            <p:nvPr/>
          </p:nvSpPr>
          <p:spPr>
            <a:xfrm>
              <a:off x="2959513" y="3434685"/>
              <a:ext cx="656209" cy="215283"/>
            </a:xfrm>
            <a:prstGeom prst="roundRect">
              <a:avLst>
                <a:gd name="adj" fmla="val 39394"/>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Callout: Line with Accent Bar 18">
            <a:extLst>
              <a:ext uri="{FF2B5EF4-FFF2-40B4-BE49-F238E27FC236}">
                <a16:creationId xmlns:a16="http://schemas.microsoft.com/office/drawing/2014/main" id="{76DE1461-409F-45CF-9D19-9D89111E6627}"/>
              </a:ext>
            </a:extLst>
          </p:cNvPr>
          <p:cNvSpPr/>
          <p:nvPr/>
        </p:nvSpPr>
        <p:spPr>
          <a:xfrm>
            <a:off x="6709212" y="5128450"/>
            <a:ext cx="2161309" cy="976612"/>
          </a:xfrm>
          <a:prstGeom prst="accentCallout1">
            <a:avLst>
              <a:gd name="adj1" fmla="val 79655"/>
              <a:gd name="adj2" fmla="val -7771"/>
              <a:gd name="adj3" fmla="val 34207"/>
              <a:gd name="adj4" fmla="val -104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invoking the method, we must match the parameter type</a:t>
            </a:r>
          </a:p>
        </p:txBody>
      </p:sp>
    </p:spTree>
    <p:extLst>
      <p:ext uri="{BB962C8B-B14F-4D97-AF65-F5344CB8AC3E}">
        <p14:creationId xmlns:p14="http://schemas.microsoft.com/office/powerpoint/2010/main" val="373365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iterate type="lt">
                                    <p:tmAbs val="0"/>
                                  </p:iterate>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5" presetClass="emph" presetSubtype="0" nodeType="clickEffect">
                                  <p:stCondLst>
                                    <p:cond delay="0"/>
                                  </p:stCondLst>
                                  <p:iterate type="lt">
                                    <p:tmAbs val="25"/>
                                  </p:iterate>
                                  <p:childTnLst>
                                    <p:set>
                                      <p:cBhvr override="childStyle">
                                        <p:cTn id="36" dur="indefinite"/>
                                        <p:tgtEl>
                                          <p:spTgt spid="5">
                                            <p:txEl>
                                              <p:pRg st="9" end="9"/>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2593-0249-4951-BA96-517247FD5651}"/>
              </a:ext>
            </a:extLst>
          </p:cNvPr>
          <p:cNvSpPr>
            <a:spLocks noGrp="1"/>
          </p:cNvSpPr>
          <p:nvPr>
            <p:ph type="title"/>
          </p:nvPr>
        </p:nvSpPr>
        <p:spPr/>
        <p:txBody>
          <a:bodyPr/>
          <a:lstStyle/>
          <a:p>
            <a:r>
              <a:rPr lang="en-US" dirty="0"/>
              <a:t>Now </a:t>
            </a:r>
            <a:r>
              <a:rPr lang="en-US" i="1" dirty="0"/>
              <a:t>this…</a:t>
            </a:r>
            <a:endParaRPr lang="en-US" dirty="0"/>
          </a:p>
        </p:txBody>
      </p:sp>
      <p:sp>
        <p:nvSpPr>
          <p:cNvPr id="3" name="Text Placeholder 2">
            <a:extLst>
              <a:ext uri="{FF2B5EF4-FFF2-40B4-BE49-F238E27FC236}">
                <a16:creationId xmlns:a16="http://schemas.microsoft.com/office/drawing/2014/main" id="{FBCBEA99-DE50-44CC-8C07-8EE649F56859}"/>
              </a:ext>
            </a:extLst>
          </p:cNvPr>
          <p:cNvSpPr>
            <a:spLocks noGrp="1"/>
          </p:cNvSpPr>
          <p:nvPr>
            <p:ph type="body" idx="1"/>
          </p:nvPr>
        </p:nvSpPr>
        <p:spPr/>
        <p:txBody>
          <a:bodyPr anchor="ctr"/>
          <a:lstStyle/>
          <a:p>
            <a:r>
              <a:rPr lang="en-US" dirty="0"/>
              <a:t>So, what if we want the instructions in our method to affect the state of the object that the method is called on… </a:t>
            </a:r>
          </a:p>
          <a:p>
            <a:r>
              <a:rPr lang="en-US" dirty="0"/>
              <a:t>That’s why we have the ‘</a:t>
            </a:r>
            <a:r>
              <a:rPr lang="en-US" i="1" dirty="0"/>
              <a:t>this’ </a:t>
            </a:r>
            <a:r>
              <a:rPr lang="en-US" dirty="0"/>
              <a:t>keyword- a reference to the current object. </a:t>
            </a:r>
          </a:p>
          <a:p>
            <a:r>
              <a:rPr lang="en-US" dirty="0"/>
              <a:t>So, let’s see </a:t>
            </a:r>
            <a:r>
              <a:rPr lang="en-US" i="1" dirty="0"/>
              <a:t>this</a:t>
            </a:r>
            <a:r>
              <a:rPr lang="en-US" dirty="0"/>
              <a:t> in action. </a:t>
            </a:r>
          </a:p>
        </p:txBody>
      </p:sp>
      <p:sp>
        <p:nvSpPr>
          <p:cNvPr id="4" name="Slide Number Placeholder 3">
            <a:extLst>
              <a:ext uri="{FF2B5EF4-FFF2-40B4-BE49-F238E27FC236}">
                <a16:creationId xmlns:a16="http://schemas.microsoft.com/office/drawing/2014/main" id="{D117F43D-19ED-4EEC-8321-E1FA7BD285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27723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i="1" dirty="0"/>
              <a:t>This </a:t>
            </a:r>
            <a:r>
              <a:rPr lang="en-US" dirty="0"/>
              <a:t>in action</a:t>
            </a:r>
            <a:endParaRPr lang="en-US" i="1" dirty="0"/>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dirty="0"/>
              <a:t>Let’s create a Dog class with an instance variable size. Let’s also create a grow method…</a:t>
            </a:r>
          </a:p>
          <a:p>
            <a:pPr lvl="1"/>
            <a:endParaRPr lang="en-US" dirty="0"/>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2146813" y="2548245"/>
            <a:ext cx="4850374" cy="345916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grow(){</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1;</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daisy.grow</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F2080E37-6218-4032-B9D7-C7F5A8FA7097}"/>
              </a:ext>
            </a:extLst>
          </p:cNvPr>
          <p:cNvGrpSpPr/>
          <p:nvPr/>
        </p:nvGrpSpPr>
        <p:grpSpPr>
          <a:xfrm>
            <a:off x="2565647" y="2435524"/>
            <a:ext cx="6191963" cy="1644069"/>
            <a:chOff x="2654014" y="2152319"/>
            <a:chExt cx="6191963" cy="1644069"/>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2654014" y="2846895"/>
              <a:ext cx="3718506" cy="79185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6997187" y="2152319"/>
              <a:ext cx="1848790" cy="1644069"/>
            </a:xfrm>
            <a:prstGeom prst="accentCallout1">
              <a:avLst>
                <a:gd name="adj1" fmla="val 58070"/>
                <a:gd name="adj2" fmla="val -6293"/>
                <a:gd name="adj3" fmla="val 81219"/>
                <a:gd name="adj4" fmla="val -33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we use the this keyword to indicate that we want to modify the size of the Dog object grow() is called on.</a:t>
              </a:r>
            </a:p>
          </p:txBody>
        </p:sp>
      </p:grpSp>
      <p:sp>
        <p:nvSpPr>
          <p:cNvPr id="8" name="Callout: Line with Accent Bar 7">
            <a:extLst>
              <a:ext uri="{FF2B5EF4-FFF2-40B4-BE49-F238E27FC236}">
                <a16:creationId xmlns:a16="http://schemas.microsoft.com/office/drawing/2014/main" id="{26185FFE-AF4E-4DB1-BA29-72A8E5B5B829}"/>
              </a:ext>
            </a:extLst>
          </p:cNvPr>
          <p:cNvSpPr/>
          <p:nvPr/>
        </p:nvSpPr>
        <p:spPr>
          <a:xfrm flipH="1">
            <a:off x="386390" y="4595474"/>
            <a:ext cx="1463040" cy="902208"/>
          </a:xfrm>
          <a:prstGeom prst="accentCallout1">
            <a:avLst>
              <a:gd name="adj1" fmla="val 18750"/>
              <a:gd name="adj2" fmla="val -8333"/>
              <a:gd name="adj3" fmla="val 76618"/>
              <a:gd name="adj4" fmla="val -87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Then we </a:t>
            </a:r>
            <a:r>
              <a:rPr lang="en-US" i="1" dirty="0"/>
              <a:t>call </a:t>
            </a:r>
            <a:r>
              <a:rPr lang="en-US" dirty="0"/>
              <a:t>the instance method on our object. </a:t>
            </a:r>
          </a:p>
        </p:txBody>
      </p:sp>
      <p:grpSp>
        <p:nvGrpSpPr>
          <p:cNvPr id="14" name="Group 13">
            <a:extLst>
              <a:ext uri="{FF2B5EF4-FFF2-40B4-BE49-F238E27FC236}">
                <a16:creationId xmlns:a16="http://schemas.microsoft.com/office/drawing/2014/main" id="{EE410FDC-C196-41D3-B352-EBAC0A1CB9C6}"/>
              </a:ext>
            </a:extLst>
          </p:cNvPr>
          <p:cNvGrpSpPr/>
          <p:nvPr/>
        </p:nvGrpSpPr>
        <p:grpSpPr>
          <a:xfrm>
            <a:off x="4943272" y="3526025"/>
            <a:ext cx="2678582" cy="913240"/>
            <a:chOff x="6519681" y="3251619"/>
            <a:chExt cx="2678582" cy="913240"/>
          </a:xfrm>
        </p:grpSpPr>
        <p:sp>
          <p:nvSpPr>
            <p:cNvPr id="10" name="TextBox 9">
              <a:extLst>
                <a:ext uri="{FF2B5EF4-FFF2-40B4-BE49-F238E27FC236}">
                  <a16:creationId xmlns:a16="http://schemas.microsoft.com/office/drawing/2014/main" id="{7240485F-0920-4E17-9B9C-61A4E032251E}"/>
                </a:ext>
              </a:extLst>
            </p:cNvPr>
            <p:cNvSpPr txBox="1"/>
            <p:nvPr/>
          </p:nvSpPr>
          <p:spPr>
            <a:xfrm>
              <a:off x="6602681" y="3857082"/>
              <a:ext cx="2595582" cy="307777"/>
            </a:xfrm>
            <a:prstGeom prst="rect">
              <a:avLst/>
            </a:prstGeom>
            <a:noFill/>
          </p:spPr>
          <p:txBody>
            <a:bodyPr wrap="none" rtlCol="0">
              <a:spAutoFit/>
            </a:bodyPr>
            <a:lstStyle/>
            <a:p>
              <a:r>
                <a:rPr lang="en-US" dirty="0">
                  <a:latin typeface="Segoe Print" panose="02000600000000000000" pitchFamily="2" charset="0"/>
                </a:rPr>
                <a:t>Running these instructions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734D64DE-633B-4125-9E89-559792A4669B}"/>
                    </a:ext>
                  </a:extLst>
                </p14:cNvPr>
                <p14:cNvContentPartPr/>
                <p14:nvPr/>
              </p14:nvContentPartPr>
              <p14:xfrm>
                <a:off x="6519681" y="3251619"/>
                <a:ext cx="789840" cy="622800"/>
              </p14:xfrm>
            </p:contentPart>
          </mc:Choice>
          <mc:Fallback xmlns="">
            <p:pic>
              <p:nvPicPr>
                <p:cNvPr id="13" name="Ink 12">
                  <a:extLst>
                    <a:ext uri="{FF2B5EF4-FFF2-40B4-BE49-F238E27FC236}">
                      <a16:creationId xmlns:a16="http://schemas.microsoft.com/office/drawing/2014/main" id="{734D64DE-633B-4125-9E89-559792A4669B}"/>
                    </a:ext>
                  </a:extLst>
                </p:cNvPr>
                <p:cNvPicPr/>
                <p:nvPr/>
              </p:nvPicPr>
              <p:blipFill>
                <a:blip r:embed="rId3"/>
                <a:stretch>
                  <a:fillRect/>
                </a:stretch>
              </p:blipFill>
              <p:spPr>
                <a:xfrm>
                  <a:off x="6511041" y="3242619"/>
                  <a:ext cx="807480" cy="640440"/>
                </a:xfrm>
                <a:prstGeom prst="rect">
                  <a:avLst/>
                </a:prstGeom>
              </p:spPr>
            </p:pic>
          </mc:Fallback>
        </mc:AlternateContent>
      </p:grpSp>
    </p:spTree>
    <p:extLst>
      <p:ext uri="{BB962C8B-B14F-4D97-AF65-F5344CB8AC3E}">
        <p14:creationId xmlns:p14="http://schemas.microsoft.com/office/powerpoint/2010/main" val="336904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iterate type="lt">
                                    <p:tmAbs val="0"/>
                                  </p:iterate>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5">
                                            <p:txEl>
                                              <p:pRg st="10" end="10"/>
                                            </p:txEl>
                                          </p:spTgt>
                                        </p:tgtEl>
                                        <p:attrNameLst>
                                          <p:attrName>style.fontWeight</p:attrName>
                                        </p:attrNameLst>
                                      </p:cBhvr>
                                      <p:to>
                                        <p:strVal val="bold"/>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A5A8-9BA7-481E-8EC3-BEB66C60FAAE}"/>
              </a:ext>
            </a:extLst>
          </p:cNvPr>
          <p:cNvSpPr>
            <a:spLocks noGrp="1"/>
          </p:cNvSpPr>
          <p:nvPr>
            <p:ph type="title"/>
          </p:nvPr>
        </p:nvSpPr>
        <p:spPr/>
        <p:txBody>
          <a:bodyPr/>
          <a:lstStyle/>
          <a:p>
            <a:r>
              <a:rPr lang="en-US" dirty="0"/>
              <a:t>Clarifications</a:t>
            </a:r>
          </a:p>
        </p:txBody>
      </p:sp>
      <p:sp>
        <p:nvSpPr>
          <p:cNvPr id="3" name="Text Placeholder 2">
            <a:extLst>
              <a:ext uri="{FF2B5EF4-FFF2-40B4-BE49-F238E27FC236}">
                <a16:creationId xmlns:a16="http://schemas.microsoft.com/office/drawing/2014/main" id="{503D1FF6-ED54-4FC9-90DA-AC0BA4E85036}"/>
              </a:ext>
            </a:extLst>
          </p:cNvPr>
          <p:cNvSpPr>
            <a:spLocks noGrp="1"/>
          </p:cNvSpPr>
          <p:nvPr>
            <p:ph type="body" idx="1"/>
          </p:nvPr>
        </p:nvSpPr>
        <p:spPr>
          <a:xfrm>
            <a:off x="380010" y="1368327"/>
            <a:ext cx="8383980" cy="5177947"/>
          </a:xfrm>
        </p:spPr>
        <p:txBody>
          <a:bodyPr/>
          <a:lstStyle/>
          <a:p>
            <a:r>
              <a:rPr lang="en-US" sz="2000" dirty="0">
                <a:latin typeface="+mn-lt"/>
              </a:rPr>
              <a:t>You may be wondering ‘couldn’t we have just done the following?’:</a:t>
            </a:r>
          </a:p>
          <a:p>
            <a:endParaRPr lang="en-US" sz="2000" dirty="0">
              <a:latin typeface="+mn-lt"/>
            </a:endParaRPr>
          </a:p>
          <a:p>
            <a:endParaRPr lang="en-US" sz="2000" dirty="0">
              <a:latin typeface="+mn-lt"/>
            </a:endParaRPr>
          </a:p>
          <a:p>
            <a:endParaRPr lang="en-US" sz="2000" dirty="0">
              <a:latin typeface="+mn-lt"/>
            </a:endParaRPr>
          </a:p>
          <a:p>
            <a:endParaRPr lang="en-US" sz="2000" dirty="0">
              <a:latin typeface="+mn-lt"/>
            </a:endParaRPr>
          </a:p>
          <a:p>
            <a:endParaRPr lang="en-US" sz="2000" dirty="0">
              <a:latin typeface="+mn-lt"/>
            </a:endParaRPr>
          </a:p>
          <a:p>
            <a:r>
              <a:rPr lang="en-US" sz="2000" dirty="0">
                <a:latin typeface="+mn-lt"/>
              </a:rPr>
              <a:t>You are correct. </a:t>
            </a:r>
          </a:p>
          <a:p>
            <a:r>
              <a:rPr lang="en-US" sz="2000" dirty="0">
                <a:latin typeface="+mn-lt"/>
              </a:rPr>
              <a:t>So then why? </a:t>
            </a:r>
          </a:p>
          <a:p>
            <a:r>
              <a:rPr lang="en-US" sz="2000" dirty="0">
                <a:latin typeface="+mn-lt"/>
              </a:rPr>
              <a:t>Using </a:t>
            </a:r>
            <a:r>
              <a:rPr lang="en-US" sz="2000" i="1" dirty="0">
                <a:latin typeface="+mn-lt"/>
              </a:rPr>
              <a:t>this</a:t>
            </a:r>
            <a:r>
              <a:rPr lang="en-US" sz="2000" dirty="0">
                <a:latin typeface="+mn-lt"/>
              </a:rPr>
              <a:t> makes it even more clear that you are referring to an instance variable. </a:t>
            </a:r>
          </a:p>
          <a:p>
            <a:r>
              <a:rPr lang="en-US" sz="2000" dirty="0">
                <a:latin typeface="+mn-lt"/>
              </a:rPr>
              <a:t>Also, we could have created a </a:t>
            </a:r>
            <a:r>
              <a:rPr lang="en-US" sz="2000" i="1" dirty="0">
                <a:latin typeface="+mn-lt"/>
              </a:rPr>
              <a:t>local size variable</a:t>
            </a:r>
            <a:r>
              <a:rPr lang="en-US" sz="2000" dirty="0">
                <a:latin typeface="+mn-lt"/>
              </a:rPr>
              <a:t>- having two variables of the same name we need a way to differentiate between them. </a:t>
            </a:r>
          </a:p>
        </p:txBody>
      </p:sp>
      <p:sp>
        <p:nvSpPr>
          <p:cNvPr id="4" name="Slide Number Placeholder 3">
            <a:extLst>
              <a:ext uri="{FF2B5EF4-FFF2-40B4-BE49-F238E27FC236}">
                <a16:creationId xmlns:a16="http://schemas.microsoft.com/office/drawing/2014/main" id="{F0C76E94-6ED0-46A2-ABEB-64B22709EE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Google Shape;219;p16">
            <a:extLst>
              <a:ext uri="{FF2B5EF4-FFF2-40B4-BE49-F238E27FC236}">
                <a16:creationId xmlns:a16="http://schemas.microsoft.com/office/drawing/2014/main" id="{0FD72F5F-CC8A-4985-A412-6CA1D47935E6}"/>
              </a:ext>
            </a:extLst>
          </p:cNvPr>
          <p:cNvSpPr txBox="1">
            <a:spLocks/>
          </p:cNvSpPr>
          <p:nvPr/>
        </p:nvSpPr>
        <p:spPr>
          <a:xfrm>
            <a:off x="2146813" y="1948181"/>
            <a:ext cx="4850374" cy="16518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grow(){</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size += 1;</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164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i="1" dirty="0"/>
              <a:t>This </a:t>
            </a:r>
            <a:r>
              <a:rPr lang="en-US" dirty="0"/>
              <a:t>in action</a:t>
            </a:r>
            <a:endParaRPr lang="en-US" i="1" dirty="0"/>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380010" y="1690683"/>
            <a:ext cx="4850374" cy="347663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growToSize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daisy.growToSize</a:t>
            </a:r>
            <a:r>
              <a:rPr lang="en-US" sz="1400" dirty="0">
                <a:latin typeface="Courier New" panose="02070309020205020404" pitchFamily="49" charset="0"/>
                <a:cs typeface="Courier New" panose="02070309020205020404" pitchFamily="49" charset="0"/>
              </a:rPr>
              <a:t>(7.7);</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16" name="Group 15">
            <a:extLst>
              <a:ext uri="{FF2B5EF4-FFF2-40B4-BE49-F238E27FC236}">
                <a16:creationId xmlns:a16="http://schemas.microsoft.com/office/drawing/2014/main" id="{71D77892-DCBA-4968-8361-943AD9741E30}"/>
              </a:ext>
            </a:extLst>
          </p:cNvPr>
          <p:cNvGrpSpPr/>
          <p:nvPr/>
        </p:nvGrpSpPr>
        <p:grpSpPr>
          <a:xfrm>
            <a:off x="3271520" y="1056640"/>
            <a:ext cx="3409446" cy="1524000"/>
            <a:chOff x="3271520" y="1056640"/>
            <a:chExt cx="3409446" cy="1524000"/>
          </a:xfrm>
        </p:grpSpPr>
        <p:sp>
          <p:nvSpPr>
            <p:cNvPr id="11" name="Callout: Line with Accent Bar 10">
              <a:extLst>
                <a:ext uri="{FF2B5EF4-FFF2-40B4-BE49-F238E27FC236}">
                  <a16:creationId xmlns:a16="http://schemas.microsoft.com/office/drawing/2014/main" id="{E6D408F0-7C0F-4A20-BDD3-5A12815CA7A0}"/>
                </a:ext>
              </a:extLst>
            </p:cNvPr>
            <p:cNvSpPr/>
            <p:nvPr/>
          </p:nvSpPr>
          <p:spPr>
            <a:xfrm>
              <a:off x="5055366" y="1056640"/>
              <a:ext cx="1625600" cy="1036320"/>
            </a:xfrm>
            <a:prstGeom prst="accent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 the word  size refers to the parameter, size. </a:t>
              </a:r>
            </a:p>
          </p:txBody>
        </p:sp>
        <p:sp>
          <p:nvSpPr>
            <p:cNvPr id="12" name="Oval 11">
              <a:extLst>
                <a:ext uri="{FF2B5EF4-FFF2-40B4-BE49-F238E27FC236}">
                  <a16:creationId xmlns:a16="http://schemas.microsoft.com/office/drawing/2014/main" id="{654AB379-E625-4B7A-BC5E-041B2B39A2FD}"/>
                </a:ext>
              </a:extLst>
            </p:cNvPr>
            <p:cNvSpPr/>
            <p:nvPr/>
          </p:nvSpPr>
          <p:spPr>
            <a:xfrm>
              <a:off x="3271520" y="2194560"/>
              <a:ext cx="1452880" cy="386080"/>
            </a:xfrm>
            <a:prstGeom prst="ellipse">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Callout: Line with Accent Bar 14">
            <a:extLst>
              <a:ext uri="{FF2B5EF4-FFF2-40B4-BE49-F238E27FC236}">
                <a16:creationId xmlns:a16="http://schemas.microsoft.com/office/drawing/2014/main" id="{6ACC189F-588F-4728-A6B2-FACB1EABEEFF}"/>
              </a:ext>
            </a:extLst>
          </p:cNvPr>
          <p:cNvSpPr/>
          <p:nvPr/>
        </p:nvSpPr>
        <p:spPr>
          <a:xfrm>
            <a:off x="5717894" y="3428999"/>
            <a:ext cx="2263130" cy="955040"/>
          </a:xfrm>
          <a:prstGeom prst="accentCallout1">
            <a:avLst>
              <a:gd name="adj1" fmla="val 33362"/>
              <a:gd name="adj2" fmla="val -5130"/>
              <a:gd name="adj3" fmla="val -66562"/>
              <a:gd name="adj4" fmla="val -1618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use the ‘</a:t>
            </a:r>
            <a:r>
              <a:rPr lang="en-US" i="1" dirty="0"/>
              <a:t>this’</a:t>
            </a:r>
            <a:r>
              <a:rPr lang="en-US" dirty="0"/>
              <a:t> keyword to refer to the actual size instance variable.</a:t>
            </a:r>
          </a:p>
        </p:txBody>
      </p:sp>
    </p:spTree>
    <p:extLst>
      <p:ext uri="{BB962C8B-B14F-4D97-AF65-F5344CB8AC3E}">
        <p14:creationId xmlns:p14="http://schemas.microsoft.com/office/powerpoint/2010/main" val="179473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iterate type="lt">
                                    <p:tmAbs val="0"/>
                                  </p:iterate>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5" presetClass="emph" presetSubtype="0" nodeType="clickEffect">
                                  <p:stCondLst>
                                    <p:cond delay="0"/>
                                  </p:stCondLst>
                                  <p:iterate type="lt">
                                    <p:tmAbs val="25"/>
                                  </p:iterate>
                                  <p:childTnLst>
                                    <p:set>
                                      <p:cBhvr override="childStyle">
                                        <p:cTn id="34" dur="indefinite"/>
                                        <p:tgtEl>
                                          <p:spTgt spid="5">
                                            <p:txEl>
                                              <p:pRg st="10" end="10"/>
                                            </p:txEl>
                                          </p:spTgt>
                                        </p:tgtEl>
                                        <p:attrNameLst>
                                          <p:attrName>style.fontWeight</p:attrName>
                                        </p:attrNameLst>
                                      </p:cBhvr>
                                      <p:to>
                                        <p:strVal val="bold"/>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Constructors	</a:t>
            </a:r>
            <a:endParaRPr dirty="0"/>
          </a:p>
        </p:txBody>
      </p:sp>
      <p:sp>
        <p:nvSpPr>
          <p:cNvPr id="267" name="Google Shape;267;p23"/>
          <p:cNvSpPr txBox="1">
            <a:spLocks noGrp="1"/>
          </p:cNvSpPr>
          <p:nvPr>
            <p:ph type="body" idx="1"/>
          </p:nvPr>
        </p:nvSpPr>
        <p:spPr>
          <a:xfrm>
            <a:off x="380010" y="1481446"/>
            <a:ext cx="8383980" cy="5114663"/>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2380"/>
              <a:buChar char="•"/>
            </a:pPr>
            <a:r>
              <a:rPr lang="en-US" sz="2380" dirty="0"/>
              <a:t>Constructors are special methods* used to create objects.</a:t>
            </a:r>
          </a:p>
          <a:p>
            <a:pPr marL="800100" lvl="1" indent="-342900">
              <a:spcBef>
                <a:spcPts val="0"/>
              </a:spcBef>
              <a:buSzPts val="2380"/>
              <a:buChar char="•"/>
            </a:pPr>
            <a:r>
              <a:rPr lang="en-US" sz="1980" dirty="0"/>
              <a:t>*Technically they are subroutines</a:t>
            </a:r>
          </a:p>
          <a:p>
            <a:pPr marL="342900" lvl="0" indent="-342900" algn="l" rtl="0">
              <a:spcBef>
                <a:spcPts val="0"/>
              </a:spcBef>
              <a:spcAft>
                <a:spcPts val="0"/>
              </a:spcAft>
              <a:buSzPts val="2380"/>
              <a:buChar char="•"/>
            </a:pPr>
            <a:r>
              <a:rPr lang="en-US" sz="2590" dirty="0"/>
              <a:t>When a new object is created from a class, the class’ constructor is run:</a:t>
            </a:r>
          </a:p>
          <a:p>
            <a:pPr marL="800100" lvl="1" indent="-342900">
              <a:lnSpc>
                <a:spcPct val="80000"/>
              </a:lnSpc>
              <a:spcBef>
                <a:spcPts val="0"/>
              </a:spcBef>
              <a:buSzPts val="2590"/>
            </a:pPr>
            <a:r>
              <a:rPr lang="en-US" sz="1820" dirty="0">
                <a:latin typeface="Courier New"/>
                <a:ea typeface="Courier New"/>
                <a:cs typeface="Courier New"/>
                <a:sym typeface="Courier New"/>
              </a:rPr>
              <a:t>Example </a:t>
            </a:r>
            <a:r>
              <a:rPr lang="en-US" sz="1820" dirty="0" err="1">
                <a:latin typeface="Courier New"/>
                <a:ea typeface="Courier New"/>
                <a:cs typeface="Courier New"/>
                <a:sym typeface="Courier New"/>
              </a:rPr>
              <a:t>myExample</a:t>
            </a:r>
            <a:r>
              <a:rPr lang="en-US" sz="1820" dirty="0">
                <a:latin typeface="Courier New"/>
                <a:ea typeface="Courier New"/>
                <a:cs typeface="Courier New"/>
                <a:sym typeface="Courier New"/>
              </a:rPr>
              <a:t> = new </a:t>
            </a:r>
            <a:r>
              <a:rPr lang="en-US" sz="1820" dirty="0">
                <a:highlight>
                  <a:srgbClr val="00FFFF"/>
                </a:highlight>
                <a:latin typeface="Courier New"/>
                <a:ea typeface="Courier New"/>
                <a:cs typeface="Courier New"/>
                <a:sym typeface="Courier New"/>
              </a:rPr>
              <a:t>Example();</a:t>
            </a:r>
            <a:endParaRPr lang="en-US" sz="2380" dirty="0"/>
          </a:p>
          <a:p>
            <a:pPr marL="342900" indent="-342900">
              <a:spcBef>
                <a:spcPts val="0"/>
              </a:spcBef>
              <a:buSzPts val="2380"/>
            </a:pPr>
            <a:r>
              <a:rPr lang="en-US" sz="2380" dirty="0"/>
              <a:t>Constructors have some special rules:</a:t>
            </a:r>
          </a:p>
          <a:p>
            <a:pPr marL="800100" lvl="1" indent="-342900">
              <a:spcBef>
                <a:spcPts val="0"/>
              </a:spcBef>
              <a:buSzPts val="2380"/>
            </a:pPr>
            <a:r>
              <a:rPr lang="en-US" sz="1980" dirty="0"/>
              <a:t>They have no return type and always</a:t>
            </a:r>
            <a:r>
              <a:rPr lang="en-US" sz="1980" i="1" dirty="0"/>
              <a:t> </a:t>
            </a:r>
            <a:r>
              <a:rPr lang="en-US" sz="1980" dirty="0"/>
              <a:t>are </a:t>
            </a:r>
            <a:r>
              <a:rPr lang="en-US" sz="1980" i="1" dirty="0"/>
              <a:t>named with the same name as the class </a:t>
            </a:r>
            <a:r>
              <a:rPr lang="en-US" sz="1980" dirty="0"/>
              <a:t>in which they are defined.</a:t>
            </a:r>
          </a:p>
          <a:p>
            <a:pPr marL="800100" lvl="1" indent="-342900">
              <a:spcBef>
                <a:spcPts val="0"/>
              </a:spcBef>
              <a:buSzPts val="2380"/>
            </a:pPr>
            <a:r>
              <a:rPr lang="en-US" sz="1980" dirty="0"/>
              <a:t>Every class </a:t>
            </a:r>
            <a:r>
              <a:rPr lang="en-US" sz="1980" i="1" dirty="0"/>
              <a:t>must</a:t>
            </a:r>
            <a:r>
              <a:rPr lang="en-US" sz="1980" dirty="0"/>
              <a:t> have at least one constructor.</a:t>
            </a:r>
            <a:endParaRPr lang="en-US" dirty="0"/>
          </a:p>
          <a:p>
            <a:pPr marL="800100" lvl="1" indent="-342900">
              <a:spcBef>
                <a:spcPts val="0"/>
              </a:spcBef>
              <a:buSzPts val="2380"/>
            </a:pPr>
            <a:r>
              <a:rPr lang="en-US" sz="1980" dirty="0"/>
              <a:t>If you don’t provide one, a default no-argument constructor is implicitly provided.</a:t>
            </a:r>
            <a:endParaRPr dirty="0"/>
          </a:p>
          <a:p>
            <a:pPr marL="1200150" lvl="2" indent="-285750">
              <a:spcBef>
                <a:spcPts val="408"/>
              </a:spcBef>
              <a:buSzPts val="2040"/>
              <a:buChar char="–"/>
            </a:pPr>
            <a:r>
              <a:rPr lang="en-US" sz="1640" dirty="0">
                <a:latin typeface="Courier New"/>
                <a:ea typeface="Courier New"/>
                <a:cs typeface="Courier New"/>
                <a:sym typeface="Courier New"/>
              </a:rPr>
              <a:t>public </a:t>
            </a:r>
            <a:r>
              <a:rPr lang="en-US" sz="1640" dirty="0" err="1">
                <a:latin typeface="Courier New"/>
                <a:ea typeface="Courier New"/>
                <a:cs typeface="Courier New"/>
                <a:sym typeface="Courier New"/>
              </a:rPr>
              <a:t>MyClass</a:t>
            </a:r>
            <a:r>
              <a:rPr lang="en-US" sz="1640" dirty="0">
                <a:latin typeface="Courier New"/>
                <a:ea typeface="Courier New"/>
                <a:cs typeface="Courier New"/>
                <a:sym typeface="Courier New"/>
              </a:rPr>
              <a:t>() {} // it looks like this</a:t>
            </a:r>
            <a:endParaRPr dirty="0"/>
          </a:p>
          <a:p>
            <a:pPr marL="742950" lvl="1" indent="-285750" algn="l" rtl="0">
              <a:spcBef>
                <a:spcPts val="408"/>
              </a:spcBef>
              <a:spcAft>
                <a:spcPts val="0"/>
              </a:spcAft>
              <a:buSzPts val="2040"/>
              <a:buChar char="–"/>
            </a:pPr>
            <a:r>
              <a:rPr lang="en-US" sz="2040" dirty="0">
                <a:latin typeface="Arial"/>
                <a:ea typeface="Arial"/>
                <a:cs typeface="Arial"/>
                <a:sym typeface="Arial"/>
              </a:rPr>
              <a:t>If you </a:t>
            </a:r>
            <a:r>
              <a:rPr lang="en-US" sz="2040" i="1" dirty="0">
                <a:latin typeface="Arial"/>
                <a:ea typeface="Arial"/>
                <a:cs typeface="Arial"/>
                <a:sym typeface="Arial"/>
              </a:rPr>
              <a:t>do</a:t>
            </a:r>
            <a:r>
              <a:rPr lang="en-US" sz="2040" dirty="0">
                <a:latin typeface="Arial"/>
                <a:ea typeface="Arial"/>
                <a:cs typeface="Arial"/>
                <a:sym typeface="Arial"/>
              </a:rPr>
              <a:t> provide a constructor, you lose the default one!</a:t>
            </a:r>
          </a:p>
          <a:p>
            <a:pPr marL="742950" lvl="1" indent="-285750" algn="l" rtl="0">
              <a:spcBef>
                <a:spcPts val="408"/>
              </a:spcBef>
              <a:spcAft>
                <a:spcPts val="0"/>
              </a:spcAft>
              <a:buSzPts val="2040"/>
              <a:buChar char="–"/>
            </a:pPr>
            <a:r>
              <a:rPr lang="en-US" sz="2040" dirty="0"/>
              <a:t>Constructors are generally used to initialize instance variables</a:t>
            </a:r>
            <a:endParaRPr lang="en-US" sz="2040" dirty="0">
              <a:latin typeface="Arial"/>
              <a:ea typeface="Arial"/>
              <a:cs typeface="Arial"/>
              <a:sym typeface="Arial"/>
            </a:endParaRPr>
          </a:p>
          <a:p>
            <a:pPr marL="742950" lvl="1" indent="-285750" algn="l" rtl="0">
              <a:spcBef>
                <a:spcPts val="408"/>
              </a:spcBef>
              <a:spcAft>
                <a:spcPts val="0"/>
              </a:spcAft>
              <a:buSzPts val="2040"/>
              <a:buChar char="–"/>
            </a:pPr>
            <a:r>
              <a:rPr lang="en-US" sz="2040" dirty="0"/>
              <a:t>**We will revisit constructor rules after examining inheritance</a:t>
            </a:r>
            <a:endParaRPr dirty="0"/>
          </a:p>
        </p:txBody>
      </p:sp>
      <p:sp>
        <p:nvSpPr>
          <p:cNvPr id="268" name="Google Shape;268;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D2E3-D002-4DE7-848F-91D2D59C52E2}"/>
              </a:ext>
            </a:extLst>
          </p:cNvPr>
          <p:cNvSpPr>
            <a:spLocks noGrp="1"/>
          </p:cNvSpPr>
          <p:nvPr>
            <p:ph type="title"/>
          </p:nvPr>
        </p:nvSpPr>
        <p:spPr/>
        <p:txBody>
          <a:bodyPr/>
          <a:lstStyle/>
          <a:p>
            <a:r>
              <a:rPr lang="en-US" dirty="0"/>
              <a:t>Default Constructor</a:t>
            </a:r>
          </a:p>
        </p:txBody>
      </p:sp>
      <p:sp>
        <p:nvSpPr>
          <p:cNvPr id="4" name="Slide Number Placeholder 3">
            <a:extLst>
              <a:ext uri="{FF2B5EF4-FFF2-40B4-BE49-F238E27FC236}">
                <a16:creationId xmlns:a16="http://schemas.microsoft.com/office/drawing/2014/main" id="{67DA056D-34B5-4471-B55A-4BFEBBBBE9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6" name="Google Shape;219;p16">
            <a:extLst>
              <a:ext uri="{FF2B5EF4-FFF2-40B4-BE49-F238E27FC236}">
                <a16:creationId xmlns:a16="http://schemas.microsoft.com/office/drawing/2014/main" id="{B8761A6F-7BC2-42EC-81E0-35386EED18BC}"/>
              </a:ext>
            </a:extLst>
          </p:cNvPr>
          <p:cNvSpPr txBox="1">
            <a:spLocks/>
          </p:cNvSpPr>
          <p:nvPr/>
        </p:nvSpPr>
        <p:spPr>
          <a:xfrm>
            <a:off x="516410" y="1519154"/>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B0686B2A-7E7C-4F7E-BC74-F64F845C158D}"/>
              </a:ext>
            </a:extLst>
          </p:cNvPr>
          <p:cNvSpPr txBox="1"/>
          <p:nvPr/>
        </p:nvSpPr>
        <p:spPr>
          <a:xfrm>
            <a:off x="3956601" y="4155589"/>
            <a:ext cx="4834978" cy="205287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lvl="1" defTabSz="457200">
              <a:lnSpc>
                <a:spcPct val="90000"/>
              </a:lnSpc>
            </a:pPr>
            <a:r>
              <a:rPr lang="en-US" dirty="0">
                <a:latin typeface="Courier New" panose="02070309020205020404" pitchFamily="49" charset="0"/>
                <a:cs typeface="Courier New" panose="02070309020205020404" pitchFamily="49" charset="0"/>
              </a:rPr>
              <a:t>package two;</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TestDog</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Dog </a:t>
            </a:r>
            <a:r>
              <a:rPr lang="en-US" dirty="0" err="1">
                <a:latin typeface="Courier New" panose="02070309020205020404" pitchFamily="49" charset="0"/>
                <a:cs typeface="Courier New" panose="02070309020205020404" pitchFamily="49" charset="0"/>
              </a:rPr>
              <a:t>dog</a:t>
            </a:r>
            <a:r>
              <a:rPr lang="en-US" dirty="0">
                <a:latin typeface="Courier New" panose="02070309020205020404" pitchFamily="49" charset="0"/>
                <a:cs typeface="Courier New" panose="02070309020205020404" pitchFamily="49" charset="0"/>
              </a:rPr>
              <a:t> = new Dog();</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dog.setSize</a:t>
            </a:r>
            <a:r>
              <a:rPr lang="en-US" dirty="0">
                <a:latin typeface="Courier New" panose="02070309020205020404" pitchFamily="49" charset="0"/>
                <a:cs typeface="Courier New" panose="02070309020205020404" pitchFamily="49" charset="0"/>
              </a:rPr>
              <a:t>(9.0);</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dog.getSize</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r>
              <a:rPr lang="en-US" dirty="0">
                <a:latin typeface="Courier New" panose="02070309020205020404" pitchFamily="49" charset="0"/>
                <a:cs typeface="Courier New" panose="02070309020205020404" pitchFamily="49" charset="0"/>
              </a:rPr>
              <a:t>}</a:t>
            </a:r>
          </a:p>
          <a:p>
            <a:endParaRPr lang="en-US" dirty="0"/>
          </a:p>
        </p:txBody>
      </p:sp>
      <p:grpSp>
        <p:nvGrpSpPr>
          <p:cNvPr id="11" name="Group 10">
            <a:extLst>
              <a:ext uri="{FF2B5EF4-FFF2-40B4-BE49-F238E27FC236}">
                <a16:creationId xmlns:a16="http://schemas.microsoft.com/office/drawing/2014/main" id="{B5DD3994-BB99-4E77-A3B0-763867ABABAE}"/>
              </a:ext>
            </a:extLst>
          </p:cNvPr>
          <p:cNvGrpSpPr/>
          <p:nvPr/>
        </p:nvGrpSpPr>
        <p:grpSpPr>
          <a:xfrm flipH="1">
            <a:off x="516410" y="4903964"/>
            <a:ext cx="6652486" cy="1636479"/>
            <a:chOff x="584350" y="2136641"/>
            <a:chExt cx="6652486" cy="1636479"/>
          </a:xfrm>
        </p:grpSpPr>
        <p:sp>
          <p:nvSpPr>
            <p:cNvPr id="7" name="Rectangle 6">
              <a:extLst>
                <a:ext uri="{FF2B5EF4-FFF2-40B4-BE49-F238E27FC236}">
                  <a16:creationId xmlns:a16="http://schemas.microsoft.com/office/drawing/2014/main" id="{1247F399-9BB7-46A9-A4F2-640A12C84F4A}"/>
                </a:ext>
              </a:extLst>
            </p:cNvPr>
            <p:cNvSpPr/>
            <p:nvPr/>
          </p:nvSpPr>
          <p:spPr>
            <a:xfrm>
              <a:off x="4138355" y="2136641"/>
              <a:ext cx="3098481" cy="1636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how we would invoke that constructor (regardless of whether it was explicitly or implicitly defined). It reserves the memory needed to store all of the variables associated with our Dog object.  </a:t>
              </a:r>
            </a:p>
          </p:txBody>
        </p:sp>
        <p:sp>
          <p:nvSpPr>
            <p:cNvPr id="8" name="Rectangle: Rounded Corners 7">
              <a:extLst>
                <a:ext uri="{FF2B5EF4-FFF2-40B4-BE49-F238E27FC236}">
                  <a16:creationId xmlns:a16="http://schemas.microsoft.com/office/drawing/2014/main" id="{3571A910-8D23-4E92-8472-9DA654E9BBB6}"/>
                </a:ext>
              </a:extLst>
            </p:cNvPr>
            <p:cNvSpPr/>
            <p:nvPr/>
          </p:nvSpPr>
          <p:spPr>
            <a:xfrm>
              <a:off x="584350" y="2202383"/>
              <a:ext cx="2308932" cy="199702"/>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85702AA-F8E9-4361-BF25-AE7BCE796091}"/>
                </a:ext>
              </a:extLst>
            </p:cNvPr>
            <p:cNvCxnSpPr>
              <a:cxnSpLocks/>
              <a:stCxn id="8" idx="3"/>
              <a:endCxn id="7" idx="1"/>
            </p:cNvCxnSpPr>
            <p:nvPr/>
          </p:nvCxnSpPr>
          <p:spPr>
            <a:xfrm>
              <a:off x="2893282" y="2302234"/>
              <a:ext cx="1245073" cy="65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AC52B1B8-4701-46C3-8132-0000A8B4400D}"/>
              </a:ext>
            </a:extLst>
          </p:cNvPr>
          <p:cNvGrpSpPr/>
          <p:nvPr/>
        </p:nvGrpSpPr>
        <p:grpSpPr>
          <a:xfrm>
            <a:off x="1500433" y="1629821"/>
            <a:ext cx="4751109" cy="961534"/>
            <a:chOff x="1470581" y="1621410"/>
            <a:chExt cx="4751109" cy="961534"/>
          </a:xfrm>
        </p:grpSpPr>
        <p:sp>
          <p:nvSpPr>
            <p:cNvPr id="14" name="Rectangle 13">
              <a:extLst>
                <a:ext uri="{FF2B5EF4-FFF2-40B4-BE49-F238E27FC236}">
                  <a16:creationId xmlns:a16="http://schemas.microsoft.com/office/drawing/2014/main" id="{77FF70F1-4188-47DF-977E-13F7CECB88AE}"/>
                </a:ext>
              </a:extLst>
            </p:cNvPr>
            <p:cNvSpPr/>
            <p:nvPr/>
          </p:nvSpPr>
          <p:spPr>
            <a:xfrm>
              <a:off x="4572000" y="1621410"/>
              <a:ext cx="1649690" cy="55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implicitly.</a:t>
              </a:r>
            </a:p>
          </p:txBody>
        </p:sp>
        <p:sp>
          <p:nvSpPr>
            <p:cNvPr id="15" name="Rectangle: Rounded Corners 14">
              <a:extLst>
                <a:ext uri="{FF2B5EF4-FFF2-40B4-BE49-F238E27FC236}">
                  <a16:creationId xmlns:a16="http://schemas.microsoft.com/office/drawing/2014/main" id="{4DE2B45E-C2AE-4E23-BFCD-BD2867B8B42A}"/>
                </a:ext>
              </a:extLst>
            </p:cNvPr>
            <p:cNvSpPr/>
            <p:nvPr/>
          </p:nvSpPr>
          <p:spPr>
            <a:xfrm>
              <a:off x="1470581" y="2366128"/>
              <a:ext cx="1545996" cy="216816"/>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86783EAC-FD00-4EE5-B94A-7B6DA26984EB}"/>
                </a:ext>
              </a:extLst>
            </p:cNvPr>
            <p:cNvCxnSpPr>
              <a:stCxn id="15" idx="3"/>
              <a:endCxn id="14" idx="1"/>
            </p:cNvCxnSpPr>
            <p:nvPr/>
          </p:nvCxnSpPr>
          <p:spPr>
            <a:xfrm flipV="1">
              <a:off x="3016577" y="1899501"/>
              <a:ext cx="1555423"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395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6">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2">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12">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iterate type="lt">
                                    <p:tmAbs val="0"/>
                                  </p:iterate>
                                  <p:childTnLst>
                                    <p:set>
                                      <p:cBhvr>
                                        <p:cTn id="50" dur="1" fill="hold">
                                          <p:stCondLst>
                                            <p:cond delay="0"/>
                                          </p:stCondLst>
                                        </p:cTn>
                                        <p:tgtEl>
                                          <p:spTgt spid="12">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5" presetClass="emph" presetSubtype="0" nodeType="clickEffect">
                                  <p:stCondLst>
                                    <p:cond delay="0"/>
                                  </p:stCondLst>
                                  <p:iterate type="lt">
                                    <p:tmAbs val="25"/>
                                  </p:iterate>
                                  <p:childTnLst>
                                    <p:set>
                                      <p:cBhvr override="childStyle">
                                        <p:cTn id="58" dur="indefinite"/>
                                        <p:tgtEl>
                                          <p:spTgt spid="12">
                                            <p:txEl>
                                              <p:pRg st="4" end="4"/>
                                            </p:txEl>
                                          </p:spTgt>
                                        </p:tgtEl>
                                        <p:attrNameLst>
                                          <p:attrName>style.fontWeight</p:attrName>
                                        </p:attrNameLst>
                                      </p:cBhvr>
                                      <p:to>
                                        <p:strVal val="bold"/>
                                      </p:to>
                                    </p:set>
                                  </p:childTnLst>
                                </p:cTn>
                              </p:par>
                              <p:par>
                                <p:cTn id="59" presetID="1" presetClass="entr" presetSubtype="0"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Constructors</a:t>
            </a:r>
            <a:endParaRPr/>
          </a:p>
        </p:txBody>
      </p:sp>
      <p:sp>
        <p:nvSpPr>
          <p:cNvPr id="260" name="Google Shape;260;p22"/>
          <p:cNvSpPr txBox="1">
            <a:spLocks noGrp="1"/>
          </p:cNvSpPr>
          <p:nvPr>
            <p:ph type="body" idx="1"/>
          </p:nvPr>
        </p:nvSpPr>
        <p:spPr>
          <a:xfrm>
            <a:off x="380010" y="1481446"/>
            <a:ext cx="8383980" cy="5099828"/>
          </a:xfrm>
          <a:prstGeom prst="rect">
            <a:avLst/>
          </a:prstGeom>
          <a:noFill/>
          <a:ln>
            <a:noFill/>
          </a:ln>
        </p:spPr>
        <p:txBody>
          <a:bodyPr spcFirstLastPara="1" wrap="square" lIns="91425" tIns="45700" rIns="91425" bIns="45700" anchor="ctr" anchorCtr="0">
            <a:noAutofit/>
          </a:bodyPr>
          <a:lstStyle/>
          <a:p>
            <a:pPr marL="342900" lvl="0" indent="-342900" algn="l" rtl="0">
              <a:lnSpc>
                <a:spcPct val="80000"/>
              </a:lnSpc>
              <a:spcBef>
                <a:spcPts val="518"/>
              </a:spcBef>
              <a:spcAft>
                <a:spcPts val="0"/>
              </a:spcAft>
              <a:buSzPts val="2590"/>
              <a:buChar char="•"/>
            </a:pPr>
            <a:r>
              <a:rPr lang="en-US" sz="2590" dirty="0"/>
              <a:t>The first thing every constructor must do… is call another constructor!</a:t>
            </a:r>
            <a:endParaRPr dirty="0"/>
          </a:p>
          <a:p>
            <a:pPr marL="742950" lvl="1" indent="-285750" algn="l" rtl="0">
              <a:lnSpc>
                <a:spcPct val="80000"/>
              </a:lnSpc>
              <a:spcBef>
                <a:spcPts val="444"/>
              </a:spcBef>
              <a:spcAft>
                <a:spcPts val="0"/>
              </a:spcAft>
              <a:buSzPts val="2220"/>
              <a:buChar char="–"/>
            </a:pPr>
            <a:r>
              <a:rPr lang="en-US" sz="2220" dirty="0"/>
              <a:t>This is done </a:t>
            </a:r>
            <a:r>
              <a:rPr lang="en-US" sz="2220" i="1" dirty="0"/>
              <a:t>implicitly</a:t>
            </a:r>
            <a:r>
              <a:rPr lang="en-US" sz="2220" dirty="0"/>
              <a:t>, i.e. without your explicit instruction</a:t>
            </a:r>
            <a:endParaRPr dirty="0"/>
          </a:p>
          <a:p>
            <a:pPr marL="742950" lvl="1" indent="-285750" algn="l" rtl="0">
              <a:lnSpc>
                <a:spcPct val="80000"/>
              </a:lnSpc>
              <a:spcBef>
                <a:spcPts val="444"/>
              </a:spcBef>
              <a:spcAft>
                <a:spcPts val="0"/>
              </a:spcAft>
              <a:buSzPts val="2220"/>
              <a:buChar char="–"/>
            </a:pPr>
            <a:r>
              <a:rPr lang="en-US" sz="2220" dirty="0"/>
              <a:t>Normally the call is to </a:t>
            </a:r>
            <a:r>
              <a:rPr lang="en-US" sz="2220" dirty="0">
                <a:latin typeface="Courier New"/>
                <a:ea typeface="Courier New"/>
                <a:cs typeface="Courier New"/>
                <a:sym typeface="Courier New"/>
              </a:rPr>
              <a:t>super(). super </a:t>
            </a:r>
            <a:r>
              <a:rPr lang="en-US" sz="2220" dirty="0">
                <a:latin typeface="Arial"/>
                <a:ea typeface="Arial"/>
                <a:cs typeface="Arial"/>
                <a:sym typeface="Arial"/>
              </a:rPr>
              <a:t>is a keyword that references the current class’ super or parent class. </a:t>
            </a:r>
            <a:r>
              <a:rPr lang="en-US" sz="2220" dirty="0">
                <a:latin typeface="Courier New"/>
                <a:ea typeface="Courier New"/>
                <a:cs typeface="Courier New"/>
                <a:sym typeface="Courier New"/>
              </a:rPr>
              <a:t>super() </a:t>
            </a:r>
            <a:r>
              <a:rPr lang="en-US" sz="2220" dirty="0">
                <a:latin typeface="Arial"/>
                <a:ea typeface="Arial"/>
                <a:cs typeface="Arial"/>
                <a:sym typeface="Arial"/>
              </a:rPr>
              <a:t>is an invocation of that class’ no-argument constructor (we will examine superclass when we look at inheritance).</a:t>
            </a:r>
          </a:p>
          <a:p>
            <a:pPr marL="342900" lvl="0" indent="-342900">
              <a:spcBef>
                <a:spcPts val="476"/>
              </a:spcBef>
              <a:buSzPts val="2380"/>
            </a:pPr>
            <a:r>
              <a:rPr lang="en-US" sz="2380" dirty="0"/>
              <a:t>=&gt; Default no-</a:t>
            </a:r>
            <a:r>
              <a:rPr lang="en-US" sz="2380" dirty="0" err="1"/>
              <a:t>arg</a:t>
            </a:r>
            <a:r>
              <a:rPr lang="en-US" sz="2380" dirty="0"/>
              <a:t> constructors implicitly call </a:t>
            </a:r>
            <a:r>
              <a:rPr lang="en-US" sz="2380" dirty="0">
                <a:latin typeface="Courier New"/>
                <a:ea typeface="Courier New"/>
                <a:cs typeface="Courier New"/>
                <a:sym typeface="Courier New"/>
              </a:rPr>
              <a:t>super();</a:t>
            </a:r>
            <a:endParaRPr lang="en-US" dirty="0"/>
          </a:p>
          <a:p>
            <a:pPr marL="342900" lvl="0" indent="-342900">
              <a:spcBef>
                <a:spcPts val="476"/>
              </a:spcBef>
              <a:buSzPts val="2380"/>
            </a:pPr>
            <a:r>
              <a:rPr lang="en-US" sz="2380" dirty="0"/>
              <a:t>The superclass-constructor-calling goes all the way up the inheritance tree to the Object class.</a:t>
            </a:r>
            <a:endParaRPr lang="en-US" dirty="0"/>
          </a:p>
          <a:p>
            <a:pPr marL="742950" lvl="1" indent="-285750">
              <a:spcBef>
                <a:spcPts val="408"/>
              </a:spcBef>
              <a:buSzPts val="2040"/>
            </a:pPr>
            <a:r>
              <a:rPr lang="en-US" sz="2040" dirty="0"/>
              <a:t>This is a function of inheritance and preventing code duplication.</a:t>
            </a:r>
            <a:endParaRPr lang="en-US" dirty="0"/>
          </a:p>
          <a:p>
            <a:pPr marL="742950" lvl="1" indent="-285750">
              <a:spcBef>
                <a:spcPts val="408"/>
              </a:spcBef>
              <a:buSzPts val="2040"/>
            </a:pPr>
            <a:r>
              <a:rPr lang="en-US" sz="2040" dirty="0"/>
              <a:t>If a Dog is-an Animal, which is-an Object. </a:t>
            </a:r>
          </a:p>
          <a:p>
            <a:pPr marL="1200150" lvl="2" indent="-285750">
              <a:spcBef>
                <a:spcPts val="408"/>
              </a:spcBef>
              <a:buSzPts val="2040"/>
            </a:pPr>
            <a:r>
              <a:rPr lang="en-US" sz="1640" dirty="0"/>
              <a:t>Creating a Dog object means initializing the object’s Dog nature. </a:t>
            </a:r>
          </a:p>
          <a:p>
            <a:pPr marL="1200150" lvl="2" indent="-285750">
              <a:spcBef>
                <a:spcPts val="408"/>
              </a:spcBef>
              <a:buSzPts val="2040"/>
            </a:pPr>
            <a:r>
              <a:rPr lang="en-US" sz="1640" dirty="0"/>
              <a:t>An instance of a Dog is also an instance of an Animal, so the Animal nature must be initialized too in addition to the Object nature.</a:t>
            </a:r>
            <a:endParaRPr lang="en-US" dirty="0"/>
          </a:p>
          <a:p>
            <a:pPr marL="457200" lvl="1" indent="0" algn="l" rtl="0">
              <a:lnSpc>
                <a:spcPct val="80000"/>
              </a:lnSpc>
              <a:spcBef>
                <a:spcPts val="444"/>
              </a:spcBef>
              <a:spcAft>
                <a:spcPts val="0"/>
              </a:spcAft>
              <a:buSzPts val="2220"/>
              <a:buNone/>
            </a:pPr>
            <a:endParaRPr lang="en-US" sz="2220" dirty="0">
              <a:latin typeface="Arial"/>
              <a:ea typeface="Arial"/>
              <a:cs typeface="Arial"/>
              <a:sym typeface="Arial"/>
            </a:endParaRPr>
          </a:p>
        </p:txBody>
      </p:sp>
      <p:sp>
        <p:nvSpPr>
          <p:cNvPr id="261" name="Google Shape;261;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2190-A4E2-47EB-B9BC-5934A282800A}"/>
              </a:ext>
            </a:extLst>
          </p:cNvPr>
          <p:cNvSpPr>
            <a:spLocks noGrp="1"/>
          </p:cNvSpPr>
          <p:nvPr>
            <p:ph type="title"/>
          </p:nvPr>
        </p:nvSpPr>
        <p:spPr/>
        <p:txBody>
          <a:bodyPr/>
          <a:lstStyle/>
          <a:p>
            <a:r>
              <a:rPr lang="en-US" dirty="0"/>
              <a:t>More Implicit Behavior </a:t>
            </a:r>
          </a:p>
        </p:txBody>
      </p:sp>
      <p:sp>
        <p:nvSpPr>
          <p:cNvPr id="4" name="Slide Number Placeholder 3">
            <a:extLst>
              <a:ext uri="{FF2B5EF4-FFF2-40B4-BE49-F238E27FC236}">
                <a16:creationId xmlns:a16="http://schemas.microsoft.com/office/drawing/2014/main" id="{21D38674-181C-4F24-B8A0-4E60322130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10" name="Google Shape;219;p16">
            <a:extLst>
              <a:ext uri="{FF2B5EF4-FFF2-40B4-BE49-F238E27FC236}">
                <a16:creationId xmlns:a16="http://schemas.microsoft.com/office/drawing/2014/main" id="{E274E2FA-FFE6-4609-AF34-F35539F40053}"/>
              </a:ext>
            </a:extLst>
          </p:cNvPr>
          <p:cNvSpPr txBox="1">
            <a:spLocks/>
          </p:cNvSpPr>
          <p:nvPr/>
        </p:nvSpPr>
        <p:spPr>
          <a:xfrm>
            <a:off x="210548" y="1301305"/>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Dog(){super();}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grpSp>
        <p:nvGrpSpPr>
          <p:cNvPr id="11" name="Group 10">
            <a:extLst>
              <a:ext uri="{FF2B5EF4-FFF2-40B4-BE49-F238E27FC236}">
                <a16:creationId xmlns:a16="http://schemas.microsoft.com/office/drawing/2014/main" id="{A791D50C-12A3-436D-9677-3412389F47ED}"/>
              </a:ext>
            </a:extLst>
          </p:cNvPr>
          <p:cNvGrpSpPr/>
          <p:nvPr/>
        </p:nvGrpSpPr>
        <p:grpSpPr>
          <a:xfrm>
            <a:off x="1159497" y="1416901"/>
            <a:ext cx="4826524" cy="981298"/>
            <a:chOff x="1470580" y="1621410"/>
            <a:chExt cx="4826524" cy="981298"/>
          </a:xfrm>
        </p:grpSpPr>
        <p:sp>
          <p:nvSpPr>
            <p:cNvPr id="12" name="Rectangle 11">
              <a:extLst>
                <a:ext uri="{FF2B5EF4-FFF2-40B4-BE49-F238E27FC236}">
                  <a16:creationId xmlns:a16="http://schemas.microsoft.com/office/drawing/2014/main" id="{AE234304-1750-4458-B73F-1612ABE44159}"/>
                </a:ext>
              </a:extLst>
            </p:cNvPr>
            <p:cNvSpPr/>
            <p:nvPr/>
          </p:nvSpPr>
          <p:spPr>
            <a:xfrm>
              <a:off x="4572000" y="1621410"/>
              <a:ext cx="1725104" cy="8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 really, this whole phrase is here implicitly.</a:t>
              </a:r>
            </a:p>
          </p:txBody>
        </p:sp>
        <p:sp>
          <p:nvSpPr>
            <p:cNvPr id="13" name="Rectangle: Rounded Corners 12">
              <a:extLst>
                <a:ext uri="{FF2B5EF4-FFF2-40B4-BE49-F238E27FC236}">
                  <a16:creationId xmlns:a16="http://schemas.microsoft.com/office/drawing/2014/main" id="{AA50D3AF-56D9-48D9-B049-DF7041CC5F6A}"/>
                </a:ext>
              </a:extLst>
            </p:cNvPr>
            <p:cNvSpPr/>
            <p:nvPr/>
          </p:nvSpPr>
          <p:spPr>
            <a:xfrm>
              <a:off x="1470580" y="2366127"/>
              <a:ext cx="2485283" cy="23658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C50EF76A-21AE-4815-8355-415B6A2EBDC2}"/>
                </a:ext>
              </a:extLst>
            </p:cNvPr>
            <p:cNvCxnSpPr>
              <a:cxnSpLocks/>
              <a:stCxn id="13" idx="3"/>
              <a:endCxn id="12" idx="1"/>
            </p:cNvCxnSpPr>
            <p:nvPr/>
          </p:nvCxnSpPr>
          <p:spPr>
            <a:xfrm flipV="1">
              <a:off x="3955863" y="2052914"/>
              <a:ext cx="616137" cy="43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9058A00C-ECF4-40EE-8446-80331391E27E}"/>
              </a:ext>
            </a:extLst>
          </p:cNvPr>
          <p:cNvSpPr txBox="1"/>
          <p:nvPr/>
        </p:nvSpPr>
        <p:spPr>
          <a:xfrm>
            <a:off x="5740399" y="4938712"/>
            <a:ext cx="2103911" cy="707886"/>
          </a:xfrm>
          <a:prstGeom prst="rect">
            <a:avLst/>
          </a:prstGeom>
          <a:noFill/>
        </p:spPr>
        <p:txBody>
          <a:bodyPr wrap="square" rtlCol="0" anchor="ctr" anchorCtr="1">
            <a:spAutoFit/>
          </a:bodyPr>
          <a:lstStyle/>
          <a:p>
            <a:pPr algn="ctr"/>
            <a:r>
              <a:rPr lang="en-US" sz="2000" dirty="0">
                <a:solidFill>
                  <a:srgbClr val="F36A25"/>
                </a:solidFill>
                <a:latin typeface="Segoe Print" panose="02000600000000000000" pitchFamily="2" charset="0"/>
              </a:rPr>
              <a:t>Calls Object() in this case</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0" name="Ink 59">
                <a:extLst>
                  <a:ext uri="{FF2B5EF4-FFF2-40B4-BE49-F238E27FC236}">
                    <a16:creationId xmlns:a16="http://schemas.microsoft.com/office/drawing/2014/main" id="{761D8BE8-60FE-4F5E-9BF2-2FD5FF296812}"/>
                  </a:ext>
                </a:extLst>
              </p14:cNvPr>
              <p14:cNvContentPartPr/>
              <p14:nvPr/>
            </p14:nvContentPartPr>
            <p14:xfrm>
              <a:off x="3190000" y="2590320"/>
              <a:ext cx="360" cy="360"/>
            </p14:xfrm>
          </p:contentPart>
        </mc:Choice>
        <mc:Fallback xmlns="">
          <p:pic>
            <p:nvPicPr>
              <p:cNvPr id="60" name="Ink 59">
                <a:extLst>
                  <a:ext uri="{FF2B5EF4-FFF2-40B4-BE49-F238E27FC236}">
                    <a16:creationId xmlns:a16="http://schemas.microsoft.com/office/drawing/2014/main" id="{761D8BE8-60FE-4F5E-9BF2-2FD5FF296812}"/>
                  </a:ext>
                </a:extLst>
              </p:cNvPr>
              <p:cNvPicPr/>
              <p:nvPr/>
            </p:nvPicPr>
            <p:blipFill>
              <a:blip r:embed="rId3"/>
              <a:stretch>
                <a:fillRect/>
              </a:stretch>
            </p:blipFill>
            <p:spPr>
              <a:xfrm>
                <a:off x="3181000" y="25816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2" name="Ink 61">
                <a:extLst>
                  <a:ext uri="{FF2B5EF4-FFF2-40B4-BE49-F238E27FC236}">
                    <a16:creationId xmlns:a16="http://schemas.microsoft.com/office/drawing/2014/main" id="{2D297142-8851-4AE3-8C81-AEDD3D65E4C7}"/>
                  </a:ext>
                </a:extLst>
              </p14:cNvPr>
              <p14:cNvContentPartPr/>
              <p14:nvPr/>
            </p14:nvContentPartPr>
            <p14:xfrm>
              <a:off x="2562520" y="1997400"/>
              <a:ext cx="1018800" cy="532440"/>
            </p14:xfrm>
          </p:contentPart>
        </mc:Choice>
        <mc:Fallback xmlns="">
          <p:pic>
            <p:nvPicPr>
              <p:cNvPr id="62" name="Ink 61">
                <a:extLst>
                  <a:ext uri="{FF2B5EF4-FFF2-40B4-BE49-F238E27FC236}">
                    <a16:creationId xmlns:a16="http://schemas.microsoft.com/office/drawing/2014/main" id="{2D297142-8851-4AE3-8C81-AEDD3D65E4C7}"/>
                  </a:ext>
                </a:extLst>
              </p:cNvPr>
              <p:cNvPicPr/>
              <p:nvPr/>
            </p:nvPicPr>
            <p:blipFill>
              <a:blip r:embed="rId5"/>
              <a:stretch>
                <a:fillRect/>
              </a:stretch>
            </p:blipFill>
            <p:spPr>
              <a:xfrm>
                <a:off x="2553880" y="1988400"/>
                <a:ext cx="1036440" cy="550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3" name="Ink 62">
                <a:extLst>
                  <a:ext uri="{FF2B5EF4-FFF2-40B4-BE49-F238E27FC236}">
                    <a16:creationId xmlns:a16="http://schemas.microsoft.com/office/drawing/2014/main" id="{B1C409C2-3173-41AA-8086-D630ACFFF810}"/>
                  </a:ext>
                </a:extLst>
              </p14:cNvPr>
              <p14:cNvContentPartPr/>
              <p14:nvPr/>
            </p14:nvContentPartPr>
            <p14:xfrm>
              <a:off x="3272440" y="2433360"/>
              <a:ext cx="2424600" cy="2801160"/>
            </p14:xfrm>
          </p:contentPart>
        </mc:Choice>
        <mc:Fallback xmlns="">
          <p:pic>
            <p:nvPicPr>
              <p:cNvPr id="63" name="Ink 62">
                <a:extLst>
                  <a:ext uri="{FF2B5EF4-FFF2-40B4-BE49-F238E27FC236}">
                    <a16:creationId xmlns:a16="http://schemas.microsoft.com/office/drawing/2014/main" id="{B1C409C2-3173-41AA-8086-D630ACFFF810}"/>
                  </a:ext>
                </a:extLst>
              </p:cNvPr>
              <p:cNvPicPr/>
              <p:nvPr/>
            </p:nvPicPr>
            <p:blipFill>
              <a:blip r:embed="rId7"/>
              <a:stretch>
                <a:fillRect/>
              </a:stretch>
            </p:blipFill>
            <p:spPr>
              <a:xfrm>
                <a:off x="3263440" y="2424720"/>
                <a:ext cx="2442240" cy="2818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1" name="Ink 70">
                <a:extLst>
                  <a:ext uri="{FF2B5EF4-FFF2-40B4-BE49-F238E27FC236}">
                    <a16:creationId xmlns:a16="http://schemas.microsoft.com/office/drawing/2014/main" id="{E2671270-8DE3-482A-B471-A901D7360579}"/>
                  </a:ext>
                </a:extLst>
              </p14:cNvPr>
              <p14:cNvContentPartPr/>
              <p14:nvPr/>
            </p14:nvContentPartPr>
            <p14:xfrm>
              <a:off x="5648520" y="5070240"/>
              <a:ext cx="268200" cy="331560"/>
            </p14:xfrm>
          </p:contentPart>
        </mc:Choice>
        <mc:Fallback xmlns="">
          <p:pic>
            <p:nvPicPr>
              <p:cNvPr id="71" name="Ink 70">
                <a:extLst>
                  <a:ext uri="{FF2B5EF4-FFF2-40B4-BE49-F238E27FC236}">
                    <a16:creationId xmlns:a16="http://schemas.microsoft.com/office/drawing/2014/main" id="{E2671270-8DE3-482A-B471-A901D7360579}"/>
                  </a:ext>
                </a:extLst>
              </p:cNvPr>
              <p:cNvPicPr/>
              <p:nvPr/>
            </p:nvPicPr>
            <p:blipFill>
              <a:blip r:embed="rId9"/>
              <a:stretch>
                <a:fillRect/>
              </a:stretch>
            </p:blipFill>
            <p:spPr>
              <a:xfrm>
                <a:off x="5639520" y="5061240"/>
                <a:ext cx="28584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2" name="Ink 71">
                <a:extLst>
                  <a:ext uri="{FF2B5EF4-FFF2-40B4-BE49-F238E27FC236}">
                    <a16:creationId xmlns:a16="http://schemas.microsoft.com/office/drawing/2014/main" id="{C40AFEAA-24CC-42B0-8E51-A53BE51BA72A}"/>
                  </a:ext>
                </a:extLst>
              </p14:cNvPr>
              <p14:cNvContentPartPr/>
              <p14:nvPr/>
            </p14:nvContentPartPr>
            <p14:xfrm>
              <a:off x="5676600" y="5115960"/>
              <a:ext cx="183960" cy="201600"/>
            </p14:xfrm>
          </p:contentPart>
        </mc:Choice>
        <mc:Fallback xmlns="">
          <p:pic>
            <p:nvPicPr>
              <p:cNvPr id="72" name="Ink 71">
                <a:extLst>
                  <a:ext uri="{FF2B5EF4-FFF2-40B4-BE49-F238E27FC236}">
                    <a16:creationId xmlns:a16="http://schemas.microsoft.com/office/drawing/2014/main" id="{C40AFEAA-24CC-42B0-8E51-A53BE51BA72A}"/>
                  </a:ext>
                </a:extLst>
              </p:cNvPr>
              <p:cNvPicPr/>
              <p:nvPr/>
            </p:nvPicPr>
            <p:blipFill>
              <a:blip r:embed="rId11"/>
              <a:stretch>
                <a:fillRect/>
              </a:stretch>
            </p:blipFill>
            <p:spPr>
              <a:xfrm>
                <a:off x="5667600" y="5106960"/>
                <a:ext cx="2016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6" name="Ink 75">
                <a:extLst>
                  <a:ext uri="{FF2B5EF4-FFF2-40B4-BE49-F238E27FC236}">
                    <a16:creationId xmlns:a16="http://schemas.microsoft.com/office/drawing/2014/main" id="{39FF5D6A-A7CC-476F-B5B1-691A91D826C2}"/>
                  </a:ext>
                </a:extLst>
              </p14:cNvPr>
              <p14:cNvContentPartPr/>
              <p14:nvPr/>
            </p14:nvContentPartPr>
            <p14:xfrm>
              <a:off x="4599846" y="1573772"/>
              <a:ext cx="396360" cy="38520"/>
            </p14:xfrm>
          </p:contentPart>
        </mc:Choice>
        <mc:Fallback xmlns="">
          <p:pic>
            <p:nvPicPr>
              <p:cNvPr id="76" name="Ink 75">
                <a:extLst>
                  <a:ext uri="{FF2B5EF4-FFF2-40B4-BE49-F238E27FC236}">
                    <a16:creationId xmlns:a16="http://schemas.microsoft.com/office/drawing/2014/main" id="{39FF5D6A-A7CC-476F-B5B1-691A91D826C2}"/>
                  </a:ext>
                </a:extLst>
              </p:cNvPr>
              <p:cNvPicPr/>
              <p:nvPr/>
            </p:nvPicPr>
            <p:blipFill>
              <a:blip r:embed="rId13"/>
              <a:stretch>
                <a:fillRect/>
              </a:stretch>
            </p:blipFill>
            <p:spPr>
              <a:xfrm>
                <a:off x="4591206" y="1565050"/>
                <a:ext cx="414000" cy="56326"/>
              </a:xfrm>
              <a:prstGeom prst="rect">
                <a:avLst/>
              </a:prstGeom>
            </p:spPr>
          </p:pic>
        </mc:Fallback>
      </mc:AlternateContent>
    </p:spTree>
    <p:extLst>
      <p:ext uri="{BB962C8B-B14F-4D97-AF65-F5344CB8AC3E}">
        <p14:creationId xmlns:p14="http://schemas.microsoft.com/office/powerpoint/2010/main" val="276438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0"/>
                                  </p:iterate>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10">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Java Operators</a:t>
            </a:r>
            <a:endParaRPr dirty="0"/>
          </a:p>
        </p:txBody>
      </p:sp>
      <p:sp>
        <p:nvSpPr>
          <p:cNvPr id="226" name="Google Shape;226;p17"/>
          <p:cNvSpPr txBox="1">
            <a:spLocks noGrp="1"/>
          </p:cNvSpPr>
          <p:nvPr>
            <p:ph type="body" idx="1"/>
          </p:nvPr>
        </p:nvSpPr>
        <p:spPr>
          <a:xfrm>
            <a:off x="380010" y="1392701"/>
            <a:ext cx="8384100" cy="5096875"/>
          </a:xfrm>
          <a:prstGeom prst="rect">
            <a:avLst/>
          </a:prstGeom>
          <a:noFill/>
          <a:ln>
            <a:noFill/>
          </a:ln>
        </p:spPr>
        <p:txBody>
          <a:bodyPr spcFirstLastPara="1" wrap="square" lIns="91425" tIns="45700" rIns="91425" bIns="45700" anchor="t" anchorCtr="0">
            <a:normAutofit lnSpcReduction="10000"/>
          </a:bodyPr>
          <a:lstStyle/>
          <a:p>
            <a:pPr marL="342900" indent="-342900">
              <a:lnSpc>
                <a:spcPct val="90000"/>
              </a:lnSpc>
              <a:spcBef>
                <a:spcPts val="0"/>
              </a:spcBef>
            </a:pPr>
            <a:r>
              <a:rPr lang="en-US" dirty="0"/>
              <a:t>An operator is a special symbol or reserved word that can be applied to a set of expressions, values or literals (referred to as operands) and return a result.</a:t>
            </a:r>
          </a:p>
          <a:p>
            <a:pPr marL="342900" indent="-342900">
              <a:lnSpc>
                <a:spcPct val="90000"/>
              </a:lnSpc>
              <a:spcBef>
                <a:spcPts val="0"/>
              </a:spcBef>
            </a:pPr>
            <a:r>
              <a:rPr lang="en-US" dirty="0"/>
              <a:t>Broadly speaking, there are three categories of operators in Java (if you ignore assignment operators)</a:t>
            </a:r>
          </a:p>
          <a:p>
            <a:pPr marL="800100" lvl="1" indent="-342900">
              <a:lnSpc>
                <a:spcPct val="90000"/>
              </a:lnSpc>
              <a:spcBef>
                <a:spcPts val="0"/>
              </a:spcBef>
            </a:pPr>
            <a:r>
              <a:rPr lang="en-US" dirty="0"/>
              <a:t>Unary operators – applied to a single operand</a:t>
            </a:r>
          </a:p>
          <a:p>
            <a:pPr marL="800100" lvl="1" indent="-342900">
              <a:lnSpc>
                <a:spcPct val="90000"/>
              </a:lnSpc>
              <a:spcBef>
                <a:spcPts val="0"/>
              </a:spcBef>
            </a:pPr>
            <a:r>
              <a:rPr lang="en-US" dirty="0"/>
              <a:t>Binary operators – applied to two operands</a:t>
            </a:r>
          </a:p>
          <a:p>
            <a:pPr marL="800100" lvl="1" indent="-342900">
              <a:lnSpc>
                <a:spcPct val="90000"/>
              </a:lnSpc>
              <a:spcBef>
                <a:spcPts val="0"/>
              </a:spcBef>
            </a:pPr>
            <a:r>
              <a:rPr lang="en-US" dirty="0"/>
              <a:t>Ternary operators – applied to three operands</a:t>
            </a:r>
          </a:p>
          <a:p>
            <a:pPr marL="342900" indent="-342900">
              <a:lnSpc>
                <a:spcPct val="90000"/>
              </a:lnSpc>
              <a:spcBef>
                <a:spcPts val="0"/>
              </a:spcBef>
            </a:pPr>
            <a:r>
              <a:rPr lang="en-US" dirty="0"/>
              <a:t>Operations follow an execution order, with those of a higher level of precedence executing first. </a:t>
            </a:r>
          </a:p>
          <a:p>
            <a:pPr marL="800100" lvl="1" indent="-342900">
              <a:lnSpc>
                <a:spcPct val="90000"/>
              </a:lnSpc>
              <a:spcBef>
                <a:spcPts val="0"/>
              </a:spcBef>
            </a:pPr>
            <a:r>
              <a:rPr lang="en-US" dirty="0"/>
              <a:t>When multiple operators have the same ‘level of precedence’ they will be evaluated from left-to-right</a:t>
            </a:r>
          </a:p>
          <a:p>
            <a:pPr marL="342900" indent="-342900">
              <a:lnSpc>
                <a:spcPct val="90000"/>
              </a:lnSpc>
              <a:spcBef>
                <a:spcPts val="0"/>
              </a:spcBef>
            </a:pPr>
            <a:endParaRPr lang="en-US"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71487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 Overloading</a:t>
            </a:r>
            <a:endParaRPr dirty="0"/>
          </a:p>
        </p:txBody>
      </p:sp>
      <p:sp>
        <p:nvSpPr>
          <p:cNvPr id="274" name="Google Shape;274;p24"/>
          <p:cNvSpPr txBox="1">
            <a:spLocks noGrp="1"/>
          </p:cNvSpPr>
          <p:nvPr>
            <p:ph type="body" idx="1"/>
          </p:nvPr>
        </p:nvSpPr>
        <p:spPr>
          <a:xfrm>
            <a:off x="380010" y="1219200"/>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A class can have multiple constructors, differentiated by their parameters</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String name) { }</a:t>
            </a:r>
          </a:p>
          <a:p>
            <a:pPr marL="742950" lvl="1" indent="-285750" algn="l" rtl="0">
              <a:lnSpc>
                <a:spcPct val="90000"/>
              </a:lnSpc>
              <a:spcBef>
                <a:spcPts val="444"/>
              </a:spcBef>
              <a:spcAft>
                <a:spcPts val="0"/>
              </a:spcAft>
              <a:buSzPts val="2220"/>
              <a:buChar char="–"/>
            </a:pPr>
            <a:r>
              <a:rPr lang="en-US" sz="2220" dirty="0">
                <a:latin typeface="Courier New"/>
                <a:cs typeface="Courier New"/>
                <a:sym typeface="Courier New"/>
              </a:rPr>
              <a:t>Public Example(String name) {}</a:t>
            </a:r>
          </a:p>
          <a:p>
            <a:pPr marL="342900" lvl="0" indent="-342900" algn="l" rtl="0">
              <a:lnSpc>
                <a:spcPct val="90000"/>
              </a:lnSpc>
              <a:spcBef>
                <a:spcPts val="518"/>
              </a:spcBef>
              <a:spcAft>
                <a:spcPts val="0"/>
              </a:spcAft>
              <a:buSzPts val="2590"/>
              <a:buChar char="•"/>
            </a:pPr>
            <a:r>
              <a:rPr lang="en-US" sz="2590" dirty="0"/>
              <a:t>Calling a specific constructor is a matter of passing in the right types/numbers of parameters.</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Example </a:t>
            </a:r>
            <a:r>
              <a:rPr lang="en-US" sz="2220" dirty="0" err="1">
                <a:latin typeface="Courier New"/>
                <a:ea typeface="Courier New"/>
                <a:cs typeface="Courier New"/>
                <a:sym typeface="Courier New"/>
              </a:rPr>
              <a:t>myEx</a:t>
            </a:r>
            <a:r>
              <a:rPr lang="en-US" sz="2220" dirty="0">
                <a:latin typeface="Courier New"/>
                <a:ea typeface="Courier New"/>
                <a:cs typeface="Courier New"/>
                <a:sym typeface="Courier New"/>
              </a:rPr>
              <a:t> = new Example(3);</a:t>
            </a:r>
            <a:endParaRPr dirty="0"/>
          </a:p>
          <a:p>
            <a:pPr marL="342900" lvl="0" indent="-342900" algn="l" rtl="0">
              <a:lnSpc>
                <a:spcPct val="90000"/>
              </a:lnSpc>
              <a:spcBef>
                <a:spcPts val="518"/>
              </a:spcBef>
              <a:spcAft>
                <a:spcPts val="0"/>
              </a:spcAft>
              <a:buSzPts val="2590"/>
              <a:buChar char="•"/>
            </a:pPr>
            <a:r>
              <a:rPr lang="en-US" sz="2590" dirty="0"/>
              <a:t>Constructor selection through parameters can also happen with </a:t>
            </a:r>
            <a:r>
              <a:rPr lang="en-US" sz="2590" dirty="0">
                <a:latin typeface="Courier New"/>
                <a:ea typeface="Courier New"/>
                <a:cs typeface="Courier New"/>
                <a:sym typeface="Courier New"/>
              </a:rPr>
              <a:t>this</a:t>
            </a:r>
            <a:r>
              <a:rPr lang="en-US" sz="2590" dirty="0"/>
              <a:t> or </a:t>
            </a:r>
            <a:r>
              <a:rPr lang="en-US" sz="2590" dirty="0">
                <a:latin typeface="Courier New"/>
                <a:ea typeface="Courier New"/>
                <a:cs typeface="Courier New"/>
                <a:sym typeface="Courier New"/>
              </a:rPr>
              <a:t>super</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super(2, “Dave”);</a:t>
            </a:r>
          </a:p>
          <a:p>
            <a:pPr marL="742950" lvl="1" indent="-285750" algn="l" rtl="0">
              <a:lnSpc>
                <a:spcPct val="90000"/>
              </a:lnSpc>
              <a:spcBef>
                <a:spcPts val="444"/>
              </a:spcBef>
              <a:spcAft>
                <a:spcPts val="0"/>
              </a:spcAft>
              <a:buSzPts val="2220"/>
              <a:buChar char="–"/>
            </a:pPr>
            <a:endParaRPr lang="en-US" sz="2220" dirty="0">
              <a:latin typeface="Courier New"/>
              <a:ea typeface="Courier New"/>
              <a:cs typeface="Courier New"/>
              <a:sym typeface="Courier New"/>
            </a:endParaRPr>
          </a:p>
          <a:p>
            <a:pPr marL="285750" indent="-285750">
              <a:lnSpc>
                <a:spcPct val="90000"/>
              </a:lnSpc>
              <a:spcBef>
                <a:spcPts val="444"/>
              </a:spcBef>
              <a:buSzPts val="2220"/>
              <a:buChar char="–"/>
            </a:pPr>
            <a:endParaRPr lang="en-US" sz="2620" dirty="0">
              <a:latin typeface="Courier New"/>
              <a:cs typeface="Courier New"/>
              <a:sym typeface="Courier New"/>
            </a:endParaRPr>
          </a:p>
        </p:txBody>
      </p:sp>
      <p:sp>
        <p:nvSpPr>
          <p:cNvPr id="275" name="Google Shape;275;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1C5B-618D-4DA7-BF58-F8A88700E29B}"/>
              </a:ext>
            </a:extLst>
          </p:cNvPr>
          <p:cNvSpPr>
            <a:spLocks noGrp="1"/>
          </p:cNvSpPr>
          <p:nvPr>
            <p:ph type="title"/>
          </p:nvPr>
        </p:nvSpPr>
        <p:spPr/>
        <p:txBody>
          <a:bodyPr/>
          <a:lstStyle/>
          <a:p>
            <a:r>
              <a:rPr lang="en-US" dirty="0"/>
              <a:t>this()… </a:t>
            </a:r>
          </a:p>
        </p:txBody>
      </p:sp>
      <p:sp>
        <p:nvSpPr>
          <p:cNvPr id="3" name="Text Placeholder 2">
            <a:extLst>
              <a:ext uri="{FF2B5EF4-FFF2-40B4-BE49-F238E27FC236}">
                <a16:creationId xmlns:a16="http://schemas.microsoft.com/office/drawing/2014/main" id="{A99380E9-B142-4258-935C-EA35889C2D05}"/>
              </a:ext>
            </a:extLst>
          </p:cNvPr>
          <p:cNvSpPr>
            <a:spLocks noGrp="1"/>
          </p:cNvSpPr>
          <p:nvPr>
            <p:ph type="body" idx="1"/>
          </p:nvPr>
        </p:nvSpPr>
        <p:spPr>
          <a:xfrm>
            <a:off x="380010" y="1481447"/>
            <a:ext cx="8383980" cy="2458958"/>
          </a:xfrm>
        </p:spPr>
        <p:txBody>
          <a:bodyPr/>
          <a:lstStyle/>
          <a:p>
            <a:pPr marL="342900" lvl="0" indent="-342900">
              <a:lnSpc>
                <a:spcPct val="90000"/>
              </a:lnSpc>
              <a:spcBef>
                <a:spcPts val="518"/>
              </a:spcBef>
              <a:buSzPts val="2590"/>
            </a:pPr>
            <a:r>
              <a:rPr lang="en-US" sz="2590" dirty="0"/>
              <a:t>When you call a constructor only one of the constructors in each class runs unless one of the constructors calls this(…) </a:t>
            </a:r>
          </a:p>
          <a:p>
            <a:pPr marL="342900" indent="-342900">
              <a:lnSpc>
                <a:spcPct val="90000"/>
              </a:lnSpc>
              <a:spcBef>
                <a:spcPts val="518"/>
              </a:spcBef>
              <a:buSzPts val="2590"/>
            </a:pPr>
            <a:r>
              <a:rPr lang="en-US" dirty="0">
                <a:latin typeface="Courier New"/>
                <a:ea typeface="Courier New"/>
                <a:cs typeface="Courier New"/>
                <a:sym typeface="Courier New"/>
              </a:rPr>
              <a:t>this</a:t>
            </a:r>
            <a:r>
              <a:rPr lang="en-US" dirty="0"/>
              <a:t> is a reference to the current class, so </a:t>
            </a:r>
            <a:r>
              <a:rPr lang="en-US" dirty="0">
                <a:latin typeface="Courier New"/>
                <a:ea typeface="Courier New"/>
                <a:cs typeface="Courier New"/>
                <a:sym typeface="Courier New"/>
              </a:rPr>
              <a:t>this() </a:t>
            </a:r>
            <a:r>
              <a:rPr lang="en-US" dirty="0"/>
              <a:t>is an invocation of one of the current class’ constructors.</a:t>
            </a:r>
            <a:endParaRPr lang="en-US" sz="2590" dirty="0"/>
          </a:p>
        </p:txBody>
      </p:sp>
      <p:sp>
        <p:nvSpPr>
          <p:cNvPr id="4" name="Slide Number Placeholder 3">
            <a:extLst>
              <a:ext uri="{FF2B5EF4-FFF2-40B4-BE49-F238E27FC236}">
                <a16:creationId xmlns:a16="http://schemas.microsoft.com/office/drawing/2014/main" id="{E9597E5C-5A80-424E-95D4-FC3B401CC8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5" name="Rectangle 4">
            <a:extLst>
              <a:ext uri="{FF2B5EF4-FFF2-40B4-BE49-F238E27FC236}">
                <a16:creationId xmlns:a16="http://schemas.microsoft.com/office/drawing/2014/main" id="{36ABE9F0-1FE6-48EE-BE0D-7D02744210A0}"/>
              </a:ext>
            </a:extLst>
          </p:cNvPr>
          <p:cNvSpPr/>
          <p:nvPr/>
        </p:nvSpPr>
        <p:spPr>
          <a:xfrm>
            <a:off x="688157" y="3940404"/>
            <a:ext cx="4355183" cy="20670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182880" lvl="1" defTabSz="457200">
              <a:lnSpc>
                <a:spcPct val="90000"/>
              </a:lnSpc>
            </a:pPr>
            <a:r>
              <a:rPr lang="en-US" dirty="0">
                <a:latin typeface="Courier New" panose="02070309020205020404" pitchFamily="49" charset="0"/>
                <a:cs typeface="Courier New" panose="02070309020205020404" pitchFamily="49" charset="0"/>
              </a:rPr>
              <a:t>package one;</a:t>
            </a:r>
          </a:p>
          <a:p>
            <a:pPr marL="182880" lvl="1" defTabSz="457200">
              <a:lnSpc>
                <a:spcPct val="90000"/>
              </a:lnSpc>
            </a:pPr>
            <a:r>
              <a:rPr lang="en-US" dirty="0">
                <a:latin typeface="Courier New" panose="02070309020205020404" pitchFamily="49" charset="0"/>
                <a:cs typeface="Courier New" panose="02070309020205020404" pitchFamily="49" charset="0"/>
              </a:rPr>
              <a:t>public class Dog {</a:t>
            </a:r>
          </a:p>
          <a:p>
            <a:pPr marL="182880" lvl="1" defTabSz="457200">
              <a:lnSpc>
                <a:spcPct val="90000"/>
              </a:lnSpc>
            </a:pPr>
            <a:r>
              <a:rPr lang="en-US" dirty="0">
                <a:latin typeface="Courier New" panose="02070309020205020404" pitchFamily="49" charset="0"/>
                <a:cs typeface="Courier New" panose="02070309020205020404" pitchFamily="49" charset="0"/>
              </a:rPr>
              <a:t>		private double size = 6.5;</a:t>
            </a:r>
          </a:p>
          <a:p>
            <a:pPr marL="182880" lvl="1" defTabSz="457200">
              <a:lnSpc>
                <a:spcPct val="90000"/>
              </a:lnSpc>
            </a:pPr>
            <a:r>
              <a:rPr lang="en-US" dirty="0">
                <a:latin typeface="Courier New" panose="02070309020205020404" pitchFamily="49" charset="0"/>
                <a:cs typeface="Courier New" panose="02070309020205020404" pitchFamily="49" charset="0"/>
              </a:rPr>
              <a:t>		public Dog(){this(12);}</a:t>
            </a:r>
          </a:p>
          <a:p>
            <a:pPr marL="182880" lvl="1" defTabSz="457200">
              <a:lnSpc>
                <a:spcPct val="90000"/>
              </a:lnSpc>
            </a:pPr>
            <a:r>
              <a:rPr lang="en-US" dirty="0">
                <a:latin typeface="Courier New" panose="02070309020205020404" pitchFamily="49" charset="0"/>
                <a:cs typeface="Courier New" panose="02070309020205020404" pitchFamily="49" charset="0"/>
              </a:rPr>
              <a:t>		public Dog(int size){</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this.size</a:t>
            </a:r>
            <a:r>
              <a:rPr lang="en-US" dirty="0">
                <a:latin typeface="Courier New" panose="02070309020205020404" pitchFamily="49" charset="0"/>
                <a:cs typeface="Courier New" panose="02070309020205020404" pitchFamily="49" charset="0"/>
              </a:rPr>
              <a:t> = size;</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7FBF780D-D2FC-420B-A8CD-E04796CDCEEC}"/>
                  </a:ext>
                </a:extLst>
              </p14:cNvPr>
              <p14:cNvContentPartPr/>
              <p14:nvPr/>
            </p14:nvContentPartPr>
            <p14:xfrm>
              <a:off x="3065910" y="4645200"/>
              <a:ext cx="909360" cy="248400"/>
            </p14:xfrm>
          </p:contentPart>
        </mc:Choice>
        <mc:Fallback xmlns="">
          <p:pic>
            <p:nvPicPr>
              <p:cNvPr id="6" name="Ink 5">
                <a:extLst>
                  <a:ext uri="{FF2B5EF4-FFF2-40B4-BE49-F238E27FC236}">
                    <a16:creationId xmlns:a16="http://schemas.microsoft.com/office/drawing/2014/main" id="{7FBF780D-D2FC-420B-A8CD-E04796CDCEEC}"/>
                  </a:ext>
                </a:extLst>
              </p:cNvPr>
              <p:cNvPicPr/>
              <p:nvPr/>
            </p:nvPicPr>
            <p:blipFill>
              <a:blip r:embed="rId3"/>
              <a:stretch>
                <a:fillRect/>
              </a:stretch>
            </p:blipFill>
            <p:spPr>
              <a:xfrm>
                <a:off x="3056910" y="4636200"/>
                <a:ext cx="92700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DE51D753-B6EF-4916-A241-56696920EDCA}"/>
                  </a:ext>
                </a:extLst>
              </p14:cNvPr>
              <p14:cNvContentPartPr/>
              <p14:nvPr/>
            </p14:nvContentPartPr>
            <p14:xfrm>
              <a:off x="3939270" y="4429560"/>
              <a:ext cx="1122120" cy="677520"/>
            </p14:xfrm>
          </p:contentPart>
        </mc:Choice>
        <mc:Fallback xmlns="">
          <p:pic>
            <p:nvPicPr>
              <p:cNvPr id="16" name="Ink 15">
                <a:extLst>
                  <a:ext uri="{FF2B5EF4-FFF2-40B4-BE49-F238E27FC236}">
                    <a16:creationId xmlns:a16="http://schemas.microsoft.com/office/drawing/2014/main" id="{DE51D753-B6EF-4916-A241-56696920EDCA}"/>
                  </a:ext>
                </a:extLst>
              </p:cNvPr>
              <p:cNvPicPr/>
              <p:nvPr/>
            </p:nvPicPr>
            <p:blipFill>
              <a:blip r:embed="rId5"/>
              <a:stretch>
                <a:fillRect/>
              </a:stretch>
            </p:blipFill>
            <p:spPr>
              <a:xfrm>
                <a:off x="3930273" y="4420915"/>
                <a:ext cx="1139754" cy="69516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a16="http://schemas.microsoft.com/office/drawing/2014/main" id="{52E3540A-B626-4430-A010-45F59B73DEA7}"/>
                  </a:ext>
                </a:extLst>
              </p14:cNvPr>
              <p14:cNvContentPartPr/>
              <p14:nvPr/>
            </p14:nvContentPartPr>
            <p14:xfrm>
              <a:off x="4662870" y="4679760"/>
              <a:ext cx="495360" cy="356400"/>
            </p14:xfrm>
          </p:contentPart>
        </mc:Choice>
        <mc:Fallback xmlns="">
          <p:pic>
            <p:nvPicPr>
              <p:cNvPr id="23" name="Ink 22">
                <a:extLst>
                  <a:ext uri="{FF2B5EF4-FFF2-40B4-BE49-F238E27FC236}">
                    <a16:creationId xmlns:a16="http://schemas.microsoft.com/office/drawing/2014/main" id="{52E3540A-B626-4430-A010-45F59B73DEA7}"/>
                  </a:ext>
                </a:extLst>
              </p:cNvPr>
              <p:cNvPicPr/>
              <p:nvPr/>
            </p:nvPicPr>
            <p:blipFill>
              <a:blip r:embed="rId7"/>
              <a:stretch>
                <a:fillRect/>
              </a:stretch>
            </p:blipFill>
            <p:spPr>
              <a:xfrm>
                <a:off x="4653870" y="4670760"/>
                <a:ext cx="51300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4BE7F14D-5A09-4F9E-A371-64C9421C9FD3}"/>
                  </a:ext>
                </a:extLst>
              </p14:cNvPr>
              <p14:cNvContentPartPr/>
              <p14:nvPr/>
            </p14:nvContentPartPr>
            <p14:xfrm>
              <a:off x="5156790" y="4690560"/>
              <a:ext cx="49320" cy="109440"/>
            </p14:xfrm>
          </p:contentPart>
        </mc:Choice>
        <mc:Fallback xmlns="">
          <p:pic>
            <p:nvPicPr>
              <p:cNvPr id="24" name="Ink 23">
                <a:extLst>
                  <a:ext uri="{FF2B5EF4-FFF2-40B4-BE49-F238E27FC236}">
                    <a16:creationId xmlns:a16="http://schemas.microsoft.com/office/drawing/2014/main" id="{4BE7F14D-5A09-4F9E-A371-64C9421C9FD3}"/>
                  </a:ext>
                </a:extLst>
              </p:cNvPr>
              <p:cNvPicPr/>
              <p:nvPr/>
            </p:nvPicPr>
            <p:blipFill>
              <a:blip r:embed="rId9"/>
              <a:stretch>
                <a:fillRect/>
              </a:stretch>
            </p:blipFill>
            <p:spPr>
              <a:xfrm>
                <a:off x="5147790" y="4681560"/>
                <a:ext cx="669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FED069E0-F928-4B12-A815-15636655473E}"/>
                  </a:ext>
                </a:extLst>
              </p14:cNvPr>
              <p14:cNvContentPartPr/>
              <p14:nvPr/>
            </p14:nvContentPartPr>
            <p14:xfrm>
              <a:off x="5233470" y="4619640"/>
              <a:ext cx="116280" cy="135720"/>
            </p14:xfrm>
          </p:contentPart>
        </mc:Choice>
        <mc:Fallback xmlns="">
          <p:pic>
            <p:nvPicPr>
              <p:cNvPr id="25" name="Ink 24">
                <a:extLst>
                  <a:ext uri="{FF2B5EF4-FFF2-40B4-BE49-F238E27FC236}">
                    <a16:creationId xmlns:a16="http://schemas.microsoft.com/office/drawing/2014/main" id="{FED069E0-F928-4B12-A815-15636655473E}"/>
                  </a:ext>
                </a:extLst>
              </p:cNvPr>
              <p:cNvPicPr/>
              <p:nvPr/>
            </p:nvPicPr>
            <p:blipFill>
              <a:blip r:embed="rId11"/>
              <a:stretch>
                <a:fillRect/>
              </a:stretch>
            </p:blipFill>
            <p:spPr>
              <a:xfrm>
                <a:off x="5224830" y="4610640"/>
                <a:ext cx="1339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BC5102EE-8C78-44B0-A677-88453039FE75}"/>
                  </a:ext>
                </a:extLst>
              </p14:cNvPr>
              <p14:cNvContentPartPr/>
              <p14:nvPr/>
            </p14:nvContentPartPr>
            <p14:xfrm>
              <a:off x="5385750" y="4544760"/>
              <a:ext cx="75960" cy="179280"/>
            </p14:xfrm>
          </p:contentPart>
        </mc:Choice>
        <mc:Fallback xmlns="">
          <p:pic>
            <p:nvPicPr>
              <p:cNvPr id="26" name="Ink 25">
                <a:extLst>
                  <a:ext uri="{FF2B5EF4-FFF2-40B4-BE49-F238E27FC236}">
                    <a16:creationId xmlns:a16="http://schemas.microsoft.com/office/drawing/2014/main" id="{BC5102EE-8C78-44B0-A677-88453039FE75}"/>
                  </a:ext>
                </a:extLst>
              </p:cNvPr>
              <p:cNvPicPr/>
              <p:nvPr/>
            </p:nvPicPr>
            <p:blipFill>
              <a:blip r:embed="rId13"/>
              <a:stretch>
                <a:fillRect/>
              </a:stretch>
            </p:blipFill>
            <p:spPr>
              <a:xfrm>
                <a:off x="5377110" y="4535760"/>
                <a:ext cx="93600" cy="196920"/>
              </a:xfrm>
              <a:prstGeom prst="rect">
                <a:avLst/>
              </a:prstGeom>
            </p:spPr>
          </p:pic>
        </mc:Fallback>
      </mc:AlternateContent>
      <p:sp>
        <p:nvSpPr>
          <p:cNvPr id="33" name="Text Placeholder 2">
            <a:extLst>
              <a:ext uri="{FF2B5EF4-FFF2-40B4-BE49-F238E27FC236}">
                <a16:creationId xmlns:a16="http://schemas.microsoft.com/office/drawing/2014/main" id="{3EDC9D56-44E2-49B7-915F-D4A9153D8F1A}"/>
              </a:ext>
            </a:extLst>
          </p:cNvPr>
          <p:cNvSpPr txBox="1">
            <a:spLocks/>
          </p:cNvSpPr>
          <p:nvPr/>
        </p:nvSpPr>
        <p:spPr>
          <a:xfrm>
            <a:off x="5385750" y="3744428"/>
            <a:ext cx="3453480" cy="2458958"/>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342900" indent="-342900">
              <a:lnSpc>
                <a:spcPct val="90000"/>
              </a:lnSpc>
              <a:spcBef>
                <a:spcPts val="518"/>
              </a:spcBef>
              <a:buSzPts val="2590"/>
            </a:pPr>
            <a:r>
              <a:rPr lang="en-US" dirty="0">
                <a:latin typeface="Courier New"/>
                <a:ea typeface="Courier New"/>
                <a:cs typeface="Courier New"/>
                <a:sym typeface="Courier New"/>
              </a:rPr>
              <a:t>this() </a:t>
            </a:r>
            <a:r>
              <a:rPr lang="en-US" dirty="0">
                <a:latin typeface="+mn-lt"/>
                <a:ea typeface="Courier New"/>
                <a:cs typeface="Courier New"/>
                <a:sym typeface="Courier New"/>
              </a:rPr>
              <a:t>can be used in place of </a:t>
            </a:r>
            <a:r>
              <a:rPr lang="en-US" dirty="0">
                <a:latin typeface="Courier New"/>
                <a:ea typeface="Courier New"/>
                <a:cs typeface="Courier New"/>
                <a:sym typeface="Courier New"/>
              </a:rPr>
              <a:t>super- </a:t>
            </a:r>
            <a:r>
              <a:rPr lang="en-US" dirty="0">
                <a:latin typeface="+mn-lt"/>
                <a:ea typeface="Courier New"/>
                <a:cs typeface="Courier New"/>
                <a:sym typeface="Courier New"/>
              </a:rPr>
              <a:t>it must be the first instruction of the constructor. </a:t>
            </a:r>
            <a:endParaRPr lang="en-US" sz="2590" dirty="0"/>
          </a:p>
        </p:txBody>
      </p:sp>
    </p:spTree>
    <p:extLst>
      <p:ext uri="{BB962C8B-B14F-4D97-AF65-F5344CB8AC3E}">
        <p14:creationId xmlns:p14="http://schemas.microsoft.com/office/powerpoint/2010/main" val="2724939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Pitfalls of Constructors:</a:t>
            </a:r>
            <a:endParaRPr dirty="0"/>
          </a:p>
        </p:txBody>
      </p:sp>
      <p:sp>
        <p:nvSpPr>
          <p:cNvPr id="281" name="Google Shape;281;p25"/>
          <p:cNvSpPr txBox="1">
            <a:spLocks noGrp="1"/>
          </p:cNvSpPr>
          <p:nvPr>
            <p:ph type="body" idx="1"/>
          </p:nvPr>
        </p:nvSpPr>
        <p:spPr>
          <a:xfrm>
            <a:off x="380010" y="2811780"/>
            <a:ext cx="8383980" cy="164592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Animal has a constructor defined, so it doesn’t get the default no-</a:t>
            </a:r>
            <a:r>
              <a:rPr lang="en-US" sz="1750" dirty="0" err="1">
                <a:latin typeface="Arial"/>
                <a:ea typeface="Arial"/>
                <a:cs typeface="Arial"/>
                <a:sym typeface="Arial"/>
              </a:rPr>
              <a:t>arg</a:t>
            </a:r>
            <a:r>
              <a:rPr lang="en-US" sz="1750" dirty="0">
                <a:latin typeface="Arial"/>
                <a:ea typeface="Arial"/>
                <a:cs typeface="Arial"/>
                <a:sym typeface="Arial"/>
              </a:rPr>
              <a:t> constructor. </a:t>
            </a:r>
            <a:endParaRPr dirty="0"/>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Dog is given a default no-</a:t>
            </a:r>
            <a:r>
              <a:rPr lang="en-US" sz="1750" dirty="0" err="1">
                <a:latin typeface="Arial"/>
                <a:ea typeface="Arial"/>
                <a:cs typeface="Arial"/>
                <a:sym typeface="Arial"/>
              </a:rPr>
              <a:t>arg</a:t>
            </a:r>
            <a:r>
              <a:rPr lang="en-US" sz="1750" dirty="0">
                <a:latin typeface="Arial"/>
                <a:ea typeface="Arial"/>
                <a:cs typeface="Arial"/>
                <a:sym typeface="Arial"/>
              </a:rPr>
              <a:t> constructor. The default constructor will call super().</a:t>
            </a:r>
            <a:endParaRPr dirty="0"/>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super() is undefined, because no no-</a:t>
            </a:r>
            <a:r>
              <a:rPr lang="en-US" sz="1750" dirty="0" err="1">
                <a:latin typeface="Arial"/>
                <a:ea typeface="Arial"/>
                <a:cs typeface="Arial"/>
                <a:sym typeface="Arial"/>
              </a:rPr>
              <a:t>arg</a:t>
            </a:r>
            <a:r>
              <a:rPr lang="en-US" sz="1750" dirty="0">
                <a:latin typeface="Arial"/>
                <a:ea typeface="Arial"/>
                <a:cs typeface="Arial"/>
                <a:sym typeface="Arial"/>
              </a:rPr>
              <a:t> constructor exists for Animal</a:t>
            </a:r>
            <a:endParaRPr dirty="0"/>
          </a:p>
          <a:p>
            <a:pPr marL="342900" lvl="0" indent="-231775" algn="l" rtl="0">
              <a:lnSpc>
                <a:spcPct val="80000"/>
              </a:lnSpc>
              <a:spcBef>
                <a:spcPts val="350"/>
              </a:spcBef>
              <a:spcAft>
                <a:spcPts val="0"/>
              </a:spcAft>
              <a:buSzPts val="1750"/>
              <a:buNone/>
            </a:pPr>
            <a:endParaRPr sz="1750" dirty="0">
              <a:latin typeface="Arial"/>
              <a:ea typeface="Arial"/>
              <a:cs typeface="Arial"/>
              <a:sym typeface="Arial"/>
            </a:endParaRPr>
          </a:p>
          <a:p>
            <a:pPr marL="0" lvl="0" indent="0" algn="l" rtl="0">
              <a:lnSpc>
                <a:spcPct val="80000"/>
              </a:lnSpc>
              <a:spcBef>
                <a:spcPts val="350"/>
              </a:spcBef>
              <a:spcAft>
                <a:spcPts val="0"/>
              </a:spcAft>
              <a:buSzPts val="1750"/>
              <a:buNone/>
            </a:pPr>
            <a:endParaRPr sz="1750" dirty="0">
              <a:latin typeface="Arial"/>
              <a:ea typeface="Arial"/>
              <a:cs typeface="Arial"/>
              <a:sym typeface="Arial"/>
            </a:endParaRPr>
          </a:p>
        </p:txBody>
      </p:sp>
      <p:sp>
        <p:nvSpPr>
          <p:cNvPr id="282" name="Google Shape;282;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2" name="Rectangle 1">
            <a:extLst>
              <a:ext uri="{FF2B5EF4-FFF2-40B4-BE49-F238E27FC236}">
                <a16:creationId xmlns:a16="http://schemas.microsoft.com/office/drawing/2014/main" id="{7C916B91-FBFE-44C4-91A1-23342A3EAF84}"/>
              </a:ext>
            </a:extLst>
          </p:cNvPr>
          <p:cNvSpPr/>
          <p:nvPr/>
        </p:nvSpPr>
        <p:spPr>
          <a:xfrm>
            <a:off x="738150" y="1354639"/>
            <a:ext cx="5754090" cy="16459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buSzPts val="1750"/>
            </a:pPr>
            <a:r>
              <a:rPr lang="en-US" dirty="0">
                <a:latin typeface="Courier New"/>
                <a:ea typeface="Courier New"/>
                <a:cs typeface="Courier New"/>
                <a:sym typeface="Courier New"/>
              </a:rPr>
              <a:t>public class Animal {</a:t>
            </a:r>
            <a:endParaRPr lang="en-US" dirty="0"/>
          </a:p>
          <a:p>
            <a:pPr lvl="0">
              <a:lnSpc>
                <a:spcPct val="80000"/>
              </a:lnSpc>
              <a:spcBef>
                <a:spcPts val="350"/>
              </a:spcBef>
              <a:buSzPts val="1750"/>
            </a:pPr>
            <a:r>
              <a:rPr lang="en-US" dirty="0">
                <a:latin typeface="Courier New"/>
                <a:ea typeface="Courier New"/>
                <a:cs typeface="Courier New"/>
                <a:sym typeface="Courier New"/>
              </a:rPr>
              <a:t>    public Animal(String name) {}</a:t>
            </a:r>
            <a:endParaRPr lang="en-US" dirty="0"/>
          </a:p>
          <a:p>
            <a:pPr lvl="0">
              <a:lnSpc>
                <a:spcPct val="80000"/>
              </a:lnSpc>
              <a:spcBef>
                <a:spcPts val="350"/>
              </a:spcBef>
              <a:buSzPts val="1750"/>
            </a:pPr>
            <a:r>
              <a:rPr lang="en-US" dirty="0">
                <a:latin typeface="Courier New"/>
                <a:ea typeface="Courier New"/>
                <a:cs typeface="Courier New"/>
                <a:sym typeface="Courier New"/>
              </a:rPr>
              <a:t>}</a:t>
            </a:r>
            <a:endParaRPr lang="en-US" dirty="0"/>
          </a:p>
          <a:p>
            <a:pPr lvl="0">
              <a:lnSpc>
                <a:spcPct val="80000"/>
              </a:lnSpc>
              <a:spcBef>
                <a:spcPts val="350"/>
              </a:spcBef>
              <a:buSzPts val="1750"/>
            </a:pPr>
            <a:endParaRPr lang="en-US" dirty="0">
              <a:latin typeface="Courier New"/>
              <a:ea typeface="Courier New"/>
              <a:cs typeface="Courier New"/>
              <a:sym typeface="Courier New"/>
            </a:endParaRPr>
          </a:p>
          <a:p>
            <a:pPr lvl="0">
              <a:lnSpc>
                <a:spcPct val="80000"/>
              </a:lnSpc>
              <a:spcBef>
                <a:spcPts val="350"/>
              </a:spcBef>
              <a:buSzPts val="1750"/>
            </a:pPr>
            <a:r>
              <a:rPr lang="en-US" dirty="0">
                <a:latin typeface="Courier New"/>
                <a:ea typeface="Courier New"/>
                <a:cs typeface="Courier New"/>
                <a:sym typeface="Courier New"/>
              </a:rPr>
              <a:t>public class Dog extends Animal {}</a:t>
            </a:r>
            <a:endParaRPr lang="en-US" dirty="0"/>
          </a:p>
          <a:p>
            <a:pPr algn="ctr"/>
            <a:endParaRPr lang="en-US" dirty="0"/>
          </a:p>
        </p:txBody>
      </p:sp>
      <p:sp>
        <p:nvSpPr>
          <p:cNvPr id="3" name="Rectangle 2">
            <a:extLst>
              <a:ext uri="{FF2B5EF4-FFF2-40B4-BE49-F238E27FC236}">
                <a16:creationId xmlns:a16="http://schemas.microsoft.com/office/drawing/2014/main" id="{1693FFE3-2EBC-4975-A4D8-4AD3DA19414E}"/>
              </a:ext>
            </a:extLst>
          </p:cNvPr>
          <p:cNvSpPr/>
          <p:nvPr/>
        </p:nvSpPr>
        <p:spPr>
          <a:xfrm>
            <a:off x="738150" y="4579620"/>
            <a:ext cx="6737070" cy="18516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spcBef>
                <a:spcPts val="350"/>
              </a:spcBef>
              <a:buSzPts val="1750"/>
            </a:pPr>
            <a:r>
              <a:rPr lang="en-US" dirty="0">
                <a:latin typeface="Courier New"/>
                <a:ea typeface="Courier New"/>
                <a:cs typeface="Courier New"/>
                <a:sym typeface="Courier New"/>
              </a:rPr>
              <a:t>public class Dog extends Animal {</a:t>
            </a:r>
            <a:br>
              <a:rPr lang="en-US" dirty="0">
                <a:latin typeface="Courier New"/>
                <a:ea typeface="Courier New"/>
                <a:cs typeface="Courier New"/>
                <a:sym typeface="Courier New"/>
              </a:rPr>
            </a:br>
            <a:r>
              <a:rPr lang="en-US" dirty="0">
                <a:latin typeface="Courier New"/>
                <a:ea typeface="Courier New"/>
                <a:cs typeface="Courier New"/>
                <a:sym typeface="Courier New"/>
              </a:rPr>
              <a:t>    </a:t>
            </a:r>
          </a:p>
          <a:p>
            <a:pPr lvl="0">
              <a:lnSpc>
                <a:spcPct val="80000"/>
              </a:lnSpc>
              <a:spcBef>
                <a:spcPts val="350"/>
              </a:spcBef>
              <a:buSzPts val="1750"/>
            </a:pPr>
            <a:r>
              <a:rPr lang="en-US" dirty="0">
                <a:latin typeface="Courier New"/>
                <a:ea typeface="Courier New"/>
                <a:cs typeface="Courier New"/>
                <a:sym typeface="Courier New"/>
              </a:rPr>
              <a:t>    public Dog(String name) {</a:t>
            </a:r>
          </a:p>
          <a:p>
            <a:pPr lvl="0">
              <a:lnSpc>
                <a:spcPct val="80000"/>
              </a:lnSpc>
              <a:spcBef>
                <a:spcPts val="350"/>
              </a:spcBef>
              <a:buSzPts val="1750"/>
            </a:pPr>
            <a:r>
              <a:rPr lang="en-US" dirty="0">
                <a:latin typeface="Courier New"/>
                <a:ea typeface="Courier New"/>
                <a:cs typeface="Courier New"/>
                <a:sym typeface="Courier New"/>
              </a:rPr>
              <a:t>	super(name); // calls Animal(String)</a:t>
            </a:r>
          </a:p>
          <a:p>
            <a:pPr lvl="0">
              <a:lnSpc>
                <a:spcPct val="80000"/>
              </a:lnSpc>
              <a:spcBef>
                <a:spcPts val="350"/>
              </a:spcBef>
              <a:buSzPts val="1750"/>
            </a:pPr>
            <a:r>
              <a:rPr lang="en-US" dirty="0">
                <a:latin typeface="Courier New"/>
                <a:ea typeface="Courier New"/>
                <a:cs typeface="Courier New"/>
                <a:sym typeface="Courier New"/>
              </a:rPr>
              <a:t>    }</a:t>
            </a:r>
            <a:endParaRPr lang="en-US" dirty="0"/>
          </a:p>
          <a:p>
            <a:pPr lvl="0">
              <a:lnSpc>
                <a:spcPct val="80000"/>
              </a:lnSpc>
              <a:spcBef>
                <a:spcPts val="350"/>
              </a:spcBef>
              <a:buSzPts val="1750"/>
            </a:pPr>
            <a:r>
              <a:rPr lang="en-US" dirty="0">
                <a:latin typeface="Courier New"/>
                <a:ea typeface="Courier New"/>
                <a:cs typeface="Courier New"/>
                <a:sym typeface="Courier New"/>
              </a:rPr>
              <a:t>    // You could also call a constructor in the same class:</a:t>
            </a:r>
            <a:endParaRPr lang="en-US" dirty="0"/>
          </a:p>
          <a:p>
            <a:pPr lvl="0">
              <a:lnSpc>
                <a:spcPct val="80000"/>
              </a:lnSpc>
              <a:spcBef>
                <a:spcPts val="350"/>
              </a:spcBef>
              <a:buSzPts val="1750"/>
            </a:pPr>
            <a:r>
              <a:rPr lang="en-US" dirty="0">
                <a:latin typeface="Courier New"/>
                <a:ea typeface="Courier New"/>
                <a:cs typeface="Courier New"/>
                <a:sym typeface="Courier New"/>
              </a:rPr>
              <a:t>    public Dog() { this(“</a:t>
            </a:r>
            <a:r>
              <a:rPr lang="en-US" dirty="0" err="1">
                <a:latin typeface="Courier New"/>
                <a:ea typeface="Courier New"/>
                <a:cs typeface="Courier New"/>
                <a:sym typeface="Courier New"/>
              </a:rPr>
              <a:t>fido</a:t>
            </a:r>
            <a:r>
              <a:rPr lang="en-US" dirty="0">
                <a:latin typeface="Courier New"/>
                <a:ea typeface="Courier New"/>
                <a:cs typeface="Courier New"/>
                <a:sym typeface="Courier New"/>
              </a:rPr>
              <a:t>”); } // gives a default value</a:t>
            </a:r>
            <a:br>
              <a:rPr lang="en-US" dirty="0">
                <a:latin typeface="Courier New"/>
                <a:ea typeface="Courier New"/>
                <a:cs typeface="Courier New"/>
                <a:sym typeface="Courier New"/>
              </a:rPr>
            </a:br>
            <a:r>
              <a:rPr lang="en-US" dirty="0">
                <a:latin typeface="Courier New"/>
                <a:ea typeface="Courier New"/>
                <a:cs typeface="Courier New"/>
                <a:sym typeface="Courier New"/>
              </a:rPr>
              <a:t>}</a:t>
            </a:r>
            <a:endParaRPr lang="en-US" dirty="0"/>
          </a:p>
          <a:p>
            <a:pPr algn="ctr"/>
            <a:endParaRPr lang="en-US" dirty="0"/>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08F9D2BF-B05C-47E8-AC2A-7C829632562D}"/>
                  </a:ext>
                </a:extLst>
              </p14:cNvPr>
              <p14:cNvContentPartPr/>
              <p14:nvPr/>
            </p14:nvContentPartPr>
            <p14:xfrm>
              <a:off x="7878720" y="6255540"/>
              <a:ext cx="360" cy="360"/>
            </p14:xfrm>
          </p:contentPart>
        </mc:Choice>
        <mc:Fallback xmlns="">
          <p:pic>
            <p:nvPicPr>
              <p:cNvPr id="15" name="Ink 14">
                <a:extLst>
                  <a:ext uri="{FF2B5EF4-FFF2-40B4-BE49-F238E27FC236}">
                    <a16:creationId xmlns:a16="http://schemas.microsoft.com/office/drawing/2014/main" id="{08F9D2BF-B05C-47E8-AC2A-7C829632562D}"/>
                  </a:ext>
                </a:extLst>
              </p:cNvPr>
              <p:cNvPicPr/>
              <p:nvPr/>
            </p:nvPicPr>
            <p:blipFill>
              <a:blip r:embed="rId4"/>
              <a:stretch>
                <a:fillRect/>
              </a:stretch>
            </p:blipFill>
            <p:spPr>
              <a:xfrm>
                <a:off x="7869720" y="6246900"/>
                <a:ext cx="18000" cy="18000"/>
              </a:xfrm>
              <a:prstGeom prst="rect">
                <a:avLst/>
              </a:prstGeom>
            </p:spPr>
          </p:pic>
        </mc:Fallback>
      </mc:AlternateContent>
      <p:grpSp>
        <p:nvGrpSpPr>
          <p:cNvPr id="279" name="Group 278">
            <a:extLst>
              <a:ext uri="{FF2B5EF4-FFF2-40B4-BE49-F238E27FC236}">
                <a16:creationId xmlns:a16="http://schemas.microsoft.com/office/drawing/2014/main" id="{8B1DA3C7-4219-43CA-A2AE-4671BDDEF974}"/>
              </a:ext>
            </a:extLst>
          </p:cNvPr>
          <p:cNvGrpSpPr/>
          <p:nvPr/>
        </p:nvGrpSpPr>
        <p:grpSpPr>
          <a:xfrm>
            <a:off x="792480" y="2093220"/>
            <a:ext cx="8117152" cy="4320720"/>
            <a:chOff x="792480" y="2093220"/>
            <a:chExt cx="8117152" cy="4320720"/>
          </a:xfrm>
        </p:grpSpPr>
        <p:sp>
          <p:nvSpPr>
            <p:cNvPr id="4" name="Rectangle: Rounded Corners 3">
              <a:extLst>
                <a:ext uri="{FF2B5EF4-FFF2-40B4-BE49-F238E27FC236}">
                  <a16:creationId xmlns:a16="http://schemas.microsoft.com/office/drawing/2014/main" id="{1AD10735-6E6E-4C74-A7DA-2C85E18652EE}"/>
                </a:ext>
              </a:extLst>
            </p:cNvPr>
            <p:cNvSpPr/>
            <p:nvPr/>
          </p:nvSpPr>
          <p:spPr>
            <a:xfrm>
              <a:off x="792480" y="2362200"/>
              <a:ext cx="3718560" cy="274320"/>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0C475597-5BB2-47E3-9438-579BF697A2E7}"/>
                    </a:ext>
                  </a:extLst>
                </p14:cNvPr>
                <p14:cNvContentPartPr/>
                <p14:nvPr/>
              </p14:nvContentPartPr>
              <p14:xfrm>
                <a:off x="4518840" y="2093220"/>
                <a:ext cx="4067640" cy="3287880"/>
              </p14:xfrm>
            </p:contentPart>
          </mc:Choice>
          <mc:Fallback xmlns="">
            <p:pic>
              <p:nvPicPr>
                <p:cNvPr id="5" name="Ink 4">
                  <a:extLst>
                    <a:ext uri="{FF2B5EF4-FFF2-40B4-BE49-F238E27FC236}">
                      <a16:creationId xmlns:a16="http://schemas.microsoft.com/office/drawing/2014/main" id="{0C475597-5BB2-47E3-9438-579BF697A2E7}"/>
                    </a:ext>
                  </a:extLst>
                </p:cNvPr>
                <p:cNvPicPr/>
                <p:nvPr/>
              </p:nvPicPr>
              <p:blipFill>
                <a:blip r:embed="rId6"/>
                <a:stretch>
                  <a:fillRect/>
                </a:stretch>
              </p:blipFill>
              <p:spPr>
                <a:xfrm>
                  <a:off x="4510200" y="2084580"/>
                  <a:ext cx="4085280" cy="3305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257546D1-00C0-4EF2-9E02-38C42E8C4CF1}"/>
                    </a:ext>
                  </a:extLst>
                </p14:cNvPr>
                <p14:cNvContentPartPr/>
                <p14:nvPr/>
              </p14:nvContentPartPr>
              <p14:xfrm>
                <a:off x="6672000" y="4689540"/>
                <a:ext cx="899640" cy="1724400"/>
              </p14:xfrm>
            </p:contentPart>
          </mc:Choice>
          <mc:Fallback xmlns="">
            <p:pic>
              <p:nvPicPr>
                <p:cNvPr id="9" name="Ink 8">
                  <a:extLst>
                    <a:ext uri="{FF2B5EF4-FFF2-40B4-BE49-F238E27FC236}">
                      <a16:creationId xmlns:a16="http://schemas.microsoft.com/office/drawing/2014/main" id="{257546D1-00C0-4EF2-9E02-38C42E8C4CF1}"/>
                    </a:ext>
                  </a:extLst>
                </p:cNvPr>
                <p:cNvPicPr/>
                <p:nvPr/>
              </p:nvPicPr>
              <p:blipFill>
                <a:blip r:embed="rId8"/>
                <a:stretch>
                  <a:fillRect/>
                </a:stretch>
              </p:blipFill>
              <p:spPr>
                <a:xfrm>
                  <a:off x="6663360" y="4680540"/>
                  <a:ext cx="917280" cy="1742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7" name="Ink 56">
                  <a:extLst>
                    <a:ext uri="{FF2B5EF4-FFF2-40B4-BE49-F238E27FC236}">
                      <a16:creationId xmlns:a16="http://schemas.microsoft.com/office/drawing/2014/main" id="{F097CAC7-1B0E-4E58-B7C3-CD8C24870384}"/>
                    </a:ext>
                  </a:extLst>
                </p14:cNvPr>
                <p14:cNvContentPartPr/>
                <p14:nvPr/>
              </p14:nvContentPartPr>
              <p14:xfrm rot="700628">
                <a:off x="7174090" y="4497651"/>
                <a:ext cx="1438514" cy="765990"/>
              </p14:xfrm>
            </p:contentPart>
          </mc:Choice>
          <mc:Fallback xmlns="">
            <p:pic>
              <p:nvPicPr>
                <p:cNvPr id="57" name="Ink 56">
                  <a:extLst>
                    <a:ext uri="{FF2B5EF4-FFF2-40B4-BE49-F238E27FC236}">
                      <a16:creationId xmlns:a16="http://schemas.microsoft.com/office/drawing/2014/main" id="{F097CAC7-1B0E-4E58-B7C3-CD8C24870384}"/>
                    </a:ext>
                  </a:extLst>
                </p:cNvPr>
                <p:cNvPicPr/>
                <p:nvPr/>
              </p:nvPicPr>
              <p:blipFill>
                <a:blip r:embed="rId10"/>
                <a:stretch>
                  <a:fillRect/>
                </a:stretch>
              </p:blipFill>
              <p:spPr>
                <a:xfrm rot="700628">
                  <a:off x="7165093" y="4489012"/>
                  <a:ext cx="1456149" cy="78362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6" name="Ink 275">
                  <a:extLst>
                    <a:ext uri="{FF2B5EF4-FFF2-40B4-BE49-F238E27FC236}">
                      <a16:creationId xmlns:a16="http://schemas.microsoft.com/office/drawing/2014/main" id="{9061A2B3-4972-40C3-9EFF-1F597D0B5BEC}"/>
                    </a:ext>
                  </a:extLst>
                </p14:cNvPr>
                <p14:cNvContentPartPr/>
                <p14:nvPr/>
              </p14:nvContentPartPr>
              <p14:xfrm>
                <a:off x="8197552" y="5324846"/>
                <a:ext cx="712080" cy="672840"/>
              </p14:xfrm>
            </p:contentPart>
          </mc:Choice>
          <mc:Fallback xmlns="">
            <p:pic>
              <p:nvPicPr>
                <p:cNvPr id="276" name="Ink 275">
                  <a:extLst>
                    <a:ext uri="{FF2B5EF4-FFF2-40B4-BE49-F238E27FC236}">
                      <a16:creationId xmlns:a16="http://schemas.microsoft.com/office/drawing/2014/main" id="{9061A2B3-4972-40C3-9EFF-1F597D0B5BEC}"/>
                    </a:ext>
                  </a:extLst>
                </p:cNvPr>
                <p:cNvPicPr/>
                <p:nvPr/>
              </p:nvPicPr>
              <p:blipFill>
                <a:blip r:embed="rId12"/>
                <a:stretch>
                  <a:fillRect/>
                </a:stretch>
              </p:blipFill>
              <p:spPr>
                <a:xfrm>
                  <a:off x="8188908" y="5316201"/>
                  <a:ext cx="729729" cy="69048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283" name="Ink 282">
                <a:extLst>
                  <a:ext uri="{FF2B5EF4-FFF2-40B4-BE49-F238E27FC236}">
                    <a16:creationId xmlns:a16="http://schemas.microsoft.com/office/drawing/2014/main" id="{3F0C181F-A079-49BB-92CF-3555731D22AE}"/>
                  </a:ext>
                </a:extLst>
              </p14:cNvPr>
              <p14:cNvContentPartPr/>
              <p14:nvPr/>
            </p14:nvContentPartPr>
            <p14:xfrm>
              <a:off x="3029526" y="5460692"/>
              <a:ext cx="1360800" cy="506520"/>
            </p14:xfrm>
          </p:contentPart>
        </mc:Choice>
        <mc:Fallback xmlns="">
          <p:pic>
            <p:nvPicPr>
              <p:cNvPr id="283" name="Ink 282">
                <a:extLst>
                  <a:ext uri="{FF2B5EF4-FFF2-40B4-BE49-F238E27FC236}">
                    <a16:creationId xmlns:a16="http://schemas.microsoft.com/office/drawing/2014/main" id="{3F0C181F-A079-49BB-92CF-3555731D22AE}"/>
                  </a:ext>
                </a:extLst>
              </p:cNvPr>
              <p:cNvPicPr/>
              <p:nvPr/>
            </p:nvPicPr>
            <p:blipFill>
              <a:blip r:embed="rId14"/>
              <a:stretch>
                <a:fillRect/>
              </a:stretch>
            </p:blipFill>
            <p:spPr>
              <a:xfrm>
                <a:off x="3020526" y="5451692"/>
                <a:ext cx="1378440" cy="524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9" name="Ink 288">
                <a:extLst>
                  <a:ext uri="{FF2B5EF4-FFF2-40B4-BE49-F238E27FC236}">
                    <a16:creationId xmlns:a16="http://schemas.microsoft.com/office/drawing/2014/main" id="{3F4AAFEC-D28C-4D99-A92B-C6AEA970060A}"/>
                  </a:ext>
                </a:extLst>
              </p14:cNvPr>
              <p14:cNvContentPartPr/>
              <p14:nvPr/>
            </p14:nvContentPartPr>
            <p14:xfrm>
              <a:off x="2940150" y="5381850"/>
              <a:ext cx="118440" cy="127440"/>
            </p14:xfrm>
          </p:contentPart>
        </mc:Choice>
        <mc:Fallback xmlns="">
          <p:pic>
            <p:nvPicPr>
              <p:cNvPr id="289" name="Ink 288">
                <a:extLst>
                  <a:ext uri="{FF2B5EF4-FFF2-40B4-BE49-F238E27FC236}">
                    <a16:creationId xmlns:a16="http://schemas.microsoft.com/office/drawing/2014/main" id="{3F4AAFEC-D28C-4D99-A92B-C6AEA970060A}"/>
                  </a:ext>
                </a:extLst>
              </p:cNvPr>
              <p:cNvPicPr/>
              <p:nvPr/>
            </p:nvPicPr>
            <p:blipFill>
              <a:blip r:embed="rId16"/>
              <a:stretch>
                <a:fillRect/>
              </a:stretch>
            </p:blipFill>
            <p:spPr>
              <a:xfrm>
                <a:off x="2931150" y="5372825"/>
                <a:ext cx="136080" cy="14513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lt">
                                    <p:tmAbs val="0"/>
                                  </p:iterate>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5" presetClass="emph" presetSubtype="0" nodeType="clickEffect">
                                  <p:stCondLst>
                                    <p:cond delay="0"/>
                                  </p:stCondLst>
                                  <p:iterate type="lt">
                                    <p:tmAbs val="25"/>
                                  </p:iterate>
                                  <p:childTnLst>
                                    <p:set>
                                      <p:cBhvr override="childStyle">
                                        <p:cTn id="50" dur="indefinite"/>
                                        <p:tgtEl>
                                          <p:spTgt spid="3">
                                            <p:txEl>
                                              <p:pRg st="5" end="5"/>
                                            </p:txEl>
                                          </p:spTgt>
                                        </p:tgtEl>
                                        <p:attrNameLst>
                                          <p:attrName>style.fontWeight</p:attrName>
                                        </p:attrNameLst>
                                      </p:cBhvr>
                                      <p:to>
                                        <p:strVal val="bold"/>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uiExpand="1" build="p"/>
      <p:bldP spid="2"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94296-2B15-498A-8F5E-F4A56333572D}"/>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90B6C1EF-58CD-435A-8C5C-FCF1FB124AB6}"/>
              </a:ext>
            </a:extLst>
          </p:cNvPr>
          <p:cNvSpPr>
            <a:spLocks noGrp="1"/>
          </p:cNvSpPr>
          <p:nvPr>
            <p:ph idx="1"/>
          </p:nvPr>
        </p:nvSpPr>
        <p:spPr>
          <a:xfrm>
            <a:off x="380010" y="1481446"/>
            <a:ext cx="8383980" cy="5006903"/>
          </a:xfrm>
        </p:spPr>
        <p:txBody>
          <a:bodyPr>
            <a:normAutofit fontScale="92500" lnSpcReduction="10000"/>
          </a:bodyPr>
          <a:lstStyle/>
          <a:p>
            <a:r>
              <a:rPr lang="en-US" dirty="0"/>
              <a:t>An array is a special type of object that acts as a collection of multiple values.</a:t>
            </a:r>
          </a:p>
          <a:p>
            <a:pPr lvl="1"/>
            <a:r>
              <a:rPr lang="en-US" dirty="0"/>
              <a:t>Pretty useful, since a variable can only hold one value</a:t>
            </a:r>
          </a:p>
          <a:p>
            <a:pPr lvl="1"/>
            <a:r>
              <a:rPr lang="en-US" dirty="0"/>
              <a:t>A variable can hold an array, the array holds multiple values</a:t>
            </a:r>
          </a:p>
          <a:p>
            <a:r>
              <a:rPr lang="en-US" dirty="0"/>
              <a:t>Arrays are distinguished with square brackets [ ].</a:t>
            </a:r>
          </a:p>
          <a:p>
            <a:r>
              <a:rPr lang="en-US" dirty="0"/>
              <a:t>Arrays use special areas of memory on the heap reserved for a designated number of elements. This means that the size of Arrays in java are fixed when the array is created.</a:t>
            </a:r>
          </a:p>
          <a:p>
            <a:r>
              <a:rPr lang="en-US" dirty="0"/>
              <a:t>Note that there are many structures in Java that use Array as a base, such as Strings and various types of collections, like </a:t>
            </a:r>
            <a:r>
              <a:rPr lang="en-US" dirty="0" err="1"/>
              <a:t>ArrayList</a:t>
            </a:r>
            <a:r>
              <a:rPr lang="en-US" dirty="0"/>
              <a:t>. </a:t>
            </a:r>
          </a:p>
          <a:p>
            <a:pPr marL="457200" lvl="1" indent="0">
              <a:buNone/>
            </a:pPr>
            <a:endParaRPr lang="en-US" dirty="0">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55F453BC-BA61-4505-8D5B-3842E165F52D}"/>
              </a:ext>
            </a:extLst>
          </p:cNvPr>
          <p:cNvSpPr>
            <a:spLocks noGrp="1"/>
          </p:cNvSpPr>
          <p:nvPr>
            <p:ph type="sldNum" sz="quarter" idx="12"/>
          </p:nvPr>
        </p:nvSpPr>
        <p:spPr/>
        <p:txBody>
          <a:bodyPr/>
          <a:lstStyle/>
          <a:p>
            <a:fld id="{F6728BC2-ACA3-447C-A909-F3F49211C066}" type="slidenum">
              <a:rPr lang="en-US" smtClean="0"/>
              <a:pPr/>
              <a:t>22</a:t>
            </a:fld>
            <a:endParaRPr lang="en-US" dirty="0"/>
          </a:p>
        </p:txBody>
      </p:sp>
    </p:spTree>
    <p:extLst>
      <p:ext uri="{BB962C8B-B14F-4D97-AF65-F5344CB8AC3E}">
        <p14:creationId xmlns:p14="http://schemas.microsoft.com/office/powerpoint/2010/main" val="1796440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78ED-DCD4-4CB3-A743-F70B4CD5CE5A}"/>
              </a:ext>
            </a:extLst>
          </p:cNvPr>
          <p:cNvSpPr>
            <a:spLocks noGrp="1"/>
          </p:cNvSpPr>
          <p:nvPr>
            <p:ph type="title"/>
          </p:nvPr>
        </p:nvSpPr>
        <p:spPr/>
        <p:txBody>
          <a:bodyPr/>
          <a:lstStyle/>
          <a:p>
            <a:r>
              <a:rPr lang="en-US" dirty="0"/>
              <a:t>Creating Arrays</a:t>
            </a:r>
          </a:p>
        </p:txBody>
      </p:sp>
      <p:sp>
        <p:nvSpPr>
          <p:cNvPr id="3" name="Content Placeholder 2">
            <a:extLst>
              <a:ext uri="{FF2B5EF4-FFF2-40B4-BE49-F238E27FC236}">
                <a16:creationId xmlns:a16="http://schemas.microsoft.com/office/drawing/2014/main" id="{98368778-AB34-4592-861F-15E457AF24BB}"/>
              </a:ext>
            </a:extLst>
          </p:cNvPr>
          <p:cNvSpPr>
            <a:spLocks noGrp="1"/>
          </p:cNvSpPr>
          <p:nvPr>
            <p:ph idx="1"/>
          </p:nvPr>
        </p:nvSpPr>
        <p:spPr/>
        <p:txBody>
          <a:bodyPr>
            <a:normAutofit fontScale="92500" lnSpcReduction="10000"/>
          </a:bodyPr>
          <a:lstStyle/>
          <a:p>
            <a:r>
              <a:rPr lang="en-US" dirty="0">
                <a:latin typeface="+mj-lt"/>
                <a:cs typeface="Courier New" panose="02070309020205020404" pitchFamily="49" charset="0"/>
              </a:rPr>
              <a:t>The most common way of creating arrays uses the new keyword to specify the size and datatype of an array, but not the data therein. It looks like this:</a:t>
            </a:r>
          </a:p>
          <a:p>
            <a:pPr lvl="1"/>
            <a:r>
              <a:rPr lang="en-US" dirty="0">
                <a:latin typeface="Courier New" panose="02070309020205020404" pitchFamily="49" charset="0"/>
                <a:cs typeface="Courier New" panose="02070309020205020404" pitchFamily="49" charset="0"/>
              </a:rPr>
              <a:t>int[] numbers = new int[3]; </a:t>
            </a:r>
            <a:r>
              <a:rPr lang="en-US" dirty="0">
                <a:latin typeface="+mj-lt"/>
                <a:cs typeface="Courier New" panose="02070309020205020404" pitchFamily="49" charset="0"/>
              </a:rPr>
              <a:t>// An array of 3 </a:t>
            </a:r>
            <a:r>
              <a:rPr lang="en-US" dirty="0" err="1">
                <a:latin typeface="+mj-lt"/>
                <a:cs typeface="Courier New" panose="02070309020205020404" pitchFamily="49" charset="0"/>
              </a:rPr>
              <a:t>ints</a:t>
            </a:r>
            <a:endParaRPr lang="en-US" dirty="0">
              <a:latin typeface="+mj-lt"/>
              <a:cs typeface="Courier New" panose="02070309020205020404" pitchFamily="49" charset="0"/>
            </a:endParaRPr>
          </a:p>
          <a:p>
            <a:r>
              <a:rPr lang="en-US" dirty="0">
                <a:latin typeface="+mj-lt"/>
                <a:cs typeface="Courier New" panose="02070309020205020404" pitchFamily="49" charset="0"/>
              </a:rPr>
              <a:t>Alternatively, you can assign an array directly using curly braces { }:</a:t>
            </a:r>
          </a:p>
          <a:p>
            <a:pPr lvl="1"/>
            <a:r>
              <a:rPr lang="en-US" dirty="0">
                <a:latin typeface="Courier New" panose="02070309020205020404" pitchFamily="49" charset="0"/>
                <a:cs typeface="Courier New" panose="02070309020205020404" pitchFamily="49" charset="0"/>
              </a:rPr>
              <a:t>int[] numbers = new int[] {2, 4, 6}</a:t>
            </a:r>
            <a:r>
              <a:rPr lang="en-US" dirty="0">
                <a:latin typeface="+mj-lt"/>
                <a:cs typeface="Courier New" panose="02070309020205020404" pitchFamily="49" charset="0"/>
              </a:rPr>
              <a:t>;</a:t>
            </a:r>
          </a:p>
          <a:p>
            <a:r>
              <a:rPr lang="en-US" dirty="0"/>
              <a:t>It is also possible to create and assign an array without specifying the datatype of size explicitly. This is called an Anonymous Array:</a:t>
            </a:r>
          </a:p>
          <a:p>
            <a:pPr lvl="1"/>
            <a:r>
              <a:rPr lang="en-US" dirty="0">
                <a:latin typeface="Courier New" panose="02070309020205020404" pitchFamily="49" charset="0"/>
                <a:cs typeface="Courier New" panose="02070309020205020404" pitchFamily="49" charset="0"/>
              </a:rPr>
              <a:t>int[] numbers = {2, 4, 6}</a:t>
            </a:r>
            <a:r>
              <a:rPr lang="en-US" dirty="0">
                <a:latin typeface="+mj-lt"/>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endParaRPr lang="en-US" dirty="0"/>
          </a:p>
        </p:txBody>
      </p:sp>
      <p:sp>
        <p:nvSpPr>
          <p:cNvPr id="4" name="Slide Number Placeholder 3">
            <a:extLst>
              <a:ext uri="{FF2B5EF4-FFF2-40B4-BE49-F238E27FC236}">
                <a16:creationId xmlns:a16="http://schemas.microsoft.com/office/drawing/2014/main" id="{7ABD2D29-CB29-4546-97A9-9CC20C136D7C}"/>
              </a:ext>
            </a:extLst>
          </p:cNvPr>
          <p:cNvSpPr>
            <a:spLocks noGrp="1"/>
          </p:cNvSpPr>
          <p:nvPr>
            <p:ph type="sldNum" sz="quarter" idx="12"/>
          </p:nvPr>
        </p:nvSpPr>
        <p:spPr/>
        <p:txBody>
          <a:bodyPr/>
          <a:lstStyle/>
          <a:p>
            <a:fld id="{F6728BC2-ACA3-447C-A909-F3F49211C066}" type="slidenum">
              <a:rPr lang="en-US" smtClean="0"/>
              <a:pPr/>
              <a:t>23</a:t>
            </a:fld>
            <a:endParaRPr lang="en-US" dirty="0"/>
          </a:p>
        </p:txBody>
      </p:sp>
    </p:spTree>
    <p:extLst>
      <p:ext uri="{BB962C8B-B14F-4D97-AF65-F5344CB8AC3E}">
        <p14:creationId xmlns:p14="http://schemas.microsoft.com/office/powerpoint/2010/main" val="1488757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78ED-DCD4-4CB3-A743-F70B4CD5CE5A}"/>
              </a:ext>
            </a:extLst>
          </p:cNvPr>
          <p:cNvSpPr>
            <a:spLocks noGrp="1"/>
          </p:cNvSpPr>
          <p:nvPr>
            <p:ph type="title"/>
          </p:nvPr>
        </p:nvSpPr>
        <p:spPr/>
        <p:txBody>
          <a:bodyPr/>
          <a:lstStyle/>
          <a:p>
            <a:r>
              <a:rPr lang="en-US" dirty="0"/>
              <a:t>Creating Arrays (</a:t>
            </a:r>
            <a:r>
              <a:rPr lang="en-US" dirty="0" err="1"/>
              <a:t>cont</a:t>
            </a:r>
            <a:r>
              <a:rPr lang="en-US" dirty="0"/>
              <a:t>)</a:t>
            </a:r>
          </a:p>
        </p:txBody>
      </p:sp>
      <p:sp>
        <p:nvSpPr>
          <p:cNvPr id="3" name="Content Placeholder 2">
            <a:extLst>
              <a:ext uri="{FF2B5EF4-FFF2-40B4-BE49-F238E27FC236}">
                <a16:creationId xmlns:a16="http://schemas.microsoft.com/office/drawing/2014/main" id="{98368778-AB34-4592-861F-15E457AF24BB}"/>
              </a:ext>
            </a:extLst>
          </p:cNvPr>
          <p:cNvSpPr>
            <a:spLocks noGrp="1"/>
          </p:cNvSpPr>
          <p:nvPr>
            <p:ph idx="1"/>
          </p:nvPr>
        </p:nvSpPr>
        <p:spPr>
          <a:xfrm>
            <a:off x="380010" y="1481446"/>
            <a:ext cx="8383980" cy="4764609"/>
          </a:xfrm>
        </p:spPr>
        <p:txBody>
          <a:bodyPr>
            <a:normAutofit/>
          </a:bodyPr>
          <a:lstStyle/>
          <a:p>
            <a:r>
              <a:rPr lang="en-US" dirty="0">
                <a:latin typeface="+mj-lt"/>
                <a:cs typeface="Courier New" panose="02070309020205020404" pitchFamily="49" charset="0"/>
              </a:rPr>
              <a:t>Although it is most common to see the square brackets immediately after the datatype, you can create an array by placing the square brackets after the datatype, or after the variable name, with or without a space.</a:t>
            </a:r>
          </a:p>
          <a:p>
            <a:r>
              <a:rPr lang="en-US" dirty="0">
                <a:latin typeface="+mj-lt"/>
                <a:cs typeface="Courier New" panose="02070309020205020404" pitchFamily="49" charset="0"/>
              </a:rPr>
              <a:t>All the following are effectively the same:</a:t>
            </a:r>
          </a:p>
          <a:p>
            <a:pPr lvl="1"/>
            <a:r>
              <a:rPr lang="en-US" dirty="0">
                <a:latin typeface="Courier New" panose="02070309020205020404" pitchFamily="49" charset="0"/>
                <a:cs typeface="Courier New" panose="02070309020205020404" pitchFamily="49" charset="0"/>
              </a:rPr>
              <a:t>int[] numbers;</a:t>
            </a:r>
          </a:p>
          <a:p>
            <a:pPr lvl="1"/>
            <a:r>
              <a:rPr lang="en-US" dirty="0">
                <a:latin typeface="Courier New" panose="02070309020205020404" pitchFamily="49" charset="0"/>
                <a:cs typeface="Courier New" panose="02070309020205020404" pitchFamily="49" charset="0"/>
              </a:rPr>
              <a:t>int [] numbers;</a:t>
            </a:r>
            <a:endParaRPr lang="en-US" sz="1600"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int numbers[];</a:t>
            </a:r>
            <a:endParaRPr lang="en-US" sz="1600"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int numbers [];</a:t>
            </a:r>
          </a:p>
        </p:txBody>
      </p:sp>
      <p:sp>
        <p:nvSpPr>
          <p:cNvPr id="4" name="Slide Number Placeholder 3">
            <a:extLst>
              <a:ext uri="{FF2B5EF4-FFF2-40B4-BE49-F238E27FC236}">
                <a16:creationId xmlns:a16="http://schemas.microsoft.com/office/drawing/2014/main" id="{7ABD2D29-CB29-4546-97A9-9CC20C136D7C}"/>
              </a:ext>
            </a:extLst>
          </p:cNvPr>
          <p:cNvSpPr>
            <a:spLocks noGrp="1"/>
          </p:cNvSpPr>
          <p:nvPr>
            <p:ph type="sldNum" sz="quarter" idx="12"/>
          </p:nvPr>
        </p:nvSpPr>
        <p:spPr/>
        <p:txBody>
          <a:bodyPr/>
          <a:lstStyle/>
          <a:p>
            <a:fld id="{F6728BC2-ACA3-447C-A909-F3F49211C066}" type="slidenum">
              <a:rPr lang="en-US" smtClean="0"/>
              <a:pPr/>
              <a:t>24</a:t>
            </a:fld>
            <a:endParaRPr lang="en-US" dirty="0"/>
          </a:p>
        </p:txBody>
      </p:sp>
    </p:spTree>
    <p:extLst>
      <p:ext uri="{BB962C8B-B14F-4D97-AF65-F5344CB8AC3E}">
        <p14:creationId xmlns:p14="http://schemas.microsoft.com/office/powerpoint/2010/main" val="1518413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78ED-DCD4-4CB3-A743-F70B4CD5CE5A}"/>
              </a:ext>
            </a:extLst>
          </p:cNvPr>
          <p:cNvSpPr>
            <a:spLocks noGrp="1"/>
          </p:cNvSpPr>
          <p:nvPr>
            <p:ph type="title"/>
          </p:nvPr>
        </p:nvSpPr>
        <p:spPr/>
        <p:txBody>
          <a:bodyPr/>
          <a:lstStyle/>
          <a:p>
            <a:r>
              <a:rPr lang="en-US" dirty="0"/>
              <a:t>Array Indexes</a:t>
            </a:r>
          </a:p>
        </p:txBody>
      </p:sp>
      <p:sp>
        <p:nvSpPr>
          <p:cNvPr id="3" name="Content Placeholder 2">
            <a:extLst>
              <a:ext uri="{FF2B5EF4-FFF2-40B4-BE49-F238E27FC236}">
                <a16:creationId xmlns:a16="http://schemas.microsoft.com/office/drawing/2014/main" id="{98368778-AB34-4592-861F-15E457AF24BB}"/>
              </a:ext>
            </a:extLst>
          </p:cNvPr>
          <p:cNvSpPr>
            <a:spLocks noGrp="1"/>
          </p:cNvSpPr>
          <p:nvPr>
            <p:ph idx="1"/>
          </p:nvPr>
        </p:nvSpPr>
        <p:spPr/>
        <p:txBody>
          <a:bodyPr>
            <a:normAutofit/>
          </a:bodyPr>
          <a:lstStyle/>
          <a:p>
            <a:r>
              <a:rPr lang="en-US" dirty="0"/>
              <a:t>The values stored in an array are accessed by their position, called an </a:t>
            </a:r>
            <a:r>
              <a:rPr lang="en-US" i="1" dirty="0"/>
              <a:t>index</a:t>
            </a:r>
            <a:r>
              <a:rPr lang="en-US" dirty="0"/>
              <a:t>. Index numbering starts at 0 in Java.</a:t>
            </a:r>
          </a:p>
          <a:p>
            <a:pPr marL="0" indent="0">
              <a:buNone/>
            </a:pPr>
            <a:r>
              <a:rPr lang="en-US" dirty="0"/>
              <a:t>	</a:t>
            </a:r>
            <a:r>
              <a:rPr lang="en-US" sz="2000" dirty="0">
                <a:latin typeface="Courier New" panose="02070309020205020404" pitchFamily="49" charset="0"/>
                <a:cs typeface="Courier New" panose="02070309020205020404" pitchFamily="49" charset="0"/>
              </a:rPr>
              <a:t>int[] </a:t>
            </a:r>
            <a:r>
              <a:rPr lang="en-US" sz="2000" dirty="0" err="1">
                <a:latin typeface="Courier New" panose="02070309020205020404" pitchFamily="49" charset="0"/>
                <a:cs typeface="Courier New" panose="02070309020205020404" pitchFamily="49" charset="0"/>
              </a:rPr>
              <a:t>arr</a:t>
            </a:r>
            <a:r>
              <a:rPr lang="en-US" sz="2000" dirty="0">
                <a:latin typeface="Courier New" panose="02070309020205020404" pitchFamily="49" charset="0"/>
                <a:cs typeface="Courier New" panose="02070309020205020404" pitchFamily="49" charset="0"/>
              </a:rPr>
              <a:t> = [12, 33, 65, 27, 99];</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a:p>
            <a:pPr marL="0" indent="0">
              <a:buNone/>
            </a:pP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arr</a:t>
            </a:r>
            <a:r>
              <a:rPr lang="en-US" sz="2000" dirty="0">
                <a:latin typeface="Courier New" panose="02070309020205020404" pitchFamily="49" charset="0"/>
                <a:cs typeface="Courier New" panose="02070309020205020404" pitchFamily="49" charset="0"/>
              </a:rPr>
              <a:t>[1] ); // prints 33</a:t>
            </a:r>
          </a:p>
          <a:p>
            <a:pPr marL="0" indent="0">
              <a:buNone/>
            </a:pPr>
            <a:endParaRPr lang="en-US" dirty="0"/>
          </a:p>
        </p:txBody>
      </p:sp>
      <p:sp>
        <p:nvSpPr>
          <p:cNvPr id="4" name="Slide Number Placeholder 3">
            <a:extLst>
              <a:ext uri="{FF2B5EF4-FFF2-40B4-BE49-F238E27FC236}">
                <a16:creationId xmlns:a16="http://schemas.microsoft.com/office/drawing/2014/main" id="{7ABD2D29-CB29-4546-97A9-9CC20C136D7C}"/>
              </a:ext>
            </a:extLst>
          </p:cNvPr>
          <p:cNvSpPr>
            <a:spLocks noGrp="1"/>
          </p:cNvSpPr>
          <p:nvPr>
            <p:ph type="sldNum" sz="quarter" idx="12"/>
          </p:nvPr>
        </p:nvSpPr>
        <p:spPr/>
        <p:txBody>
          <a:bodyPr/>
          <a:lstStyle/>
          <a:p>
            <a:fld id="{F6728BC2-ACA3-447C-A909-F3F49211C066}" type="slidenum">
              <a:rPr lang="en-US" smtClean="0"/>
              <a:pPr/>
              <a:t>25</a:t>
            </a:fld>
            <a:endParaRPr lang="en-US" dirty="0"/>
          </a:p>
        </p:txBody>
      </p:sp>
      <p:graphicFrame>
        <p:nvGraphicFramePr>
          <p:cNvPr id="5" name="Table 5">
            <a:extLst>
              <a:ext uri="{FF2B5EF4-FFF2-40B4-BE49-F238E27FC236}">
                <a16:creationId xmlns:a16="http://schemas.microsoft.com/office/drawing/2014/main" id="{41BEB535-BBA5-4F01-8516-0E1AE2BAA6C9}"/>
              </a:ext>
            </a:extLst>
          </p:cNvPr>
          <p:cNvGraphicFramePr>
            <a:graphicFrameLocks noGrp="1"/>
          </p:cNvGraphicFramePr>
          <p:nvPr>
            <p:extLst>
              <p:ext uri="{D42A27DB-BD31-4B8C-83A1-F6EECF244321}">
                <p14:modId xmlns:p14="http://schemas.microsoft.com/office/powerpoint/2010/main" val="2060540132"/>
              </p:ext>
            </p:extLst>
          </p:nvPr>
        </p:nvGraphicFramePr>
        <p:xfrm>
          <a:off x="1444101" y="3607540"/>
          <a:ext cx="6096000" cy="74168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1665035806"/>
                    </a:ext>
                  </a:extLst>
                </a:gridCol>
                <a:gridCol w="1016000">
                  <a:extLst>
                    <a:ext uri="{9D8B030D-6E8A-4147-A177-3AD203B41FA5}">
                      <a16:colId xmlns:a16="http://schemas.microsoft.com/office/drawing/2014/main" val="2076353056"/>
                    </a:ext>
                  </a:extLst>
                </a:gridCol>
                <a:gridCol w="1016000">
                  <a:extLst>
                    <a:ext uri="{9D8B030D-6E8A-4147-A177-3AD203B41FA5}">
                      <a16:colId xmlns:a16="http://schemas.microsoft.com/office/drawing/2014/main" val="1001811280"/>
                    </a:ext>
                  </a:extLst>
                </a:gridCol>
                <a:gridCol w="1016000">
                  <a:extLst>
                    <a:ext uri="{9D8B030D-6E8A-4147-A177-3AD203B41FA5}">
                      <a16:colId xmlns:a16="http://schemas.microsoft.com/office/drawing/2014/main" val="1028938085"/>
                    </a:ext>
                  </a:extLst>
                </a:gridCol>
                <a:gridCol w="1016000">
                  <a:extLst>
                    <a:ext uri="{9D8B030D-6E8A-4147-A177-3AD203B41FA5}">
                      <a16:colId xmlns:a16="http://schemas.microsoft.com/office/drawing/2014/main" val="178419337"/>
                    </a:ext>
                  </a:extLst>
                </a:gridCol>
                <a:gridCol w="1016000">
                  <a:extLst>
                    <a:ext uri="{9D8B030D-6E8A-4147-A177-3AD203B41FA5}">
                      <a16:colId xmlns:a16="http://schemas.microsoft.com/office/drawing/2014/main" val="3673442630"/>
                    </a:ext>
                  </a:extLst>
                </a:gridCol>
              </a:tblGrid>
              <a:tr h="370840">
                <a:tc>
                  <a:txBody>
                    <a:bodyPr/>
                    <a:lstStyle/>
                    <a:p>
                      <a:r>
                        <a:rPr lang="en-US" dirty="0"/>
                        <a:t>Index:</a:t>
                      </a:r>
                    </a:p>
                  </a:txBody>
                  <a:tcPr anchor="ctr">
                    <a:solidFill>
                      <a:schemeClr val="accent5">
                        <a:lumMod val="60000"/>
                        <a:lumOff val="40000"/>
                      </a:schemeClr>
                    </a:solidFill>
                  </a:tcP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extLst>
                  <a:ext uri="{0D108BD9-81ED-4DB2-BD59-A6C34878D82A}">
                    <a16:rowId xmlns:a16="http://schemas.microsoft.com/office/drawing/2014/main" val="1806836060"/>
                  </a:ext>
                </a:extLst>
              </a:tr>
              <a:tr h="370840">
                <a:tc>
                  <a:txBody>
                    <a:bodyPr/>
                    <a:lstStyle/>
                    <a:p>
                      <a:r>
                        <a:rPr lang="en-US" dirty="0"/>
                        <a:t>Element:</a:t>
                      </a:r>
                    </a:p>
                  </a:txBody>
                  <a:tcPr anchor="ctr">
                    <a:solidFill>
                      <a:schemeClr val="accent6">
                        <a:lumMod val="60000"/>
                        <a:lumOff val="40000"/>
                      </a:schemeClr>
                    </a:solidFill>
                  </a:tcPr>
                </a:tc>
                <a:tc>
                  <a:txBody>
                    <a:bodyPr/>
                    <a:lstStyle/>
                    <a:p>
                      <a:pPr algn="ctr"/>
                      <a:r>
                        <a:rPr lang="en-US" dirty="0"/>
                        <a:t>12</a:t>
                      </a:r>
                    </a:p>
                  </a:txBody>
                  <a:tcPr anchor="ctr"/>
                </a:tc>
                <a:tc>
                  <a:txBody>
                    <a:bodyPr/>
                    <a:lstStyle/>
                    <a:p>
                      <a:pPr algn="ctr"/>
                      <a:r>
                        <a:rPr lang="en-US" dirty="0"/>
                        <a:t>33</a:t>
                      </a:r>
                    </a:p>
                  </a:txBody>
                  <a:tcPr anchor="ctr"/>
                </a:tc>
                <a:tc>
                  <a:txBody>
                    <a:bodyPr/>
                    <a:lstStyle/>
                    <a:p>
                      <a:pPr algn="ctr"/>
                      <a:r>
                        <a:rPr lang="en-US" dirty="0"/>
                        <a:t>65</a:t>
                      </a:r>
                    </a:p>
                  </a:txBody>
                  <a:tcPr anchor="ctr"/>
                </a:tc>
                <a:tc>
                  <a:txBody>
                    <a:bodyPr/>
                    <a:lstStyle/>
                    <a:p>
                      <a:pPr algn="ctr"/>
                      <a:r>
                        <a:rPr lang="en-US" dirty="0"/>
                        <a:t>27</a:t>
                      </a:r>
                    </a:p>
                  </a:txBody>
                  <a:tcPr anchor="ctr"/>
                </a:tc>
                <a:tc>
                  <a:txBody>
                    <a:bodyPr/>
                    <a:lstStyle/>
                    <a:p>
                      <a:pPr algn="ctr"/>
                      <a:r>
                        <a:rPr lang="en-US" dirty="0"/>
                        <a:t>99</a:t>
                      </a:r>
                    </a:p>
                  </a:txBody>
                  <a:tcPr anchor="ctr"/>
                </a:tc>
                <a:extLst>
                  <a:ext uri="{0D108BD9-81ED-4DB2-BD59-A6C34878D82A}">
                    <a16:rowId xmlns:a16="http://schemas.microsoft.com/office/drawing/2014/main" val="2775482564"/>
                  </a:ext>
                </a:extLst>
              </a:tr>
            </a:tbl>
          </a:graphicData>
        </a:graphic>
      </p:graphicFrame>
    </p:spTree>
    <p:extLst>
      <p:ext uri="{BB962C8B-B14F-4D97-AF65-F5344CB8AC3E}">
        <p14:creationId xmlns:p14="http://schemas.microsoft.com/office/powerpoint/2010/main" val="1281669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Passing parameters </a:t>
            </a:r>
            <a:r>
              <a:rPr lang="en-US" dirty="0">
                <a:solidFill>
                  <a:srgbClr val="FFFFFF"/>
                </a:solidFill>
              </a:rPr>
              <a:t>to a Java Program</a:t>
            </a:r>
            <a:endParaRPr dirty="0"/>
          </a:p>
        </p:txBody>
      </p:sp>
      <p:sp>
        <p:nvSpPr>
          <p:cNvPr id="240" name="Google Shape;240;p19"/>
          <p:cNvSpPr txBox="1">
            <a:spLocks noGrp="1"/>
          </p:cNvSpPr>
          <p:nvPr>
            <p:ph type="body" idx="1"/>
          </p:nvPr>
        </p:nvSpPr>
        <p:spPr>
          <a:xfrm>
            <a:off x="380010" y="1287262"/>
            <a:ext cx="8383980" cy="5441575"/>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sz="2000" dirty="0">
                <a:solidFill>
                  <a:srgbClr val="474C55"/>
                </a:solidFill>
              </a:rPr>
              <a:t>Recall the syntax for an executable main method:</a:t>
            </a:r>
          </a:p>
          <a:p>
            <a:pPr marL="800280" lvl="1" indent="-342720">
              <a:spcBef>
                <a:spcPts val="0"/>
              </a:spcBef>
              <a:buClr>
                <a:srgbClr val="F36A25"/>
              </a:buClr>
              <a:buSzPts val="2800"/>
              <a:buFont typeface="Arial"/>
              <a:buChar char="•"/>
            </a:pPr>
            <a:endParaRPr lang="en-US" dirty="0">
              <a:solidFill>
                <a:srgbClr val="474C55"/>
              </a:solidFill>
            </a:endParaRPr>
          </a:p>
          <a:p>
            <a:pPr marL="800280" lvl="1" indent="-342720">
              <a:spcBef>
                <a:spcPts val="0"/>
              </a:spcBef>
              <a:buClr>
                <a:srgbClr val="F36A25"/>
              </a:buClr>
              <a:buSzPts val="2800"/>
              <a:buFont typeface="Arial"/>
              <a:buChar char="•"/>
            </a:pPr>
            <a:endParaRPr lang="en-US" dirty="0">
              <a:solidFill>
                <a:srgbClr val="474C55"/>
              </a:solidFill>
            </a:endParaRPr>
          </a:p>
          <a:p>
            <a:pPr marL="343080" indent="-342720">
              <a:spcBef>
                <a:spcPts val="0"/>
              </a:spcBef>
              <a:buClr>
                <a:srgbClr val="F36A25"/>
              </a:buClr>
            </a:pPr>
            <a:r>
              <a:rPr lang="en-US" sz="2000" dirty="0">
                <a:solidFill>
                  <a:srgbClr val="474C55"/>
                </a:solidFill>
              </a:rPr>
              <a:t>The main method takes an array of Strings as an argument. You can use this to pass data to the main method:</a:t>
            </a: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r>
              <a:rPr lang="en-US" sz="2000" dirty="0">
                <a:solidFill>
                  <a:srgbClr val="474C55"/>
                </a:solidFill>
              </a:rPr>
              <a:t>When you pass data into a main method this way, spaces are used to denote new String elements.</a:t>
            </a:r>
          </a:p>
          <a:p>
            <a:pPr marL="343080" indent="-342720">
              <a:spcBef>
                <a:spcPts val="0"/>
              </a:spcBef>
              <a:buClr>
                <a:srgbClr val="F36A25"/>
              </a:buClr>
            </a:pPr>
            <a:endParaRPr lang="en-US" sz="2000"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5" name="Google Shape;219;p16">
            <a:extLst>
              <a:ext uri="{FF2B5EF4-FFF2-40B4-BE49-F238E27FC236}">
                <a16:creationId xmlns:a16="http://schemas.microsoft.com/office/drawing/2014/main" id="{F705DC50-D3DA-436C-9E2F-68BADCBB7872}"/>
              </a:ext>
            </a:extLst>
          </p:cNvPr>
          <p:cNvSpPr txBox="1">
            <a:spLocks/>
          </p:cNvSpPr>
          <p:nvPr/>
        </p:nvSpPr>
        <p:spPr>
          <a:xfrm>
            <a:off x="1636049" y="1719747"/>
            <a:ext cx="5871896" cy="50685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1800" b="1" dirty="0">
                <a:solidFill>
                  <a:srgbClr val="474C55"/>
                </a:solidFill>
                <a:latin typeface="Courier New"/>
                <a:ea typeface="Courier New"/>
                <a:cs typeface="Courier New"/>
                <a:sym typeface="Courier New"/>
              </a:rPr>
              <a:t>public static void main(String[] </a:t>
            </a:r>
            <a:r>
              <a:rPr lang="en-US" sz="1800" b="1" dirty="0" err="1">
                <a:solidFill>
                  <a:srgbClr val="474C55"/>
                </a:solidFill>
                <a:latin typeface="Courier New"/>
                <a:ea typeface="Courier New"/>
                <a:cs typeface="Courier New"/>
                <a:sym typeface="Courier New"/>
              </a:rPr>
              <a:t>args</a:t>
            </a:r>
            <a:r>
              <a:rPr lang="en-US" sz="1800" b="1" dirty="0">
                <a:solidFill>
                  <a:srgbClr val="474C55"/>
                </a:solidFill>
                <a:latin typeface="Courier New"/>
                <a:ea typeface="Courier New"/>
                <a:cs typeface="Courier New"/>
                <a:sym typeface="Courier New"/>
              </a:rPr>
              <a:t>) {}</a:t>
            </a:r>
            <a:endParaRPr lang="en-US" b="1" dirty="0">
              <a:solidFill>
                <a:srgbClr val="474C55"/>
              </a:solidFill>
            </a:endParaRPr>
          </a:p>
        </p:txBody>
      </p:sp>
      <p:sp>
        <p:nvSpPr>
          <p:cNvPr id="6" name="Google Shape;219;p16">
            <a:extLst>
              <a:ext uri="{FF2B5EF4-FFF2-40B4-BE49-F238E27FC236}">
                <a16:creationId xmlns:a16="http://schemas.microsoft.com/office/drawing/2014/main" id="{583BDC4A-8193-4412-A15A-0998EDF5229C}"/>
              </a:ext>
            </a:extLst>
          </p:cNvPr>
          <p:cNvSpPr txBox="1">
            <a:spLocks/>
          </p:cNvSpPr>
          <p:nvPr/>
        </p:nvSpPr>
        <p:spPr>
          <a:xfrm>
            <a:off x="1301259" y="3059411"/>
            <a:ext cx="6541477" cy="171084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1800" dirty="0">
                <a:solidFill>
                  <a:srgbClr val="474C55"/>
                </a:solidFill>
                <a:latin typeface="Courier New"/>
                <a:ea typeface="Courier New"/>
                <a:cs typeface="Courier New"/>
                <a:sym typeface="Courier New"/>
              </a:rPr>
              <a:t>public class Message {</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    </a:t>
            </a:r>
            <a:r>
              <a:rPr lang="en-US" sz="1800" b="1" dirty="0">
                <a:solidFill>
                  <a:srgbClr val="474C55"/>
                </a:solidFill>
                <a:latin typeface="Courier New"/>
                <a:ea typeface="Courier New"/>
                <a:cs typeface="Courier New"/>
                <a:sym typeface="Courier New"/>
              </a:rPr>
              <a:t>public static void main(String[] </a:t>
            </a:r>
            <a:r>
              <a:rPr lang="en-US" sz="1800" b="1" dirty="0" err="1">
                <a:solidFill>
                  <a:srgbClr val="474C55"/>
                </a:solidFill>
                <a:latin typeface="Courier New"/>
                <a:ea typeface="Courier New"/>
                <a:cs typeface="Courier New"/>
                <a:sym typeface="Courier New"/>
              </a:rPr>
              <a:t>args</a:t>
            </a:r>
            <a:r>
              <a:rPr lang="en-US" sz="1800" b="1" dirty="0">
                <a:solidFill>
                  <a:srgbClr val="474C55"/>
                </a:solidFill>
                <a:latin typeface="Courier New"/>
                <a:ea typeface="Courier New"/>
                <a:cs typeface="Courier New"/>
                <a:sym typeface="Courier New"/>
              </a:rPr>
              <a:t>) {</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	</a:t>
            </a:r>
            <a:r>
              <a:rPr lang="en-US" sz="1800" dirty="0" err="1">
                <a:solidFill>
                  <a:srgbClr val="474C55"/>
                </a:solidFill>
                <a:latin typeface="Courier New"/>
                <a:ea typeface="Courier New"/>
                <a:cs typeface="Courier New"/>
                <a:sym typeface="Courier New"/>
              </a:rPr>
              <a:t>System.out.println</a:t>
            </a:r>
            <a:r>
              <a:rPr lang="en-US" sz="1800" dirty="0">
                <a:solidFill>
                  <a:srgbClr val="474C55"/>
                </a:solidFill>
                <a:latin typeface="Courier New"/>
                <a:ea typeface="Courier New"/>
                <a:cs typeface="Courier New"/>
                <a:sym typeface="Courier New"/>
              </a:rPr>
              <a:t>(</a:t>
            </a:r>
            <a:r>
              <a:rPr lang="en-US" sz="1800" dirty="0" err="1">
                <a:solidFill>
                  <a:srgbClr val="474C55"/>
                </a:solidFill>
                <a:latin typeface="Courier New"/>
                <a:ea typeface="Courier New"/>
                <a:cs typeface="Courier New"/>
                <a:sym typeface="Courier New"/>
              </a:rPr>
              <a:t>args</a:t>
            </a:r>
            <a:r>
              <a:rPr lang="en-US" sz="1800" dirty="0">
                <a:solidFill>
                  <a:srgbClr val="474C55"/>
                </a:solidFill>
                <a:latin typeface="Courier New"/>
                <a:ea typeface="Courier New"/>
                <a:cs typeface="Courier New"/>
                <a:sym typeface="Courier New"/>
              </a:rPr>
              <a:t>[0]);</a:t>
            </a:r>
          </a:p>
          <a:p>
            <a:pPr marL="0" lvl="0" indent="0">
              <a:lnSpc>
                <a:spcPct val="90000"/>
              </a:lnSpc>
              <a:spcBef>
                <a:spcPts val="360"/>
              </a:spcBef>
              <a:buSzPts val="1800"/>
              <a:buNone/>
            </a:pPr>
            <a:r>
              <a:rPr lang="en-US" sz="1800" dirty="0">
                <a:solidFill>
                  <a:srgbClr val="474C55"/>
                </a:solidFill>
                <a:latin typeface="Courier New"/>
                <a:ea typeface="Courier New"/>
                <a:cs typeface="Courier New"/>
                <a:sym typeface="Courier New"/>
              </a:rPr>
              <a:t>	</a:t>
            </a:r>
            <a:r>
              <a:rPr lang="en-US" sz="1800" dirty="0" err="1">
                <a:solidFill>
                  <a:srgbClr val="474C55"/>
                </a:solidFill>
                <a:latin typeface="Courier New"/>
                <a:ea typeface="Courier New"/>
                <a:cs typeface="Courier New"/>
                <a:sym typeface="Courier New"/>
              </a:rPr>
              <a:t>System.out.println</a:t>
            </a:r>
            <a:r>
              <a:rPr lang="en-US" sz="1800" dirty="0">
                <a:solidFill>
                  <a:srgbClr val="474C55"/>
                </a:solidFill>
                <a:latin typeface="Courier New"/>
                <a:ea typeface="Courier New"/>
                <a:cs typeface="Courier New"/>
                <a:sym typeface="Courier New"/>
              </a:rPr>
              <a:t>(</a:t>
            </a:r>
            <a:r>
              <a:rPr lang="en-US" sz="1800" dirty="0" err="1">
                <a:solidFill>
                  <a:srgbClr val="474C55"/>
                </a:solidFill>
                <a:latin typeface="Courier New"/>
                <a:ea typeface="Courier New"/>
                <a:cs typeface="Courier New"/>
                <a:sym typeface="Courier New"/>
              </a:rPr>
              <a:t>args</a:t>
            </a:r>
            <a:r>
              <a:rPr lang="en-US" sz="1800" dirty="0">
                <a:solidFill>
                  <a:srgbClr val="474C55"/>
                </a:solidFill>
                <a:latin typeface="Courier New"/>
                <a:ea typeface="Courier New"/>
                <a:cs typeface="Courier New"/>
                <a:sym typeface="Courier New"/>
              </a:rPr>
              <a:t>[1]);</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    }</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a:t>
            </a:r>
            <a:endParaRPr lang="en-US" dirty="0">
              <a:solidFill>
                <a:srgbClr val="474C55"/>
              </a:solidFill>
            </a:endParaRPr>
          </a:p>
        </p:txBody>
      </p:sp>
      <p:sp>
        <p:nvSpPr>
          <p:cNvPr id="7" name="Google Shape;219;p16">
            <a:extLst>
              <a:ext uri="{FF2B5EF4-FFF2-40B4-BE49-F238E27FC236}">
                <a16:creationId xmlns:a16="http://schemas.microsoft.com/office/drawing/2014/main" id="{857F1BE2-52E0-4A51-8875-BBE3D55F77D2}"/>
              </a:ext>
            </a:extLst>
          </p:cNvPr>
          <p:cNvSpPr txBox="1">
            <a:spLocks/>
          </p:cNvSpPr>
          <p:nvPr/>
        </p:nvSpPr>
        <p:spPr>
          <a:xfrm>
            <a:off x="1301259" y="4980372"/>
            <a:ext cx="6541477" cy="914401"/>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1600" dirty="0" err="1">
                <a:solidFill>
                  <a:srgbClr val="474C55"/>
                </a:solidFill>
              </a:rPr>
              <a:t>javac</a:t>
            </a:r>
            <a:r>
              <a:rPr lang="en-US" sz="1600" dirty="0">
                <a:solidFill>
                  <a:srgbClr val="474C55"/>
                </a:solidFill>
              </a:rPr>
              <a:t> Message.java</a:t>
            </a:r>
          </a:p>
          <a:p>
            <a:pPr marL="0" lvl="0" indent="0">
              <a:lnSpc>
                <a:spcPct val="90000"/>
              </a:lnSpc>
              <a:spcBef>
                <a:spcPts val="360"/>
              </a:spcBef>
              <a:buSzPts val="1800"/>
              <a:buNone/>
            </a:pPr>
            <a:r>
              <a:rPr lang="en-US" sz="1600" dirty="0">
                <a:solidFill>
                  <a:srgbClr val="474C55"/>
                </a:solidFill>
              </a:rPr>
              <a:t>java Message Hello World</a:t>
            </a:r>
          </a:p>
          <a:p>
            <a:pPr marL="0" lvl="0" indent="0">
              <a:lnSpc>
                <a:spcPct val="90000"/>
              </a:lnSpc>
              <a:spcBef>
                <a:spcPts val="360"/>
              </a:spcBef>
              <a:buSzPts val="1800"/>
              <a:buNone/>
            </a:pPr>
            <a:r>
              <a:rPr lang="en-US" sz="1600" dirty="0">
                <a:solidFill>
                  <a:srgbClr val="474C55"/>
                </a:solidFill>
              </a:rPr>
              <a:t>&gt; Hello World</a:t>
            </a:r>
          </a:p>
        </p:txBody>
      </p:sp>
    </p:spTree>
    <p:extLst>
      <p:ext uri="{BB962C8B-B14F-4D97-AF65-F5344CB8AC3E}">
        <p14:creationId xmlns:p14="http://schemas.microsoft.com/office/powerpoint/2010/main" val="206994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14" end="1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P spid="5" grpId="0"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err="1">
                <a:solidFill>
                  <a:srgbClr val="FFFFFF"/>
                </a:solidFill>
              </a:rPr>
              <a:t>v</a:t>
            </a:r>
            <a:r>
              <a:rPr lang="en-US" dirty="0" err="1">
                <a:solidFill>
                  <a:srgbClr val="FFFFFF"/>
                </a:solidFill>
                <a:latin typeface="Arial"/>
                <a:ea typeface="Arial"/>
                <a:cs typeface="Arial"/>
                <a:sym typeface="Arial"/>
              </a:rPr>
              <a:t>arargs</a:t>
            </a:r>
            <a:r>
              <a:rPr lang="en-US" dirty="0">
                <a:solidFill>
                  <a:srgbClr val="FFFFFF"/>
                </a:solidFill>
              </a:rPr>
              <a:t>...</a:t>
            </a:r>
            <a:endParaRPr dirty="0"/>
          </a:p>
        </p:txBody>
      </p:sp>
      <p:sp>
        <p:nvSpPr>
          <p:cNvPr id="240" name="Google Shape;240;p19"/>
          <p:cNvSpPr txBox="1">
            <a:spLocks noGrp="1"/>
          </p:cNvSpPr>
          <p:nvPr>
            <p:ph type="body" idx="1"/>
          </p:nvPr>
        </p:nvSpPr>
        <p:spPr>
          <a:xfrm>
            <a:off x="380010" y="1287262"/>
            <a:ext cx="8383980" cy="5441575"/>
          </a:xfrm>
          <a:prstGeom prst="rect">
            <a:avLst/>
          </a:prstGeom>
          <a:noFill/>
          <a:ln>
            <a:noFill/>
          </a:ln>
        </p:spPr>
        <p:txBody>
          <a:bodyPr spcFirstLastPara="1" wrap="square" lIns="91425" tIns="45700" rIns="91425" bIns="45700" anchor="t" anchorCtr="0">
            <a:norm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rPr>
              <a:t>A Variable Arguments List (</a:t>
            </a:r>
            <a:r>
              <a:rPr lang="en-US" dirty="0" err="1">
                <a:solidFill>
                  <a:srgbClr val="474C55"/>
                </a:solidFill>
              </a:rPr>
              <a:t>varargs</a:t>
            </a:r>
            <a:r>
              <a:rPr lang="en-US" dirty="0">
                <a:solidFill>
                  <a:srgbClr val="474C55"/>
                </a:solidFill>
              </a:rPr>
              <a:t>) is a feature that allows you to pass an arbitrary number of values as the last argument of a method and treat the data as a single array.</a:t>
            </a:r>
          </a:p>
          <a:p>
            <a:pPr marL="343080" lvl="0" indent="-342720" algn="l" rtl="0">
              <a:spcBef>
                <a:spcPts val="0"/>
              </a:spcBef>
              <a:spcAft>
                <a:spcPts val="0"/>
              </a:spcAft>
              <a:buClr>
                <a:srgbClr val="F36A25"/>
              </a:buClr>
              <a:buSzPts val="2800"/>
              <a:buFont typeface="Arial"/>
              <a:buChar char="•"/>
            </a:pPr>
            <a:r>
              <a:rPr lang="en-US" dirty="0" err="1">
                <a:solidFill>
                  <a:srgbClr val="474C55"/>
                </a:solidFill>
              </a:rPr>
              <a:t>varargs</a:t>
            </a:r>
            <a:r>
              <a:rPr lang="en-US" dirty="0">
                <a:solidFill>
                  <a:srgbClr val="474C55"/>
                </a:solidFill>
              </a:rPr>
              <a:t> are symbolized through the use of an ellipses (. . .) following the datatype of the parameter.</a:t>
            </a:r>
          </a:p>
          <a:p>
            <a:pPr marL="343080" lvl="0" indent="-342720" algn="l" rtl="0">
              <a:spcBef>
                <a:spcPts val="0"/>
              </a:spcBef>
              <a:spcAft>
                <a:spcPts val="0"/>
              </a:spcAft>
              <a:buClr>
                <a:srgbClr val="F36A25"/>
              </a:buClr>
              <a:buSzPts val="2800"/>
              <a:buFont typeface="Arial"/>
              <a:buChar char="•"/>
            </a:pPr>
            <a:r>
              <a:rPr lang="en-US" dirty="0">
                <a:solidFill>
                  <a:srgbClr val="474C55"/>
                </a:solidFill>
              </a:rPr>
              <a:t>If used, </a:t>
            </a:r>
            <a:r>
              <a:rPr lang="en-US" dirty="0" err="1">
                <a:solidFill>
                  <a:srgbClr val="474C55"/>
                </a:solidFill>
              </a:rPr>
              <a:t>varargs</a:t>
            </a:r>
            <a:r>
              <a:rPr lang="en-US" dirty="0">
                <a:solidFill>
                  <a:srgbClr val="474C55"/>
                </a:solidFill>
              </a:rPr>
              <a:t> must be the last parameter in a method’s signature, and only one </a:t>
            </a:r>
            <a:r>
              <a:rPr lang="en-US" dirty="0" err="1">
                <a:solidFill>
                  <a:srgbClr val="474C55"/>
                </a:solidFill>
              </a:rPr>
              <a:t>varargs</a:t>
            </a:r>
            <a:r>
              <a:rPr lang="en-US" dirty="0">
                <a:solidFill>
                  <a:srgbClr val="474C55"/>
                </a:solidFill>
              </a:rPr>
              <a:t> parameter can be used.</a:t>
            </a: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310881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err="1">
                <a:solidFill>
                  <a:srgbClr val="FFFFFF"/>
                </a:solidFill>
              </a:rPr>
              <a:t>v</a:t>
            </a:r>
            <a:r>
              <a:rPr lang="en-US" dirty="0" err="1">
                <a:solidFill>
                  <a:srgbClr val="FFFFFF"/>
                </a:solidFill>
                <a:latin typeface="Arial"/>
                <a:ea typeface="Arial"/>
                <a:cs typeface="Arial"/>
                <a:sym typeface="Arial"/>
              </a:rPr>
              <a:t>arargs</a:t>
            </a:r>
            <a:r>
              <a:rPr lang="en-US" dirty="0">
                <a:solidFill>
                  <a:srgbClr val="FFFFFF"/>
                </a:solidFill>
              </a:rPr>
              <a:t>... (</a:t>
            </a:r>
            <a:r>
              <a:rPr lang="en-US" dirty="0" err="1">
                <a:solidFill>
                  <a:srgbClr val="FFFFFF"/>
                </a:solidFill>
              </a:rPr>
              <a:t>cont</a:t>
            </a:r>
            <a:r>
              <a:rPr lang="en-US" dirty="0">
                <a:solidFill>
                  <a:srgbClr val="FFFFFF"/>
                </a:solidFill>
              </a:rPr>
              <a:t>)</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5" name="Google Shape;219;p16">
            <a:extLst>
              <a:ext uri="{FF2B5EF4-FFF2-40B4-BE49-F238E27FC236}">
                <a16:creationId xmlns:a16="http://schemas.microsoft.com/office/drawing/2014/main" id="{9C7C7B5B-43D6-4825-80CB-D8482BA5E62E}"/>
              </a:ext>
            </a:extLst>
          </p:cNvPr>
          <p:cNvSpPr txBox="1">
            <a:spLocks/>
          </p:cNvSpPr>
          <p:nvPr/>
        </p:nvSpPr>
        <p:spPr>
          <a:xfrm>
            <a:off x="555673" y="1758463"/>
            <a:ext cx="8032653" cy="4605250"/>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public class Example {</a:t>
            </a:r>
            <a:br>
              <a:rPr lang="en-US" sz="2200" dirty="0">
                <a:solidFill>
                  <a:srgbClr val="474C55"/>
                </a:solidFill>
                <a:latin typeface="Courier New"/>
                <a:ea typeface="Courier New"/>
                <a:cs typeface="Courier New"/>
                <a:sym typeface="Courier New"/>
              </a:rPr>
            </a:br>
            <a:r>
              <a:rPr lang="en-US" sz="2200" dirty="0">
                <a:solidFill>
                  <a:srgbClr val="474C55"/>
                </a:solidFill>
                <a:latin typeface="Courier New"/>
                <a:ea typeface="Courier New"/>
                <a:cs typeface="Courier New"/>
                <a:sym typeface="Courier New"/>
              </a:rPr>
              <a:t>    public static void main(String[] </a:t>
            </a:r>
            <a:r>
              <a:rPr lang="en-US" sz="2200" dirty="0" err="1">
                <a:solidFill>
                  <a:srgbClr val="474C55"/>
                </a:solidFill>
                <a:latin typeface="Courier New"/>
                <a:ea typeface="Courier New"/>
                <a:cs typeface="Courier New"/>
                <a:sym typeface="Courier New"/>
              </a:rPr>
              <a:t>args</a:t>
            </a:r>
            <a:r>
              <a:rPr lang="en-US" sz="22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r>
              <a:rPr lang="en-US" sz="2200" dirty="0" err="1">
                <a:solidFill>
                  <a:srgbClr val="474C55"/>
                </a:solidFill>
                <a:latin typeface="Courier New"/>
                <a:ea typeface="Courier New"/>
                <a:cs typeface="Courier New"/>
                <a:sym typeface="Courier New"/>
              </a:rPr>
              <a:t>printValues</a:t>
            </a:r>
            <a:r>
              <a:rPr lang="en-US" sz="2200" dirty="0">
                <a:solidFill>
                  <a:srgbClr val="474C55"/>
                </a:solidFill>
                <a:latin typeface="Courier New"/>
                <a:ea typeface="Courier New"/>
                <a:cs typeface="Courier New"/>
                <a:sym typeface="Courier New"/>
              </a:rPr>
              <a:t>(1,3,5,7);</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r>
              <a:rPr lang="en-US" sz="2200" dirty="0" err="1">
                <a:solidFill>
                  <a:srgbClr val="474C55"/>
                </a:solidFill>
                <a:latin typeface="Courier New"/>
                <a:ea typeface="Courier New"/>
                <a:cs typeface="Courier New"/>
                <a:sym typeface="Courier New"/>
              </a:rPr>
              <a:t>printValues</a:t>
            </a:r>
            <a:r>
              <a:rPr lang="en-US" sz="2200" dirty="0">
                <a:solidFill>
                  <a:srgbClr val="474C55"/>
                </a:solidFill>
                <a:latin typeface="Courier New"/>
                <a:ea typeface="Courier New"/>
                <a:cs typeface="Courier New"/>
                <a:sym typeface="Courier New"/>
              </a:rPr>
              <a:t>(1,3,5,7);</a:t>
            </a:r>
            <a:br>
              <a:rPr lang="en-US" sz="2200" dirty="0">
                <a:solidFill>
                  <a:srgbClr val="474C55"/>
                </a:solidFill>
                <a:latin typeface="Courier New"/>
                <a:ea typeface="Courier New"/>
                <a:cs typeface="Courier New"/>
                <a:sym typeface="Courier New"/>
              </a:rPr>
            </a:br>
            <a:r>
              <a:rPr lang="en-US" sz="2200" dirty="0">
                <a:solidFill>
                  <a:srgbClr val="474C55"/>
                </a:solidFill>
                <a:latin typeface="Courier New"/>
                <a:ea typeface="Courier New"/>
                <a:cs typeface="Courier New"/>
                <a:sym typeface="Courier New"/>
              </a:rPr>
              <a:t>    }</a:t>
            </a:r>
            <a:br>
              <a:rPr lang="en-US" sz="2200" dirty="0">
                <a:solidFill>
                  <a:srgbClr val="474C55"/>
                </a:solidFill>
                <a:latin typeface="Courier New"/>
                <a:ea typeface="Courier New"/>
                <a:cs typeface="Courier New"/>
                <a:sym typeface="Courier New"/>
              </a:rPr>
            </a:br>
            <a:r>
              <a:rPr lang="en-US" sz="2200" dirty="0">
                <a:solidFill>
                  <a:srgbClr val="474C55"/>
                </a:solidFill>
                <a:latin typeface="Courier New"/>
                <a:ea typeface="Courier New"/>
                <a:cs typeface="Courier New"/>
                <a:sym typeface="Courier New"/>
              </a:rPr>
              <a:t>}</a:t>
            </a:r>
          </a:p>
          <a:p>
            <a:pPr marL="0" lvl="0" indent="0">
              <a:lnSpc>
                <a:spcPct val="90000"/>
              </a:lnSpc>
              <a:spcBef>
                <a:spcPts val="360"/>
              </a:spcBef>
              <a:buSzPts val="1800"/>
              <a:buNone/>
            </a:pPr>
            <a:endParaRPr lang="en-US" sz="2200" dirty="0">
              <a:solidFill>
                <a:srgbClr val="474C55"/>
              </a:solidFill>
              <a:latin typeface="Courier New"/>
              <a:ea typeface="Courier New"/>
              <a:cs typeface="Courier New"/>
              <a:sym typeface="Courier New"/>
            </a:endParaRP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public static void </a:t>
            </a:r>
            <a:r>
              <a:rPr lang="en-US" sz="2200" dirty="0" err="1">
                <a:solidFill>
                  <a:srgbClr val="474C55"/>
                </a:solidFill>
                <a:latin typeface="Courier New"/>
                <a:ea typeface="Courier New"/>
                <a:cs typeface="Courier New"/>
                <a:sym typeface="Courier New"/>
              </a:rPr>
              <a:t>printValues</a:t>
            </a:r>
            <a:r>
              <a:rPr lang="en-US" sz="2200" dirty="0">
                <a:solidFill>
                  <a:srgbClr val="474C55"/>
                </a:solidFill>
                <a:latin typeface="Courier New"/>
                <a:ea typeface="Courier New"/>
                <a:cs typeface="Courier New"/>
                <a:sym typeface="Courier New"/>
              </a:rPr>
              <a:t>(int... </a:t>
            </a:r>
            <a:r>
              <a:rPr lang="en-US" sz="2200" dirty="0" err="1">
                <a:solidFill>
                  <a:srgbClr val="474C55"/>
                </a:solidFill>
                <a:latin typeface="Courier New"/>
                <a:ea typeface="Courier New"/>
                <a:cs typeface="Courier New"/>
                <a:sym typeface="Courier New"/>
              </a:rPr>
              <a:t>arr</a:t>
            </a:r>
            <a:r>
              <a:rPr lang="en-US" sz="22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for(int a : </a:t>
            </a:r>
            <a:r>
              <a:rPr lang="en-US" sz="2200" dirty="0" err="1">
                <a:solidFill>
                  <a:srgbClr val="474C55"/>
                </a:solidFill>
                <a:latin typeface="Courier New"/>
                <a:ea typeface="Courier New"/>
                <a:cs typeface="Courier New"/>
                <a:sym typeface="Courier New"/>
              </a:rPr>
              <a:t>arr</a:t>
            </a:r>
            <a:r>
              <a:rPr lang="en-US" sz="22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r>
              <a:rPr lang="en-US" sz="2200" dirty="0" err="1">
                <a:solidFill>
                  <a:srgbClr val="474C55"/>
                </a:solidFill>
                <a:latin typeface="Courier New"/>
                <a:ea typeface="Courier New"/>
                <a:cs typeface="Courier New"/>
                <a:sym typeface="Courier New"/>
              </a:rPr>
              <a:t>System.out.print</a:t>
            </a:r>
            <a:r>
              <a:rPr lang="en-US" sz="2200" dirty="0">
                <a:solidFill>
                  <a:srgbClr val="474C55"/>
                </a:solidFill>
                <a:latin typeface="Courier New"/>
                <a:ea typeface="Courier New"/>
                <a:cs typeface="Courier New"/>
                <a:sym typeface="Courier New"/>
              </a:rPr>
              <a:t>(a + “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a:t>
            </a:r>
            <a:endParaRPr lang="en-US" sz="2200" dirty="0">
              <a:solidFill>
                <a:srgbClr val="474C55"/>
              </a:solidFill>
              <a:latin typeface="Courier New"/>
              <a:cs typeface="Courier New"/>
              <a:sym typeface="Courier New"/>
            </a:endParaRPr>
          </a:p>
          <a:p>
            <a:pPr marL="0" lvl="0" indent="0">
              <a:lnSpc>
                <a:spcPct val="90000"/>
              </a:lnSpc>
              <a:spcBef>
                <a:spcPts val="360"/>
              </a:spcBef>
              <a:buSzPts val="1800"/>
              <a:buNone/>
            </a:pPr>
            <a:endParaRPr lang="en-US" dirty="0">
              <a:solidFill>
                <a:srgbClr val="474C55"/>
              </a:solidFill>
            </a:endParaRPr>
          </a:p>
        </p:txBody>
      </p:sp>
    </p:spTree>
    <p:extLst>
      <p:ext uri="{BB962C8B-B14F-4D97-AF65-F5344CB8AC3E}">
        <p14:creationId xmlns:p14="http://schemas.microsoft.com/office/powerpoint/2010/main" val="351380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7EDC-C968-4146-8EBD-666AE92291AA}"/>
              </a:ext>
            </a:extLst>
          </p:cNvPr>
          <p:cNvSpPr>
            <a:spLocks noGrp="1"/>
          </p:cNvSpPr>
          <p:nvPr>
            <p:ph type="title"/>
          </p:nvPr>
        </p:nvSpPr>
        <p:spPr/>
        <p:txBody>
          <a:bodyPr/>
          <a:lstStyle/>
          <a:p>
            <a:r>
              <a:rPr lang="en-US" dirty="0"/>
              <a:t>Common Java Operators (Unary)</a:t>
            </a:r>
          </a:p>
        </p:txBody>
      </p:sp>
      <p:sp>
        <p:nvSpPr>
          <p:cNvPr id="4" name="Slide Number Placeholder 3">
            <a:extLst>
              <a:ext uri="{FF2B5EF4-FFF2-40B4-BE49-F238E27FC236}">
                <a16:creationId xmlns:a16="http://schemas.microsoft.com/office/drawing/2014/main" id="{7ABBEA9E-2FCF-4F4D-BD7A-D6F0C52BDB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graphicFrame>
        <p:nvGraphicFramePr>
          <p:cNvPr id="7" name="Content Placeholder 4">
            <a:extLst>
              <a:ext uri="{FF2B5EF4-FFF2-40B4-BE49-F238E27FC236}">
                <a16:creationId xmlns:a16="http://schemas.microsoft.com/office/drawing/2014/main" id="{CF679FCA-F9FE-4369-8266-E1BEC2D7A21A}"/>
              </a:ext>
            </a:extLst>
          </p:cNvPr>
          <p:cNvGraphicFramePr>
            <a:graphicFrameLocks noGrp="1"/>
          </p:cNvGraphicFramePr>
          <p:nvPr>
            <p:ph idx="1"/>
            <p:extLst>
              <p:ext uri="{D42A27DB-BD31-4B8C-83A1-F6EECF244321}">
                <p14:modId xmlns:p14="http://schemas.microsoft.com/office/powerpoint/2010/main" val="753583019"/>
              </p:ext>
            </p:extLst>
          </p:nvPr>
        </p:nvGraphicFramePr>
        <p:xfrm>
          <a:off x="380010" y="1607660"/>
          <a:ext cx="8493655" cy="2519680"/>
        </p:xfrm>
        <a:graphic>
          <a:graphicData uri="http://schemas.openxmlformats.org/drawingml/2006/table">
            <a:tbl>
              <a:tblPr firstRow="1" bandRow="1">
                <a:tableStyleId>{5C22544A-7EE6-4342-B048-85BDC9FD1C3A}</a:tableStyleId>
              </a:tblPr>
              <a:tblGrid>
                <a:gridCol w="2256658">
                  <a:extLst>
                    <a:ext uri="{9D8B030D-6E8A-4147-A177-3AD203B41FA5}">
                      <a16:colId xmlns:a16="http://schemas.microsoft.com/office/drawing/2014/main" val="989114358"/>
                    </a:ext>
                  </a:extLst>
                </a:gridCol>
                <a:gridCol w="1765206">
                  <a:extLst>
                    <a:ext uri="{9D8B030D-6E8A-4147-A177-3AD203B41FA5}">
                      <a16:colId xmlns:a16="http://schemas.microsoft.com/office/drawing/2014/main" val="3916710713"/>
                    </a:ext>
                  </a:extLst>
                </a:gridCol>
                <a:gridCol w="4471791">
                  <a:extLst>
                    <a:ext uri="{9D8B030D-6E8A-4147-A177-3AD203B41FA5}">
                      <a16:colId xmlns:a16="http://schemas.microsoft.com/office/drawing/2014/main" val="3238090680"/>
                    </a:ext>
                  </a:extLst>
                </a:gridCol>
              </a:tblGrid>
              <a:tr h="370840">
                <a:tc>
                  <a:txBody>
                    <a:bodyPr/>
                    <a:lstStyle/>
                    <a:p>
                      <a:r>
                        <a:rPr lang="en-US" dirty="0"/>
                        <a:t>Name</a:t>
                      </a:r>
                    </a:p>
                  </a:txBody>
                  <a:tcPr/>
                </a:tc>
                <a:tc>
                  <a:txBody>
                    <a:bodyPr/>
                    <a:lstStyle/>
                    <a:p>
                      <a:r>
                        <a:rPr lang="en-US" dirty="0"/>
                        <a:t>Operator</a:t>
                      </a:r>
                    </a:p>
                  </a:txBody>
                  <a:tcPr/>
                </a:tc>
                <a:tc>
                  <a:txBody>
                    <a:bodyPr/>
                    <a:lstStyle/>
                    <a:p>
                      <a:r>
                        <a:rPr lang="en-US" dirty="0"/>
                        <a:t>Definition</a:t>
                      </a:r>
                    </a:p>
                  </a:txBody>
                  <a:tcPr/>
                </a:tc>
                <a:extLst>
                  <a:ext uri="{0D108BD9-81ED-4DB2-BD59-A6C34878D82A}">
                    <a16:rowId xmlns:a16="http://schemas.microsoft.com/office/drawing/2014/main" val="2896108126"/>
                  </a:ext>
                </a:extLst>
              </a:tr>
              <a:tr h="370840">
                <a:tc>
                  <a:txBody>
                    <a:bodyPr/>
                    <a:lstStyle/>
                    <a:p>
                      <a:pPr marL="285750" indent="-285750">
                        <a:buFont typeface="Arial" panose="020B0604020202020204" pitchFamily="34" charset="0"/>
                        <a:buChar char="•"/>
                      </a:pPr>
                      <a:r>
                        <a:rPr lang="en-US" dirty="0"/>
                        <a:t>Post-unary Increment/Decrement</a:t>
                      </a:r>
                    </a:p>
                  </a:txBody>
                  <a:tcPr/>
                </a:tc>
                <a:tc>
                  <a:txBody>
                    <a:bodyPr/>
                    <a:lstStyle/>
                    <a:p>
                      <a:r>
                        <a:rPr lang="en-US" dirty="0"/>
                        <a:t>expression++</a:t>
                      </a:r>
                    </a:p>
                    <a:p>
                      <a:r>
                        <a:rPr lang="en-US" dirty="0"/>
                        <a:t>expression--</a:t>
                      </a:r>
                    </a:p>
                  </a:txBody>
                  <a:tcPr/>
                </a:tc>
                <a:tc>
                  <a:txBody>
                    <a:bodyPr/>
                    <a:lstStyle/>
                    <a:p>
                      <a:r>
                        <a:rPr lang="en-US" dirty="0"/>
                        <a:t>Return value then increase expression by 1</a:t>
                      </a:r>
                    </a:p>
                    <a:p>
                      <a:r>
                        <a:rPr lang="en-US" dirty="0"/>
                        <a:t>Return value then decrease expression by 1</a:t>
                      </a:r>
                    </a:p>
                  </a:txBody>
                  <a:tcPr/>
                </a:tc>
                <a:extLst>
                  <a:ext uri="{0D108BD9-81ED-4DB2-BD59-A6C34878D82A}">
                    <a16:rowId xmlns:a16="http://schemas.microsoft.com/office/drawing/2014/main" val="2676476840"/>
                  </a:ext>
                </a:extLst>
              </a:tr>
              <a:tr h="370840">
                <a:tc>
                  <a:txBody>
                    <a:bodyPr/>
                    <a:lstStyle/>
                    <a:p>
                      <a:pPr marL="285750" indent="-285750">
                        <a:buFont typeface="Arial" panose="020B0604020202020204" pitchFamily="34" charset="0"/>
                        <a:buChar char="•"/>
                      </a:pPr>
                      <a:r>
                        <a:rPr lang="en-US" dirty="0"/>
                        <a:t>Pre-unary Increment/Decrement</a:t>
                      </a:r>
                    </a:p>
                  </a:txBody>
                  <a:tcPr/>
                </a:tc>
                <a:tc>
                  <a:txBody>
                    <a:bodyPr/>
                    <a:lstStyle/>
                    <a:p>
                      <a:r>
                        <a:rPr lang="en-US" dirty="0"/>
                        <a:t>++expression</a:t>
                      </a:r>
                    </a:p>
                    <a:p>
                      <a:r>
                        <a:rPr lang="en-US" dirty="0"/>
                        <a:t>--expression</a:t>
                      </a:r>
                    </a:p>
                  </a:txBody>
                  <a:tcPr/>
                </a:tc>
                <a:tc>
                  <a:txBody>
                    <a:bodyPr/>
                    <a:lstStyle/>
                    <a:p>
                      <a:r>
                        <a:rPr lang="en-US" dirty="0"/>
                        <a:t>Increase expression by 1, then return value</a:t>
                      </a:r>
                    </a:p>
                    <a:p>
                      <a:r>
                        <a:rPr lang="en-US" dirty="0"/>
                        <a:t>Decrease expression by 1, then return value</a:t>
                      </a:r>
                    </a:p>
                  </a:txBody>
                  <a:tcPr/>
                </a:tc>
                <a:extLst>
                  <a:ext uri="{0D108BD9-81ED-4DB2-BD59-A6C34878D82A}">
                    <a16:rowId xmlns:a16="http://schemas.microsoft.com/office/drawing/2014/main" val="380921674"/>
                  </a:ext>
                </a:extLst>
              </a:tr>
              <a:tr h="370840">
                <a:tc>
                  <a:txBody>
                    <a:bodyPr/>
                    <a:lstStyle/>
                    <a:p>
                      <a:pPr marL="285750" indent="-285750">
                        <a:buFont typeface="Arial" panose="020B0604020202020204" pitchFamily="34" charset="0"/>
                        <a:buChar char="•"/>
                      </a:pPr>
                      <a:r>
                        <a:rPr lang="en-US" dirty="0"/>
                        <a:t>Not operator</a:t>
                      </a:r>
                    </a:p>
                  </a:txBody>
                  <a:tcPr/>
                </a:tc>
                <a:tc>
                  <a:txBody>
                    <a:bodyPr/>
                    <a:lstStyle/>
                    <a:p>
                      <a:r>
                        <a:rPr lang="en-US" dirty="0"/>
                        <a:t>!expression</a:t>
                      </a:r>
                    </a:p>
                  </a:txBody>
                  <a:tcPr/>
                </a:tc>
                <a:tc>
                  <a:txBody>
                    <a:bodyPr/>
                    <a:lstStyle/>
                    <a:p>
                      <a:r>
                        <a:rPr lang="en-US" dirty="0"/>
                        <a:t>Returns the inverse of a Boolean expression</a:t>
                      </a:r>
                    </a:p>
                  </a:txBody>
                  <a:tcPr/>
                </a:tc>
                <a:extLst>
                  <a:ext uri="{0D108BD9-81ED-4DB2-BD59-A6C34878D82A}">
                    <a16:rowId xmlns:a16="http://schemas.microsoft.com/office/drawing/2014/main" val="3281177292"/>
                  </a:ext>
                </a:extLst>
              </a:tr>
              <a:tr h="370840">
                <a:tc>
                  <a:txBody>
                    <a:bodyPr/>
                    <a:lstStyle/>
                    <a:p>
                      <a:pPr marL="285750" indent="-285750">
                        <a:buFont typeface="Arial" panose="020B0604020202020204" pitchFamily="34" charset="0"/>
                        <a:buChar char="•"/>
                      </a:pPr>
                      <a:r>
                        <a:rPr lang="en-US" dirty="0"/>
                        <a:t>Negative Sign</a:t>
                      </a:r>
                    </a:p>
                  </a:txBody>
                  <a:tcPr/>
                </a:tc>
                <a:tc>
                  <a:txBody>
                    <a:bodyPr/>
                    <a:lstStyle/>
                    <a:p>
                      <a:r>
                        <a:rPr lang="en-US" dirty="0"/>
                        <a:t>-expression</a:t>
                      </a:r>
                    </a:p>
                  </a:txBody>
                  <a:tcPr/>
                </a:tc>
                <a:tc>
                  <a:txBody>
                    <a:bodyPr/>
                    <a:lstStyle/>
                    <a:p>
                      <a:r>
                        <a:rPr lang="en-US" dirty="0"/>
                        <a:t>Indicates that a numerical expression is negative</a:t>
                      </a:r>
                    </a:p>
                  </a:txBody>
                  <a:tcPr/>
                </a:tc>
                <a:extLst>
                  <a:ext uri="{0D108BD9-81ED-4DB2-BD59-A6C34878D82A}">
                    <a16:rowId xmlns:a16="http://schemas.microsoft.com/office/drawing/2014/main" val="1660611145"/>
                  </a:ext>
                </a:extLst>
              </a:tr>
              <a:tr h="370840">
                <a:tc>
                  <a:txBody>
                    <a:bodyPr/>
                    <a:lstStyle/>
                    <a:p>
                      <a:pPr marL="285750" indent="-285750">
                        <a:buFont typeface="Arial" panose="020B0604020202020204" pitchFamily="34" charset="0"/>
                        <a:buChar char="•"/>
                      </a:pPr>
                      <a:r>
                        <a:rPr lang="en-US" dirty="0"/>
                        <a:t>Cast</a:t>
                      </a:r>
                    </a:p>
                  </a:txBody>
                  <a:tcPr/>
                </a:tc>
                <a:tc>
                  <a:txBody>
                    <a:bodyPr/>
                    <a:lstStyle/>
                    <a:p>
                      <a:r>
                        <a:rPr lang="en-US" dirty="0"/>
                        <a:t>(type)</a:t>
                      </a:r>
                    </a:p>
                  </a:txBody>
                  <a:tcPr/>
                </a:tc>
                <a:tc>
                  <a:txBody>
                    <a:bodyPr/>
                    <a:lstStyle/>
                    <a:p>
                      <a:r>
                        <a:rPr lang="en-US" dirty="0"/>
                        <a:t>Casts a value to a specific type</a:t>
                      </a:r>
                    </a:p>
                  </a:txBody>
                  <a:tcPr/>
                </a:tc>
                <a:extLst>
                  <a:ext uri="{0D108BD9-81ED-4DB2-BD59-A6C34878D82A}">
                    <a16:rowId xmlns:a16="http://schemas.microsoft.com/office/drawing/2014/main" val="2099282515"/>
                  </a:ext>
                </a:extLst>
              </a:tr>
            </a:tbl>
          </a:graphicData>
        </a:graphic>
      </p:graphicFrame>
    </p:spTree>
    <p:extLst>
      <p:ext uri="{BB962C8B-B14F-4D97-AF65-F5344CB8AC3E}">
        <p14:creationId xmlns:p14="http://schemas.microsoft.com/office/powerpoint/2010/main" val="1628930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err="1">
                <a:solidFill>
                  <a:srgbClr val="FFFFFF"/>
                </a:solidFill>
              </a:rPr>
              <a:t>v</a:t>
            </a:r>
            <a:r>
              <a:rPr lang="en-US" dirty="0" err="1">
                <a:solidFill>
                  <a:srgbClr val="FFFFFF"/>
                </a:solidFill>
                <a:latin typeface="Arial"/>
                <a:ea typeface="Arial"/>
                <a:cs typeface="Arial"/>
                <a:sym typeface="Arial"/>
              </a:rPr>
              <a:t>arargs</a:t>
            </a:r>
            <a:r>
              <a:rPr lang="en-US" dirty="0">
                <a:solidFill>
                  <a:srgbClr val="FFFFFF"/>
                </a:solidFill>
                <a:latin typeface="Arial"/>
                <a:ea typeface="Arial"/>
                <a:cs typeface="Arial"/>
                <a:sym typeface="Arial"/>
              </a:rPr>
              <a:t>… (</a:t>
            </a:r>
            <a:r>
              <a:rPr lang="en-US" dirty="0" err="1">
                <a:solidFill>
                  <a:srgbClr val="FFFFFF"/>
                </a:solidFill>
                <a:latin typeface="Arial"/>
                <a:ea typeface="Arial"/>
                <a:cs typeface="Arial"/>
                <a:sym typeface="Arial"/>
              </a:rPr>
              <a:t>cont</a:t>
            </a:r>
            <a:r>
              <a:rPr lang="en-US" dirty="0">
                <a:solidFill>
                  <a:srgbClr val="FFFFFF"/>
                </a:solidFill>
                <a:latin typeface="Arial"/>
                <a:ea typeface="Arial"/>
                <a:cs typeface="Arial"/>
                <a:sym typeface="Arial"/>
              </a:rPr>
              <a:t>)</a:t>
            </a:r>
            <a:endParaRPr dirty="0"/>
          </a:p>
        </p:txBody>
      </p:sp>
      <p:sp>
        <p:nvSpPr>
          <p:cNvPr id="240" name="Google Shape;240;p19"/>
          <p:cNvSpPr txBox="1">
            <a:spLocks noGrp="1"/>
          </p:cNvSpPr>
          <p:nvPr>
            <p:ph type="body" idx="1"/>
          </p:nvPr>
        </p:nvSpPr>
        <p:spPr>
          <a:xfrm>
            <a:off x="380010" y="1287262"/>
            <a:ext cx="8383980" cy="5441575"/>
          </a:xfrm>
          <a:prstGeom prst="rect">
            <a:avLst/>
          </a:prstGeom>
          <a:noFill/>
          <a:ln>
            <a:noFill/>
          </a:ln>
        </p:spPr>
        <p:txBody>
          <a:bodyPr spcFirstLastPara="1" wrap="square" lIns="91425" tIns="45700" rIns="91425" bIns="45700" anchor="t" anchorCtr="0">
            <a:normAutofit/>
          </a:bodyPr>
          <a:lstStyle/>
          <a:p>
            <a:pPr marL="343080" lvl="0" indent="-342720">
              <a:spcBef>
                <a:spcPts val="0"/>
              </a:spcBef>
              <a:buClr>
                <a:srgbClr val="F36A25"/>
              </a:buClr>
            </a:pPr>
            <a:r>
              <a:rPr lang="en-US" sz="2400" dirty="0">
                <a:solidFill>
                  <a:srgbClr val="474C55"/>
                </a:solidFill>
              </a:rPr>
              <a:t>Ultimately, Java creates an array under the hood, and therefor, </a:t>
            </a:r>
            <a:r>
              <a:rPr lang="en-US" sz="2400" dirty="0" err="1">
                <a:solidFill>
                  <a:srgbClr val="474C55"/>
                </a:solidFill>
              </a:rPr>
              <a:t>varags</a:t>
            </a:r>
            <a:r>
              <a:rPr lang="en-US" sz="2400" dirty="0">
                <a:solidFill>
                  <a:srgbClr val="474C55"/>
                </a:solidFill>
              </a:rPr>
              <a:t> can be used in place of an array in certain locations, such as with the main method.</a:t>
            </a:r>
          </a:p>
          <a:p>
            <a:pPr marL="343080" lvl="0" indent="-342720" algn="l" rtl="0">
              <a:spcBef>
                <a:spcPts val="0"/>
              </a:spcBef>
              <a:spcAft>
                <a:spcPts val="0"/>
              </a:spcAft>
              <a:buClr>
                <a:srgbClr val="F36A25"/>
              </a:buClr>
              <a:buSzPts val="2800"/>
              <a:buFont typeface="Arial"/>
              <a:buChar char="•"/>
            </a:pPr>
            <a:endParaRPr lang="en-US" sz="2000"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6" name="Google Shape;219;p16">
            <a:extLst>
              <a:ext uri="{FF2B5EF4-FFF2-40B4-BE49-F238E27FC236}">
                <a16:creationId xmlns:a16="http://schemas.microsoft.com/office/drawing/2014/main" id="{583BDC4A-8193-4412-A15A-0998EDF5229C}"/>
              </a:ext>
            </a:extLst>
          </p:cNvPr>
          <p:cNvSpPr txBox="1">
            <a:spLocks/>
          </p:cNvSpPr>
          <p:nvPr/>
        </p:nvSpPr>
        <p:spPr>
          <a:xfrm>
            <a:off x="1301261" y="3152626"/>
            <a:ext cx="6541477" cy="171084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1800" b="1" dirty="0">
                <a:solidFill>
                  <a:srgbClr val="474C55"/>
                </a:solidFill>
                <a:latin typeface="Courier New"/>
                <a:ea typeface="Courier New"/>
                <a:cs typeface="Courier New"/>
                <a:sym typeface="Courier New"/>
              </a:rPr>
              <a:t>public static void main(String[] </a:t>
            </a:r>
            <a:r>
              <a:rPr lang="en-US" sz="1800" b="1" dirty="0" err="1">
                <a:solidFill>
                  <a:srgbClr val="474C55"/>
                </a:solidFill>
                <a:latin typeface="Courier New"/>
                <a:ea typeface="Courier New"/>
                <a:cs typeface="Courier New"/>
                <a:sym typeface="Courier New"/>
              </a:rPr>
              <a:t>args</a:t>
            </a:r>
            <a:r>
              <a:rPr lang="en-US" sz="1800" b="1"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1800" dirty="0">
                <a:solidFill>
                  <a:srgbClr val="474C55"/>
                </a:solidFill>
                <a:latin typeface="Courier New"/>
                <a:ea typeface="Courier New"/>
                <a:cs typeface="Courier New"/>
                <a:sym typeface="Courier New"/>
              </a:rPr>
              <a:t>}</a:t>
            </a:r>
          </a:p>
          <a:p>
            <a:pPr marL="0" lvl="0" indent="0">
              <a:lnSpc>
                <a:spcPct val="90000"/>
              </a:lnSpc>
              <a:spcBef>
                <a:spcPts val="360"/>
              </a:spcBef>
              <a:buSzPts val="1800"/>
              <a:buNone/>
            </a:pPr>
            <a:endParaRPr lang="en-US" sz="1800" dirty="0">
              <a:solidFill>
                <a:srgbClr val="474C55"/>
              </a:solidFill>
              <a:latin typeface="Courier New"/>
              <a:ea typeface="Courier New"/>
              <a:cs typeface="Courier New"/>
              <a:sym typeface="Courier New"/>
            </a:endParaRPr>
          </a:p>
          <a:p>
            <a:pPr marL="0" lvl="0" indent="0">
              <a:lnSpc>
                <a:spcPct val="90000"/>
              </a:lnSpc>
              <a:spcBef>
                <a:spcPts val="360"/>
              </a:spcBef>
              <a:buSzPts val="1800"/>
              <a:buNone/>
            </a:pPr>
            <a:r>
              <a:rPr lang="en-US" sz="1800" b="1" dirty="0">
                <a:solidFill>
                  <a:srgbClr val="474C55"/>
                </a:solidFill>
                <a:latin typeface="Courier New"/>
                <a:ea typeface="Courier New"/>
                <a:cs typeface="Courier New"/>
                <a:sym typeface="Courier New"/>
              </a:rPr>
              <a:t>public static void main(String... </a:t>
            </a:r>
            <a:r>
              <a:rPr lang="en-US" sz="1800" b="1" dirty="0" err="1">
                <a:solidFill>
                  <a:srgbClr val="474C55"/>
                </a:solidFill>
                <a:latin typeface="Courier New"/>
                <a:ea typeface="Courier New"/>
                <a:cs typeface="Courier New"/>
                <a:sym typeface="Courier New"/>
              </a:rPr>
              <a:t>args</a:t>
            </a:r>
            <a:r>
              <a:rPr lang="en-US" sz="1800" b="1"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1800" dirty="0">
                <a:solidFill>
                  <a:srgbClr val="474C55"/>
                </a:solidFill>
                <a:latin typeface="Courier New"/>
                <a:ea typeface="Courier New"/>
                <a:cs typeface="Courier New"/>
                <a:sym typeface="Courier New"/>
              </a:rPr>
              <a:t>}</a:t>
            </a:r>
          </a:p>
        </p:txBody>
      </p:sp>
    </p:spTree>
    <p:extLst>
      <p:ext uri="{BB962C8B-B14F-4D97-AF65-F5344CB8AC3E}">
        <p14:creationId xmlns:p14="http://schemas.microsoft.com/office/powerpoint/2010/main" val="341361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ECB36-4711-44AC-A12F-382726921D61}"/>
              </a:ext>
            </a:extLst>
          </p:cNvPr>
          <p:cNvSpPr>
            <a:spLocks noGrp="1"/>
          </p:cNvSpPr>
          <p:nvPr>
            <p:ph type="title"/>
          </p:nvPr>
        </p:nvSpPr>
        <p:spPr/>
        <p:txBody>
          <a:bodyPr/>
          <a:lstStyle/>
          <a:p>
            <a:r>
              <a:rPr lang="en-US" dirty="0"/>
              <a:t>Conditional Statements</a:t>
            </a:r>
          </a:p>
        </p:txBody>
      </p:sp>
      <p:sp>
        <p:nvSpPr>
          <p:cNvPr id="3" name="Content Placeholder 2">
            <a:extLst>
              <a:ext uri="{FF2B5EF4-FFF2-40B4-BE49-F238E27FC236}">
                <a16:creationId xmlns:a16="http://schemas.microsoft.com/office/drawing/2014/main" id="{C9A57283-0D86-4BFA-B12E-49C146B5E35E}"/>
              </a:ext>
            </a:extLst>
          </p:cNvPr>
          <p:cNvSpPr>
            <a:spLocks noGrp="1"/>
          </p:cNvSpPr>
          <p:nvPr>
            <p:ph idx="1"/>
          </p:nvPr>
        </p:nvSpPr>
        <p:spPr>
          <a:xfrm>
            <a:off x="380010" y="1481446"/>
            <a:ext cx="8383980" cy="4882266"/>
          </a:xfrm>
        </p:spPr>
        <p:txBody>
          <a:bodyPr>
            <a:normAutofit fontScale="70000" lnSpcReduction="20000"/>
          </a:bodyPr>
          <a:lstStyle/>
          <a:p>
            <a:r>
              <a:rPr lang="en-US" dirty="0">
                <a:latin typeface="Courier New" panose="02070309020205020404" pitchFamily="49" charset="0"/>
                <a:cs typeface="Courier New" panose="02070309020205020404" pitchFamily="49" charset="0"/>
              </a:rPr>
              <a:t>if (</a:t>
            </a:r>
            <a:r>
              <a:rPr lang="en-US" i="1" dirty="0">
                <a:latin typeface="Courier New" panose="02070309020205020404" pitchFamily="49" charset="0"/>
                <a:cs typeface="Courier New" panose="02070309020205020404" pitchFamily="49" charset="0"/>
              </a:rPr>
              <a:t>expression</a:t>
            </a:r>
            <a:r>
              <a:rPr lang="en-US" dirty="0">
                <a:latin typeface="Courier New" panose="02070309020205020404" pitchFamily="49" charset="0"/>
                <a:cs typeface="Courier New" panose="02070309020205020404" pitchFamily="49" charset="0"/>
              </a:rPr>
              <a:t>) :</a:t>
            </a:r>
          </a:p>
          <a:p>
            <a:pPr lvl="1"/>
            <a:r>
              <a:rPr lang="en-US" dirty="0"/>
              <a:t>If the </a:t>
            </a:r>
            <a:r>
              <a:rPr lang="en-US" i="1" dirty="0"/>
              <a:t>expression</a:t>
            </a:r>
            <a:r>
              <a:rPr lang="en-US" dirty="0"/>
              <a:t> results in a </a:t>
            </a:r>
            <a:r>
              <a:rPr lang="en-US" dirty="0">
                <a:latin typeface="Courier New" panose="02070309020205020404" pitchFamily="49" charset="0"/>
                <a:cs typeface="Courier New" panose="02070309020205020404" pitchFamily="49" charset="0"/>
              </a:rPr>
              <a:t>true</a:t>
            </a:r>
            <a:r>
              <a:rPr lang="en-US" dirty="0"/>
              <a:t> </a:t>
            </a:r>
            <a:r>
              <a:rPr lang="en-US" dirty="0" err="1"/>
              <a:t>boolean</a:t>
            </a:r>
            <a:r>
              <a:rPr lang="en-US" dirty="0"/>
              <a:t> value, then execute the next statement or block of statements.</a:t>
            </a:r>
          </a:p>
          <a:p>
            <a:pPr marL="457200" lvl="1" indent="0">
              <a:buNone/>
            </a:pPr>
            <a:r>
              <a:rPr lang="en-US" dirty="0"/>
              <a:t>	</a:t>
            </a:r>
            <a:r>
              <a:rPr lang="en-US" dirty="0">
                <a:latin typeface="Courier New" panose="02070309020205020404" pitchFamily="49" charset="0"/>
                <a:cs typeface="Courier New" panose="02070309020205020404" pitchFamily="49" charset="0"/>
              </a:rPr>
              <a:t>if(x &gt; 5 &amp;&amp; x &lt;= 10)</a:t>
            </a:r>
            <a:endParaRPr lang="en-US" b="1" dirty="0">
              <a:latin typeface="Courier New" panose="02070309020205020404" pitchFamily="49" charset="0"/>
              <a:cs typeface="Courier New" panose="02070309020205020404" pitchFamily="49" charset="0"/>
            </a:endParaRPr>
          </a:p>
          <a:p>
            <a:pPr marL="457200" lvl="1" indent="0">
              <a:buNone/>
            </a:pPr>
            <a:r>
              <a:rPr lang="en-US" b="1" dirty="0">
                <a:latin typeface="Courier New" panose="02070309020205020404" pitchFamily="49" charset="0"/>
                <a:cs typeface="Courier New" panose="02070309020205020404" pitchFamily="49" charset="0"/>
              </a:rPr>
              <a:t>       x++;</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if(x &gt; 5 &amp;&amp; x &lt;= 10)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do one thing</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do another thing</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else :</a:t>
            </a:r>
          </a:p>
          <a:p>
            <a:pPr lvl="1"/>
            <a:r>
              <a:rPr lang="en-US" dirty="0"/>
              <a:t>If the </a:t>
            </a:r>
            <a:r>
              <a:rPr lang="en-US" i="1" dirty="0"/>
              <a:t>expression</a:t>
            </a:r>
            <a:r>
              <a:rPr lang="en-US" dirty="0"/>
              <a:t> results in a </a:t>
            </a:r>
            <a:r>
              <a:rPr lang="en-US" dirty="0">
                <a:latin typeface="Courier New" panose="02070309020205020404" pitchFamily="49" charset="0"/>
                <a:cs typeface="Courier New" panose="02070309020205020404" pitchFamily="49" charset="0"/>
              </a:rPr>
              <a:t>true</a:t>
            </a:r>
            <a:r>
              <a:rPr lang="en-US" dirty="0"/>
              <a:t> </a:t>
            </a:r>
            <a:r>
              <a:rPr lang="en-US" dirty="0" err="1"/>
              <a:t>boolean</a:t>
            </a:r>
            <a:r>
              <a:rPr lang="en-US" dirty="0"/>
              <a:t> value, then execute the next statement or block of statements. Otherwise execute the statement/block proceeding the </a:t>
            </a:r>
            <a:r>
              <a:rPr lang="en-US" dirty="0">
                <a:latin typeface="Courier New" panose="02070309020205020404" pitchFamily="49" charset="0"/>
                <a:cs typeface="Courier New" panose="02070309020205020404" pitchFamily="49" charset="0"/>
              </a:rPr>
              <a:t>else</a:t>
            </a:r>
            <a:r>
              <a:rPr lang="en-US" dirty="0"/>
              <a:t>.</a:t>
            </a:r>
          </a:p>
          <a:p>
            <a:pPr marL="457200" lvl="1" indent="0">
              <a:buNone/>
            </a:pPr>
            <a:r>
              <a:rPr lang="en-US" dirty="0">
                <a:latin typeface="+mn-lt"/>
                <a:cs typeface="Courier New" panose="02070309020205020404" pitchFamily="49" charset="0"/>
              </a:rPr>
              <a:t>	</a:t>
            </a:r>
            <a:r>
              <a:rPr lang="en-US" dirty="0">
                <a:latin typeface="Courier New" panose="02070309020205020404" pitchFamily="49" charset="0"/>
                <a:cs typeface="Courier New" panose="02070309020205020404" pitchFamily="49" charset="0"/>
              </a:rPr>
              <a:t>if(x &gt; 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do something</a:t>
            </a:r>
          </a:p>
          <a:p>
            <a:pPr marL="457200" lvl="1" indent="0">
              <a:buNone/>
            </a:pPr>
            <a:r>
              <a:rPr lang="en-US" dirty="0">
                <a:latin typeface="Courier New" panose="02070309020205020404" pitchFamily="49" charset="0"/>
                <a:cs typeface="Courier New" panose="02070309020205020404" pitchFamily="49" charset="0"/>
              </a:rPr>
              <a:t>	else</a:t>
            </a:r>
          </a:p>
          <a:p>
            <a:pPr marL="457200" lvl="1" indent="0">
              <a:buNone/>
            </a:pPr>
            <a:r>
              <a:rPr lang="en-US" dirty="0">
                <a:latin typeface="Courier New" panose="02070309020205020404" pitchFamily="49" charset="0"/>
                <a:cs typeface="Courier New" panose="02070309020205020404" pitchFamily="49" charset="0"/>
              </a:rPr>
              <a:t>	    // do something else</a:t>
            </a:r>
          </a:p>
        </p:txBody>
      </p:sp>
      <p:sp>
        <p:nvSpPr>
          <p:cNvPr id="4" name="Slide Number Placeholder 3">
            <a:extLst>
              <a:ext uri="{FF2B5EF4-FFF2-40B4-BE49-F238E27FC236}">
                <a16:creationId xmlns:a16="http://schemas.microsoft.com/office/drawing/2014/main" id="{585D2241-391F-496A-AC5F-2DB7A4E5925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110283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52BC9-3087-4CF1-BF19-228AE7DAD4B3}"/>
              </a:ext>
            </a:extLst>
          </p:cNvPr>
          <p:cNvSpPr>
            <a:spLocks noGrp="1"/>
          </p:cNvSpPr>
          <p:nvPr>
            <p:ph type="title"/>
          </p:nvPr>
        </p:nvSpPr>
        <p:spPr>
          <a:xfrm>
            <a:off x="380010" y="-4950"/>
            <a:ext cx="6222671" cy="1224150"/>
          </a:xfrm>
        </p:spPr>
        <p:txBody>
          <a:bodyPr/>
          <a:lstStyle/>
          <a:p>
            <a:r>
              <a:rPr lang="en-US" dirty="0"/>
              <a:t>If-Else-If</a:t>
            </a:r>
          </a:p>
        </p:txBody>
      </p:sp>
      <p:sp>
        <p:nvSpPr>
          <p:cNvPr id="3" name="Content Placeholder 2">
            <a:extLst>
              <a:ext uri="{FF2B5EF4-FFF2-40B4-BE49-F238E27FC236}">
                <a16:creationId xmlns:a16="http://schemas.microsoft.com/office/drawing/2014/main" id="{4B283E48-7C73-4AFA-8960-929C95360150}"/>
              </a:ext>
            </a:extLst>
          </p:cNvPr>
          <p:cNvSpPr>
            <a:spLocks noGrp="1"/>
          </p:cNvSpPr>
          <p:nvPr>
            <p:ph idx="1"/>
          </p:nvPr>
        </p:nvSpPr>
        <p:spPr>
          <a:xfrm>
            <a:off x="380010" y="1481446"/>
            <a:ext cx="8383980" cy="4963742"/>
          </a:xfrm>
        </p:spPr>
        <p:txBody>
          <a:bodyPr>
            <a:normAutofit fontScale="92500"/>
          </a:bodyPr>
          <a:lstStyle/>
          <a:p>
            <a:r>
              <a:rPr lang="en-US" dirty="0"/>
              <a:t>If-statements can be used to string together </a:t>
            </a:r>
            <a:r>
              <a:rPr lang="en-US" i="1" dirty="0"/>
              <a:t>mutually exclusive</a:t>
            </a:r>
            <a:r>
              <a:rPr lang="en-US" dirty="0"/>
              <a:t> conditions (only one can be true).</a:t>
            </a:r>
          </a:p>
          <a:p>
            <a:pPr marL="0" indent="0">
              <a:buNone/>
            </a:pPr>
            <a:r>
              <a:rPr lang="en-US" dirty="0">
                <a:latin typeface="Courier New" panose="02070309020205020404" pitchFamily="49" charset="0"/>
                <a:cs typeface="Courier New" panose="02070309020205020404" pitchFamily="49" charset="0"/>
              </a:rPr>
              <a:t>	if(cond1)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execute first option</a:t>
            </a:r>
          </a:p>
          <a:p>
            <a:pPr marL="0" indent="0">
              <a:buNone/>
            </a:pPr>
            <a:r>
              <a:rPr lang="en-US" dirty="0">
                <a:latin typeface="Courier New" panose="02070309020205020404" pitchFamily="49" charset="0"/>
                <a:cs typeface="Courier New" panose="02070309020205020404" pitchFamily="49" charset="0"/>
              </a:rPr>
              <a:t>	else if(</a:t>
            </a:r>
            <a:r>
              <a:rPr lang="en-US" dirty="0" err="1">
                <a:latin typeface="Courier New" panose="02070309020205020404" pitchFamily="49" charset="0"/>
                <a:cs typeface="Courier New" panose="02070309020205020404" pitchFamily="49" charset="0"/>
              </a:rPr>
              <a:t>cond</a:t>
            </a:r>
            <a:r>
              <a:rPr lang="en-US" dirty="0">
                <a:latin typeface="Courier New" panose="02070309020205020404" pitchFamily="49" charset="0"/>
                <a:cs typeface="Courier New" panose="02070309020205020404" pitchFamily="49" charset="0"/>
              </a:rPr>
              <a:t> 2)</a:t>
            </a:r>
          </a:p>
          <a:p>
            <a:pPr marL="0" indent="0">
              <a:buNone/>
            </a:pPr>
            <a:r>
              <a:rPr lang="en-US" dirty="0">
                <a:latin typeface="Courier New" panose="02070309020205020404" pitchFamily="49" charset="0"/>
                <a:cs typeface="Courier New" panose="02070309020205020404" pitchFamily="49" charset="0"/>
              </a:rPr>
              <a:t>	    // execute second option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else if(</a:t>
            </a:r>
            <a:r>
              <a:rPr lang="en-US" dirty="0" err="1">
                <a:latin typeface="Courier New" panose="02070309020205020404" pitchFamily="49" charset="0"/>
                <a:cs typeface="Courier New" panose="02070309020205020404" pitchFamily="49" charset="0"/>
              </a:rPr>
              <a:t>cond</a:t>
            </a:r>
            <a:r>
              <a:rPr lang="en-US" dirty="0">
                <a:latin typeface="Courier New" panose="02070309020205020404" pitchFamily="49" charset="0"/>
                <a:cs typeface="Courier New" panose="02070309020205020404" pitchFamily="49" charset="0"/>
              </a:rPr>
              <a:t> 3)</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execute third option</a:t>
            </a:r>
          </a:p>
          <a:p>
            <a:pPr marL="0" indent="0">
              <a:buNone/>
            </a:pPr>
            <a:r>
              <a:rPr lang="en-US" dirty="0">
                <a:latin typeface="Courier New" panose="02070309020205020404" pitchFamily="49" charset="0"/>
                <a:cs typeface="Courier New" panose="02070309020205020404" pitchFamily="49" charset="0"/>
              </a:rPr>
              <a:t>	else</a:t>
            </a:r>
          </a:p>
          <a:p>
            <a:pPr marL="0" indent="0">
              <a:buNone/>
            </a:pPr>
            <a:r>
              <a:rPr lang="en-US" dirty="0">
                <a:latin typeface="Courier New" panose="02070309020205020404" pitchFamily="49" charset="0"/>
                <a:cs typeface="Courier New" panose="02070309020205020404" pitchFamily="49" charset="0"/>
              </a:rPr>
              <a:t>	    /* do whatever when all 3 		     conditions were false */</a:t>
            </a:r>
          </a:p>
        </p:txBody>
      </p:sp>
      <p:sp>
        <p:nvSpPr>
          <p:cNvPr id="4" name="Slide Number Placeholder 3">
            <a:extLst>
              <a:ext uri="{FF2B5EF4-FFF2-40B4-BE49-F238E27FC236}">
                <a16:creationId xmlns:a16="http://schemas.microsoft.com/office/drawing/2014/main" id="{20C2BAA4-DF30-4C05-9552-E12EEB890EA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515512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Nested If Statements</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02672"/>
            <a:ext cx="8383980" cy="5202314"/>
          </a:xfrm>
        </p:spPr>
        <p:txBody>
          <a:bodyPr>
            <a:normAutofit fontScale="92500" lnSpcReduction="10000"/>
          </a:bodyPr>
          <a:lstStyle/>
          <a:p>
            <a:r>
              <a:rPr lang="en-US" dirty="0"/>
              <a:t>Nest if-conditions when you want to test whether </a:t>
            </a:r>
            <a:r>
              <a:rPr lang="en-US" i="1" dirty="0"/>
              <a:t>successive</a:t>
            </a:r>
            <a:r>
              <a:rPr lang="en-US" dirty="0"/>
              <a:t> conditions are true</a:t>
            </a:r>
          </a:p>
          <a:p>
            <a:pPr marL="0" indent="0">
              <a:buNone/>
            </a:pPr>
            <a:r>
              <a:rPr lang="en-US" sz="2600" dirty="0"/>
              <a:t>	</a:t>
            </a:r>
            <a:r>
              <a:rPr lang="en-US" sz="2600" dirty="0">
                <a:latin typeface="Courier New" panose="02070309020205020404" pitchFamily="49" charset="0"/>
                <a:cs typeface="Courier New" panose="02070309020205020404" pitchFamily="49" charset="0"/>
              </a:rPr>
              <a:t>if(cond1){</a:t>
            </a:r>
            <a:br>
              <a:rPr lang="en-US" sz="2600" dirty="0">
                <a:latin typeface="Courier New" panose="02070309020205020404" pitchFamily="49" charset="0"/>
                <a:cs typeface="Courier New" panose="02070309020205020404" pitchFamily="49" charset="0"/>
              </a:rPr>
            </a:br>
            <a:r>
              <a:rPr lang="en-US" sz="2600" dirty="0">
                <a:latin typeface="Courier New" panose="02070309020205020404" pitchFamily="49" charset="0"/>
                <a:cs typeface="Courier New" panose="02070309020205020404" pitchFamily="49" charset="0"/>
              </a:rPr>
              <a:t>	    if(cond2) {</a:t>
            </a:r>
          </a:p>
          <a:p>
            <a:pPr marL="0" indent="0">
              <a:buNone/>
            </a:pPr>
            <a:r>
              <a:rPr lang="en-US" sz="2600" dirty="0">
                <a:latin typeface="Courier New" panose="02070309020205020404" pitchFamily="49" charset="0"/>
                <a:cs typeface="Courier New" panose="02070309020205020404" pitchFamily="49" charset="0"/>
              </a:rPr>
              <a:t>			/* cond1 and cond2 				    are true */</a:t>
            </a:r>
            <a:br>
              <a:rPr lang="en-US" sz="2600" dirty="0">
                <a:latin typeface="Courier New" panose="02070309020205020404" pitchFamily="49" charset="0"/>
                <a:cs typeface="Courier New" panose="02070309020205020404" pitchFamily="49" charset="0"/>
              </a:rPr>
            </a:br>
            <a:r>
              <a:rPr lang="en-US" sz="2600" dirty="0">
                <a:latin typeface="Courier New" panose="02070309020205020404" pitchFamily="49" charset="0"/>
                <a:cs typeface="Courier New" panose="02070309020205020404" pitchFamily="49" charset="0"/>
              </a:rPr>
              <a:t>    		} else</a:t>
            </a:r>
          </a:p>
          <a:p>
            <a:pPr marL="0" indent="0">
              <a:buNone/>
            </a:pPr>
            <a:r>
              <a:rPr lang="en-US" sz="2600" dirty="0">
                <a:latin typeface="Courier New" panose="02070309020205020404" pitchFamily="49" charset="0"/>
                <a:cs typeface="Courier New" panose="02070309020205020404" pitchFamily="49" charset="0"/>
              </a:rPr>
              <a:t>			/* cond1 is true 					    but cond2 is false */ </a:t>
            </a:r>
          </a:p>
          <a:p>
            <a:pPr marL="0" indent="0">
              <a:buNone/>
            </a:pPr>
            <a:r>
              <a:rPr lang="en-US" sz="2600" dirty="0">
                <a:latin typeface="Courier New" panose="02070309020205020404" pitchFamily="49" charset="0"/>
                <a:cs typeface="Courier New" panose="02070309020205020404" pitchFamily="49" charset="0"/>
              </a:rPr>
              <a:t>		}</a:t>
            </a:r>
          </a:p>
          <a:p>
            <a:pPr marL="0" indent="0">
              <a:buNone/>
            </a:pPr>
            <a:r>
              <a:rPr lang="en-US" sz="2600" dirty="0">
                <a:latin typeface="Courier New" panose="02070309020205020404" pitchFamily="49" charset="0"/>
                <a:cs typeface="Courier New" panose="02070309020205020404" pitchFamily="49" charset="0"/>
              </a:rPr>
              <a:t>	} else {</a:t>
            </a:r>
          </a:p>
          <a:p>
            <a:pPr marL="0" indent="0">
              <a:buNone/>
            </a:pPr>
            <a:r>
              <a:rPr lang="en-US" sz="2600" dirty="0">
                <a:latin typeface="Courier New" panose="02070309020205020404" pitchFamily="49" charset="0"/>
                <a:cs typeface="Courier New" panose="02070309020205020404" pitchFamily="49" charset="0"/>
              </a:rPr>
              <a:t>		// do when cond1 is false </a:t>
            </a:r>
          </a:p>
          <a:p>
            <a:pPr marL="0" indent="0">
              <a:buNone/>
            </a:pPr>
            <a:r>
              <a:rPr lang="en-US" sz="2600" dirty="0">
                <a:latin typeface="Courier New" panose="02070309020205020404" pitchFamily="49" charset="0"/>
                <a:cs typeface="Courier New" panose="02070309020205020404" pitchFamily="49" charset="0"/>
              </a:rPr>
              <a:t>	}</a:t>
            </a:r>
            <a:endParaRPr lang="en-US" sz="2600" dirty="0"/>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2602671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Ternary Operator</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8383980" cy="5012343"/>
          </a:xfrm>
        </p:spPr>
        <p:txBody>
          <a:bodyPr>
            <a:normAutofit lnSpcReduction="10000"/>
          </a:bodyPr>
          <a:lstStyle/>
          <a:p>
            <a:r>
              <a:rPr lang="en-US" sz="2400" dirty="0"/>
              <a:t>The Ternary Operator (?) acts as a shorthand way to write an if…else conditional statement.</a:t>
            </a:r>
          </a:p>
          <a:p>
            <a:r>
              <a:rPr lang="en-US" sz="2400" dirty="0"/>
              <a:t>The syntax is as follows:</a:t>
            </a:r>
          </a:p>
          <a:p>
            <a:endParaRPr lang="en-US" sz="2400" dirty="0"/>
          </a:p>
          <a:p>
            <a:pPr marL="0" indent="0">
              <a:buNone/>
            </a:pPr>
            <a:r>
              <a:rPr lang="en-US" sz="2400" dirty="0">
                <a:latin typeface="Courier New" panose="02070309020205020404" pitchFamily="49" charset="0"/>
                <a:cs typeface="Courier New" panose="02070309020205020404" pitchFamily="49" charset="0"/>
              </a:rPr>
              <a:t>	condition ? </a:t>
            </a:r>
            <a:r>
              <a:rPr lang="en-US" sz="2400" dirty="0" err="1">
                <a:latin typeface="Courier New" panose="02070309020205020404" pitchFamily="49" charset="0"/>
                <a:cs typeface="Courier New" panose="02070309020205020404" pitchFamily="49" charset="0"/>
              </a:rPr>
              <a:t>exprIfTrue</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exprIfFalse</a:t>
            </a: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r>
              <a:rPr lang="en-US" sz="2400" b="1" i="1" u="sng" dirty="0">
                <a:latin typeface="+mj-lt"/>
                <a:cs typeface="Courier New" panose="02070309020205020404" pitchFamily="49" charset="0"/>
              </a:rPr>
              <a:t>condition</a:t>
            </a:r>
            <a:r>
              <a:rPr lang="en-US" sz="2400" dirty="0"/>
              <a:t>: An expression whose Boolean value is used to determine the resulting expression.</a:t>
            </a:r>
          </a:p>
          <a:p>
            <a:r>
              <a:rPr lang="en-US" sz="2400" b="1" i="1" u="sng" dirty="0" err="1">
                <a:latin typeface="+mj-lt"/>
                <a:cs typeface="Courier New" panose="02070309020205020404" pitchFamily="49" charset="0"/>
              </a:rPr>
              <a:t>exprIfTrue</a:t>
            </a:r>
            <a:r>
              <a:rPr lang="en-US" sz="2400" dirty="0"/>
              <a:t>: The expression returned if the </a:t>
            </a:r>
            <a:r>
              <a:rPr lang="en-US" sz="2400" dirty="0">
                <a:latin typeface="Courier New" panose="02070309020205020404" pitchFamily="49" charset="0"/>
                <a:cs typeface="Courier New" panose="02070309020205020404" pitchFamily="49" charset="0"/>
              </a:rPr>
              <a:t>condition</a:t>
            </a:r>
            <a:r>
              <a:rPr lang="en-US" sz="2400" dirty="0"/>
              <a:t> evaluates as </a:t>
            </a:r>
            <a:r>
              <a:rPr lang="en-US" sz="2400" dirty="0">
                <a:latin typeface="Courier New" panose="02070309020205020404" pitchFamily="49" charset="0"/>
                <a:cs typeface="Courier New" panose="02070309020205020404" pitchFamily="49" charset="0"/>
              </a:rPr>
              <a:t>true</a:t>
            </a:r>
            <a:r>
              <a:rPr lang="en-US" sz="2400" dirty="0"/>
              <a:t>.</a:t>
            </a:r>
          </a:p>
          <a:p>
            <a:r>
              <a:rPr lang="en-US" sz="2400" b="1" i="1" u="sng" dirty="0" err="1">
                <a:latin typeface="+mj-lt"/>
                <a:cs typeface="Courier New" panose="02070309020205020404" pitchFamily="49" charset="0"/>
              </a:rPr>
              <a:t>exprIfFalse</a:t>
            </a:r>
            <a:r>
              <a:rPr lang="en-US" sz="2400" dirty="0"/>
              <a:t>: An expression returned if the </a:t>
            </a:r>
            <a:r>
              <a:rPr lang="en-US" sz="2400" dirty="0">
                <a:latin typeface="Courier New" panose="02070309020205020404" pitchFamily="49" charset="0"/>
                <a:cs typeface="Courier New" panose="02070309020205020404" pitchFamily="49" charset="0"/>
              </a:rPr>
              <a:t>condition</a:t>
            </a:r>
            <a:r>
              <a:rPr lang="en-US" sz="2400" dirty="0"/>
              <a:t> evaluates as </a:t>
            </a:r>
            <a:r>
              <a:rPr lang="en-US" sz="2400" dirty="0">
                <a:latin typeface="Courier New" panose="02070309020205020404" pitchFamily="49" charset="0"/>
                <a:cs typeface="Courier New" panose="02070309020205020404" pitchFamily="49" charset="0"/>
              </a:rPr>
              <a:t>false</a:t>
            </a:r>
            <a:r>
              <a:rPr lang="en-US" sz="2400" dirty="0"/>
              <a:t>.</a:t>
            </a:r>
            <a:endParaRPr lang="en-US" sz="2000" dirty="0"/>
          </a:p>
          <a:p>
            <a:pPr marL="0"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821379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Switch Statements</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06770"/>
            <a:ext cx="8383980" cy="5322068"/>
          </a:xfrm>
        </p:spPr>
        <p:txBody>
          <a:bodyPr>
            <a:normAutofit fontScale="55000" lnSpcReduction="20000"/>
          </a:bodyPr>
          <a:lstStyle/>
          <a:p>
            <a:r>
              <a:rPr lang="en-US" sz="3800" dirty="0"/>
              <a:t>Switch Statements check some variable against multiple, defined values and executes code if the value of the variable matches.</a:t>
            </a:r>
          </a:p>
          <a:p>
            <a:pPr marL="0" indent="0">
              <a:buNone/>
            </a:pPr>
            <a:r>
              <a:rPr lang="en-US" sz="3200" dirty="0"/>
              <a:t>	</a:t>
            </a:r>
            <a:r>
              <a:rPr lang="en-US" sz="3200" dirty="0">
                <a:latin typeface="Courier New" panose="02070309020205020404" pitchFamily="49" charset="0"/>
                <a:cs typeface="Courier New" panose="02070309020205020404" pitchFamily="49" charset="0"/>
              </a:rPr>
              <a:t>switch(var)</a:t>
            </a:r>
            <a:br>
              <a:rPr lang="en-US" sz="3200" dirty="0">
                <a:latin typeface="Courier New" panose="02070309020205020404" pitchFamily="49" charset="0"/>
                <a:cs typeface="Courier New" panose="02070309020205020404" pitchFamily="49" charset="0"/>
              </a:rPr>
            </a:br>
            <a:r>
              <a:rPr lang="en-US" sz="3200" dirty="0">
                <a:latin typeface="Courier New" panose="02070309020205020404" pitchFamily="49" charset="0"/>
                <a:cs typeface="Courier New" panose="02070309020205020404" pitchFamily="49" charset="0"/>
              </a:rPr>
              <a:t>		case value1:</a:t>
            </a:r>
          </a:p>
          <a:p>
            <a:pPr marL="0" indent="0">
              <a:buNone/>
            </a:pPr>
            <a:r>
              <a:rPr lang="en-US" sz="3200" dirty="0">
                <a:latin typeface="Courier New" panose="02070309020205020404" pitchFamily="49" charset="0"/>
                <a:cs typeface="Courier New" panose="02070309020205020404" pitchFamily="49" charset="0"/>
              </a:rPr>
              <a:t>			// executes if var === value1</a:t>
            </a:r>
          </a:p>
          <a:p>
            <a:pPr marL="0" indent="0">
              <a:buNone/>
            </a:pPr>
            <a:r>
              <a:rPr lang="en-US" sz="3200" dirty="0">
                <a:latin typeface="Courier New" panose="02070309020205020404" pitchFamily="49" charset="0"/>
                <a:cs typeface="Courier New" panose="02070309020205020404" pitchFamily="49" charset="0"/>
              </a:rPr>
              <a:t>			break;</a:t>
            </a:r>
          </a:p>
          <a:p>
            <a:pPr marL="0" indent="0">
              <a:buNone/>
            </a:pPr>
            <a:r>
              <a:rPr lang="en-US" sz="3200" dirty="0">
                <a:latin typeface="Courier New" panose="02070309020205020404" pitchFamily="49" charset="0"/>
                <a:cs typeface="Courier New" panose="02070309020205020404" pitchFamily="49" charset="0"/>
              </a:rPr>
              <a:t>		case value2:</a:t>
            </a:r>
          </a:p>
          <a:p>
            <a:pPr marL="0" indent="0">
              <a:buNone/>
            </a:pPr>
            <a:r>
              <a:rPr lang="en-US" sz="3200" dirty="0">
                <a:latin typeface="Courier New" panose="02070309020205020404" pitchFamily="49" charset="0"/>
                <a:cs typeface="Courier New" panose="02070309020205020404" pitchFamily="49" charset="0"/>
              </a:rPr>
              <a:t>			// executes if var === value2</a:t>
            </a:r>
          </a:p>
          <a:p>
            <a:pPr marL="0" indent="0">
              <a:buNone/>
            </a:pPr>
            <a:r>
              <a:rPr lang="en-US" sz="3200" dirty="0">
                <a:latin typeface="Courier New" panose="02070309020205020404" pitchFamily="49" charset="0"/>
                <a:cs typeface="Courier New" panose="02070309020205020404" pitchFamily="49" charset="0"/>
              </a:rPr>
              <a:t>			break;</a:t>
            </a:r>
          </a:p>
          <a:p>
            <a:pPr marL="0" indent="0">
              <a:buNone/>
            </a:pPr>
            <a:r>
              <a:rPr lang="en-US" sz="3200" dirty="0">
                <a:latin typeface="Courier New" panose="02070309020205020404" pitchFamily="49" charset="0"/>
                <a:cs typeface="Courier New" panose="02070309020205020404" pitchFamily="49" charset="0"/>
              </a:rPr>
              <a:t>		default:</a:t>
            </a:r>
          </a:p>
          <a:p>
            <a:pPr marL="0" indent="0">
              <a:buNone/>
            </a:pPr>
            <a:r>
              <a:rPr lang="en-US" sz="3200" dirty="0">
                <a:latin typeface="Courier New" panose="02070309020205020404" pitchFamily="49" charset="0"/>
                <a:cs typeface="Courier New" panose="02070309020205020404" pitchFamily="49" charset="0"/>
              </a:rPr>
              <a:t>			// executes if var is not equal to any 			   other case</a:t>
            </a:r>
          </a:p>
          <a:p>
            <a:pPr marL="0" indent="0">
              <a:buNone/>
            </a:pPr>
            <a:r>
              <a:rPr lang="en-US" sz="3200" dirty="0">
                <a:latin typeface="Courier New" panose="02070309020205020404" pitchFamily="49" charset="0"/>
                <a:cs typeface="Courier New" panose="02070309020205020404" pitchFamily="49" charset="0"/>
              </a:rPr>
              <a:t>			break;</a:t>
            </a:r>
          </a:p>
          <a:p>
            <a:pPr marL="0" indent="0">
              <a:buNone/>
            </a:pPr>
            <a:endParaRPr lang="en-US" sz="2900" dirty="0"/>
          </a:p>
          <a:p>
            <a:pPr indent="-457200"/>
            <a:r>
              <a:rPr lang="en-US" sz="2900" dirty="0"/>
              <a:t>The “break” is used to stop the execution of code in the current block and exit the switch statement.</a:t>
            </a:r>
          </a:p>
          <a:p>
            <a:pPr indent="-457200"/>
            <a:r>
              <a:rPr lang="en-US" sz="2900" dirty="0"/>
              <a:t>Default statements </a:t>
            </a:r>
            <a:r>
              <a:rPr lang="en-US" sz="2900" i="1" dirty="0"/>
              <a:t>do not</a:t>
            </a:r>
            <a:r>
              <a:rPr lang="en-US" sz="2900" dirty="0"/>
              <a:t> need a value, they will occur if none of the other conditions apply.</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498272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p:txBody>
          <a:bodyPr>
            <a:normAutofit fontScale="92500" lnSpcReduction="20000"/>
          </a:bodyPr>
          <a:lstStyle/>
          <a:p>
            <a:r>
              <a:rPr lang="en-US" dirty="0">
                <a:latin typeface="Courier New" panose="02070309020205020404" pitchFamily="49" charset="0"/>
                <a:cs typeface="Courier New" panose="02070309020205020404" pitchFamily="49" charset="0"/>
              </a:rPr>
              <a:t>while</a:t>
            </a:r>
            <a:r>
              <a:rPr lang="en-US" dirty="0"/>
              <a:t> loops: execute the next statement or block so long as a condition is true (check before each iteration)</a:t>
            </a:r>
          </a:p>
          <a:p>
            <a:pPr marL="0" indent="0">
              <a:buNone/>
            </a:pPr>
            <a:r>
              <a:rPr lang="en-US" dirty="0"/>
              <a:t>	</a:t>
            </a:r>
            <a:r>
              <a:rPr lang="en-US" dirty="0">
                <a:latin typeface="Courier New" panose="02070309020205020404" pitchFamily="49" charset="0"/>
                <a:cs typeface="Courier New" panose="02070309020205020404" pitchFamily="49" charset="0"/>
              </a:rPr>
              <a:t>while(</a:t>
            </a:r>
            <a:r>
              <a:rPr lang="en-US" dirty="0" err="1">
                <a:latin typeface="Courier New" panose="02070309020205020404" pitchFamily="49" charset="0"/>
                <a:cs typeface="Courier New" panose="02070309020205020404" pitchFamily="49" charset="0"/>
              </a:rPr>
              <a:t>cond</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 do things</a:t>
            </a:r>
          </a:p>
          <a:p>
            <a:pPr marL="0" indent="0">
              <a:buNone/>
            </a:pP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do-while</a:t>
            </a:r>
            <a:r>
              <a:rPr lang="en-US" dirty="0"/>
              <a:t> loops: execute the next statement or block, then repeat so long as a condition is true (check at the end of each iteration)</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do {</a:t>
            </a:r>
          </a:p>
          <a:p>
            <a:pPr marL="0" indent="0">
              <a:buNone/>
            </a:pPr>
            <a:r>
              <a:rPr lang="en-US" dirty="0">
                <a:latin typeface="Courier New" panose="02070309020205020404" pitchFamily="49" charset="0"/>
                <a:cs typeface="Courier New" panose="02070309020205020404" pitchFamily="49" charset="0"/>
              </a:rPr>
              <a:t>		// do things</a:t>
            </a:r>
          </a:p>
          <a:p>
            <a:pPr marL="0" indent="0">
              <a:buNone/>
            </a:pPr>
            <a:r>
              <a:rPr lang="en-US" dirty="0">
                <a:latin typeface="Courier New" panose="02070309020205020404" pitchFamily="49" charset="0"/>
                <a:cs typeface="Courier New" panose="02070309020205020404" pitchFamily="49" charset="0"/>
              </a:rPr>
              <a:t>	} while (</a:t>
            </a:r>
            <a:r>
              <a:rPr lang="en-US" dirty="0" err="1">
                <a:latin typeface="Courier New" panose="02070309020205020404" pitchFamily="49" charset="0"/>
                <a:cs typeface="Courier New" panose="02070309020205020404" pitchFamily="49" charset="0"/>
              </a:rPr>
              <a:t>cond</a:t>
            </a:r>
            <a:r>
              <a:rPr lang="en-US" dirty="0">
                <a:latin typeface="Courier New" panose="02070309020205020404" pitchFamily="49" charset="0"/>
                <a:cs typeface="Courier New" panose="020703090202050204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630147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Loops (</a:t>
            </a:r>
            <a:r>
              <a:rPr lang="en-US" dirty="0" err="1"/>
              <a:t>cont</a:t>
            </a:r>
            <a:r>
              <a:rPr lang="en-US" dirty="0"/>
              <a:t>…)</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p:txBody>
          <a:bodyPr>
            <a:normAutofit fontScale="85000" lnSpcReduction="10000"/>
          </a:bodyPr>
          <a:lstStyle/>
          <a:p>
            <a:r>
              <a:rPr lang="en-US" dirty="0">
                <a:latin typeface="Courier New" panose="02070309020205020404" pitchFamily="49" charset="0"/>
                <a:cs typeface="Courier New" panose="02070309020205020404" pitchFamily="49" charset="0"/>
              </a:rPr>
              <a:t>for</a:t>
            </a:r>
            <a:r>
              <a:rPr lang="en-US" dirty="0"/>
              <a:t> loops: execute the next statement or block a specified number of times.</a:t>
            </a:r>
          </a:p>
          <a:p>
            <a:r>
              <a:rPr lang="en-US" dirty="0"/>
              <a:t>Standard for loops have 3 components</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for(initialization; condition; adjustment){</a:t>
            </a:r>
          </a:p>
          <a:p>
            <a:pPr marL="400050" lvl="1" indent="0">
              <a:buNone/>
            </a:pPr>
            <a:r>
              <a:rPr lang="en-US" sz="2200" dirty="0">
                <a:latin typeface="Courier New" panose="02070309020205020404" pitchFamily="49" charset="0"/>
                <a:cs typeface="Courier New" panose="02070309020205020404" pitchFamily="49" charset="0"/>
              </a:rPr>
              <a:t>		// do things</a:t>
            </a:r>
          </a:p>
          <a:p>
            <a:pPr marL="400050" lvl="1" indent="0">
              <a:buNone/>
            </a:pPr>
            <a:r>
              <a:rPr lang="en-US" sz="2200" dirty="0">
                <a:latin typeface="Courier New" panose="02070309020205020404" pitchFamily="49" charset="0"/>
                <a:cs typeface="Courier New" panose="02070309020205020404" pitchFamily="49" charset="0"/>
              </a:rPr>
              <a:t>	}</a:t>
            </a:r>
          </a:p>
          <a:p>
            <a:r>
              <a:rPr lang="en-US" u="sng" dirty="0"/>
              <a:t>Initialization</a:t>
            </a:r>
            <a:r>
              <a:rPr lang="en-US" dirty="0"/>
              <a:t>: a statement that is executed once at the start of the loop</a:t>
            </a:r>
          </a:p>
          <a:p>
            <a:r>
              <a:rPr lang="en-US" u="sng" dirty="0"/>
              <a:t>Condition</a:t>
            </a:r>
            <a:r>
              <a:rPr lang="en-US" dirty="0"/>
              <a:t>: A check performed at the start of each iteration to determine if the loop should continue</a:t>
            </a:r>
          </a:p>
          <a:p>
            <a:r>
              <a:rPr lang="en-US" u="sng" dirty="0"/>
              <a:t>Adjustment</a:t>
            </a:r>
            <a:r>
              <a:rPr lang="en-US" dirty="0"/>
              <a:t>: A statement that is execute at the end of each iteration, before the condition is checked again</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419967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Break</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4551466" cy="4525963"/>
          </a:xfrm>
        </p:spPr>
        <p:txBody>
          <a:bodyPr>
            <a:normAutofit/>
          </a:bodyPr>
          <a:lstStyle/>
          <a:p>
            <a:r>
              <a:rPr lang="en-US" dirty="0"/>
              <a:t>The </a:t>
            </a:r>
            <a:r>
              <a:rPr lang="en-US" dirty="0">
                <a:latin typeface="Courier New" panose="02070309020205020404" pitchFamily="49" charset="0"/>
                <a:cs typeface="Courier New" panose="02070309020205020404" pitchFamily="49" charset="0"/>
              </a:rPr>
              <a:t>break</a:t>
            </a:r>
            <a:r>
              <a:rPr lang="en-US" dirty="0"/>
              <a:t> statement is used to transfer control out of the enclosing statement. This statement can be used with </a:t>
            </a:r>
            <a:r>
              <a:rPr lang="en-US" dirty="0">
                <a:latin typeface="Courier New" panose="02070309020205020404" pitchFamily="49" charset="0"/>
                <a:cs typeface="Courier New" panose="02070309020205020404" pitchFamily="49" charset="0"/>
              </a:rPr>
              <a:t>while</a:t>
            </a:r>
            <a:r>
              <a:rPr lang="en-US" dirty="0"/>
              <a:t>, </a:t>
            </a:r>
            <a:r>
              <a:rPr lang="en-US" dirty="0">
                <a:latin typeface="Courier New" panose="02070309020205020404" pitchFamily="49" charset="0"/>
                <a:cs typeface="Courier New" panose="02070309020205020404" pitchFamily="49" charset="0"/>
              </a:rPr>
              <a:t>do/while</a:t>
            </a:r>
            <a:r>
              <a:rPr lang="en-US" dirty="0"/>
              <a:t>, </a:t>
            </a:r>
            <a:r>
              <a:rPr lang="en-US" dirty="0">
                <a:latin typeface="Courier New" panose="02070309020205020404" pitchFamily="49" charset="0"/>
                <a:cs typeface="Courier New" panose="02070309020205020404" pitchFamily="49" charset="0"/>
              </a:rPr>
              <a:t>for</a:t>
            </a:r>
            <a:r>
              <a:rPr lang="en-US" dirty="0"/>
              <a:t> loops and </a:t>
            </a:r>
            <a:r>
              <a:rPr lang="en-US" dirty="0">
                <a:latin typeface="Courier New" panose="02070309020205020404" pitchFamily="49" charset="0"/>
                <a:cs typeface="Courier New" panose="02070309020205020404" pitchFamily="49" charset="0"/>
              </a:rPr>
              <a:t>switch</a:t>
            </a:r>
            <a:r>
              <a:rPr lang="en-US" dirty="0"/>
              <a:t> statements.</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pic>
        <p:nvPicPr>
          <p:cNvPr id="6" name="Picture 5">
            <a:extLst>
              <a:ext uri="{FF2B5EF4-FFF2-40B4-BE49-F238E27FC236}">
                <a16:creationId xmlns:a16="http://schemas.microsoft.com/office/drawing/2014/main" id="{03FF9547-5D61-4BC1-B882-7E9FD905C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1476" y="1641058"/>
            <a:ext cx="3622116" cy="4206738"/>
          </a:xfrm>
          <a:prstGeom prst="rect">
            <a:avLst/>
          </a:prstGeom>
        </p:spPr>
      </p:pic>
    </p:spTree>
    <p:extLst>
      <p:ext uri="{BB962C8B-B14F-4D97-AF65-F5344CB8AC3E}">
        <p14:creationId xmlns:p14="http://schemas.microsoft.com/office/powerpoint/2010/main" val="2742753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4551466" cy="4525963"/>
          </a:xfrm>
        </p:spPr>
        <p:txBody>
          <a:bodyPr>
            <a:normAutofit/>
          </a:bodyPr>
          <a:lstStyle/>
          <a:p>
            <a:r>
              <a:rPr lang="en-US" dirty="0"/>
              <a:t>The </a:t>
            </a:r>
            <a:r>
              <a:rPr lang="en-US" dirty="0">
                <a:latin typeface="Courier New" panose="02070309020205020404" pitchFamily="49" charset="0"/>
                <a:cs typeface="Courier New" panose="02070309020205020404" pitchFamily="49" charset="0"/>
              </a:rPr>
              <a:t>continue</a:t>
            </a:r>
            <a:r>
              <a:rPr lang="en-US" dirty="0"/>
              <a:t> statement is used to finish execution of the current, enclosing statement. This statement can be used with </a:t>
            </a:r>
            <a:r>
              <a:rPr lang="en-US" dirty="0">
                <a:latin typeface="Courier New" panose="02070309020205020404" pitchFamily="49" charset="0"/>
                <a:cs typeface="Courier New" panose="02070309020205020404" pitchFamily="49" charset="0"/>
              </a:rPr>
              <a:t>while</a:t>
            </a:r>
            <a:r>
              <a:rPr lang="en-US" dirty="0"/>
              <a:t>, </a:t>
            </a:r>
            <a:r>
              <a:rPr lang="en-US" dirty="0">
                <a:latin typeface="Courier New" panose="02070309020205020404" pitchFamily="49" charset="0"/>
                <a:cs typeface="Courier New" panose="02070309020205020404" pitchFamily="49" charset="0"/>
              </a:rPr>
              <a:t>do/while</a:t>
            </a:r>
            <a:r>
              <a:rPr lang="en-US" dirty="0"/>
              <a:t>, </a:t>
            </a:r>
            <a:r>
              <a:rPr lang="en-US" dirty="0">
                <a:latin typeface="Courier New" panose="02070309020205020404" pitchFamily="49" charset="0"/>
                <a:cs typeface="Courier New" panose="02070309020205020404" pitchFamily="49" charset="0"/>
              </a:rPr>
              <a:t>for</a:t>
            </a:r>
            <a:r>
              <a:rPr lang="en-US" dirty="0"/>
              <a:t> loops and </a:t>
            </a:r>
            <a:r>
              <a:rPr lang="en-US" dirty="0">
                <a:latin typeface="Courier New" panose="02070309020205020404" pitchFamily="49" charset="0"/>
                <a:cs typeface="Courier New" panose="02070309020205020404" pitchFamily="49" charset="0"/>
              </a:rPr>
              <a:t>switch</a:t>
            </a:r>
            <a:r>
              <a:rPr lang="en-US" dirty="0"/>
              <a:t> statements.</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pic>
        <p:nvPicPr>
          <p:cNvPr id="7" name="Picture 6">
            <a:extLst>
              <a:ext uri="{FF2B5EF4-FFF2-40B4-BE49-F238E27FC236}">
                <a16:creationId xmlns:a16="http://schemas.microsoft.com/office/drawing/2014/main" id="{818AEEA3-88DF-48D6-A589-E1416F316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9044" y="1658016"/>
            <a:ext cx="3744946" cy="4349393"/>
          </a:xfrm>
          <a:prstGeom prst="rect">
            <a:avLst/>
          </a:prstGeom>
        </p:spPr>
      </p:pic>
    </p:spTree>
    <p:extLst>
      <p:ext uri="{BB962C8B-B14F-4D97-AF65-F5344CB8AC3E}">
        <p14:creationId xmlns:p14="http://schemas.microsoft.com/office/powerpoint/2010/main" val="361095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7EDC-C968-4146-8EBD-666AE92291AA}"/>
              </a:ext>
            </a:extLst>
          </p:cNvPr>
          <p:cNvSpPr>
            <a:spLocks noGrp="1"/>
          </p:cNvSpPr>
          <p:nvPr>
            <p:ph type="title"/>
          </p:nvPr>
        </p:nvSpPr>
        <p:spPr/>
        <p:txBody>
          <a:bodyPr/>
          <a:lstStyle/>
          <a:p>
            <a:r>
              <a:rPr lang="en-US" dirty="0"/>
              <a:t>Common Java Operators (Binary)</a:t>
            </a:r>
          </a:p>
        </p:txBody>
      </p:sp>
      <p:sp>
        <p:nvSpPr>
          <p:cNvPr id="4" name="Slide Number Placeholder 3">
            <a:extLst>
              <a:ext uri="{FF2B5EF4-FFF2-40B4-BE49-F238E27FC236}">
                <a16:creationId xmlns:a16="http://schemas.microsoft.com/office/drawing/2014/main" id="{7ABBEA9E-2FCF-4F4D-BD7A-D6F0C52BDB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graphicFrame>
        <p:nvGraphicFramePr>
          <p:cNvPr id="7" name="Content Placeholder 4">
            <a:extLst>
              <a:ext uri="{FF2B5EF4-FFF2-40B4-BE49-F238E27FC236}">
                <a16:creationId xmlns:a16="http://schemas.microsoft.com/office/drawing/2014/main" id="{CF679FCA-F9FE-4369-8266-E1BEC2D7A21A}"/>
              </a:ext>
            </a:extLst>
          </p:cNvPr>
          <p:cNvGraphicFramePr>
            <a:graphicFrameLocks noGrp="1"/>
          </p:cNvGraphicFramePr>
          <p:nvPr>
            <p:ph idx="1"/>
            <p:extLst>
              <p:ext uri="{D42A27DB-BD31-4B8C-83A1-F6EECF244321}">
                <p14:modId xmlns:p14="http://schemas.microsoft.com/office/powerpoint/2010/main" val="4021766615"/>
              </p:ext>
            </p:extLst>
          </p:nvPr>
        </p:nvGraphicFramePr>
        <p:xfrm>
          <a:off x="379413" y="1481138"/>
          <a:ext cx="8493655" cy="4759960"/>
        </p:xfrm>
        <a:graphic>
          <a:graphicData uri="http://schemas.openxmlformats.org/drawingml/2006/table">
            <a:tbl>
              <a:tblPr firstRow="1" bandRow="1">
                <a:tableStyleId>{5C22544A-7EE6-4342-B048-85BDC9FD1C3A}</a:tableStyleId>
              </a:tblPr>
              <a:tblGrid>
                <a:gridCol w="2195111">
                  <a:extLst>
                    <a:ext uri="{9D8B030D-6E8A-4147-A177-3AD203B41FA5}">
                      <a16:colId xmlns:a16="http://schemas.microsoft.com/office/drawing/2014/main" val="1518270610"/>
                    </a:ext>
                  </a:extLst>
                </a:gridCol>
                <a:gridCol w="1826753">
                  <a:extLst>
                    <a:ext uri="{9D8B030D-6E8A-4147-A177-3AD203B41FA5}">
                      <a16:colId xmlns:a16="http://schemas.microsoft.com/office/drawing/2014/main" val="3916710713"/>
                    </a:ext>
                  </a:extLst>
                </a:gridCol>
                <a:gridCol w="4471791">
                  <a:extLst>
                    <a:ext uri="{9D8B030D-6E8A-4147-A177-3AD203B41FA5}">
                      <a16:colId xmlns:a16="http://schemas.microsoft.com/office/drawing/2014/main" val="3238090680"/>
                    </a:ext>
                  </a:extLst>
                </a:gridCol>
              </a:tblGrid>
              <a:tr h="370840">
                <a:tc>
                  <a:txBody>
                    <a:bodyPr/>
                    <a:lstStyle/>
                    <a:p>
                      <a:r>
                        <a:rPr lang="en-US" dirty="0"/>
                        <a:t>Name</a:t>
                      </a:r>
                    </a:p>
                  </a:txBody>
                  <a:tcPr/>
                </a:tc>
                <a:tc>
                  <a:txBody>
                    <a:bodyPr/>
                    <a:lstStyle/>
                    <a:p>
                      <a:r>
                        <a:rPr lang="en-US" dirty="0"/>
                        <a:t>Operator</a:t>
                      </a:r>
                    </a:p>
                  </a:txBody>
                  <a:tcPr/>
                </a:tc>
                <a:tc>
                  <a:txBody>
                    <a:bodyPr/>
                    <a:lstStyle/>
                    <a:p>
                      <a:r>
                        <a:rPr lang="en-US" dirty="0"/>
                        <a:t>Definition</a:t>
                      </a:r>
                    </a:p>
                  </a:txBody>
                  <a:tcPr/>
                </a:tc>
                <a:extLst>
                  <a:ext uri="{0D108BD9-81ED-4DB2-BD59-A6C34878D82A}">
                    <a16:rowId xmlns:a16="http://schemas.microsoft.com/office/drawing/2014/main" val="2896108126"/>
                  </a:ext>
                </a:extLst>
              </a:tr>
              <a:tr h="370840">
                <a:tc>
                  <a:txBody>
                    <a:bodyPr/>
                    <a:lstStyle/>
                    <a:p>
                      <a:pPr marL="285750" indent="-285750">
                        <a:buFont typeface="Arial" panose="020B0604020202020204" pitchFamily="34" charset="0"/>
                        <a:buChar char="•"/>
                      </a:pPr>
                      <a:r>
                        <a:rPr lang="en-US" dirty="0"/>
                        <a:t>Multiplication</a:t>
                      </a:r>
                    </a:p>
                    <a:p>
                      <a:pPr marL="285750" indent="-285750">
                        <a:buFont typeface="Arial" panose="020B0604020202020204" pitchFamily="34" charset="0"/>
                        <a:buChar char="•"/>
                      </a:pPr>
                      <a:r>
                        <a:rPr lang="en-US" dirty="0"/>
                        <a:t>Division</a:t>
                      </a:r>
                    </a:p>
                    <a:p>
                      <a:pPr marL="285750" indent="-285750">
                        <a:buFont typeface="Arial" panose="020B0604020202020204" pitchFamily="34" charset="0"/>
                        <a:buChar char="•"/>
                      </a:pPr>
                      <a:r>
                        <a:rPr lang="en-US" dirty="0"/>
                        <a:t>Modulus</a:t>
                      </a:r>
                    </a:p>
                  </a:txBody>
                  <a:tcPr/>
                </a:tc>
                <a:tc>
                  <a:txBody>
                    <a:bodyPr/>
                    <a:lstStyle/>
                    <a:p>
                      <a:r>
                        <a:rPr lang="en-US" dirty="0"/>
                        <a:t>x *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x /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x % y</a:t>
                      </a:r>
                    </a:p>
                  </a:txBody>
                  <a:tcPr/>
                </a:tc>
                <a:tc>
                  <a:txBody>
                    <a:bodyPr/>
                    <a:lstStyle/>
                    <a:p>
                      <a:r>
                        <a:rPr lang="en-US" dirty="0"/>
                        <a:t>Return product after multiplying x and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Return quotient and remainder after dividing x by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Return remainder after x is divided by y.</a:t>
                      </a:r>
                    </a:p>
                  </a:txBody>
                  <a:tcPr/>
                </a:tc>
                <a:extLst>
                  <a:ext uri="{0D108BD9-81ED-4DB2-BD59-A6C34878D82A}">
                    <a16:rowId xmlns:a16="http://schemas.microsoft.com/office/drawing/2014/main" val="2676476840"/>
                  </a:ext>
                </a:extLst>
              </a:tr>
              <a:tr h="370840">
                <a:tc>
                  <a:txBody>
                    <a:bodyPr/>
                    <a:lstStyle/>
                    <a:p>
                      <a:pPr marL="285750" indent="-285750">
                        <a:buFont typeface="Arial" panose="020B0604020202020204" pitchFamily="34" charset="0"/>
                        <a:buChar char="•"/>
                      </a:pPr>
                      <a:r>
                        <a:rPr lang="en-US" dirty="0"/>
                        <a:t>Addition</a:t>
                      </a:r>
                    </a:p>
                    <a:p>
                      <a:pPr marL="285750" indent="-285750">
                        <a:buFont typeface="Arial" panose="020B0604020202020204" pitchFamily="34" charset="0"/>
                        <a:buChar char="•"/>
                      </a:pPr>
                      <a:r>
                        <a:rPr lang="en-US" dirty="0"/>
                        <a:t>Subtraction</a:t>
                      </a:r>
                    </a:p>
                  </a:txBody>
                  <a:tcPr/>
                </a:tc>
                <a:tc>
                  <a:txBody>
                    <a:bodyPr/>
                    <a:lstStyle/>
                    <a:p>
                      <a:r>
                        <a:rPr lang="en-US" dirty="0"/>
                        <a:t>x + y</a:t>
                      </a:r>
                    </a:p>
                    <a:p>
                      <a:r>
                        <a:rPr lang="en-US" dirty="0"/>
                        <a:t>x – y</a:t>
                      </a:r>
                    </a:p>
                  </a:txBody>
                  <a:tcPr/>
                </a:tc>
                <a:tc>
                  <a:txBody>
                    <a:bodyPr/>
                    <a:lstStyle/>
                    <a:p>
                      <a:r>
                        <a:rPr lang="en-US" dirty="0"/>
                        <a:t>Return sum of x and y</a:t>
                      </a:r>
                    </a:p>
                    <a:p>
                      <a:r>
                        <a:rPr lang="en-US" dirty="0"/>
                        <a:t>Return difference between x and y</a:t>
                      </a:r>
                    </a:p>
                  </a:txBody>
                  <a:tcPr/>
                </a:tc>
                <a:extLst>
                  <a:ext uri="{0D108BD9-81ED-4DB2-BD59-A6C34878D82A}">
                    <a16:rowId xmlns:a16="http://schemas.microsoft.com/office/drawing/2014/main" val="380921674"/>
                  </a:ext>
                </a:extLst>
              </a:tr>
              <a:tr h="370840">
                <a:tc>
                  <a:txBody>
                    <a:bodyPr/>
                    <a:lstStyle/>
                    <a:p>
                      <a:pPr marL="285750" indent="-285750">
                        <a:buFont typeface="Arial" panose="020B0604020202020204" pitchFamily="34" charset="0"/>
                        <a:buChar char="•"/>
                      </a:pPr>
                      <a:r>
                        <a:rPr lang="en-US" dirty="0"/>
                        <a:t>Greater than</a:t>
                      </a:r>
                    </a:p>
                    <a:p>
                      <a:pPr marL="285750" indent="-285750">
                        <a:buFont typeface="Arial" panose="020B0604020202020204" pitchFamily="34" charset="0"/>
                        <a:buChar char="•"/>
                      </a:pPr>
                      <a:r>
                        <a:rPr lang="en-US" dirty="0"/>
                        <a:t>Less than</a:t>
                      </a:r>
                    </a:p>
                    <a:p>
                      <a:pPr marL="285750" indent="-285750">
                        <a:buFont typeface="Arial" panose="020B0604020202020204" pitchFamily="34" charset="0"/>
                        <a:buChar char="•"/>
                      </a:pPr>
                      <a:r>
                        <a:rPr lang="en-US" dirty="0"/>
                        <a:t>Greater or equal than</a:t>
                      </a:r>
                    </a:p>
                    <a:p>
                      <a:pPr marL="285750" indent="-285750">
                        <a:buFont typeface="Arial" panose="020B0604020202020204" pitchFamily="34" charset="0"/>
                        <a:buChar char="•"/>
                      </a:pPr>
                      <a:r>
                        <a:rPr lang="en-US" dirty="0"/>
                        <a:t>Less or equal than</a:t>
                      </a:r>
                    </a:p>
                    <a:p>
                      <a:pPr marL="285750" indent="-285750">
                        <a:buFont typeface="Arial" panose="020B0604020202020204" pitchFamily="34" charset="0"/>
                        <a:buChar char="•"/>
                      </a:pPr>
                      <a:r>
                        <a:rPr lang="en-US" dirty="0"/>
                        <a:t>Instance of</a:t>
                      </a:r>
                    </a:p>
                  </a:txBody>
                  <a:tcPr/>
                </a:tc>
                <a:tc>
                  <a:txBody>
                    <a:bodyPr/>
                    <a:lstStyle/>
                    <a:p>
                      <a:r>
                        <a:rPr lang="en-US" dirty="0"/>
                        <a:t>x &gt; y</a:t>
                      </a:r>
                    </a:p>
                    <a:p>
                      <a:r>
                        <a:rPr lang="en-US" dirty="0"/>
                        <a:t>x &lt; y</a:t>
                      </a:r>
                    </a:p>
                    <a:p>
                      <a:r>
                        <a:rPr lang="en-US" dirty="0"/>
                        <a:t>x &gt;= y </a:t>
                      </a:r>
                    </a:p>
                    <a:p>
                      <a:r>
                        <a:rPr lang="en-US" dirty="0"/>
                        <a:t>x &lt;= y</a:t>
                      </a:r>
                    </a:p>
                    <a:p>
                      <a:r>
                        <a:rPr lang="en-US" dirty="0"/>
                        <a:t>x instanceof y</a:t>
                      </a:r>
                    </a:p>
                  </a:txBody>
                  <a:tcPr/>
                </a:tc>
                <a:tc>
                  <a:txBody>
                    <a:bodyPr/>
                    <a:lstStyle/>
                    <a:p>
                      <a:r>
                        <a:rPr lang="en-US" dirty="0"/>
                        <a:t>Returns true if x is greater than y.</a:t>
                      </a:r>
                    </a:p>
                    <a:p>
                      <a:r>
                        <a:rPr lang="en-US" dirty="0"/>
                        <a:t>Returns true if x is less than y.</a:t>
                      </a:r>
                    </a:p>
                    <a:p>
                      <a:r>
                        <a:rPr lang="en-US" dirty="0"/>
                        <a:t>Returns true if x is greater than or equal to y.</a:t>
                      </a:r>
                    </a:p>
                    <a:p>
                      <a:r>
                        <a:rPr lang="en-US" dirty="0"/>
                        <a:t>Returns true if x is less than or equal to y.</a:t>
                      </a:r>
                    </a:p>
                    <a:p>
                      <a:r>
                        <a:rPr lang="en-US" dirty="0"/>
                        <a:t>Returns true if x is a type derived from y.</a:t>
                      </a:r>
                    </a:p>
                  </a:txBody>
                  <a:tcPr/>
                </a:tc>
                <a:extLst>
                  <a:ext uri="{0D108BD9-81ED-4DB2-BD59-A6C34878D82A}">
                    <a16:rowId xmlns:a16="http://schemas.microsoft.com/office/drawing/2014/main" val="850552294"/>
                  </a:ext>
                </a:extLst>
              </a:tr>
              <a:tr h="370840">
                <a:tc>
                  <a:txBody>
                    <a:bodyPr/>
                    <a:lstStyle/>
                    <a:p>
                      <a:pPr marL="285750" indent="-285750">
                        <a:buFont typeface="Arial" panose="020B0604020202020204" pitchFamily="34" charset="0"/>
                        <a:buChar char="•"/>
                      </a:pPr>
                      <a:r>
                        <a:rPr lang="en-US" dirty="0"/>
                        <a:t>Equal to</a:t>
                      </a:r>
                    </a:p>
                    <a:p>
                      <a:pPr marL="285750" indent="-285750">
                        <a:buFont typeface="Arial" panose="020B0604020202020204" pitchFamily="34" charset="0"/>
                        <a:buChar char="•"/>
                      </a:pPr>
                      <a:r>
                        <a:rPr lang="en-US" dirty="0"/>
                        <a:t>Not equal to</a:t>
                      </a:r>
                    </a:p>
                  </a:txBody>
                  <a:tcPr/>
                </a:tc>
                <a:tc>
                  <a:txBody>
                    <a:bodyPr/>
                    <a:lstStyle/>
                    <a:p>
                      <a:r>
                        <a:rPr lang="en-US" dirty="0"/>
                        <a:t>x == y</a:t>
                      </a:r>
                    </a:p>
                    <a:p>
                      <a:r>
                        <a:rPr lang="en-US" dirty="0"/>
                        <a:t>x != y</a:t>
                      </a:r>
                    </a:p>
                  </a:txBody>
                  <a:tcPr/>
                </a:tc>
                <a:tc>
                  <a:txBody>
                    <a:bodyPr/>
                    <a:lstStyle/>
                    <a:p>
                      <a:r>
                        <a:rPr lang="en-US" dirty="0"/>
                        <a:t>Returns true if two values/objects are the same</a:t>
                      </a:r>
                    </a:p>
                    <a:p>
                      <a:r>
                        <a:rPr lang="en-US" dirty="0"/>
                        <a:t>Returns true if two values/objects are not the same</a:t>
                      </a:r>
                    </a:p>
                  </a:txBody>
                  <a:tcPr/>
                </a:tc>
                <a:extLst>
                  <a:ext uri="{0D108BD9-81ED-4DB2-BD59-A6C34878D82A}">
                    <a16:rowId xmlns:a16="http://schemas.microsoft.com/office/drawing/2014/main" val="2169682219"/>
                  </a:ext>
                </a:extLst>
              </a:tr>
              <a:tr h="370840">
                <a:tc>
                  <a:txBody>
                    <a:bodyPr/>
                    <a:lstStyle/>
                    <a:p>
                      <a:pPr marL="285750" indent="-285750">
                        <a:buFont typeface="Arial" panose="020B0604020202020204" pitchFamily="34" charset="0"/>
                        <a:buChar char="•"/>
                      </a:pPr>
                      <a:r>
                        <a:rPr lang="en-US" dirty="0"/>
                        <a:t>Logical AND</a:t>
                      </a:r>
                    </a:p>
                    <a:p>
                      <a:pPr marL="285750" indent="-285750">
                        <a:buFont typeface="Arial" panose="020B0604020202020204" pitchFamily="34" charset="0"/>
                        <a:buChar char="•"/>
                      </a:pPr>
                      <a:r>
                        <a:rPr lang="en-US" dirty="0"/>
                        <a:t>Logical OR</a:t>
                      </a:r>
                    </a:p>
                  </a:txBody>
                  <a:tcPr/>
                </a:tc>
                <a:tc>
                  <a:txBody>
                    <a:bodyPr/>
                    <a:lstStyle/>
                    <a:p>
                      <a:r>
                        <a:rPr lang="en-US" dirty="0"/>
                        <a:t>expr &amp; expr</a:t>
                      </a:r>
                    </a:p>
                    <a:p>
                      <a:r>
                        <a:rPr lang="en-US" dirty="0"/>
                        <a:t>expr | expr</a:t>
                      </a:r>
                    </a:p>
                  </a:txBody>
                  <a:tcPr/>
                </a:tc>
                <a:tc>
                  <a:txBody>
                    <a:bodyPr/>
                    <a:lstStyle/>
                    <a:p>
                      <a:r>
                        <a:rPr lang="en-US" dirty="0"/>
                        <a:t>Only returns true if both operands are true.</a:t>
                      </a:r>
                    </a:p>
                    <a:p>
                      <a:r>
                        <a:rPr lang="en-US" dirty="0"/>
                        <a:t>Only returns false if both operands are false.</a:t>
                      </a:r>
                    </a:p>
                  </a:txBody>
                  <a:tcPr/>
                </a:tc>
                <a:extLst>
                  <a:ext uri="{0D108BD9-81ED-4DB2-BD59-A6C34878D82A}">
                    <a16:rowId xmlns:a16="http://schemas.microsoft.com/office/drawing/2014/main" val="440045779"/>
                  </a:ext>
                </a:extLst>
              </a:tr>
              <a:tr h="370840">
                <a:tc>
                  <a:txBody>
                    <a:bodyPr/>
                    <a:lstStyle/>
                    <a:p>
                      <a:pPr marL="285750" indent="-285750">
                        <a:buFont typeface="Arial" panose="020B0604020202020204" pitchFamily="34" charset="0"/>
                        <a:buChar char="•"/>
                      </a:pPr>
                      <a:r>
                        <a:rPr lang="en-US" dirty="0"/>
                        <a:t>Shortcut AND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Shortcut OR</a:t>
                      </a:r>
                    </a:p>
                  </a:txBody>
                  <a:tcPr/>
                </a:tc>
                <a:tc>
                  <a:txBody>
                    <a:bodyPr/>
                    <a:lstStyle/>
                    <a:p>
                      <a:r>
                        <a:rPr lang="en-US" dirty="0"/>
                        <a:t>expr &amp;&amp; expr</a:t>
                      </a:r>
                    </a:p>
                    <a:p>
                      <a:endParaRPr lang="en-US" dirty="0"/>
                    </a:p>
                    <a:p>
                      <a:r>
                        <a:rPr lang="en-US" dirty="0"/>
                        <a:t>expr || expr</a:t>
                      </a:r>
                    </a:p>
                  </a:txBody>
                  <a:tcPr/>
                </a:tc>
                <a:tc>
                  <a:txBody>
                    <a:bodyPr/>
                    <a:lstStyle/>
                    <a:p>
                      <a:r>
                        <a:rPr lang="en-US" dirty="0"/>
                        <a:t>Same as logical AND; but skips second evaluation if first expression is false.</a:t>
                      </a:r>
                    </a:p>
                    <a:p>
                      <a:r>
                        <a:rPr lang="en-US" dirty="0"/>
                        <a:t>Same as logical OR; but skips second evaluation if first expression is true.</a:t>
                      </a:r>
                    </a:p>
                  </a:txBody>
                  <a:tcPr/>
                </a:tc>
                <a:extLst>
                  <a:ext uri="{0D108BD9-81ED-4DB2-BD59-A6C34878D82A}">
                    <a16:rowId xmlns:a16="http://schemas.microsoft.com/office/drawing/2014/main" val="1963867900"/>
                  </a:ext>
                </a:extLst>
              </a:tr>
            </a:tbl>
          </a:graphicData>
        </a:graphic>
      </p:graphicFrame>
    </p:spTree>
    <p:extLst>
      <p:ext uri="{BB962C8B-B14F-4D97-AF65-F5344CB8AC3E}">
        <p14:creationId xmlns:p14="http://schemas.microsoft.com/office/powerpoint/2010/main" val="31832401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Iterating over an Array</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8383980" cy="4882266"/>
          </a:xfrm>
        </p:spPr>
        <p:txBody>
          <a:bodyPr>
            <a:normAutofit fontScale="92500" lnSpcReduction="10000"/>
          </a:bodyPr>
          <a:lstStyle/>
          <a:p>
            <a:r>
              <a:rPr lang="en-US" dirty="0"/>
              <a:t>Remember array indices start at 0</a:t>
            </a:r>
          </a:p>
          <a:p>
            <a:r>
              <a:rPr lang="en-US" dirty="0"/>
              <a:t>Remember the length of arrays are 1 greater than the last index</a:t>
            </a:r>
            <a:endParaRPr lang="en-US" sz="1400" dirty="0">
              <a:latin typeface="Courier New" panose="02070309020205020404" pitchFamily="49" charset="0"/>
              <a:cs typeface="Courier New" panose="02070309020205020404" pitchFamily="49" charset="0"/>
            </a:endParaRPr>
          </a:p>
          <a:p>
            <a:pPr marL="0" indent="0">
              <a:buNone/>
            </a:pPr>
            <a:r>
              <a:rPr lang="en-US" sz="2200" dirty="0">
                <a:latin typeface="Courier New" panose="02070309020205020404" pitchFamily="49" charset="0"/>
                <a:cs typeface="Courier New" panose="02070309020205020404" pitchFamily="49" charset="0"/>
              </a:rPr>
              <a:t>	int[] numbers = new int[] {3,5,7,9};</a:t>
            </a:r>
          </a:p>
          <a:p>
            <a:pPr marL="0" indent="0">
              <a:buNone/>
            </a:pPr>
            <a:r>
              <a:rPr lang="en-US" sz="2200" dirty="0">
                <a:latin typeface="Courier New" panose="02070309020205020404" pitchFamily="49" charset="0"/>
                <a:cs typeface="Courier New" panose="02070309020205020404" pitchFamily="49" charset="0"/>
              </a:rPr>
              <a:t>	for(int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0;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&lt; </a:t>
            </a:r>
            <a:r>
              <a:rPr lang="en-US" sz="2200" dirty="0" err="1">
                <a:latin typeface="Courier New" panose="02070309020205020404" pitchFamily="49" charset="0"/>
                <a:cs typeface="Courier New" panose="02070309020205020404" pitchFamily="49" charset="0"/>
              </a:rPr>
              <a:t>numbers.length</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a:t>
            </a:r>
          </a:p>
          <a:p>
            <a:pPr marL="400050" lvl="1"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System.out.println</a:t>
            </a:r>
            <a:r>
              <a:rPr lang="en-US" sz="2200" dirty="0">
                <a:latin typeface="Courier New" panose="02070309020205020404" pitchFamily="49" charset="0"/>
                <a:cs typeface="Courier New" panose="02070309020205020404" pitchFamily="49" charset="0"/>
              </a:rPr>
              <a:t>( numbers[</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 “ );</a:t>
            </a:r>
          </a:p>
          <a:p>
            <a:pPr marL="400050" lvl="1" indent="0">
              <a:buNone/>
            </a:pPr>
            <a:r>
              <a:rPr lang="en-US" sz="2200" dirty="0">
                <a:latin typeface="Courier New" panose="02070309020205020404" pitchFamily="49" charset="0"/>
                <a:cs typeface="Courier New" panose="02070309020205020404" pitchFamily="49" charset="0"/>
              </a:rPr>
              <a:t>	}</a:t>
            </a:r>
          </a:p>
          <a:p>
            <a:r>
              <a:rPr lang="en-US" dirty="0"/>
              <a:t>Alternatively, you can use an enhanced for loop:</a:t>
            </a:r>
          </a:p>
          <a:p>
            <a:pPr marL="0" indent="0">
              <a:buNone/>
            </a:pPr>
            <a:r>
              <a:rPr lang="en-US" sz="2200" dirty="0">
                <a:latin typeface="Courier New" panose="02070309020205020404" pitchFamily="49" charset="0"/>
                <a:cs typeface="Courier New" panose="02070309020205020404" pitchFamily="49" charset="0"/>
              </a:rPr>
              <a:t>	for(int n : numbers){</a:t>
            </a:r>
          </a:p>
          <a:p>
            <a:pPr marL="400050" lvl="1"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System.out.println</a:t>
            </a:r>
            <a:r>
              <a:rPr lang="en-US" sz="2200" dirty="0">
                <a:latin typeface="Courier New" panose="02070309020205020404" pitchFamily="49" charset="0"/>
                <a:cs typeface="Courier New" panose="02070309020205020404" pitchFamily="49" charset="0"/>
              </a:rPr>
              <a:t>( n );</a:t>
            </a:r>
          </a:p>
          <a:p>
            <a:pPr marL="400050" lvl="1" indent="0">
              <a:buNone/>
            </a:pPr>
            <a:r>
              <a:rPr lang="en-US" sz="2200" dirty="0">
                <a:latin typeface="Courier New" panose="02070309020205020404" pitchFamily="49" charset="0"/>
                <a:cs typeface="Courier New" panose="02070309020205020404" pitchFamily="49" charset="0"/>
              </a:rPr>
              <a:t>	}</a:t>
            </a:r>
            <a:endParaRPr lang="en-US" dirty="0"/>
          </a:p>
          <a:p>
            <a:r>
              <a:rPr lang="en-US" dirty="0"/>
              <a:t>Both are functionally the same</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9880507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7EDC-C968-4146-8EBD-666AE92291AA}"/>
              </a:ext>
            </a:extLst>
          </p:cNvPr>
          <p:cNvSpPr>
            <a:spLocks noGrp="1"/>
          </p:cNvSpPr>
          <p:nvPr>
            <p:ph type="title"/>
          </p:nvPr>
        </p:nvSpPr>
        <p:spPr/>
        <p:txBody>
          <a:bodyPr/>
          <a:lstStyle/>
          <a:p>
            <a:r>
              <a:rPr lang="en-US" dirty="0"/>
              <a:t>Assignment Operations</a:t>
            </a:r>
          </a:p>
        </p:txBody>
      </p:sp>
      <p:sp>
        <p:nvSpPr>
          <p:cNvPr id="4" name="Slide Number Placeholder 3">
            <a:extLst>
              <a:ext uri="{FF2B5EF4-FFF2-40B4-BE49-F238E27FC236}">
                <a16:creationId xmlns:a16="http://schemas.microsoft.com/office/drawing/2014/main" id="{7ABBEA9E-2FCF-4F4D-BD7A-D6F0C52BDB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graphicFrame>
        <p:nvGraphicFramePr>
          <p:cNvPr id="7" name="Content Placeholder 4">
            <a:extLst>
              <a:ext uri="{FF2B5EF4-FFF2-40B4-BE49-F238E27FC236}">
                <a16:creationId xmlns:a16="http://schemas.microsoft.com/office/drawing/2014/main" id="{CF679FCA-F9FE-4369-8266-E1BEC2D7A21A}"/>
              </a:ext>
            </a:extLst>
          </p:cNvPr>
          <p:cNvGraphicFramePr>
            <a:graphicFrameLocks noGrp="1"/>
          </p:cNvGraphicFramePr>
          <p:nvPr>
            <p:ph idx="1"/>
            <p:extLst>
              <p:ext uri="{D42A27DB-BD31-4B8C-83A1-F6EECF244321}">
                <p14:modId xmlns:p14="http://schemas.microsoft.com/office/powerpoint/2010/main" val="1141281510"/>
              </p:ext>
            </p:extLst>
          </p:nvPr>
        </p:nvGraphicFramePr>
        <p:xfrm>
          <a:off x="379950" y="3337711"/>
          <a:ext cx="8493655" cy="2814320"/>
        </p:xfrm>
        <a:graphic>
          <a:graphicData uri="http://schemas.openxmlformats.org/drawingml/2006/table">
            <a:tbl>
              <a:tblPr firstRow="1" bandRow="1">
                <a:tableStyleId>{5C22544A-7EE6-4342-B048-85BDC9FD1C3A}</a:tableStyleId>
              </a:tblPr>
              <a:tblGrid>
                <a:gridCol w="2301106">
                  <a:extLst>
                    <a:ext uri="{9D8B030D-6E8A-4147-A177-3AD203B41FA5}">
                      <a16:colId xmlns:a16="http://schemas.microsoft.com/office/drawing/2014/main" val="239001462"/>
                    </a:ext>
                  </a:extLst>
                </a:gridCol>
                <a:gridCol w="2414727">
                  <a:extLst>
                    <a:ext uri="{9D8B030D-6E8A-4147-A177-3AD203B41FA5}">
                      <a16:colId xmlns:a16="http://schemas.microsoft.com/office/drawing/2014/main" val="3916710713"/>
                    </a:ext>
                  </a:extLst>
                </a:gridCol>
                <a:gridCol w="3777822">
                  <a:extLst>
                    <a:ext uri="{9D8B030D-6E8A-4147-A177-3AD203B41FA5}">
                      <a16:colId xmlns:a16="http://schemas.microsoft.com/office/drawing/2014/main" val="3238090680"/>
                    </a:ext>
                  </a:extLst>
                </a:gridCol>
              </a:tblGrid>
              <a:tr h="370840">
                <a:tc>
                  <a:txBody>
                    <a:bodyPr/>
                    <a:lstStyle/>
                    <a:p>
                      <a:r>
                        <a:rPr lang="en-US" dirty="0"/>
                        <a:t>Name</a:t>
                      </a:r>
                    </a:p>
                  </a:txBody>
                  <a:tcPr/>
                </a:tc>
                <a:tc>
                  <a:txBody>
                    <a:bodyPr/>
                    <a:lstStyle/>
                    <a:p>
                      <a:r>
                        <a:rPr lang="en-US" dirty="0"/>
                        <a:t>Operator</a:t>
                      </a:r>
                    </a:p>
                  </a:txBody>
                  <a:tcPr/>
                </a:tc>
                <a:tc>
                  <a:txBody>
                    <a:bodyPr/>
                    <a:lstStyle/>
                    <a:p>
                      <a:r>
                        <a:rPr lang="en-US" dirty="0"/>
                        <a:t>Definition</a:t>
                      </a:r>
                    </a:p>
                  </a:txBody>
                  <a:tcPr/>
                </a:tc>
                <a:extLst>
                  <a:ext uri="{0D108BD9-81ED-4DB2-BD59-A6C34878D82A}">
                    <a16:rowId xmlns:a16="http://schemas.microsoft.com/office/drawing/2014/main" val="2896108126"/>
                  </a:ext>
                </a:extLst>
              </a:tr>
              <a:tr h="370840">
                <a:tc>
                  <a:txBody>
                    <a:bodyPr/>
                    <a:lstStyle/>
                    <a:p>
                      <a:r>
                        <a:rPr lang="en-US" dirty="0"/>
                        <a:t>Assignment Operator</a:t>
                      </a:r>
                    </a:p>
                  </a:txBody>
                  <a:tcPr/>
                </a:tc>
                <a:tc>
                  <a:txBody>
                    <a:bodyPr/>
                    <a:lstStyle/>
                    <a:p>
                      <a:r>
                        <a:rPr lang="en-US" dirty="0"/>
                        <a:t>x = y</a:t>
                      </a:r>
                    </a:p>
                  </a:txBody>
                  <a:tcPr/>
                </a:tc>
                <a:tc>
                  <a:txBody>
                    <a:bodyPr/>
                    <a:lstStyle/>
                    <a:p>
                      <a:r>
                        <a:rPr lang="en-US" dirty="0"/>
                        <a:t>Assign the value of y to x</a:t>
                      </a:r>
                    </a:p>
                  </a:txBody>
                  <a:tcPr/>
                </a:tc>
                <a:extLst>
                  <a:ext uri="{0D108BD9-81ED-4DB2-BD59-A6C34878D82A}">
                    <a16:rowId xmlns:a16="http://schemas.microsoft.com/office/drawing/2014/main" val="2676476840"/>
                  </a:ext>
                </a:extLst>
              </a:tr>
              <a:tr h="370840">
                <a:tc>
                  <a:txBody>
                    <a:bodyPr/>
                    <a:lstStyle/>
                    <a:p>
                      <a:r>
                        <a:rPr lang="en-US" dirty="0"/>
                        <a:t>Compound Assignment (addition)</a:t>
                      </a:r>
                    </a:p>
                  </a:txBody>
                  <a:tcPr/>
                </a:tc>
                <a:tc>
                  <a:txBody>
                    <a:bodyPr/>
                    <a:lstStyle/>
                    <a:p>
                      <a:r>
                        <a:rPr lang="en-US" dirty="0"/>
                        <a:t>x +=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Shorthand for: x = x + y</a:t>
                      </a:r>
                    </a:p>
                  </a:txBody>
                  <a:tcPr/>
                </a:tc>
                <a:tc>
                  <a:txBody>
                    <a:bodyPr/>
                    <a:lstStyle/>
                    <a:p>
                      <a:r>
                        <a:rPr lang="en-US" dirty="0"/>
                        <a:t>Add x and y then reassign x to the new value</a:t>
                      </a:r>
                    </a:p>
                  </a:txBody>
                  <a:tcPr/>
                </a:tc>
                <a:extLst>
                  <a:ext uri="{0D108BD9-81ED-4DB2-BD59-A6C34878D82A}">
                    <a16:rowId xmlns:a16="http://schemas.microsoft.com/office/drawing/2014/main" val="38092167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Compound Assignment (subtraction)</a:t>
                      </a:r>
                    </a:p>
                  </a:txBody>
                  <a:tcPr/>
                </a:tc>
                <a:tc>
                  <a:txBody>
                    <a:bodyPr/>
                    <a:lstStyle/>
                    <a:p>
                      <a:r>
                        <a:rPr lang="en-US" dirty="0"/>
                        <a:t>x -= y</a:t>
                      </a:r>
                    </a:p>
                    <a:p>
                      <a:r>
                        <a:rPr lang="en-US" dirty="0"/>
                        <a:t>Shorthand for: x = x - y</a:t>
                      </a:r>
                    </a:p>
                  </a:txBody>
                  <a:tcPr/>
                </a:tc>
                <a:tc>
                  <a:txBody>
                    <a:bodyPr/>
                    <a:lstStyle/>
                    <a:p>
                      <a:r>
                        <a:rPr lang="en-US" dirty="0"/>
                        <a:t>Subtract y from x then reassign x to the new value</a:t>
                      </a:r>
                    </a:p>
                  </a:txBody>
                  <a:tcPr/>
                </a:tc>
                <a:extLst>
                  <a:ext uri="{0D108BD9-81ED-4DB2-BD59-A6C34878D82A}">
                    <a16:rowId xmlns:a16="http://schemas.microsoft.com/office/drawing/2014/main" val="850552294"/>
                  </a:ext>
                </a:extLst>
              </a:tr>
              <a:tr h="370840">
                <a:tc>
                  <a:txBody>
                    <a:bodyPr/>
                    <a:lstStyle/>
                    <a:p>
                      <a:r>
                        <a:rPr lang="en-US" dirty="0"/>
                        <a:t>Compound Assignment (Multiplication)</a:t>
                      </a:r>
                    </a:p>
                  </a:txBody>
                  <a:tcPr/>
                </a:tc>
                <a:tc>
                  <a:txBody>
                    <a:bodyPr/>
                    <a:lstStyle/>
                    <a:p>
                      <a:r>
                        <a:rPr lang="en-US" dirty="0"/>
                        <a:t>x *= y</a:t>
                      </a:r>
                    </a:p>
                    <a:p>
                      <a:r>
                        <a:rPr lang="en-US" dirty="0"/>
                        <a:t>Shorthand for: x = x * y</a:t>
                      </a:r>
                    </a:p>
                  </a:txBody>
                  <a:tcPr/>
                </a:tc>
                <a:tc>
                  <a:txBody>
                    <a:bodyPr/>
                    <a:lstStyle/>
                    <a:p>
                      <a:r>
                        <a:rPr lang="en-US" dirty="0"/>
                        <a:t>Multiply x and y then reassign x to the new value</a:t>
                      </a:r>
                    </a:p>
                  </a:txBody>
                  <a:tcPr/>
                </a:tc>
                <a:extLst>
                  <a:ext uri="{0D108BD9-81ED-4DB2-BD59-A6C34878D82A}">
                    <a16:rowId xmlns:a16="http://schemas.microsoft.com/office/drawing/2014/main" val="2169682219"/>
                  </a:ext>
                </a:extLst>
              </a:tr>
              <a:tr h="370840">
                <a:tc>
                  <a:txBody>
                    <a:bodyPr/>
                    <a:lstStyle/>
                    <a:p>
                      <a:r>
                        <a:rPr lang="en-US" dirty="0"/>
                        <a:t>Compound Assignment (Division)</a:t>
                      </a:r>
                    </a:p>
                  </a:txBody>
                  <a:tcPr/>
                </a:tc>
                <a:tc>
                  <a:txBody>
                    <a:bodyPr/>
                    <a:lstStyle/>
                    <a:p>
                      <a:r>
                        <a:rPr lang="en-US" dirty="0"/>
                        <a:t>x /= y</a:t>
                      </a:r>
                    </a:p>
                    <a:p>
                      <a:r>
                        <a:rPr lang="en-US" dirty="0"/>
                        <a:t>Shorthand for: x = x / y</a:t>
                      </a:r>
                    </a:p>
                  </a:txBody>
                  <a:tcPr/>
                </a:tc>
                <a:tc>
                  <a:txBody>
                    <a:bodyPr/>
                    <a:lstStyle/>
                    <a:p>
                      <a:r>
                        <a:rPr lang="en-US" dirty="0"/>
                        <a:t>Divide x by y then reassign x to the new value</a:t>
                      </a:r>
                    </a:p>
                  </a:txBody>
                  <a:tcPr/>
                </a:tc>
                <a:extLst>
                  <a:ext uri="{0D108BD9-81ED-4DB2-BD59-A6C34878D82A}">
                    <a16:rowId xmlns:a16="http://schemas.microsoft.com/office/drawing/2014/main" val="440045779"/>
                  </a:ext>
                </a:extLst>
              </a:tr>
            </a:tbl>
          </a:graphicData>
        </a:graphic>
      </p:graphicFrame>
      <p:sp>
        <p:nvSpPr>
          <p:cNvPr id="5" name="Google Shape;226;p17">
            <a:extLst>
              <a:ext uri="{FF2B5EF4-FFF2-40B4-BE49-F238E27FC236}">
                <a16:creationId xmlns:a16="http://schemas.microsoft.com/office/drawing/2014/main" id="{4A3AC0B6-8F1D-4575-A274-B45752AA511F}"/>
              </a:ext>
            </a:extLst>
          </p:cNvPr>
          <p:cNvSpPr txBox="1">
            <a:spLocks/>
          </p:cNvSpPr>
          <p:nvPr/>
        </p:nvSpPr>
        <p:spPr>
          <a:xfrm>
            <a:off x="379950" y="1348402"/>
            <a:ext cx="8384100" cy="1596171"/>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342900" indent="-342900">
              <a:lnSpc>
                <a:spcPct val="90000"/>
              </a:lnSpc>
              <a:spcBef>
                <a:spcPts val="0"/>
              </a:spcBef>
            </a:pPr>
            <a:r>
              <a:rPr lang="en-US" sz="2400" dirty="0"/>
              <a:t>Note that all Assignment operations have the same level of precedence. Though it can be said that assignment operators are “binary operations”, that is not completely accurate… They are better described as their own category.</a:t>
            </a:r>
          </a:p>
        </p:txBody>
      </p:sp>
    </p:spTree>
    <p:extLst>
      <p:ext uri="{BB962C8B-B14F-4D97-AF65-F5344CB8AC3E}">
        <p14:creationId xmlns:p14="http://schemas.microsoft.com/office/powerpoint/2010/main" val="390470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Methods</a:t>
            </a:r>
            <a:endParaRPr dirty="0"/>
          </a:p>
        </p:txBody>
      </p:sp>
      <p:sp>
        <p:nvSpPr>
          <p:cNvPr id="240" name="Google Shape;240;p19"/>
          <p:cNvSpPr txBox="1">
            <a:spLocks noGrp="1"/>
          </p:cNvSpPr>
          <p:nvPr>
            <p:ph type="body" idx="1"/>
          </p:nvPr>
        </p:nvSpPr>
        <p:spPr>
          <a:xfrm>
            <a:off x="380010" y="1481446"/>
            <a:ext cx="8383980" cy="5066838"/>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rPr>
              <a:t>Often referred to as functions in other programming languages, methods act as an isolated set of statements that can be invoked as a batch. </a:t>
            </a:r>
          </a:p>
          <a:p>
            <a:pPr marL="343080" lvl="0" indent="-342720" algn="l" rtl="0">
              <a:spcBef>
                <a:spcPts val="0"/>
              </a:spcBef>
              <a:spcAft>
                <a:spcPts val="0"/>
              </a:spcAft>
              <a:buClr>
                <a:srgbClr val="F36A25"/>
              </a:buClr>
              <a:buSzPts val="2800"/>
              <a:buFont typeface="Arial"/>
              <a:buChar char="•"/>
            </a:pPr>
            <a:r>
              <a:rPr lang="en-US" dirty="0">
                <a:solidFill>
                  <a:srgbClr val="474C55"/>
                </a:solidFill>
              </a:rPr>
              <a:t>You can pass input values into a method for use, through what is known as parameters. </a:t>
            </a:r>
          </a:p>
          <a:p>
            <a:pPr marL="343080" lvl="0" indent="-342720" algn="l" rtl="0">
              <a:spcBef>
                <a:spcPts val="0"/>
              </a:spcBef>
              <a:spcAft>
                <a:spcPts val="0"/>
              </a:spcAft>
              <a:buClr>
                <a:srgbClr val="F36A25"/>
              </a:buClr>
              <a:buSzPts val="2800"/>
              <a:buFont typeface="Arial"/>
              <a:buChar char="•"/>
            </a:pPr>
            <a:r>
              <a:rPr lang="en-US" dirty="0">
                <a:solidFill>
                  <a:srgbClr val="474C55"/>
                </a:solidFill>
              </a:rPr>
              <a:t>A method may return a value or object, but must also declare the type of information that will be returned, if any.</a:t>
            </a:r>
          </a:p>
          <a:p>
            <a:pPr marL="343080" lvl="0" indent="-342720" algn="l" rtl="0">
              <a:spcBef>
                <a:spcPts val="0"/>
              </a:spcBef>
              <a:spcAft>
                <a:spcPts val="0"/>
              </a:spcAft>
              <a:buClr>
                <a:srgbClr val="F36A25"/>
              </a:buClr>
              <a:buSzPts val="2800"/>
              <a:buFont typeface="Arial"/>
              <a:buChar char="•"/>
            </a:pPr>
            <a:endParaRPr lang="en-US"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DFCB-FA37-4084-AACB-7CD873C508BA}"/>
              </a:ext>
            </a:extLst>
          </p:cNvPr>
          <p:cNvSpPr>
            <a:spLocks noGrp="1"/>
          </p:cNvSpPr>
          <p:nvPr>
            <p:ph type="title"/>
          </p:nvPr>
        </p:nvSpPr>
        <p:spPr/>
        <p:txBody>
          <a:bodyPr/>
          <a:lstStyle/>
          <a:p>
            <a:r>
              <a:rPr lang="en-US" dirty="0"/>
              <a:t>Anatomy of a Method - Java</a:t>
            </a:r>
          </a:p>
        </p:txBody>
      </p:sp>
      <p:sp>
        <p:nvSpPr>
          <p:cNvPr id="3" name="Text Placeholder 2">
            <a:extLst>
              <a:ext uri="{FF2B5EF4-FFF2-40B4-BE49-F238E27FC236}">
                <a16:creationId xmlns:a16="http://schemas.microsoft.com/office/drawing/2014/main" id="{91F5DC43-911C-4E53-95FC-06FD90F09716}"/>
              </a:ext>
            </a:extLst>
          </p:cNvPr>
          <p:cNvSpPr>
            <a:spLocks noGrp="1"/>
          </p:cNvSpPr>
          <p:nvPr>
            <p:ph type="body" idx="1"/>
          </p:nvPr>
        </p:nvSpPr>
        <p:spPr>
          <a:xfrm>
            <a:off x="380010" y="2095130"/>
            <a:ext cx="8383980" cy="3912279"/>
          </a:xfrm>
        </p:spPr>
        <p:txBody>
          <a:bodyPr/>
          <a:lstStyle/>
          <a:p>
            <a:pPr marL="457200" lvl="1" indent="0">
              <a:lnSpc>
                <a:spcPct val="90000"/>
              </a:lnSpc>
              <a:buNone/>
            </a:pPr>
            <a:r>
              <a:rPr lang="en-US" sz="2000" u="sng" dirty="0">
                <a:highlight>
                  <a:srgbClr val="FFFF00"/>
                </a:highlight>
              </a:rPr>
              <a:t>Access Mod</a:t>
            </a:r>
            <a:r>
              <a:rPr lang="en-US" sz="2000" dirty="0"/>
              <a:t> </a:t>
            </a:r>
            <a:r>
              <a:rPr lang="en-US" sz="2000" dirty="0">
                <a:highlight>
                  <a:srgbClr val="00FF00"/>
                </a:highlight>
              </a:rPr>
              <a:t>Non-Access Mod</a:t>
            </a:r>
            <a:r>
              <a:rPr lang="en-US" sz="2000" dirty="0"/>
              <a:t> </a:t>
            </a:r>
            <a:r>
              <a:rPr lang="en-US" sz="2000" u="sng" dirty="0">
                <a:highlight>
                  <a:srgbClr val="FF00FF"/>
                </a:highlight>
              </a:rPr>
              <a:t>Return Type</a:t>
            </a:r>
            <a:r>
              <a:rPr lang="en-US" sz="2000" dirty="0"/>
              <a:t> </a:t>
            </a:r>
            <a:r>
              <a:rPr lang="en-US" sz="2000" u="sng" dirty="0">
                <a:highlight>
                  <a:srgbClr val="00FFFF"/>
                </a:highlight>
              </a:rPr>
              <a:t>Name</a:t>
            </a:r>
            <a:r>
              <a:rPr lang="en-US" sz="2000" dirty="0"/>
              <a:t> (</a:t>
            </a:r>
            <a:r>
              <a:rPr lang="en-US" sz="2000" dirty="0">
                <a:highlight>
                  <a:srgbClr val="C0C0C0"/>
                </a:highlight>
              </a:rPr>
              <a:t>Parameters</a:t>
            </a:r>
            <a:r>
              <a:rPr lang="en-US" sz="2000" dirty="0"/>
              <a:t>) </a:t>
            </a:r>
            <a:r>
              <a:rPr lang="en-US" sz="2000" dirty="0">
                <a:solidFill>
                  <a:srgbClr val="FF0000"/>
                </a:solidFill>
              </a:rPr>
              <a:t>throws declaration </a:t>
            </a:r>
            <a:r>
              <a:rPr lang="en-US" sz="2000" dirty="0"/>
              <a:t>{ Method Body }</a:t>
            </a:r>
          </a:p>
          <a:p>
            <a:pPr marL="457200" lvl="1" indent="0">
              <a:lnSpc>
                <a:spcPct val="90000"/>
              </a:lnSpc>
              <a:buNone/>
            </a:pPr>
            <a:endParaRPr lang="en-US" sz="2000" dirty="0"/>
          </a:p>
          <a:p>
            <a:pPr marL="457200" lvl="1" indent="0">
              <a:lnSpc>
                <a:spcPct val="90000"/>
              </a:lnSpc>
              <a:buNone/>
            </a:pPr>
            <a:r>
              <a:rPr lang="en-US" sz="2000" dirty="0"/>
              <a:t>Ex:</a:t>
            </a:r>
          </a:p>
          <a:p>
            <a:pPr marL="457200" lvl="1" indent="0">
              <a:lnSpc>
                <a:spcPct val="90000"/>
              </a:lnSpc>
              <a:buNone/>
            </a:pPr>
            <a:r>
              <a:rPr lang="en-US" sz="2000" dirty="0">
                <a:highlight>
                  <a:srgbClr val="FFFF00"/>
                </a:highlight>
              </a:rPr>
              <a:t>public</a:t>
            </a:r>
            <a:r>
              <a:rPr lang="en-US" sz="2000" dirty="0"/>
              <a:t> </a:t>
            </a:r>
            <a:r>
              <a:rPr lang="en-US" sz="2000" dirty="0">
                <a:highlight>
                  <a:srgbClr val="00FF00"/>
                </a:highlight>
              </a:rPr>
              <a:t>static</a:t>
            </a:r>
            <a:r>
              <a:rPr lang="en-US" sz="2000" dirty="0"/>
              <a:t> </a:t>
            </a:r>
            <a:r>
              <a:rPr lang="en-US" sz="2000" dirty="0">
                <a:highlight>
                  <a:srgbClr val="FF00FF"/>
                </a:highlight>
              </a:rPr>
              <a:t>void</a:t>
            </a:r>
            <a:r>
              <a:rPr lang="en-US" sz="2000" dirty="0"/>
              <a:t> </a:t>
            </a:r>
            <a:r>
              <a:rPr lang="en-US" sz="2000" dirty="0">
                <a:highlight>
                  <a:srgbClr val="00FFFF"/>
                </a:highlight>
              </a:rPr>
              <a:t>main</a:t>
            </a:r>
            <a:r>
              <a:rPr lang="en-US" sz="2000" dirty="0"/>
              <a:t> (</a:t>
            </a:r>
            <a:r>
              <a:rPr lang="en-US" sz="2000" dirty="0">
                <a:highlight>
                  <a:srgbClr val="C0C0C0"/>
                </a:highlight>
              </a:rPr>
              <a:t>String[] </a:t>
            </a:r>
            <a:r>
              <a:rPr lang="en-US" sz="2000" dirty="0" err="1">
                <a:highlight>
                  <a:srgbClr val="C0C0C0"/>
                </a:highlight>
              </a:rPr>
              <a:t>args</a:t>
            </a:r>
            <a:r>
              <a:rPr lang="en-US" sz="2000" dirty="0"/>
              <a:t>) {</a:t>
            </a:r>
          </a:p>
          <a:p>
            <a:pPr marL="457200" lvl="1" indent="0">
              <a:lnSpc>
                <a:spcPct val="90000"/>
              </a:lnSpc>
              <a:buNone/>
            </a:pPr>
            <a:r>
              <a:rPr lang="en-US" sz="2000" i="1" dirty="0"/>
              <a:t>	</a:t>
            </a:r>
            <a:r>
              <a:rPr lang="en-US" sz="2000" i="1" dirty="0" err="1"/>
              <a:t>system.out.println</a:t>
            </a:r>
            <a:r>
              <a:rPr lang="en-US" sz="2000" i="1" dirty="0"/>
              <a:t>(“Hello World”);</a:t>
            </a:r>
          </a:p>
          <a:p>
            <a:pPr marL="457200" lvl="1" indent="0">
              <a:lnSpc>
                <a:spcPct val="90000"/>
              </a:lnSpc>
              <a:buNone/>
            </a:pPr>
            <a:r>
              <a:rPr lang="en-US" sz="2000" dirty="0"/>
              <a:t>}</a:t>
            </a:r>
          </a:p>
          <a:p>
            <a:pPr marL="457200" lvl="1" indent="0">
              <a:lnSpc>
                <a:spcPct val="90000"/>
              </a:lnSpc>
              <a:buNone/>
            </a:pPr>
            <a:endParaRPr lang="en-US" sz="2000" dirty="0"/>
          </a:p>
          <a:p>
            <a:pPr marL="457200" lvl="1" indent="0">
              <a:lnSpc>
                <a:spcPct val="90000"/>
              </a:lnSpc>
              <a:buNone/>
            </a:pPr>
            <a:r>
              <a:rPr lang="en-US" sz="2000" dirty="0">
                <a:highlight>
                  <a:srgbClr val="FFFF00"/>
                </a:highlight>
              </a:rPr>
              <a:t>protected</a:t>
            </a:r>
            <a:r>
              <a:rPr lang="en-US" sz="2000" dirty="0"/>
              <a:t> </a:t>
            </a:r>
            <a:r>
              <a:rPr lang="en-US" sz="2000" dirty="0">
                <a:highlight>
                  <a:srgbClr val="FF00FF"/>
                </a:highlight>
              </a:rPr>
              <a:t>float</a:t>
            </a:r>
            <a:r>
              <a:rPr lang="en-US" sz="2000" dirty="0"/>
              <a:t> </a:t>
            </a:r>
            <a:r>
              <a:rPr lang="en-US" sz="2000" dirty="0">
                <a:highlight>
                  <a:srgbClr val="00FFFF"/>
                </a:highlight>
              </a:rPr>
              <a:t>add</a:t>
            </a:r>
            <a:r>
              <a:rPr lang="en-US" sz="2000" dirty="0"/>
              <a:t> (</a:t>
            </a:r>
            <a:r>
              <a:rPr lang="en-US" sz="2000" dirty="0">
                <a:highlight>
                  <a:srgbClr val="C0C0C0"/>
                </a:highlight>
              </a:rPr>
              <a:t>float num1</a:t>
            </a:r>
            <a:r>
              <a:rPr lang="en-US" sz="2000" dirty="0"/>
              <a:t>, </a:t>
            </a:r>
            <a:r>
              <a:rPr lang="en-US" sz="2000" dirty="0">
                <a:highlight>
                  <a:srgbClr val="C0C0C0"/>
                </a:highlight>
              </a:rPr>
              <a:t>float num2,</a:t>
            </a:r>
            <a:r>
              <a:rPr lang="en-US" sz="2000" dirty="0"/>
              <a:t> </a:t>
            </a:r>
            <a:r>
              <a:rPr lang="en-US" sz="2000" dirty="0">
                <a:highlight>
                  <a:srgbClr val="C0C0C0"/>
                </a:highlight>
              </a:rPr>
              <a:t>String str</a:t>
            </a:r>
            <a:r>
              <a:rPr lang="en-US" sz="2000" dirty="0"/>
              <a:t>) {</a:t>
            </a:r>
          </a:p>
          <a:p>
            <a:pPr marL="457200" lvl="1" indent="0">
              <a:lnSpc>
                <a:spcPct val="90000"/>
              </a:lnSpc>
              <a:buNone/>
            </a:pPr>
            <a:r>
              <a:rPr lang="en-US" sz="2000" i="1" dirty="0"/>
              <a:t>	return num1 + num2;</a:t>
            </a:r>
          </a:p>
          <a:p>
            <a:pPr marL="457200" lvl="1" indent="0">
              <a:lnSpc>
                <a:spcPct val="90000"/>
              </a:lnSpc>
              <a:buNone/>
            </a:pPr>
            <a:r>
              <a:rPr lang="en-US" sz="2000" dirty="0"/>
              <a:t>}</a:t>
            </a:r>
          </a:p>
          <a:p>
            <a:pPr marL="457200" lvl="1" indent="0">
              <a:lnSpc>
                <a:spcPct val="90000"/>
              </a:lnSpc>
              <a:buNone/>
            </a:pPr>
            <a:endParaRPr lang="en-US" sz="2000" dirty="0"/>
          </a:p>
        </p:txBody>
      </p:sp>
      <p:sp>
        <p:nvSpPr>
          <p:cNvPr id="4" name="Slide Number Placeholder 3">
            <a:extLst>
              <a:ext uri="{FF2B5EF4-FFF2-40B4-BE49-F238E27FC236}">
                <a16:creationId xmlns:a16="http://schemas.microsoft.com/office/drawing/2014/main" id="{B1F45DA0-5792-42CE-90CD-F4FA2300D1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104934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Method Signature</a:t>
            </a:r>
            <a:endParaRPr dirty="0"/>
          </a:p>
        </p:txBody>
      </p:sp>
      <p:sp>
        <p:nvSpPr>
          <p:cNvPr id="240" name="Google Shape;240;p19"/>
          <p:cNvSpPr txBox="1">
            <a:spLocks noGrp="1"/>
          </p:cNvSpPr>
          <p:nvPr>
            <p:ph type="body" idx="1"/>
          </p:nvPr>
        </p:nvSpPr>
        <p:spPr>
          <a:xfrm>
            <a:off x="380010" y="1478701"/>
            <a:ext cx="8383980" cy="4975365"/>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sz="2000" b="1" dirty="0">
                <a:solidFill>
                  <a:srgbClr val="474C55"/>
                </a:solidFill>
              </a:rPr>
              <a:t>Access Modifier</a:t>
            </a:r>
          </a:p>
          <a:p>
            <a:pPr marL="800280" lvl="1" indent="-342720">
              <a:spcBef>
                <a:spcPts val="0"/>
              </a:spcBef>
              <a:buClr>
                <a:srgbClr val="F36A25"/>
              </a:buClr>
              <a:buSzPts val="2800"/>
              <a:buFont typeface="Arial"/>
              <a:buChar char="•"/>
            </a:pPr>
            <a:r>
              <a:rPr lang="en-US" sz="1800" dirty="0">
                <a:solidFill>
                  <a:srgbClr val="474C55"/>
                </a:solidFill>
              </a:rPr>
              <a:t>A specifier used to define how accessible the given method is</a:t>
            </a:r>
          </a:p>
          <a:p>
            <a:pPr marL="343080" lvl="0" indent="-342720" algn="l" rtl="0">
              <a:spcBef>
                <a:spcPts val="0"/>
              </a:spcBef>
              <a:spcAft>
                <a:spcPts val="0"/>
              </a:spcAft>
              <a:buClr>
                <a:srgbClr val="F36A25"/>
              </a:buClr>
              <a:buSzPts val="2800"/>
              <a:buFont typeface="Arial"/>
              <a:buChar char="•"/>
            </a:pPr>
            <a:r>
              <a:rPr lang="en-US" sz="2000" b="1" dirty="0">
                <a:solidFill>
                  <a:srgbClr val="474C55"/>
                </a:solidFill>
              </a:rPr>
              <a:t>Non-Access Modifiers [optional]</a:t>
            </a:r>
          </a:p>
          <a:p>
            <a:pPr marL="800280" lvl="1" indent="-342720">
              <a:spcBef>
                <a:spcPts val="0"/>
              </a:spcBef>
              <a:buClr>
                <a:srgbClr val="F36A25"/>
              </a:buClr>
              <a:buSzPts val="2800"/>
              <a:buFont typeface="Arial"/>
              <a:buChar char="•"/>
            </a:pPr>
            <a:r>
              <a:rPr lang="en-US" sz="1800" dirty="0">
                <a:solidFill>
                  <a:srgbClr val="474C55"/>
                </a:solidFill>
              </a:rPr>
              <a:t>Special keywords that can add or limit functionality to the given method</a:t>
            </a:r>
          </a:p>
          <a:p>
            <a:pPr marL="343080" lvl="0" indent="-342720" algn="l" rtl="0">
              <a:spcBef>
                <a:spcPts val="0"/>
              </a:spcBef>
              <a:spcAft>
                <a:spcPts val="0"/>
              </a:spcAft>
              <a:buClr>
                <a:srgbClr val="F36A25"/>
              </a:buClr>
              <a:buSzPts val="2800"/>
              <a:buFont typeface="Arial"/>
              <a:buChar char="•"/>
            </a:pPr>
            <a:r>
              <a:rPr lang="en-US" sz="2000" b="1" dirty="0">
                <a:solidFill>
                  <a:srgbClr val="474C55"/>
                </a:solidFill>
              </a:rPr>
              <a:t>Return Type</a:t>
            </a:r>
          </a:p>
          <a:p>
            <a:pPr marL="800280" lvl="1" indent="-342720">
              <a:spcBef>
                <a:spcPts val="0"/>
              </a:spcBef>
              <a:buClr>
                <a:srgbClr val="F36A25"/>
              </a:buClr>
              <a:buSzPts val="2800"/>
              <a:buFont typeface="Arial"/>
              <a:buChar char="•"/>
            </a:pPr>
            <a:r>
              <a:rPr lang="en-US" sz="1800" dirty="0">
                <a:solidFill>
                  <a:srgbClr val="474C55"/>
                </a:solidFill>
              </a:rPr>
              <a:t>The specified type of information the method must return. If no data is returned the ‘void’ return type should be used.</a:t>
            </a:r>
          </a:p>
          <a:p>
            <a:pPr marL="343080" lvl="0" indent="-342720" algn="l" rtl="0">
              <a:spcBef>
                <a:spcPts val="0"/>
              </a:spcBef>
              <a:spcAft>
                <a:spcPts val="0"/>
              </a:spcAft>
              <a:buClr>
                <a:srgbClr val="F36A25"/>
              </a:buClr>
              <a:buSzPts val="2800"/>
              <a:buFont typeface="Arial"/>
              <a:buChar char="•"/>
            </a:pPr>
            <a:r>
              <a:rPr lang="en-US" sz="2000" b="1" dirty="0">
                <a:solidFill>
                  <a:srgbClr val="474C55"/>
                </a:solidFill>
              </a:rPr>
              <a:t>Name</a:t>
            </a:r>
          </a:p>
          <a:p>
            <a:pPr marL="800280" lvl="1" indent="-342720">
              <a:spcBef>
                <a:spcPts val="0"/>
              </a:spcBef>
              <a:buClr>
                <a:srgbClr val="F36A25"/>
              </a:buClr>
              <a:buSzPts val="2800"/>
              <a:buFont typeface="Arial"/>
              <a:buChar char="•"/>
            </a:pPr>
            <a:r>
              <a:rPr lang="en-US" sz="1800" dirty="0">
                <a:solidFill>
                  <a:srgbClr val="474C55"/>
                </a:solidFill>
              </a:rPr>
              <a:t>The identifier used to call the method later</a:t>
            </a:r>
          </a:p>
          <a:p>
            <a:pPr marL="343080" lvl="0" indent="-342720" algn="l" rtl="0">
              <a:spcBef>
                <a:spcPts val="0"/>
              </a:spcBef>
              <a:spcAft>
                <a:spcPts val="0"/>
              </a:spcAft>
              <a:buClr>
                <a:srgbClr val="F36A25"/>
              </a:buClr>
              <a:buSzPts val="2800"/>
              <a:buFont typeface="Arial"/>
              <a:buChar char="•"/>
            </a:pPr>
            <a:r>
              <a:rPr lang="en-US" sz="2000" b="1" dirty="0">
                <a:solidFill>
                  <a:srgbClr val="474C55"/>
                </a:solidFill>
              </a:rPr>
              <a:t>Parameters [optional]</a:t>
            </a:r>
          </a:p>
          <a:p>
            <a:pPr marL="800280" lvl="1" indent="-342720">
              <a:spcBef>
                <a:spcPts val="0"/>
              </a:spcBef>
              <a:buClr>
                <a:srgbClr val="F36A25"/>
              </a:buClr>
              <a:buSzPts val="2800"/>
              <a:buFont typeface="Arial"/>
              <a:buChar char="•"/>
            </a:pPr>
            <a:r>
              <a:rPr lang="en-US" sz="1800" dirty="0">
                <a:solidFill>
                  <a:srgbClr val="474C55"/>
                </a:solidFill>
              </a:rPr>
              <a:t>A list of placeholder variables that can be used to pass matching datatypes into a method. The names given to parameters are used to reference the information passed to a method</a:t>
            </a:r>
          </a:p>
          <a:p>
            <a:pPr marL="343080" lvl="0" indent="-342720" algn="l" rtl="0">
              <a:spcBef>
                <a:spcPts val="0"/>
              </a:spcBef>
              <a:spcAft>
                <a:spcPts val="0"/>
              </a:spcAft>
              <a:buClr>
                <a:srgbClr val="F36A25"/>
              </a:buClr>
              <a:buSzPts val="2800"/>
              <a:buFont typeface="Arial"/>
              <a:buChar char="•"/>
            </a:pPr>
            <a:r>
              <a:rPr lang="en-US" sz="2000" b="1" dirty="0">
                <a:solidFill>
                  <a:srgbClr val="474C55"/>
                </a:solidFill>
              </a:rPr>
              <a:t>Throws Declaration [optional]</a:t>
            </a:r>
          </a:p>
          <a:p>
            <a:pPr marL="800280" lvl="1" indent="-342720">
              <a:spcBef>
                <a:spcPts val="0"/>
              </a:spcBef>
              <a:buClr>
                <a:srgbClr val="F36A25"/>
              </a:buClr>
              <a:buSzPts val="2800"/>
              <a:buFont typeface="Arial"/>
              <a:buChar char="•"/>
            </a:pPr>
            <a:r>
              <a:rPr lang="en-US" sz="1800" dirty="0">
                <a:solidFill>
                  <a:srgbClr val="474C55"/>
                </a:solidFill>
              </a:rPr>
              <a:t>A list of exceptions or errors that may occur during execution of a method</a:t>
            </a:r>
          </a:p>
          <a:p>
            <a:pPr marL="800280" lvl="1" indent="-342720">
              <a:spcBef>
                <a:spcPts val="0"/>
              </a:spcBef>
              <a:buClr>
                <a:srgbClr val="F36A25"/>
              </a:buClr>
              <a:buSzPts val="2800"/>
              <a:buFont typeface="Arial"/>
              <a:buChar char="•"/>
            </a:pPr>
            <a:endParaRPr lang="en-US"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54533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0">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0">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0">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0">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Method Declaration vs Invocation</a:t>
            </a:r>
            <a:endParaRPr dirty="0"/>
          </a:p>
        </p:txBody>
      </p:sp>
      <p:sp>
        <p:nvSpPr>
          <p:cNvPr id="240" name="Google Shape;240;p19"/>
          <p:cNvSpPr txBox="1">
            <a:spLocks noGrp="1"/>
          </p:cNvSpPr>
          <p:nvPr>
            <p:ph type="body" idx="1"/>
          </p:nvPr>
        </p:nvSpPr>
        <p:spPr>
          <a:xfrm>
            <a:off x="380010" y="1478701"/>
            <a:ext cx="8383980" cy="4975365"/>
          </a:xfrm>
          <a:prstGeom prst="rect">
            <a:avLst/>
          </a:prstGeom>
          <a:noFill/>
          <a:ln>
            <a:noFill/>
          </a:ln>
        </p:spPr>
        <p:txBody>
          <a:bodyPr spcFirstLastPara="1" wrap="square" lIns="91425" tIns="45700" rIns="91425" bIns="45700" anchor="t" anchorCtr="0">
            <a:normAutofit fontScale="92500" lnSpcReduction="10000"/>
          </a:bodyPr>
          <a:lstStyle/>
          <a:p>
            <a:pPr marL="343080" lvl="0" indent="-342720" algn="l" rtl="0">
              <a:spcBef>
                <a:spcPts val="0"/>
              </a:spcBef>
              <a:spcAft>
                <a:spcPts val="0"/>
              </a:spcAft>
              <a:buClr>
                <a:srgbClr val="F36A25"/>
              </a:buClr>
              <a:buSzPts val="2800"/>
              <a:buFont typeface="Arial"/>
              <a:buChar char="•"/>
            </a:pPr>
            <a:r>
              <a:rPr lang="en-US" sz="3000" dirty="0">
                <a:solidFill>
                  <a:srgbClr val="474C55"/>
                </a:solidFill>
              </a:rPr>
              <a:t>Methods are declared by stating the access level, modifiers, return type, name and parameters…</a:t>
            </a:r>
          </a:p>
          <a:p>
            <a:pPr marL="343080" lvl="0" indent="-342720" algn="l" rtl="0">
              <a:spcBef>
                <a:spcPts val="0"/>
              </a:spcBef>
              <a:spcAft>
                <a:spcPts val="0"/>
              </a:spcAft>
              <a:buClr>
                <a:srgbClr val="F36A25"/>
              </a:buClr>
              <a:buSzPts val="2800"/>
              <a:buFont typeface="Arial"/>
              <a:buChar char="•"/>
            </a:pPr>
            <a:r>
              <a:rPr lang="en-US" sz="3000" dirty="0">
                <a:solidFill>
                  <a:srgbClr val="474C55"/>
                </a:solidFill>
              </a:rPr>
              <a:t>Alone, the declaration simply provides the ability to execute some functionality with your objects and classes.</a:t>
            </a:r>
          </a:p>
          <a:p>
            <a:pPr marL="343080" lvl="0" indent="-342720" algn="l" rtl="0">
              <a:spcBef>
                <a:spcPts val="0"/>
              </a:spcBef>
              <a:spcAft>
                <a:spcPts val="0"/>
              </a:spcAft>
              <a:buClr>
                <a:srgbClr val="F36A25"/>
              </a:buClr>
              <a:buSzPts val="2800"/>
              <a:buFont typeface="Arial"/>
              <a:buChar char="•"/>
            </a:pPr>
            <a:r>
              <a:rPr lang="en-US" sz="3000" dirty="0">
                <a:solidFill>
                  <a:srgbClr val="474C55"/>
                </a:solidFill>
              </a:rPr>
              <a:t>To execute the actual functionality, methods must be </a:t>
            </a:r>
            <a:r>
              <a:rPr lang="en-US" sz="3000" b="1" dirty="0">
                <a:solidFill>
                  <a:srgbClr val="474C55"/>
                </a:solidFill>
              </a:rPr>
              <a:t>invoked</a:t>
            </a:r>
            <a:r>
              <a:rPr lang="en-US" sz="3000" dirty="0">
                <a:solidFill>
                  <a:srgbClr val="474C55"/>
                </a:solidFill>
              </a:rPr>
              <a:t>.</a:t>
            </a:r>
          </a:p>
          <a:p>
            <a:pPr marL="343080" lvl="0" indent="-342720" algn="l" rtl="0">
              <a:spcBef>
                <a:spcPts val="0"/>
              </a:spcBef>
              <a:spcAft>
                <a:spcPts val="0"/>
              </a:spcAft>
              <a:buClr>
                <a:srgbClr val="F36A25"/>
              </a:buClr>
              <a:buSzPts val="2800"/>
              <a:buFont typeface="Arial"/>
              <a:buChar char="•"/>
            </a:pPr>
            <a:r>
              <a:rPr lang="en-US" sz="2600" b="1" dirty="0">
                <a:solidFill>
                  <a:srgbClr val="474C55"/>
                </a:solidFill>
              </a:rPr>
              <a:t>Invocation</a:t>
            </a:r>
            <a:r>
              <a:rPr lang="en-US" sz="2600" dirty="0">
                <a:solidFill>
                  <a:srgbClr val="474C55"/>
                </a:solidFill>
              </a:rPr>
              <a:t> – call the name of a declared method and pass any arguments (if a parameter list is declared for the method).</a:t>
            </a:r>
          </a:p>
          <a:p>
            <a:pPr marL="343080" lvl="0" indent="-342720" algn="l" rtl="0">
              <a:spcBef>
                <a:spcPts val="0"/>
              </a:spcBef>
              <a:spcAft>
                <a:spcPts val="0"/>
              </a:spcAft>
              <a:buClr>
                <a:srgbClr val="F36A25"/>
              </a:buClr>
              <a:buSzPts val="2800"/>
              <a:buFont typeface="Arial"/>
              <a:buChar char="•"/>
            </a:pPr>
            <a:r>
              <a:rPr lang="en-US" sz="2600" b="1" dirty="0">
                <a:solidFill>
                  <a:srgbClr val="474C55"/>
                </a:solidFill>
              </a:rPr>
              <a:t>Arguments</a:t>
            </a:r>
            <a:r>
              <a:rPr lang="en-US" sz="2600" dirty="0">
                <a:solidFill>
                  <a:srgbClr val="474C55"/>
                </a:solidFill>
              </a:rPr>
              <a:t> – the values that are passed to a method. Arguments must match the order and type listed in a declared method’s parameter list</a:t>
            </a:r>
          </a:p>
          <a:p>
            <a:pPr marL="800280" lvl="1" indent="-342720">
              <a:spcBef>
                <a:spcPts val="0"/>
              </a:spcBef>
              <a:buClr>
                <a:srgbClr val="F36A25"/>
              </a:buClr>
              <a:buSzPts val="2800"/>
              <a:buFont typeface="Arial"/>
              <a:buChar char="•"/>
            </a:pPr>
            <a:endParaRPr lang="en-US"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70600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9084</TotalTime>
  <Words>3955</Words>
  <Application>Microsoft Office PowerPoint</Application>
  <PresentationFormat>On-screen Show (4:3)</PresentationFormat>
  <Paragraphs>536</Paragraphs>
  <Slides>41</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Courier New</vt:lpstr>
      <vt:lpstr>Segoe Print</vt:lpstr>
      <vt:lpstr>2_Custom Design</vt:lpstr>
      <vt:lpstr>Operators, Methods, Arrays and Flow Control</vt:lpstr>
      <vt:lpstr>Java Operators</vt:lpstr>
      <vt:lpstr>Common Java Operators (Unary)</vt:lpstr>
      <vt:lpstr>Common Java Operators (Binary)</vt:lpstr>
      <vt:lpstr>Assignment Operations</vt:lpstr>
      <vt:lpstr>Methods</vt:lpstr>
      <vt:lpstr>Anatomy of a Method - Java</vt:lpstr>
      <vt:lpstr>Method Signature</vt:lpstr>
      <vt:lpstr>Method Declaration vs Invocation</vt:lpstr>
      <vt:lpstr>Creating Objects and Invoking Methods</vt:lpstr>
      <vt:lpstr>Passing data into Methods</vt:lpstr>
      <vt:lpstr>Now this…</vt:lpstr>
      <vt:lpstr>This in action</vt:lpstr>
      <vt:lpstr>Clarifications</vt:lpstr>
      <vt:lpstr>This in action</vt:lpstr>
      <vt:lpstr>Constructors </vt:lpstr>
      <vt:lpstr>Default Constructor</vt:lpstr>
      <vt:lpstr>Constructors</vt:lpstr>
      <vt:lpstr>More Implicit Behavior </vt:lpstr>
      <vt:lpstr>Constructor Overloading</vt:lpstr>
      <vt:lpstr>this()… </vt:lpstr>
      <vt:lpstr>Pitfalls of Constructors:</vt:lpstr>
      <vt:lpstr>Arrays</vt:lpstr>
      <vt:lpstr>Creating Arrays</vt:lpstr>
      <vt:lpstr>Creating Arrays (cont)</vt:lpstr>
      <vt:lpstr>Array Indexes</vt:lpstr>
      <vt:lpstr>Passing parameters to a Java Program</vt:lpstr>
      <vt:lpstr>varargs...</vt:lpstr>
      <vt:lpstr>varargs... (cont)</vt:lpstr>
      <vt:lpstr>varargs… (cont)</vt:lpstr>
      <vt:lpstr>Conditional Statements</vt:lpstr>
      <vt:lpstr>If-Else-If</vt:lpstr>
      <vt:lpstr>Nested If Statements</vt:lpstr>
      <vt:lpstr>Ternary Operator</vt:lpstr>
      <vt:lpstr>Switch Statements</vt:lpstr>
      <vt:lpstr>Loops</vt:lpstr>
      <vt:lpstr>Loops (cont…)</vt:lpstr>
      <vt:lpstr>Break</vt:lpstr>
      <vt:lpstr>Continue</vt:lpstr>
      <vt:lpstr>Iterating over an Array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Joseph Highe</cp:lastModifiedBy>
  <cp:revision>121</cp:revision>
  <dcterms:modified xsi:type="dcterms:W3CDTF">2021-04-14T15:34:52Z</dcterms:modified>
</cp:coreProperties>
</file>