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7"/>
  </p:notesMasterIdLst>
  <p:sldIdLst>
    <p:sldId id="256" r:id="rId2"/>
    <p:sldId id="281" r:id="rId3"/>
    <p:sldId id="282" r:id="rId4"/>
    <p:sldId id="345" r:id="rId5"/>
    <p:sldId id="346" r:id="rId6"/>
    <p:sldId id="275" r:id="rId7"/>
    <p:sldId id="276" r:id="rId8"/>
    <p:sldId id="277" r:id="rId9"/>
    <p:sldId id="347" r:id="rId10"/>
    <p:sldId id="341" r:id="rId11"/>
    <p:sldId id="342" r:id="rId12"/>
    <p:sldId id="348" r:id="rId13"/>
    <p:sldId id="336" r:id="rId14"/>
    <p:sldId id="349" r:id="rId15"/>
    <p:sldId id="340" r:id="rId16"/>
    <p:sldId id="272" r:id="rId17"/>
    <p:sldId id="269" r:id="rId18"/>
    <p:sldId id="286" r:id="rId19"/>
    <p:sldId id="287" r:id="rId20"/>
    <p:sldId id="288" r:id="rId21"/>
    <p:sldId id="289" r:id="rId22"/>
    <p:sldId id="290" r:id="rId23"/>
    <p:sldId id="274" r:id="rId24"/>
    <p:sldId id="330" r:id="rId25"/>
    <p:sldId id="331" r:id="rId26"/>
    <p:sldId id="260" r:id="rId27"/>
    <p:sldId id="333" r:id="rId28"/>
    <p:sldId id="261" r:id="rId29"/>
    <p:sldId id="334" r:id="rId30"/>
    <p:sldId id="283" r:id="rId31"/>
    <p:sldId id="328" r:id="rId32"/>
    <p:sldId id="327" r:id="rId33"/>
    <p:sldId id="263" r:id="rId34"/>
    <p:sldId id="279" r:id="rId35"/>
    <p:sldId id="270" r:id="rId36"/>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0" d="100"/>
          <a:sy n="80" d="100"/>
        </p:scale>
        <p:origin x="437" y="6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4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778375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The Scopes, Modifiers, Object Class and other APIs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(Primitives)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a:bodyPr>
          <a:lstStyle/>
          <a:p>
            <a:r>
              <a:rPr lang="en-US" dirty="0"/>
              <a:t>When you pass data into a method, you only ever pass values. If you pass a variable as an argument to a method, you are passing in the values stored in those variables, not the variables themselves.</a:t>
            </a:r>
          </a:p>
          <a:p>
            <a:pPr marL="0" indent="0">
              <a:buNone/>
            </a:pP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18" name="Google Shape;219;p16">
            <a:extLst>
              <a:ext uri="{FF2B5EF4-FFF2-40B4-BE49-F238E27FC236}">
                <a16:creationId xmlns:a16="http://schemas.microsoft.com/office/drawing/2014/main" id="{42711206-3F74-4887-81C8-4FBF3FF7D6FB}"/>
              </a:ext>
            </a:extLst>
          </p:cNvPr>
          <p:cNvSpPr txBox="1">
            <a:spLocks/>
          </p:cNvSpPr>
          <p:nvPr/>
        </p:nvSpPr>
        <p:spPr>
          <a:xfrm>
            <a:off x="1879870" y="3922579"/>
            <a:ext cx="5384260" cy="220787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value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change(value);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(value); // prints 10 NOT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 the parameter ‘value’ below is in a different scope!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change(int value)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value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154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fontScale="85000" lnSpcReduction="10000"/>
          </a:bodyPr>
          <a:lstStyle/>
          <a:p>
            <a:r>
              <a:rPr lang="en-US" dirty="0"/>
              <a:t>Pass-by-reference, as opposed to pass-by-value, means data passed to a method is directly referenced and manipulated.</a:t>
            </a:r>
          </a:p>
          <a:p>
            <a:r>
              <a:rPr lang="en-US" dirty="0"/>
              <a:t>Java is a pass-by-value language, which means only the information held within a variable is given to methods when passed used as arguments. </a:t>
            </a:r>
          </a:p>
          <a:p>
            <a:r>
              <a:rPr lang="en-US" dirty="0"/>
              <a:t>However, when a reference variable is used as a parameter in a method, the information passed is a memory address location. Which will enable methods to directly manipulate objects.</a:t>
            </a:r>
          </a:p>
          <a:p>
            <a:pPr lvl="1"/>
            <a:r>
              <a:rPr lang="en-US" dirty="0"/>
              <a:t>Although a new reference variable is created within the method, both the new reference, and old are pointing to the same object in memory. This behavior more closely mimics that of pass-by-reference in other programming languages</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888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7" name="Google Shape;219;p16">
            <a:extLst>
              <a:ext uri="{FF2B5EF4-FFF2-40B4-BE49-F238E27FC236}">
                <a16:creationId xmlns:a16="http://schemas.microsoft.com/office/drawing/2014/main" id="{CC62859E-2369-4716-9826-1B0A0697A561}"/>
              </a:ext>
            </a:extLst>
          </p:cNvPr>
          <p:cNvSpPr txBox="1">
            <a:spLocks/>
          </p:cNvSpPr>
          <p:nvPr/>
        </p:nvSpPr>
        <p:spPr>
          <a:xfrm>
            <a:off x="910229" y="1449647"/>
            <a:ext cx="7323542" cy="491406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Data d = new Data();</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prints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change(Data d)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Data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int x;</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42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(important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77500" lnSpcReduction="20000"/>
          </a:bodyPr>
          <a:lstStyle/>
          <a:p>
            <a:r>
              <a:rPr lang="en-US" b="1" dirty="0"/>
              <a:t>Static</a:t>
            </a:r>
          </a:p>
          <a:p>
            <a:pPr lvl="1"/>
            <a:r>
              <a:rPr lang="en-US" dirty="0"/>
              <a:t>Sets the resource to be available without needing to create an instance of the class and shares the resource across all members of a class.</a:t>
            </a:r>
          </a:p>
          <a:p>
            <a:r>
              <a:rPr lang="en-US" b="1" dirty="0"/>
              <a:t>Final</a:t>
            </a:r>
          </a:p>
          <a:p>
            <a:pPr lvl="1"/>
            <a:r>
              <a:rPr lang="en-US" dirty="0"/>
              <a:t>Declares a resource (class, method or field) as the last implementation, which cannot be extended, overridden, or changed.</a:t>
            </a:r>
          </a:p>
          <a:p>
            <a:r>
              <a:rPr lang="en-US" b="1" dirty="0"/>
              <a:t>Abstract</a:t>
            </a:r>
          </a:p>
          <a:p>
            <a:pPr lvl="1"/>
            <a:r>
              <a:rPr lang="en-US" dirty="0"/>
              <a:t>Allows for the declaration of a class or method without implementation.</a:t>
            </a:r>
          </a:p>
          <a:p>
            <a:r>
              <a:rPr lang="en-US" dirty="0"/>
              <a:t>Default (interfaces)</a:t>
            </a:r>
          </a:p>
          <a:p>
            <a:pPr lvl="1"/>
            <a:r>
              <a:rPr lang="en-US" dirty="0"/>
              <a:t>Not to be confused with </a:t>
            </a:r>
            <a:r>
              <a:rPr lang="en-US" dirty="0">
                <a:latin typeface="Courier New" panose="02070309020205020404" pitchFamily="49" charset="0"/>
                <a:cs typeface="Courier New" panose="02070309020205020404" pitchFamily="49" charset="0"/>
              </a:rPr>
              <a:t>default</a:t>
            </a:r>
            <a:r>
              <a:rPr lang="en-US" dirty="0"/>
              <a:t> in a switch statement…</a:t>
            </a:r>
          </a:p>
          <a:p>
            <a:pPr lvl="1"/>
            <a:r>
              <a:rPr lang="en-US" dirty="0"/>
              <a:t>Also, not to be confused with the default access modifier…</a:t>
            </a:r>
          </a:p>
          <a:p>
            <a:pPr lvl="1"/>
            <a:r>
              <a:rPr lang="en-US" dirty="0"/>
              <a:t>Introduced in Java 8</a:t>
            </a:r>
          </a:p>
          <a:p>
            <a:pPr lvl="1"/>
            <a:r>
              <a:rPr lang="en-US" dirty="0"/>
              <a:t>Allows for the implementation of an abstract method, particularly within interfaces.</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6903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(other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92500" lnSpcReduction="20000"/>
          </a:bodyPr>
          <a:lstStyle/>
          <a:p>
            <a:r>
              <a:rPr lang="en-US" dirty="0"/>
              <a:t>Transient</a:t>
            </a:r>
          </a:p>
          <a:p>
            <a:pPr lvl="1"/>
            <a:r>
              <a:rPr lang="en-US" dirty="0"/>
              <a:t>Prevents the resource from being serialized.</a:t>
            </a:r>
          </a:p>
          <a:p>
            <a:r>
              <a:rPr lang="en-US" dirty="0"/>
              <a:t>Synchronized</a:t>
            </a:r>
          </a:p>
          <a:p>
            <a:pPr lvl="1"/>
            <a:r>
              <a:rPr lang="en-US" dirty="0"/>
              <a:t>Limits the number of threads that can access a resource at a given time to 1.</a:t>
            </a:r>
          </a:p>
          <a:p>
            <a:r>
              <a:rPr lang="en-US" dirty="0" err="1"/>
              <a:t>StrictFP</a:t>
            </a:r>
            <a:endParaRPr lang="en-US" dirty="0"/>
          </a:p>
          <a:p>
            <a:pPr lvl="1"/>
            <a:r>
              <a:rPr lang="en-US" dirty="0"/>
              <a:t>Ensures that all floating-point calculations of a class follow IEEE standards for portability.</a:t>
            </a:r>
          </a:p>
          <a:p>
            <a:r>
              <a:rPr lang="en-US" dirty="0"/>
              <a:t>Volatile</a:t>
            </a:r>
          </a:p>
          <a:p>
            <a:pPr lvl="1"/>
            <a:r>
              <a:rPr lang="en-US" dirty="0"/>
              <a:t>Guarantees access to information via main memory for all threads. Used for protection during multithreading.</a:t>
            </a:r>
          </a:p>
          <a:p>
            <a:r>
              <a:rPr lang="en-US" dirty="0"/>
              <a:t>Native</a:t>
            </a:r>
          </a:p>
          <a:p>
            <a:pPr lvl="1"/>
            <a:r>
              <a:rPr lang="en-US" dirty="0"/>
              <a:t>Declares that method implementation will be written in another programming language.</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83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panose="02070309020205020404" pitchFamily="49" charset="0"/>
                <a:cs typeface="Courier New" panose="02070309020205020404" pitchFamily="49" charset="0"/>
              </a:rPr>
              <a:t>Abstract</a:t>
            </a:r>
            <a:r>
              <a:rPr lang="en-US" dirty="0"/>
              <a:t> Keyword - Classes and Methods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0"/>
              </a:spcBef>
              <a:buSzPts val="2590"/>
            </a:pPr>
            <a:r>
              <a:rPr lang="en-US" sz="2400" dirty="0"/>
              <a:t>The </a:t>
            </a:r>
            <a:r>
              <a:rPr lang="en-US" sz="2400" dirty="0">
                <a:latin typeface="Courier New" panose="02070309020205020404" pitchFamily="49" charset="0"/>
                <a:cs typeface="Courier New" panose="02070309020205020404" pitchFamily="49" charset="0"/>
              </a:rPr>
              <a:t>abstract</a:t>
            </a:r>
            <a:r>
              <a:rPr lang="en-US" sz="2400" dirty="0"/>
              <a:t> keyword allows you to create partially implemented classes and methods, that can later be concretely defined.</a:t>
            </a:r>
          </a:p>
          <a:p>
            <a:pPr marL="342900" indent="-342900">
              <a:lnSpc>
                <a:spcPct val="90000"/>
              </a:lnSpc>
              <a:spcBef>
                <a:spcPts val="0"/>
              </a:spcBef>
              <a:buSzPts val="2590"/>
            </a:pPr>
            <a:r>
              <a:rPr lang="en-US" sz="2400" dirty="0">
                <a:latin typeface="Courier New" panose="02070309020205020404" pitchFamily="49" charset="0"/>
                <a:cs typeface="Courier New" panose="02070309020205020404" pitchFamily="49" charset="0"/>
              </a:rPr>
              <a:t>abstract</a:t>
            </a:r>
            <a:r>
              <a:rPr lang="en-US" sz="2400" dirty="0"/>
              <a:t> methods have a </a:t>
            </a:r>
            <a:r>
              <a:rPr lang="en-US" sz="2400" i="1" dirty="0"/>
              <a:t>declaration</a:t>
            </a:r>
            <a:r>
              <a:rPr lang="en-US" sz="2400" dirty="0"/>
              <a:t>, but no </a:t>
            </a:r>
            <a:r>
              <a:rPr lang="en-US" sz="2400" i="1" dirty="0"/>
              <a:t>definition (method body)</a:t>
            </a:r>
            <a:r>
              <a:rPr lang="en-US" sz="2400" dirty="0"/>
              <a:t>. whereas </a:t>
            </a:r>
            <a:r>
              <a:rPr lang="en-US" sz="2400" i="1" dirty="0"/>
              <a:t>concrete</a:t>
            </a:r>
            <a:r>
              <a:rPr lang="en-US" sz="2400" dirty="0"/>
              <a:t> methods have both.</a:t>
            </a:r>
          </a:p>
          <a:p>
            <a:pPr marL="342900" indent="-342900">
              <a:lnSpc>
                <a:spcPct val="90000"/>
              </a:lnSpc>
              <a:spcBef>
                <a:spcPts val="518"/>
              </a:spcBef>
              <a:buSzPts val="2590"/>
            </a:pPr>
            <a:r>
              <a:rPr lang="en-US" sz="2400" dirty="0"/>
              <a:t>A class that contains an </a:t>
            </a:r>
            <a:r>
              <a:rPr lang="en-US" sz="2400" dirty="0">
                <a:latin typeface="Courier New" panose="02070309020205020404" pitchFamily="49" charset="0"/>
                <a:cs typeface="Courier New" panose="02070309020205020404" pitchFamily="49" charset="0"/>
              </a:rPr>
              <a:t>abstract</a:t>
            </a:r>
            <a:r>
              <a:rPr lang="en-US" sz="2400" dirty="0"/>
              <a:t> method (directly or through inheritance) </a:t>
            </a:r>
            <a:r>
              <a:rPr lang="en-US" sz="2400" b="1" i="1" u="sng" dirty="0"/>
              <a:t>must</a:t>
            </a:r>
            <a:r>
              <a:rPr lang="en-US" sz="2400" i="1" dirty="0"/>
              <a:t> be</a:t>
            </a:r>
            <a:r>
              <a:rPr lang="en-US" sz="2400" dirty="0"/>
              <a:t> an </a:t>
            </a:r>
            <a:r>
              <a:rPr lang="en-US" sz="2400" dirty="0">
                <a:latin typeface="Courier New" panose="02070309020205020404" pitchFamily="49" charset="0"/>
                <a:cs typeface="Courier New" panose="02070309020205020404" pitchFamily="49" charset="0"/>
              </a:rPr>
              <a:t>abstract</a:t>
            </a:r>
            <a:r>
              <a:rPr lang="en-US" sz="2400" dirty="0"/>
              <a:t> class.</a:t>
            </a:r>
          </a:p>
          <a:p>
            <a:pPr marL="800100" lvl="1" indent="-342900">
              <a:lnSpc>
                <a:spcPct val="90000"/>
              </a:lnSpc>
              <a:spcBef>
                <a:spcPts val="518"/>
              </a:spcBef>
              <a:buSzPts val="2590"/>
            </a:pPr>
            <a:r>
              <a:rPr lang="en-US" sz="2000" dirty="0"/>
              <a:t>*An </a:t>
            </a:r>
            <a:r>
              <a:rPr lang="en-US" sz="2000" dirty="0">
                <a:latin typeface="Courier New" panose="02070309020205020404" pitchFamily="49" charset="0"/>
                <a:cs typeface="Courier New" panose="02070309020205020404" pitchFamily="49" charset="0"/>
              </a:rPr>
              <a:t>abstract</a:t>
            </a:r>
            <a:r>
              <a:rPr lang="en-US" sz="2000" dirty="0"/>
              <a:t> class is not required to contain any </a:t>
            </a:r>
            <a:r>
              <a:rPr lang="en-US" sz="2000" dirty="0">
                <a:latin typeface="Courier New" panose="02070309020205020404" pitchFamily="49" charset="0"/>
                <a:cs typeface="Courier New" panose="02070309020205020404" pitchFamily="49" charset="0"/>
              </a:rPr>
              <a:t>abstract </a:t>
            </a:r>
            <a:r>
              <a:rPr lang="en-US" sz="2000" dirty="0"/>
              <a:t>methods.</a:t>
            </a:r>
          </a:p>
          <a:p>
            <a:pPr marL="800100" lvl="1" indent="-342900">
              <a:lnSpc>
                <a:spcPct val="90000"/>
              </a:lnSpc>
              <a:spcBef>
                <a:spcPts val="518"/>
              </a:spcBef>
              <a:buSzPts val="2590"/>
            </a:pPr>
            <a:r>
              <a:rPr lang="en-US" sz="2000" dirty="0">
                <a:latin typeface="Courier New" panose="02070309020205020404" pitchFamily="49" charset="0"/>
                <a:cs typeface="Courier New" panose="02070309020205020404" pitchFamily="49" charset="0"/>
              </a:rPr>
              <a:t>abstract</a:t>
            </a:r>
            <a:r>
              <a:rPr lang="en-US" sz="2000" dirty="0"/>
              <a:t> classes cannot be instantiated directly</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97B6-EE4F-4922-A1B5-6361E58402FB}"/>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FDD90AAC-1BA1-4DC2-BE7C-4A2E657CFC88}"/>
              </a:ext>
            </a:extLst>
          </p:cNvPr>
          <p:cNvSpPr>
            <a:spLocks noGrp="1"/>
          </p:cNvSpPr>
          <p:nvPr>
            <p:ph idx="1"/>
          </p:nvPr>
        </p:nvSpPr>
        <p:spPr/>
        <p:txBody>
          <a:bodyPr anchor="ctr"/>
          <a:lstStyle/>
          <a:p>
            <a:r>
              <a:rPr lang="en-US" dirty="0"/>
              <a:t>Let’s examine the difference between “two objects are the same” and “two objects are equivalent”</a:t>
            </a:r>
          </a:p>
          <a:p>
            <a:endParaRPr lang="en-US" dirty="0"/>
          </a:p>
          <a:p>
            <a:r>
              <a:rPr lang="en-US" dirty="0"/>
              <a:t>The == operator is applied to the references to see if they are the same</a:t>
            </a:r>
          </a:p>
        </p:txBody>
      </p:sp>
      <p:sp>
        <p:nvSpPr>
          <p:cNvPr id="4" name="Slide Number Placeholder 3">
            <a:extLst>
              <a:ext uri="{FF2B5EF4-FFF2-40B4-BE49-F238E27FC236}">
                <a16:creationId xmlns:a16="http://schemas.microsoft.com/office/drawing/2014/main" id="{0E5A2662-84D5-4FA2-8ED9-006DE29987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5502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71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B24C-3273-436B-AFE3-941762618E9D}"/>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51DDA18-BD90-429F-9016-54E7D66E6E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Google Shape;219;p16">
            <a:extLst>
              <a:ext uri="{FF2B5EF4-FFF2-40B4-BE49-F238E27FC236}">
                <a16:creationId xmlns:a16="http://schemas.microsoft.com/office/drawing/2014/main" id="{6213E414-C883-402E-BFDF-261DCEE9F399}"/>
              </a:ext>
            </a:extLst>
          </p:cNvPr>
          <p:cNvSpPr txBox="1">
            <a:spLocks noGrp="1"/>
          </p:cNvSpPr>
          <p:nvPr>
            <p:ph idx="1"/>
          </p:nvPr>
        </p:nvSpPr>
        <p:spPr>
          <a:xfrm>
            <a:off x="379412" y="1262305"/>
            <a:ext cx="8385175" cy="5466531"/>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EqualsExample</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value1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value2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value3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if(value1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}else{</a:t>
            </a:r>
          </a:p>
          <a:p>
            <a:pPr marL="22860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not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if(value2 == value3){</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(“Value2 and value3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int value = 10;</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EBEEA319-7BF2-43DF-852E-C85AA8774CBF}"/>
              </a:ext>
            </a:extLst>
          </p:cNvPr>
          <p:cNvGrpSpPr/>
          <p:nvPr/>
        </p:nvGrpSpPr>
        <p:grpSpPr>
          <a:xfrm>
            <a:off x="4239491" y="5045474"/>
            <a:ext cx="3366655" cy="1100441"/>
            <a:chOff x="2396106" y="3134380"/>
            <a:chExt cx="4675694" cy="705331"/>
          </a:xfrm>
        </p:grpSpPr>
        <p:sp>
          <p:nvSpPr>
            <p:cNvPr id="8" name="Rectangle 7">
              <a:extLst>
                <a:ext uri="{FF2B5EF4-FFF2-40B4-BE49-F238E27FC236}">
                  <a16:creationId xmlns:a16="http://schemas.microsoft.com/office/drawing/2014/main" id="{8C4A4A53-609F-4CF8-B35A-0E750F8277E9}"/>
                </a:ext>
              </a:extLst>
            </p:cNvPr>
            <p:cNvSpPr/>
            <p:nvPr/>
          </p:nvSpPr>
          <p:spPr>
            <a:xfrm>
              <a:off x="2396106" y="3134380"/>
              <a:ext cx="4675694" cy="7053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Console Output: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w="0"/>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Courier New" panose="02070309020205020404" pitchFamily="49" charset="0"/>
                </a:rPr>
                <a:t>Value1 and value2</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 are not equal.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Value2 and value3 are equal.</a:t>
              </a:r>
            </a:p>
          </p:txBody>
        </p:sp>
        <p:cxnSp>
          <p:nvCxnSpPr>
            <p:cNvPr id="9" name="Straight Connector 8">
              <a:extLst>
                <a:ext uri="{FF2B5EF4-FFF2-40B4-BE49-F238E27FC236}">
                  <a16:creationId xmlns:a16="http://schemas.microsoft.com/office/drawing/2014/main" id="{552DF449-38B6-4D8A-A283-4991A6D3E4DA}"/>
                </a:ext>
              </a:extLst>
            </p:cNvPr>
            <p:cNvCxnSpPr/>
            <p:nvPr/>
          </p:nvCxnSpPr>
          <p:spPr>
            <a:xfrm>
              <a:off x="2396106" y="3395368"/>
              <a:ext cx="4675694" cy="0"/>
            </a:xfrm>
            <a:prstGeom prst="line">
              <a:avLst/>
            </a:prstGeom>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68489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0"/>
                                  </p:iterate>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2" end="2"/>
                                            </p:txEl>
                                          </p:spTgt>
                                        </p:tgtEl>
                                        <p:attrNameLst>
                                          <p:attrName>style.fontWeight</p:attrName>
                                        </p:attrNameLst>
                                      </p:cBhvr>
                                      <p:to>
                                        <p:strVal val="bold"/>
                                      </p:to>
                                    </p:set>
                                  </p:childTnLst>
                                </p:cTn>
                              </p:par>
                              <p:par>
                                <p:cTn id="57" presetID="15" presetClass="emph" presetSubtype="0" nodeType="withEffect">
                                  <p:stCondLst>
                                    <p:cond delay="0"/>
                                  </p:stCondLst>
                                  <p:iterate type="lt">
                                    <p:tmAbs val="25"/>
                                  </p:iterate>
                                  <p:childTnLst>
                                    <p:set>
                                      <p:cBhvr override="childStyle">
                                        <p:cTn id="58" dur="indefinite"/>
                                        <p:tgtEl>
                                          <p:spTgt spid="6">
                                            <p:txEl>
                                              <p:pRg st="3" end="3"/>
                                            </p:txEl>
                                          </p:spTgt>
                                        </p:tgtEl>
                                        <p:attrNameLst>
                                          <p:attrName>style.fontWeight</p:attrName>
                                        </p:attrNameLst>
                                      </p:cBhvr>
                                      <p:to>
                                        <p:strVal val="bold"/>
                                      </p:to>
                                    </p:set>
                                  </p:childTnLst>
                                </p:cTn>
                              </p:par>
                              <p:par>
                                <p:cTn id="59" presetID="15" presetClass="emph" presetSubtype="0" nodeType="withEffect">
                                  <p:stCondLst>
                                    <p:cond delay="0"/>
                                  </p:stCondLst>
                                  <p:iterate type="lt">
                                    <p:tmAbs val="25"/>
                                  </p:iterate>
                                  <p:childTnLst>
                                    <p:set>
                                      <p:cBhvr override="childStyle">
                                        <p:cTn id="60" dur="indefinite"/>
                                        <p:tgtEl>
                                          <p:spTgt spid="6">
                                            <p:txEl>
                                              <p:pRg st="5" end="5"/>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6">
                                            <p:txEl>
                                              <p:pRg st="4" end="4"/>
                                            </p:txEl>
                                          </p:spTgt>
                                        </p:tgtEl>
                                        <p:attrNameLst>
                                          <p:attrName>style.fontWeight</p:attrName>
                                        </p:attrNameLst>
                                      </p:cBhvr>
                                      <p:to>
                                        <p:strVal val="bold"/>
                                      </p:to>
                                    </p:set>
                                  </p:childTnLst>
                                </p:cTn>
                              </p:par>
                              <p:par>
                                <p:cTn id="65" presetID="15" presetClass="emph" presetSubtype="0" nodeType="withEffect">
                                  <p:stCondLst>
                                    <p:cond delay="0"/>
                                  </p:stCondLst>
                                  <p:iterate type="lt">
                                    <p:tmAbs val="25"/>
                                  </p:iterate>
                                  <p:childTnLst>
                                    <p:set>
                                      <p:cBhvr override="childStyle">
                                        <p:cTn id="66" dur="indefinite"/>
                                        <p:tgtEl>
                                          <p:spTgt spid="6">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equals() vs ==</a:t>
            </a:r>
            <a:endParaRPr dirty="0"/>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latin typeface="Courier New" panose="02070309020205020404" pitchFamily="49" charset="0"/>
                <a:cs typeface="Courier New" panose="02070309020205020404" pitchFamily="49" charset="0"/>
              </a:rPr>
              <a:t>.equals()</a:t>
            </a:r>
            <a:r>
              <a:rPr lang="en-US" sz="2590" dirty="0"/>
              <a:t> determines equivalency – whether two objects share the same state.</a:t>
            </a:r>
          </a:p>
          <a:p>
            <a:pPr marL="800100" lvl="1" indent="-342900">
              <a:lnSpc>
                <a:spcPct val="80000"/>
              </a:lnSpc>
              <a:spcBef>
                <a:spcPts val="0"/>
              </a:spcBef>
              <a:buSzPts val="2590"/>
              <a:buChar char="•"/>
            </a:pPr>
            <a:r>
              <a:rPr lang="en-US" dirty="0"/>
              <a:t>NOTE: by default, </a:t>
            </a:r>
            <a:r>
              <a:rPr lang="en-US" dirty="0">
                <a:latin typeface="Courier New" panose="02070309020205020404" pitchFamily="49" charset="0"/>
                <a:cs typeface="Courier New" panose="02070309020205020404" pitchFamily="49" charset="0"/>
              </a:rPr>
              <a:t>.equals() </a:t>
            </a:r>
            <a:r>
              <a:rPr lang="en-US" dirty="0"/>
              <a:t>performs the same comparison as ‘==‘.</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1BAE-D56C-4583-8324-396A314263B0}"/>
              </a:ext>
            </a:extLst>
          </p:cNvPr>
          <p:cNvSpPr>
            <a:spLocks noGrp="1"/>
          </p:cNvSpPr>
          <p:nvPr>
            <p:ph type="title"/>
          </p:nvPr>
        </p:nvSpPr>
        <p:spPr/>
        <p:txBody>
          <a:bodyPr/>
          <a:lstStyle/>
          <a:p>
            <a:r>
              <a:rPr lang="en-US" dirty="0" err="1"/>
              <a:t>toString</a:t>
            </a:r>
            <a:r>
              <a:rPr lang="en-US" dirty="0"/>
              <a:t>() method</a:t>
            </a:r>
          </a:p>
        </p:txBody>
      </p:sp>
      <p:sp>
        <p:nvSpPr>
          <p:cNvPr id="3" name="Text Placeholder 2">
            <a:extLst>
              <a:ext uri="{FF2B5EF4-FFF2-40B4-BE49-F238E27FC236}">
                <a16:creationId xmlns:a16="http://schemas.microsoft.com/office/drawing/2014/main" id="{56800A46-1E54-47AE-B06A-883C4F9805CE}"/>
              </a:ext>
            </a:extLst>
          </p:cNvPr>
          <p:cNvSpPr>
            <a:spLocks noGrp="1"/>
          </p:cNvSpPr>
          <p:nvPr>
            <p:ph type="body" idx="1"/>
          </p:nvPr>
        </p:nvSpPr>
        <p:spPr>
          <a:xfrm>
            <a:off x="380010" y="1481447"/>
            <a:ext cx="8383980" cy="2595652"/>
          </a:xfrm>
        </p:spPr>
        <p:txBody>
          <a:bodyPr>
            <a:normAutofit fontScale="77500" lnSpcReduction="20000"/>
          </a:bodyPr>
          <a:lstStyle/>
          <a:p>
            <a:r>
              <a:rPr lang="en-US" dirty="0"/>
              <a:t>Whenever you try to represent an object as a String (such as using String concatenation or when you print an object using </a:t>
            </a:r>
            <a:r>
              <a:rPr lang="en-US" dirty="0" err="1"/>
              <a:t>System.out.println</a:t>
            </a:r>
            <a:r>
              <a:rPr lang="en-US" dirty="0"/>
              <a:t>) The object’s </a:t>
            </a:r>
            <a:r>
              <a:rPr lang="en-US" dirty="0" err="1"/>
              <a:t>toString</a:t>
            </a:r>
            <a:r>
              <a:rPr lang="en-US" dirty="0"/>
              <a:t>() method is implicitly called.</a:t>
            </a:r>
          </a:p>
          <a:p>
            <a:r>
              <a:rPr lang="en-US" dirty="0"/>
              <a:t>By default, the </a:t>
            </a:r>
            <a:r>
              <a:rPr lang="en-US" dirty="0" err="1"/>
              <a:t>toString</a:t>
            </a:r>
            <a:r>
              <a:rPr lang="en-US" dirty="0"/>
              <a:t>() method references the </a:t>
            </a:r>
            <a:r>
              <a:rPr lang="en-US" dirty="0" err="1"/>
              <a:t>hashcode</a:t>
            </a:r>
            <a:r>
              <a:rPr lang="en-US" dirty="0"/>
              <a:t> of an object. By default, the </a:t>
            </a:r>
            <a:r>
              <a:rPr lang="en-US" dirty="0" err="1"/>
              <a:t>hashcode</a:t>
            </a:r>
            <a:r>
              <a:rPr lang="en-US" dirty="0"/>
              <a:t> of an object relates to the memory address of an object. </a:t>
            </a:r>
          </a:p>
          <a:p>
            <a:r>
              <a:rPr lang="en-US" dirty="0"/>
              <a:t>That is why we see things like this:</a:t>
            </a:r>
          </a:p>
        </p:txBody>
      </p:sp>
      <p:sp>
        <p:nvSpPr>
          <p:cNvPr id="4" name="Slide Number Placeholder 3">
            <a:extLst>
              <a:ext uri="{FF2B5EF4-FFF2-40B4-BE49-F238E27FC236}">
                <a16:creationId xmlns:a16="http://schemas.microsoft.com/office/drawing/2014/main" id="{DC70FD88-2212-4E95-9F76-2D12F5763C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8" name="Picture 7" descr="A screenshot of a cell phone&#10;&#10;Description automatically generated">
            <a:extLst>
              <a:ext uri="{FF2B5EF4-FFF2-40B4-BE49-F238E27FC236}">
                <a16:creationId xmlns:a16="http://schemas.microsoft.com/office/drawing/2014/main" id="{E8F8F0D0-CB71-40BC-A8BE-444A87EDF4FD}"/>
              </a:ext>
            </a:extLst>
          </p:cNvPr>
          <p:cNvPicPr>
            <a:picLocks noChangeAspect="1"/>
          </p:cNvPicPr>
          <p:nvPr/>
        </p:nvPicPr>
        <p:blipFill>
          <a:blip r:embed="rId2"/>
          <a:stretch>
            <a:fillRect/>
          </a:stretch>
        </p:blipFill>
        <p:spPr>
          <a:xfrm>
            <a:off x="1604304" y="4078727"/>
            <a:ext cx="5935391" cy="2595652"/>
          </a:xfrm>
          <a:prstGeom prst="rect">
            <a:avLst/>
          </a:prstGeom>
        </p:spPr>
      </p:pic>
    </p:spTree>
    <p:extLst>
      <p:ext uri="{BB962C8B-B14F-4D97-AF65-F5344CB8AC3E}">
        <p14:creationId xmlns:p14="http://schemas.microsoft.com/office/powerpoint/2010/main" val="193109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62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new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372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int unbox(int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26191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Strings</a:t>
            </a:r>
            <a:endParaRPr dirty="0"/>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208266"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s1 = s1 + “s”;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1276311" cy="307777"/>
          </a:xfrm>
          <a:prstGeom prst="rect">
            <a:avLst/>
          </a:prstGeom>
          <a:noFill/>
        </p:spPr>
        <p:txBody>
          <a:bodyPr wrap="none" rtlCol="0">
            <a:spAutoFit/>
          </a:bodyPr>
          <a:lstStyle/>
          <a:p>
            <a:r>
              <a:rPr lang="en-US" dirty="0">
                <a:latin typeface="Segoe Print" panose="02000600000000000000" pitchFamily="2" charset="0"/>
              </a:rPr>
              <a:t>Hello, Hellos</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169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Common String Methods</a:t>
            </a:r>
            <a:endParaRPr dirty="0"/>
          </a:p>
        </p:txBody>
      </p:sp>
      <p:sp>
        <p:nvSpPr>
          <p:cNvPr id="247" name="Google Shape;247;p20"/>
          <p:cNvSpPr txBox="1">
            <a:spLocks noGrp="1"/>
          </p:cNvSpPr>
          <p:nvPr>
            <p:ph type="body" idx="1"/>
          </p:nvPr>
        </p:nvSpPr>
        <p:spPr>
          <a:xfrm>
            <a:off x="380010" y="1481445"/>
            <a:ext cx="8383980" cy="524739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SzPts val="2220"/>
              <a:buChar char="•"/>
            </a:pPr>
            <a:r>
              <a:rPr lang="en-US" sz="2000" dirty="0" err="1">
                <a:latin typeface="Courier New"/>
                <a:ea typeface="Courier New"/>
                <a:cs typeface="Courier New"/>
                <a:sym typeface="Courier New"/>
              </a:rPr>
              <a:t>charAt</a:t>
            </a:r>
            <a:r>
              <a:rPr lang="en-US" sz="2000" dirty="0">
                <a:latin typeface="Courier New"/>
                <a:ea typeface="Courier New"/>
                <a:cs typeface="Courier New"/>
                <a:sym typeface="Courier New"/>
              </a:rPr>
              <a:t>(int index) – Returns a char</a:t>
            </a:r>
            <a:endParaRPr sz="2000" dirty="0"/>
          </a:p>
          <a:p>
            <a:pPr marL="742950" lvl="1" indent="-285750" algn="l" rtl="0">
              <a:lnSpc>
                <a:spcPct val="90000"/>
              </a:lnSpc>
              <a:spcBef>
                <a:spcPts val="444"/>
              </a:spcBef>
              <a:spcAft>
                <a:spcPts val="0"/>
              </a:spcAft>
              <a:buSzPts val="2220"/>
              <a:buChar char="–"/>
            </a:pPr>
            <a:r>
              <a:rPr lang="en-US" sz="2000" dirty="0"/>
              <a:t>Returns the character at the specified position in the String. </a:t>
            </a:r>
            <a:endParaRPr sz="2000" dirty="0"/>
          </a:p>
          <a:p>
            <a:pPr marL="342900" lvl="0" indent="-342900" algn="l" rtl="0">
              <a:lnSpc>
                <a:spcPct val="90000"/>
              </a:lnSpc>
              <a:spcBef>
                <a:spcPts val="444"/>
              </a:spcBef>
              <a:spcAft>
                <a:spcPts val="0"/>
              </a:spcAft>
              <a:buSzPts val="2220"/>
              <a:buChar char="•"/>
            </a:pPr>
            <a:r>
              <a:rPr lang="en-US" sz="2000" dirty="0" err="1">
                <a:latin typeface="Courier New"/>
                <a:ea typeface="Courier New"/>
                <a:cs typeface="Courier New"/>
                <a:sym typeface="Courier New"/>
              </a:rPr>
              <a:t>indexOf</a:t>
            </a:r>
            <a:r>
              <a:rPr lang="en-US" sz="2000" dirty="0">
                <a:latin typeface="Courier New"/>
                <a:ea typeface="Courier New"/>
                <a:cs typeface="Courier New"/>
                <a:sym typeface="Courier New"/>
              </a:rPr>
              <a:t>(String str) – Returns an int</a:t>
            </a:r>
            <a:endParaRPr sz="2000" dirty="0"/>
          </a:p>
          <a:p>
            <a:pPr marL="742950" lvl="1" indent="-285750" algn="l" rtl="0">
              <a:lnSpc>
                <a:spcPct val="90000"/>
              </a:lnSpc>
              <a:spcBef>
                <a:spcPts val="444"/>
              </a:spcBef>
              <a:spcAft>
                <a:spcPts val="0"/>
              </a:spcAft>
              <a:buSzPts val="2220"/>
              <a:buChar char="–"/>
            </a:pPr>
            <a:r>
              <a:rPr lang="en-US" sz="2000" dirty="0"/>
              <a:t>Returns the position of the first occurrence of the specified substring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length() – Returns an int</a:t>
            </a:r>
            <a:endParaRPr sz="2000" dirty="0"/>
          </a:p>
          <a:p>
            <a:pPr marL="742950" lvl="1" indent="-285750" algn="l" rtl="0">
              <a:lnSpc>
                <a:spcPct val="90000"/>
              </a:lnSpc>
              <a:spcBef>
                <a:spcPts val="444"/>
              </a:spcBef>
              <a:spcAft>
                <a:spcPts val="0"/>
              </a:spcAft>
              <a:buSzPts val="2220"/>
              <a:buChar char="–"/>
            </a:pPr>
            <a:r>
              <a:rPr lang="en-US" sz="2000" dirty="0"/>
              <a:t>Returns the number of characters in the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substring(int </a:t>
            </a:r>
            <a:r>
              <a:rPr lang="en-US" sz="2000" dirty="0" err="1">
                <a:latin typeface="Courier New"/>
                <a:ea typeface="Courier New"/>
                <a:cs typeface="Courier New"/>
                <a:sym typeface="Courier New"/>
              </a:rPr>
              <a:t>beginIndex</a:t>
            </a:r>
            <a:r>
              <a:rPr lang="en-US" sz="2000" dirty="0">
                <a:latin typeface="Courier New"/>
                <a:ea typeface="Courier New"/>
                <a:cs typeface="Courier New"/>
                <a:sym typeface="Courier New"/>
              </a:rPr>
              <a:t>) – Returns a String</a:t>
            </a:r>
            <a:endParaRPr sz="2000" dirty="0"/>
          </a:p>
          <a:p>
            <a:pPr marL="742950" lvl="1" indent="-285750" algn="l" rtl="0">
              <a:lnSpc>
                <a:spcPct val="90000"/>
              </a:lnSpc>
              <a:spcBef>
                <a:spcPts val="444"/>
              </a:spcBef>
              <a:spcAft>
                <a:spcPts val="0"/>
              </a:spcAft>
              <a:buSzPts val="2220"/>
              <a:buChar char="–"/>
            </a:pPr>
            <a:r>
              <a:rPr lang="en-US" sz="2000" dirty="0"/>
              <a:t>Returns a substring starting from the given index of the parent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equals(String str) – Returns a </a:t>
            </a:r>
            <a:r>
              <a:rPr lang="en-US" sz="2000" dirty="0" err="1">
                <a:latin typeface="Courier New"/>
                <a:ea typeface="Courier New"/>
                <a:cs typeface="Courier New"/>
                <a:sym typeface="Courier New"/>
              </a:rPr>
              <a:t>boolean</a:t>
            </a:r>
            <a:endParaRPr sz="2000" dirty="0"/>
          </a:p>
          <a:p>
            <a:pPr marL="742950" lvl="1" indent="-285750" algn="l" rtl="0">
              <a:lnSpc>
                <a:spcPct val="90000"/>
              </a:lnSpc>
              <a:spcBef>
                <a:spcPts val="444"/>
              </a:spcBef>
              <a:spcAft>
                <a:spcPts val="0"/>
              </a:spcAft>
              <a:buSzPts val="2220"/>
              <a:buChar char="–"/>
            </a:pPr>
            <a:r>
              <a:rPr lang="en-US" sz="2000" dirty="0"/>
              <a:t>Returns whether the two strings have the same sequence of characters.</a:t>
            </a:r>
          </a:p>
          <a:p>
            <a:pPr marL="342900" lvl="0" indent="-342900">
              <a:lnSpc>
                <a:spcPct val="90000"/>
              </a:lnSpc>
              <a:spcBef>
                <a:spcPts val="444"/>
              </a:spcBef>
              <a:buSzPts val="2220"/>
            </a:pPr>
            <a:r>
              <a:rPr lang="en-US" sz="2000" dirty="0">
                <a:latin typeface="Courier New"/>
                <a:ea typeface="Courier New"/>
                <a:cs typeface="Courier New"/>
                <a:sym typeface="Courier New"/>
              </a:rPr>
              <a:t>intern() – Returns a String</a:t>
            </a:r>
            <a:endParaRPr lang="en-US" sz="2000" dirty="0"/>
          </a:p>
          <a:p>
            <a:pPr marL="742950" lvl="1" indent="-285750">
              <a:lnSpc>
                <a:spcPct val="90000"/>
              </a:lnSpc>
              <a:spcBef>
                <a:spcPts val="444"/>
              </a:spcBef>
              <a:buSzPts val="2220"/>
            </a:pPr>
            <a:r>
              <a:rPr lang="en-US" sz="2000" dirty="0"/>
              <a:t>Converts a String Object into the String literal form and adds it to the String pool.</a:t>
            </a:r>
          </a:p>
          <a:p>
            <a:pPr marL="342900" lvl="0" indent="-342900">
              <a:lnSpc>
                <a:spcPct val="90000"/>
              </a:lnSpc>
              <a:spcBef>
                <a:spcPts val="444"/>
              </a:spcBef>
              <a:buSzPts val="2220"/>
            </a:pPr>
            <a:r>
              <a:rPr lang="en-US" sz="2000" dirty="0" err="1">
                <a:latin typeface="Courier New"/>
                <a:ea typeface="Courier New"/>
                <a:cs typeface="Courier New"/>
                <a:sym typeface="Courier New"/>
              </a:rPr>
              <a:t>toLowerCase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lowercase letters.</a:t>
            </a:r>
          </a:p>
          <a:p>
            <a:pPr marL="342900" lvl="0" indent="-342900">
              <a:lnSpc>
                <a:spcPct val="90000"/>
              </a:lnSpc>
              <a:spcBef>
                <a:spcPts val="444"/>
              </a:spcBef>
              <a:buSzPts val="2220"/>
            </a:pPr>
            <a:r>
              <a:rPr lang="en-US" sz="2000" dirty="0" err="1">
                <a:latin typeface="Courier New"/>
                <a:ea typeface="Courier New"/>
                <a:cs typeface="Courier New"/>
                <a:sym typeface="Courier New"/>
              </a:rPr>
              <a:t>toUpperCase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uppercase letters.</a:t>
            </a:r>
            <a:endParaRPr lang="en-US" sz="2590" dirty="0"/>
          </a:p>
          <a:p>
            <a:pPr marL="342900" lvl="0" indent="-342900">
              <a:lnSpc>
                <a:spcPct val="90000"/>
              </a:lnSpc>
              <a:spcBef>
                <a:spcPts val="444"/>
              </a:spcBef>
              <a:buSzPts val="2220"/>
            </a:pPr>
            <a:r>
              <a:rPr lang="en-US" sz="2000" dirty="0">
                <a:latin typeface="Courier New"/>
                <a:ea typeface="Courier New"/>
                <a:cs typeface="Courier New"/>
                <a:sym typeface="Courier New"/>
              </a:rPr>
              <a:t>split(String regex) – Returns a String[]</a:t>
            </a:r>
            <a:endParaRPr lang="en-US" sz="2000" dirty="0"/>
          </a:p>
          <a:p>
            <a:pPr marL="742950" lvl="1" indent="-285750">
              <a:lnSpc>
                <a:spcPct val="90000"/>
              </a:lnSpc>
              <a:spcBef>
                <a:spcPts val="444"/>
              </a:spcBef>
              <a:buSzPts val="2220"/>
            </a:pPr>
            <a:r>
              <a:rPr lang="en-US" sz="2000" dirty="0"/>
              <a:t>Slices the String using the regular expression (or string) given.</a:t>
            </a:r>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String Builder &amp; String Buffer</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Since Strings are immutable, it becomes inefficient to use them when making many new Strings, for instance, creating a new String on each iteration of a for or while loop. Instead, we can use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classes to create mutable strings.</a:t>
            </a:r>
          </a:p>
          <a:p>
            <a:r>
              <a:rPr lang="en-US" dirty="0"/>
              <a:t>The difference between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is that </a:t>
            </a:r>
            <a:r>
              <a:rPr lang="en-US" dirty="0" err="1">
                <a:latin typeface="Courier New" panose="02070309020205020404" pitchFamily="49" charset="0"/>
                <a:cs typeface="Courier New" panose="02070309020205020404" pitchFamily="49" charset="0"/>
              </a:rPr>
              <a:t>StringBuffer</a:t>
            </a:r>
            <a:r>
              <a:rPr lang="en-US" dirty="0"/>
              <a:t> is synchronized.</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42834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int number; // instance scope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ex1.number = 10;</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ex2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ex2.number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and the JRE</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11862"/>
            <a:ext cx="8383980" cy="5426500"/>
          </a:xfrm>
        </p:spPr>
        <p:txBody>
          <a:bodyPr wrap="square">
            <a:normAutofit lnSpcReduction="10000"/>
          </a:bodyPr>
          <a:lstStyle/>
          <a:p>
            <a:pPr marL="285750" indent="-285750">
              <a:lnSpc>
                <a:spcPct val="90000"/>
              </a:lnSpc>
              <a:spcBef>
                <a:spcPts val="444"/>
              </a:spcBef>
              <a:buSzPts val="2220"/>
            </a:pPr>
            <a:r>
              <a:rPr lang="en-US" sz="2620" dirty="0"/>
              <a:t>So far, we have created many of our own classes, but 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r>
              <a:rPr lang="en-US" sz="2220" dirty="0"/>
              <a:t> (in the JRE)</a:t>
            </a:r>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5425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/examples</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package </a:t>
            </a:r>
            <a:r>
              <a:rPr lang="en-US" dirty="0" err="1">
                <a:latin typeface="Courier New" panose="02070309020205020404" pitchFamily="49" charset="0"/>
                <a:cs typeface="Courier New" panose="02070309020205020404" pitchFamily="49" charset="0"/>
              </a:rPr>
              <a:t>com.Revature.example</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	</a:t>
            </a:r>
          </a:p>
          <a:p>
            <a:pPr lvl="2"/>
            <a:r>
              <a:rPr lang="en-US"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The are many ways to collect user input in Java, we will focus on one method that is straightforward, the Scanner class.</a:t>
            </a:r>
          </a:p>
          <a:p>
            <a:pPr lvl="1"/>
            <a:r>
              <a:rPr lang="en-US" dirty="0"/>
              <a:t>The Scanner class causes program execution to pause while the user provides input into the console. When the user presses </a:t>
            </a:r>
            <a:r>
              <a:rPr lang="en-US" dirty="0">
                <a:latin typeface="Courier New" panose="02070309020205020404" pitchFamily="49" charset="0"/>
                <a:cs typeface="Courier New" panose="02070309020205020404" pitchFamily="49" charset="0"/>
              </a:rPr>
              <a:t>Enter/Return,</a:t>
            </a:r>
            <a:r>
              <a:rPr lang="en-US" dirty="0"/>
              <a:t>        the input is read and stored in a variable.</a:t>
            </a:r>
          </a:p>
          <a:p>
            <a:pPr lvl="1"/>
            <a:r>
              <a:rPr lang="en-US" dirty="0"/>
              <a:t>Syntax:</a:t>
            </a:r>
          </a:p>
          <a:p>
            <a:pPr marL="1016000" lvl="2" indent="0">
              <a:buNone/>
            </a:pPr>
            <a:r>
              <a:rPr lang="en-US" dirty="0"/>
              <a:t>Scanner </a:t>
            </a:r>
            <a:r>
              <a:rPr lang="en-US" dirty="0" err="1"/>
              <a:t>myScanner</a:t>
            </a:r>
            <a:r>
              <a:rPr lang="en-US" dirty="0"/>
              <a:t> = new Scanner(System.in);</a:t>
            </a:r>
          </a:p>
          <a:p>
            <a:pPr marL="1016000" lvl="2" indent="0">
              <a:buNone/>
            </a:pPr>
            <a:r>
              <a:rPr lang="en-US" dirty="0"/>
              <a:t>String str = </a:t>
            </a:r>
            <a:r>
              <a:rPr lang="en-US" dirty="0" err="1"/>
              <a:t>myScanner.nextLine</a:t>
            </a:r>
            <a:r>
              <a:rPr lang="en-US" dirty="0"/>
              <a:t>(); // String input</a:t>
            </a:r>
          </a:p>
          <a:p>
            <a:pPr marL="1016000" lvl="2" indent="0">
              <a:buNone/>
            </a:pPr>
            <a:r>
              <a:rPr lang="en-US" dirty="0"/>
              <a:t>int num = </a:t>
            </a:r>
            <a:r>
              <a:rPr lang="en-US" dirty="0" err="1"/>
              <a:t>myScanner.nextInt</a:t>
            </a:r>
            <a:r>
              <a:rPr lang="en-US" dirty="0"/>
              <a:t>(); // Integer input</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31</a:t>
            </a:fld>
            <a:endParaRPr lang="en-US"/>
          </a:p>
        </p:txBody>
      </p:sp>
      <p:grpSp>
        <p:nvGrpSpPr>
          <p:cNvPr id="35" name="Group 34">
            <a:extLst>
              <a:ext uri="{FF2B5EF4-FFF2-40B4-BE49-F238E27FC236}">
                <a16:creationId xmlns:a16="http://schemas.microsoft.com/office/drawing/2014/main" id="{0B241F78-387E-407A-A5D7-9D5797D66142}"/>
              </a:ext>
            </a:extLst>
          </p:cNvPr>
          <p:cNvGrpSpPr/>
          <p:nvPr/>
        </p:nvGrpSpPr>
        <p:grpSpPr>
          <a:xfrm>
            <a:off x="7006241" y="3744427"/>
            <a:ext cx="431083" cy="257893"/>
            <a:chOff x="6042991" y="4465982"/>
            <a:chExt cx="708858" cy="424070"/>
          </a:xfrm>
        </p:grpSpPr>
        <p:cxnSp>
          <p:nvCxnSpPr>
            <p:cNvPr id="6" name="Connector: Elbow 5">
              <a:extLst>
                <a:ext uri="{FF2B5EF4-FFF2-40B4-BE49-F238E27FC236}">
                  <a16:creationId xmlns:a16="http://schemas.microsoft.com/office/drawing/2014/main" id="{3746173E-AF87-4E75-876D-7BA37EEB3C3F}"/>
                </a:ext>
              </a:extLst>
            </p:cNvPr>
            <p:cNvCxnSpPr>
              <a:cxnSpLocks/>
            </p:cNvCxnSpPr>
            <p:nvPr/>
          </p:nvCxnSpPr>
          <p:spPr>
            <a:xfrm>
              <a:off x="6216854" y="4598504"/>
              <a:ext cx="346565" cy="173438"/>
            </a:xfrm>
            <a:prstGeom prst="bentConnector3">
              <a:avLst>
                <a:gd name="adj1" fmla="val 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CEA11E-AF17-4870-8F8F-A89D8FF79DE6}"/>
                </a:ext>
              </a:extLst>
            </p:cNvPr>
            <p:cNvCxnSpPr>
              <a:cxnSpLocks/>
            </p:cNvCxnSpPr>
            <p:nvPr/>
          </p:nvCxnSpPr>
          <p:spPr>
            <a:xfrm>
              <a:off x="6042991" y="4465982"/>
              <a:ext cx="0" cy="424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61D6AB-98D8-44F8-935D-AF562E66402B}"/>
                </a:ext>
              </a:extLst>
            </p:cNvPr>
            <p:cNvCxnSpPr>
              <a:cxnSpLocks/>
            </p:cNvCxnSpPr>
            <p:nvPr/>
          </p:nvCxnSpPr>
          <p:spPr>
            <a:xfrm flipH="1">
              <a:off x="6042992" y="4890052"/>
              <a:ext cx="708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0745D5-F1B0-4F96-AF4A-62115BD5059F}"/>
                </a:ext>
              </a:extLst>
            </p:cNvPr>
            <p:cNvCxnSpPr>
              <a:cxnSpLocks/>
            </p:cNvCxnSpPr>
            <p:nvPr/>
          </p:nvCxnSpPr>
          <p:spPr>
            <a:xfrm flipH="1">
              <a:off x="6042991" y="4465982"/>
              <a:ext cx="410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D5C301-86A4-44A4-BDA0-2211DF923F1D}"/>
                </a:ext>
              </a:extLst>
            </p:cNvPr>
            <p:cNvCxnSpPr>
              <a:cxnSpLocks/>
            </p:cNvCxnSpPr>
            <p:nvPr/>
          </p:nvCxnSpPr>
          <p:spPr>
            <a:xfrm flipH="1">
              <a:off x="6453809" y="4598504"/>
              <a:ext cx="29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1AC3D3-8AE8-49FE-932B-2DEA339A5E7B}"/>
                </a:ext>
              </a:extLst>
            </p:cNvPr>
            <p:cNvCxnSpPr>
              <a:cxnSpLocks/>
            </p:cNvCxnSpPr>
            <p:nvPr/>
          </p:nvCxnSpPr>
          <p:spPr>
            <a:xfrm flipH="1" flipV="1">
              <a:off x="6751848" y="4598504"/>
              <a:ext cx="1" cy="291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C1BE24-0795-461C-840F-6D95CE563798}"/>
                </a:ext>
              </a:extLst>
            </p:cNvPr>
            <p:cNvCxnSpPr>
              <a:cxnSpLocks/>
            </p:cNvCxnSpPr>
            <p:nvPr/>
          </p:nvCxnSpPr>
          <p:spPr>
            <a:xfrm>
              <a:off x="6453809" y="4465982"/>
              <a:ext cx="0" cy="13252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773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Javadoc is the documentation for the Java language.</a:t>
            </a:r>
            <a:endParaRPr dirty="0"/>
          </a:p>
          <a:p>
            <a:pPr marL="342900" lvl="0" indent="-165100" algn="l" rtl="0">
              <a:spcBef>
                <a:spcPts val="560"/>
              </a:spcBef>
              <a:spcAft>
                <a:spcPts val="0"/>
              </a:spcAft>
              <a:buSzPts val="2800"/>
              <a:buNone/>
            </a:pPr>
            <a:endParaRPr dirty="0"/>
          </a:p>
          <a:p>
            <a:pPr marL="342900" lvl="0" indent="-342900" algn="l" rtl="0">
              <a:spcBef>
                <a:spcPts val="300"/>
              </a:spcBef>
              <a:spcAft>
                <a:spcPts val="0"/>
              </a:spcAft>
              <a:buSzPts val="1500"/>
              <a:buChar char="•"/>
            </a:pPr>
            <a:r>
              <a:rPr lang="en-US" sz="1500" u="sng" dirty="0">
                <a:solidFill>
                  <a:schemeClr val="hlink"/>
                </a:solidFill>
                <a:hlinkClick r:id="rId3"/>
              </a:rPr>
              <a:t>https://docs.oracle.com/javase/9/docs/api/overview-summary.html</a:t>
            </a:r>
            <a:endParaRPr sz="1500" dirty="0"/>
          </a:p>
          <a:p>
            <a:pPr marL="342900" lvl="0" indent="-247650" algn="l" rtl="0">
              <a:spcBef>
                <a:spcPts val="300"/>
              </a:spcBef>
              <a:spcAft>
                <a:spcPts val="0"/>
              </a:spcAft>
              <a:buSzPts val="1500"/>
              <a:buNone/>
            </a:pPr>
            <a:endParaRPr sz="1500" dirty="0"/>
          </a:p>
          <a:p>
            <a:pPr marL="342900" lvl="0" indent="-342900" algn="l" rtl="0">
              <a:spcBef>
                <a:spcPts val="560"/>
              </a:spcBef>
              <a:spcAft>
                <a:spcPts val="0"/>
              </a:spcAft>
              <a:buSzPts val="2800"/>
              <a:buChar char="•"/>
            </a:pPr>
            <a:r>
              <a:rPr lang="en-US" dirty="0"/>
              <a:t>The Javadoc describes every class and method in the Java API.</a:t>
            </a:r>
            <a:endParaRPr dirty="0"/>
          </a:p>
          <a:p>
            <a:pPr marL="342900" lvl="0" indent="-165100" algn="l" rtl="0">
              <a:spcBef>
                <a:spcPts val="560"/>
              </a:spcBef>
              <a:spcAft>
                <a:spcPts val="0"/>
              </a:spcAft>
              <a:buSzPts val="2800"/>
              <a:buNone/>
            </a:pPr>
            <a:endParaRPr dirty="0"/>
          </a:p>
          <a:p>
            <a:pPr marL="342900" lvl="0" indent="-165100" algn="l" rtl="0">
              <a:spcBef>
                <a:spcPts val="560"/>
              </a:spcBef>
              <a:spcAft>
                <a:spcPts val="0"/>
              </a:spcAft>
              <a:buSzPts val="2800"/>
              <a:buNone/>
            </a:pP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What are Annotations</a:t>
            </a:r>
            <a:endParaRPr dirty="0"/>
          </a:p>
        </p:txBody>
      </p:sp>
      <p:sp>
        <p:nvSpPr>
          <p:cNvPr id="226" name="Google Shape;226;p17"/>
          <p:cNvSpPr txBox="1">
            <a:spLocks noGrp="1"/>
          </p:cNvSpPr>
          <p:nvPr>
            <p:ph type="body" idx="1"/>
          </p:nvPr>
        </p:nvSpPr>
        <p:spPr>
          <a:xfrm>
            <a:off x="380010" y="1438182"/>
            <a:ext cx="8384100" cy="487922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special constructs that provide metadata (‘meta’ means data, so information about the data) about a particular resource. </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denoted by the </a:t>
            </a:r>
            <a:r>
              <a:rPr lang="en-US" i="1" dirty="0">
                <a:latin typeface="+mn-lt"/>
                <a:cs typeface="Courier New" panose="02070309020205020404" pitchFamily="49" charset="0"/>
              </a:rPr>
              <a:t>‘@’</a:t>
            </a:r>
            <a:r>
              <a:rPr lang="en-US" dirty="0">
                <a:latin typeface="+mn-lt"/>
                <a:cs typeface="Courier New" panose="02070309020205020404" pitchFamily="49" charset="0"/>
              </a:rPr>
              <a:t> symbol, followed by the name of the annotation.</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can be used to enforce rules or provide some functionality.</a:t>
            </a:r>
          </a:p>
          <a:p>
            <a:pPr marL="342900" lvl="0" indent="-342900" algn="l" rtl="0">
              <a:lnSpc>
                <a:spcPct val="90000"/>
              </a:lnSpc>
              <a:spcBef>
                <a:spcPts val="0"/>
              </a:spcBef>
              <a:spcAft>
                <a:spcPts val="0"/>
              </a:spcAft>
              <a:buSzPts val="2800"/>
              <a:buChar char="•"/>
            </a:pPr>
            <a:endParaRPr lang="en-US" dirty="0">
              <a:latin typeface="+mn-lt"/>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@Override</a:t>
            </a:r>
          </a:p>
          <a:p>
            <a:pPr marL="800100" lvl="1" indent="-342900">
              <a:lnSpc>
                <a:spcPct val="90000"/>
              </a:lnSpc>
              <a:spcBef>
                <a:spcPts val="0"/>
              </a:spcBef>
              <a:buSzPts val="2800"/>
              <a:buChar char="•"/>
            </a:pPr>
            <a:r>
              <a:rPr lang="en-US" dirty="0">
                <a:latin typeface="+mn-lt"/>
                <a:cs typeface="Courier New" panose="02070309020205020404" pitchFamily="49" charset="0"/>
              </a:rPr>
              <a:t>Declares the method must override an inherited method. If it does not, a compilation error will occur.</a:t>
            </a: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@Deprecated</a:t>
            </a:r>
          </a:p>
          <a:p>
            <a:pPr marL="800100" lvl="1" indent="-342900">
              <a:lnSpc>
                <a:spcPct val="90000"/>
              </a:lnSpc>
              <a:spcBef>
                <a:spcPts val="0"/>
              </a:spcBef>
              <a:buSzPts val="2800"/>
              <a:buFont typeface="Arial"/>
              <a:buChar char="•"/>
            </a:pPr>
            <a:r>
              <a:rPr lang="en-US" dirty="0">
                <a:cs typeface="Courier New" panose="02070309020205020404" pitchFamily="49" charset="0"/>
              </a:rPr>
              <a:t>Marks a method as obsolete, resulting in a compilation warning anywhere it is used.</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@SuppressWarning</a:t>
            </a:r>
          </a:p>
          <a:p>
            <a:pPr marL="800100" lvl="1" indent="-342900">
              <a:lnSpc>
                <a:spcPct val="90000"/>
              </a:lnSpc>
              <a:spcBef>
                <a:spcPts val="0"/>
              </a:spcBef>
              <a:buSzPts val="2800"/>
              <a:buFont typeface="Arial"/>
              <a:buChar char="•"/>
            </a:pPr>
            <a:r>
              <a:rPr lang="en-US" dirty="0">
                <a:cs typeface="Courier New" panose="02070309020205020404" pitchFamily="49" charset="0"/>
              </a:rPr>
              <a:t>Instructs the compiler to suppress compilation warnings.</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@FunctionalInterface</a:t>
            </a:r>
          </a:p>
          <a:p>
            <a:pPr marL="800100" lvl="1" indent="-342900">
              <a:lnSpc>
                <a:spcPct val="90000"/>
              </a:lnSpc>
              <a:spcBef>
                <a:spcPts val="0"/>
              </a:spcBef>
              <a:buSzPts val="2800"/>
              <a:buFont typeface="Arial"/>
              <a:buChar char="•"/>
            </a:pPr>
            <a:r>
              <a:rPr lang="en-US" dirty="0">
                <a:cs typeface="Courier New" panose="02070309020205020404" pitchFamily="49" charset="0"/>
              </a:rPr>
              <a:t>Denotes the interface as a functional interface (an interface with a single method).</a:t>
            </a:r>
            <a:endParaRPr lang="en-US" dirty="0">
              <a:latin typeface="Courier New" panose="02070309020205020404" pitchFamily="49" charset="0"/>
              <a:cs typeface="Courier New" panose="02070309020205020404" pitchFamily="49" charset="0"/>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ex1.printString();</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error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printString</a:t>
            </a:r>
            <a:r>
              <a:rPr lang="en-US" sz="1400" dirty="0">
                <a:latin typeface="Courier New" panose="02070309020205020404" pitchFamily="49" charset="0"/>
                <a:cs typeface="Courier New" panose="02070309020205020404" pitchFamily="49" charset="0"/>
              </a:rPr>
              <a:t>(String input)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“Created in method”;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(input);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if (true)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word = “</a:t>
            </a:r>
            <a:r>
              <a:rPr lang="en-US" sz="1400" dirty="0" err="1">
                <a:latin typeface="Courier New" panose="02070309020205020404" pitchFamily="49" charset="0"/>
                <a:cs typeface="Courier New" panose="02070309020205020404" pitchFamily="49" charset="0"/>
              </a:rPr>
              <a:t>Revature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 // error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count++;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71779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with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setNumber</a:t>
            </a:r>
            <a:r>
              <a:rPr lang="en-US" sz="1400" dirty="0">
                <a:latin typeface="Courier New" panose="02070309020205020404" pitchFamily="49" charset="0"/>
                <a:cs typeface="Courier New" panose="02070309020205020404" pitchFamily="49" charset="0"/>
              </a:rPr>
              <a:t>(int number)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this.number</a:t>
            </a:r>
            <a:r>
              <a:rPr lang="en-US" sz="1400" dirty="0">
                <a:latin typeface="Courier New" panose="02070309020205020404" pitchFamily="49" charset="0"/>
                <a:cs typeface="Courier New" panose="02070309020205020404" pitchFamily="49" charset="0"/>
              </a:rPr>
              <a:t> =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9644</TotalTime>
  <Words>3388</Words>
  <Application>Microsoft Office PowerPoint</Application>
  <PresentationFormat>On-screen Show (4:3)</PresentationFormat>
  <Paragraphs>441</Paragraphs>
  <Slides>35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Segoe Print</vt:lpstr>
      <vt:lpstr>2_Custom Design</vt:lpstr>
      <vt:lpstr>The Scopes, Modifiers, Object Class and other APIs</vt:lpstr>
      <vt:lpstr>Scopes</vt:lpstr>
      <vt:lpstr>Scopes - Instance</vt:lpstr>
      <vt:lpstr>Scopes - Method</vt:lpstr>
      <vt:lpstr>Scopes - Block</vt:lpstr>
      <vt:lpstr>The static Keyword</vt:lpstr>
      <vt:lpstr>Static Variables</vt:lpstr>
      <vt:lpstr>static Restrictions</vt:lpstr>
      <vt:lpstr>Scope Naming Rules</vt:lpstr>
      <vt:lpstr>Pass By Value (Primitives)</vt:lpstr>
      <vt:lpstr>Pass By Value (Objects)</vt:lpstr>
      <vt:lpstr>Pass By Value (Objects)</vt:lpstr>
      <vt:lpstr>Non-Access Modifiers (important ones)</vt:lpstr>
      <vt:lpstr>Non-Access Modifiers (other ones)</vt:lpstr>
      <vt:lpstr>The final Keyword</vt:lpstr>
      <vt:lpstr>The Abstract Keyword - Classes and Methods</vt:lpstr>
      <vt:lpstr>The Object Class</vt:lpstr>
      <vt:lpstr>Object Class Methods</vt:lpstr>
      <vt:lpstr>==</vt:lpstr>
      <vt:lpstr>Example:</vt:lpstr>
      <vt:lpstr>equals() vs ==</vt:lpstr>
      <vt:lpstr>toString() method</vt:lpstr>
      <vt:lpstr>Wrapper Classes</vt:lpstr>
      <vt:lpstr>Autoboxing</vt:lpstr>
      <vt:lpstr>Unboxing</vt:lpstr>
      <vt:lpstr>Strings</vt:lpstr>
      <vt:lpstr>Let’s take the following program</vt:lpstr>
      <vt:lpstr>Common String Methods</vt:lpstr>
      <vt:lpstr>String Builder &amp; String Buffer</vt:lpstr>
      <vt:lpstr>Packages and the JRE</vt:lpstr>
      <vt:lpstr>Package Structure </vt:lpstr>
      <vt:lpstr>Scanner Class</vt:lpstr>
      <vt:lpstr>The Javadoc</vt:lpstr>
      <vt:lpstr>What are Annotations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Ezra Flom</cp:lastModifiedBy>
  <cp:revision>136</cp:revision>
  <dcterms:modified xsi:type="dcterms:W3CDTF">2021-04-15T03:31:21Z</dcterms:modified>
</cp:coreProperties>
</file>