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43"/>
  </p:notesMasterIdLst>
  <p:sldIdLst>
    <p:sldId id="256" r:id="rId2"/>
    <p:sldId id="279" r:id="rId3"/>
    <p:sldId id="294" r:id="rId4"/>
    <p:sldId id="308" r:id="rId5"/>
    <p:sldId id="309" r:id="rId6"/>
    <p:sldId id="260" r:id="rId7"/>
    <p:sldId id="281" r:id="rId8"/>
    <p:sldId id="310" r:id="rId9"/>
    <p:sldId id="330" r:id="rId10"/>
    <p:sldId id="278" r:id="rId11"/>
    <p:sldId id="316" r:id="rId12"/>
    <p:sldId id="312" r:id="rId13"/>
    <p:sldId id="313" r:id="rId14"/>
    <p:sldId id="314" r:id="rId15"/>
    <p:sldId id="315" r:id="rId16"/>
    <p:sldId id="317" r:id="rId17"/>
    <p:sldId id="318" r:id="rId18"/>
    <p:sldId id="263" r:id="rId19"/>
    <p:sldId id="319" r:id="rId20"/>
    <p:sldId id="265" r:id="rId21"/>
    <p:sldId id="320" r:id="rId22"/>
    <p:sldId id="321" r:id="rId23"/>
    <p:sldId id="264" r:id="rId24"/>
    <p:sldId id="322" r:id="rId25"/>
    <p:sldId id="327" r:id="rId26"/>
    <p:sldId id="266" r:id="rId27"/>
    <p:sldId id="311" r:id="rId28"/>
    <p:sldId id="324" r:id="rId29"/>
    <p:sldId id="326" r:id="rId30"/>
    <p:sldId id="325" r:id="rId31"/>
    <p:sldId id="288" r:id="rId32"/>
    <p:sldId id="289" r:id="rId33"/>
    <p:sldId id="290" r:id="rId34"/>
    <p:sldId id="323" r:id="rId35"/>
    <p:sldId id="298" r:id="rId36"/>
    <p:sldId id="291" r:id="rId37"/>
    <p:sldId id="292" r:id="rId38"/>
    <p:sldId id="328" r:id="rId39"/>
    <p:sldId id="329" r:id="rId40"/>
    <p:sldId id="293" r:id="rId41"/>
    <p:sldId id="270" r:id="rId4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4" d="100"/>
          <a:sy n="114" d="100"/>
        </p:scale>
        <p:origin x="1524"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1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28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50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169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6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81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8.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NUL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NULL"/><Relationship Id="rId2" Type="http://schemas.openxmlformats.org/officeDocument/2006/relationships/notesSlide" Target="../notesSlides/notesSlide9.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8.xml"/><Relationship Id="rId14"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6" y="320634"/>
            <a:ext cx="6701577"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Operators, Methods, Arrays and Flow Control</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Recall that, after creation of a class, we must create an instance of it to reference the field members or methods therein.</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daisy = new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27663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Passing data into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With a parameter list, arguments of the same type must be passed in the same order. Multiple parameters and arguments can be separated with commas.</a:t>
            </a:r>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1169428" y="2645899"/>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dog is enjoying a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1" name="Group 10">
            <a:extLst>
              <a:ext uri="{FF2B5EF4-FFF2-40B4-BE49-F238E27FC236}">
                <a16:creationId xmlns:a16="http://schemas.microsoft.com/office/drawing/2014/main" id="{A9B9590B-61E3-42F9-A4AA-0E59F553C3CF}"/>
              </a:ext>
            </a:extLst>
          </p:cNvPr>
          <p:cNvGrpSpPr/>
          <p:nvPr/>
        </p:nvGrpSpPr>
        <p:grpSpPr>
          <a:xfrm>
            <a:off x="2959513" y="2548930"/>
            <a:ext cx="5101753" cy="1101038"/>
            <a:chOff x="2959513" y="2548930"/>
            <a:chExt cx="5101753" cy="1101038"/>
          </a:xfrm>
        </p:grpSpPr>
        <p:grpSp>
          <p:nvGrpSpPr>
            <p:cNvPr id="9" name="Group 8">
              <a:extLst>
                <a:ext uri="{FF2B5EF4-FFF2-40B4-BE49-F238E27FC236}">
                  <a16:creationId xmlns:a16="http://schemas.microsoft.com/office/drawing/2014/main" id="{F2080E37-6218-4032-B9D7-C7F5A8FA7097}"/>
                </a:ext>
              </a:extLst>
            </p:cNvPr>
            <p:cNvGrpSpPr/>
            <p:nvPr/>
          </p:nvGrpSpPr>
          <p:grpSpPr>
            <a:xfrm>
              <a:off x="3489040" y="2548930"/>
              <a:ext cx="4572226" cy="976612"/>
              <a:chOff x="4412201" y="2452388"/>
              <a:chExt cx="4572226" cy="976612"/>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4412201" y="2849732"/>
                <a:ext cx="1473693" cy="29296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7405460" y="2452388"/>
                <a:ext cx="1578967" cy="976612"/>
              </a:xfrm>
              <a:prstGeom prst="accentCallout1">
                <a:avLst>
                  <a:gd name="adj1" fmla="val 18750"/>
                  <a:gd name="adj2" fmla="val -8333"/>
                  <a:gd name="adj3" fmla="val 43297"/>
                  <a:gd name="adj4" fmla="val -97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reference this parameter using the name given.</a:t>
                </a:r>
              </a:p>
            </p:txBody>
          </p:sp>
        </p:grpSp>
        <p:sp>
          <p:nvSpPr>
            <p:cNvPr id="18" name="Rectangle: Rounded Corners 17">
              <a:extLst>
                <a:ext uri="{FF2B5EF4-FFF2-40B4-BE49-F238E27FC236}">
                  <a16:creationId xmlns:a16="http://schemas.microsoft.com/office/drawing/2014/main" id="{59850F5D-5ABA-4314-A95D-57F6450CCAEA}"/>
                </a:ext>
              </a:extLst>
            </p:cNvPr>
            <p:cNvSpPr/>
            <p:nvPr/>
          </p:nvSpPr>
          <p:spPr>
            <a:xfrm>
              <a:off x="2959513" y="3434685"/>
              <a:ext cx="656209" cy="21528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allout: Line with Accent Bar 18">
            <a:extLst>
              <a:ext uri="{FF2B5EF4-FFF2-40B4-BE49-F238E27FC236}">
                <a16:creationId xmlns:a16="http://schemas.microsoft.com/office/drawing/2014/main" id="{76DE1461-409F-45CF-9D19-9D89111E6627}"/>
              </a:ext>
            </a:extLst>
          </p:cNvPr>
          <p:cNvSpPr/>
          <p:nvPr/>
        </p:nvSpPr>
        <p:spPr>
          <a:xfrm>
            <a:off x="6709212" y="5128450"/>
            <a:ext cx="2161309" cy="976612"/>
          </a:xfrm>
          <a:prstGeom prst="accentCallout1">
            <a:avLst>
              <a:gd name="adj1" fmla="val 79655"/>
              <a:gd name="adj2" fmla="val -7771"/>
              <a:gd name="adj3" fmla="val 34207"/>
              <a:gd name="adj4" fmla="val -10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invoking the method, we must match the parameter type</a:t>
            </a:r>
          </a:p>
        </p:txBody>
      </p:sp>
    </p:spTree>
    <p:extLst>
      <p:ext uri="{BB962C8B-B14F-4D97-AF65-F5344CB8AC3E}">
        <p14:creationId xmlns:p14="http://schemas.microsoft.com/office/powerpoint/2010/main" val="37336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dirty="0"/>
              <a:t>Now </a:t>
            </a:r>
            <a:r>
              <a:rPr lang="en-US" i="1" dirty="0"/>
              <a:t>this…</a:t>
            </a:r>
            <a:endParaRPr lang="en-US" dirty="0"/>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dirty="0"/>
              <a:t>So, what if we want the instructions in our method to affect the state of the object that the method is called on… </a:t>
            </a:r>
          </a:p>
          <a:p>
            <a:r>
              <a:rPr lang="en-US" dirty="0"/>
              <a:t>That’s why we have the ‘</a:t>
            </a:r>
            <a:r>
              <a:rPr lang="en-US" i="1" dirty="0"/>
              <a:t>this’ </a:t>
            </a:r>
            <a:r>
              <a:rPr lang="en-US" dirty="0"/>
              <a:t>keyword- a reference to the current object. </a:t>
            </a:r>
          </a:p>
          <a:p>
            <a:r>
              <a:rPr lang="en-US" dirty="0"/>
              <a:t>So, let’s see </a:t>
            </a:r>
            <a:r>
              <a:rPr lang="en-US" i="1" dirty="0"/>
              <a:t>this</a:t>
            </a:r>
            <a:r>
              <a:rPr lang="en-US" dirty="0"/>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772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dirty="0"/>
              <a:t>Let’s create a Dog class with an instance variable size. Let’s also create a grow method…</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5647" y="2435524"/>
            <a:ext cx="6191963" cy="1644069"/>
            <a:chOff x="2654014" y="2152319"/>
            <a:chExt cx="6191963"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654014" y="2846895"/>
              <a:ext cx="3718506"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386390" y="4595474"/>
            <a:ext cx="1463040" cy="902208"/>
          </a:xfrm>
          <a:prstGeom prst="accentCallout1">
            <a:avLst>
              <a:gd name="adj1" fmla="val 18750"/>
              <a:gd name="adj2" fmla="val -8333"/>
              <a:gd name="adj3" fmla="val 76618"/>
              <a:gd name="adj4" fmla="val -87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1041" y="3242619"/>
                  <a:ext cx="807480" cy="640440"/>
                </a:xfrm>
                <a:prstGeom prst="rect">
                  <a:avLst/>
                </a:prstGeom>
              </p:spPr>
            </p:pic>
          </mc:Fallback>
        </mc:AlternateContent>
      </p:grpSp>
    </p:spTree>
    <p:extLst>
      <p:ext uri="{BB962C8B-B14F-4D97-AF65-F5344CB8AC3E}">
        <p14:creationId xmlns:p14="http://schemas.microsoft.com/office/powerpoint/2010/main" val="33690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dirty="0"/>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368327"/>
            <a:ext cx="8383980" cy="5177947"/>
          </a:xfrm>
        </p:spPr>
        <p:txBody>
          <a:bodyPr/>
          <a:lstStyle/>
          <a:p>
            <a:r>
              <a:rPr lang="en-US" sz="2000" dirty="0">
                <a:latin typeface="+mn-lt"/>
              </a:rPr>
              <a:t>You may be wondering ‘couldn’t we have just done the following?’:</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146813" y="1948181"/>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16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growToSize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daisy.growToSize</a:t>
            </a:r>
            <a:r>
              <a:rPr lang="en-US" sz="1400" dirty="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5717894" y="3428999"/>
            <a:ext cx="2263130" cy="955040"/>
          </a:xfrm>
          <a:prstGeom prst="accentCallout1">
            <a:avLst>
              <a:gd name="adj1" fmla="val 33362"/>
              <a:gd name="adj2" fmla="val -5130"/>
              <a:gd name="adj3" fmla="val -66562"/>
              <a:gd name="adj4" fmla="val -161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use the ‘</a:t>
            </a:r>
            <a:r>
              <a:rPr lang="en-US" i="1" dirty="0"/>
              <a:t>this’</a:t>
            </a:r>
            <a:r>
              <a:rPr lang="en-US" dirty="0"/>
              <a:t> keyword to refer to the actual size instance variable.</a:t>
            </a:r>
          </a:p>
        </p:txBody>
      </p:sp>
    </p:spTree>
    <p:extLst>
      <p:ext uri="{BB962C8B-B14F-4D97-AF65-F5344CB8AC3E}">
        <p14:creationId xmlns:p14="http://schemas.microsoft.com/office/powerpoint/2010/main" val="1794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Operators</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pPr>
            <a:r>
              <a:rPr lang="en-US" dirty="0"/>
              <a:t>An operator is a special symbol or reserved word that can be applied to a set of expressions, values or literals (referred to as operands) and return a result.</a:t>
            </a:r>
          </a:p>
          <a:p>
            <a:pPr marL="342900" indent="-342900">
              <a:lnSpc>
                <a:spcPct val="90000"/>
              </a:lnSpc>
              <a:spcBef>
                <a:spcPts val="0"/>
              </a:spcBef>
            </a:pPr>
            <a:r>
              <a:rPr lang="en-US" dirty="0"/>
              <a:t>Broadly speaking, there are three categories of operators in Java (if you ignore assignment operators)</a:t>
            </a:r>
          </a:p>
          <a:p>
            <a:pPr marL="800100" lvl="1" indent="-342900">
              <a:lnSpc>
                <a:spcPct val="90000"/>
              </a:lnSpc>
              <a:spcBef>
                <a:spcPts val="0"/>
              </a:spcBef>
            </a:pPr>
            <a:r>
              <a:rPr lang="en-US" dirty="0"/>
              <a:t>Unary operators – applied to a single operand</a:t>
            </a:r>
          </a:p>
          <a:p>
            <a:pPr marL="800100" lvl="1" indent="-342900">
              <a:lnSpc>
                <a:spcPct val="90000"/>
              </a:lnSpc>
              <a:spcBef>
                <a:spcPts val="0"/>
              </a:spcBef>
            </a:pPr>
            <a:r>
              <a:rPr lang="en-US" dirty="0"/>
              <a:t>Binary operators – applied to two operands</a:t>
            </a:r>
          </a:p>
          <a:p>
            <a:pPr marL="800100" lvl="1" indent="-342900">
              <a:lnSpc>
                <a:spcPct val="90000"/>
              </a:lnSpc>
              <a:spcBef>
                <a:spcPts val="0"/>
              </a:spcBef>
            </a:pPr>
            <a:r>
              <a:rPr lang="en-US" dirty="0"/>
              <a:t>Ternary operators – applied to three operands</a:t>
            </a:r>
          </a:p>
          <a:p>
            <a:pPr marL="342900" indent="-342900">
              <a:lnSpc>
                <a:spcPct val="90000"/>
              </a:lnSpc>
              <a:spcBef>
                <a:spcPts val="0"/>
              </a:spcBef>
            </a:pPr>
            <a:r>
              <a:rPr lang="en-US" dirty="0"/>
              <a:t>Operations follow an execution order, with those of a higher level of precedence executing first. </a:t>
            </a:r>
          </a:p>
          <a:p>
            <a:pPr marL="800100" lvl="1" indent="-342900">
              <a:lnSpc>
                <a:spcPct val="90000"/>
              </a:lnSpc>
              <a:spcBef>
                <a:spcPts val="0"/>
              </a:spcBef>
            </a:pPr>
            <a:r>
              <a:rPr lang="en-US" dirty="0"/>
              <a:t>When multiple operators have the same ‘level of precedence’ they will be evaluated from left-to-right</a:t>
            </a:r>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latin typeface="+mn-lt"/>
                <a:ea typeface="Courier New"/>
                <a:cs typeface="Courier New"/>
                <a:sym typeface="Courier New"/>
              </a:rPr>
              <a:t>can be used in place of </a:t>
            </a:r>
            <a:r>
              <a:rPr lang="en-US" dirty="0">
                <a:latin typeface="Courier New"/>
                <a:ea typeface="Courier New"/>
                <a:cs typeface="Courier New"/>
                <a:sym typeface="Courier New"/>
              </a:rPr>
              <a:t>super-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272493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296-2B15-498A-8F5E-F4A56333572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0B6C1EF-58CD-435A-8C5C-FCF1FB124AB6}"/>
              </a:ext>
            </a:extLst>
          </p:cNvPr>
          <p:cNvSpPr>
            <a:spLocks noGrp="1"/>
          </p:cNvSpPr>
          <p:nvPr>
            <p:ph idx="1"/>
          </p:nvPr>
        </p:nvSpPr>
        <p:spPr>
          <a:xfrm>
            <a:off x="380010" y="1481446"/>
            <a:ext cx="8383980" cy="5006903"/>
          </a:xfrm>
        </p:spPr>
        <p:txBody>
          <a:bodyPr>
            <a:normAutofit fontScale="92500" lnSpcReduction="10000"/>
          </a:bodyPr>
          <a:lstStyle/>
          <a:p>
            <a:r>
              <a:rPr lang="en-US" dirty="0"/>
              <a:t>An array is a special type of object that acts as a collection of multiple values.</a:t>
            </a:r>
          </a:p>
          <a:p>
            <a:pPr lvl="1"/>
            <a:r>
              <a:rPr lang="en-US" dirty="0"/>
              <a:t>Pretty useful, since a variable can only hold one value</a:t>
            </a:r>
          </a:p>
          <a:p>
            <a:pPr lvl="1"/>
            <a:r>
              <a:rPr lang="en-US" dirty="0"/>
              <a:t>A variable can hold an array, the array holds multiple values</a:t>
            </a:r>
          </a:p>
          <a:p>
            <a:r>
              <a:rPr lang="en-US" dirty="0"/>
              <a:t>Arrays are distinguished with square brackets [ ].</a:t>
            </a:r>
          </a:p>
          <a:p>
            <a:r>
              <a:rPr lang="en-US" dirty="0"/>
              <a:t>Arrays use special areas of memory on the heap reserved for a designated number of elements. This means that the size of Arrays in java are fixed when the array is created.</a:t>
            </a:r>
          </a:p>
          <a:p>
            <a:r>
              <a:rPr lang="en-US" dirty="0"/>
              <a:t>Note that there are many structures in Java that use Array as a base, such as Strings and various types of collections, like </a:t>
            </a:r>
            <a:r>
              <a:rPr lang="en-US" dirty="0" err="1"/>
              <a:t>ArrayList</a:t>
            </a:r>
            <a:r>
              <a:rPr lang="en-US" dirty="0"/>
              <a:t>. </a:t>
            </a:r>
          </a:p>
          <a:p>
            <a:pPr marL="457200" lvl="1" indent="0">
              <a:buNone/>
            </a:pPr>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55F453BC-BA61-4505-8D5B-3842E165F52D}"/>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17964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fontScale="92500" lnSpcReduction="10000"/>
          </a:bodyPr>
          <a:lstStyle/>
          <a:p>
            <a:r>
              <a:rPr lang="en-US" dirty="0">
                <a:latin typeface="+mj-lt"/>
                <a:cs typeface="Courier New" panose="02070309020205020404" pitchFamily="49" charset="0"/>
              </a:rPr>
              <a:t>The most common way of creating arrays uses the new keyword to specify the size and datatype of an array, but not the data therein. It looks like this:</a:t>
            </a:r>
          </a:p>
          <a:p>
            <a:pPr lvl="1"/>
            <a:r>
              <a:rPr lang="en-US" dirty="0">
                <a:latin typeface="Courier New" panose="02070309020205020404" pitchFamily="49" charset="0"/>
                <a:cs typeface="Courier New" panose="02070309020205020404" pitchFamily="49" charset="0"/>
              </a:rPr>
              <a:t>int[] numbers = new int[3]; </a:t>
            </a:r>
            <a:r>
              <a:rPr lang="en-US" dirty="0">
                <a:latin typeface="+mj-lt"/>
                <a:cs typeface="Courier New" panose="02070309020205020404" pitchFamily="49" charset="0"/>
              </a:rPr>
              <a:t>// An array of 3 </a:t>
            </a:r>
            <a:r>
              <a:rPr lang="en-US" dirty="0" err="1">
                <a:latin typeface="+mj-lt"/>
                <a:cs typeface="Courier New" panose="02070309020205020404" pitchFamily="49" charset="0"/>
              </a:rPr>
              <a:t>ints</a:t>
            </a:r>
            <a:endParaRPr lang="en-US" dirty="0">
              <a:latin typeface="+mj-lt"/>
              <a:cs typeface="Courier New" panose="02070309020205020404" pitchFamily="49" charset="0"/>
            </a:endParaRPr>
          </a:p>
          <a:p>
            <a:r>
              <a:rPr lang="en-US" dirty="0">
                <a:latin typeface="+mj-lt"/>
                <a:cs typeface="Courier New" panose="02070309020205020404" pitchFamily="49" charset="0"/>
              </a:rPr>
              <a:t>Alternatively, you can assign an array directly using curly braces { }:</a:t>
            </a:r>
          </a:p>
          <a:p>
            <a:pPr lvl="1"/>
            <a:r>
              <a:rPr lang="en-US" dirty="0">
                <a:latin typeface="Courier New" panose="02070309020205020404" pitchFamily="49" charset="0"/>
                <a:cs typeface="Courier New" panose="02070309020205020404" pitchFamily="49" charset="0"/>
              </a:rPr>
              <a:t>int[] numbers = new int[] {2, 4, 6}</a:t>
            </a:r>
            <a:r>
              <a:rPr lang="en-US" dirty="0">
                <a:latin typeface="+mj-lt"/>
                <a:cs typeface="Courier New" panose="02070309020205020404" pitchFamily="49" charset="0"/>
              </a:rPr>
              <a:t>;</a:t>
            </a:r>
          </a:p>
          <a:p>
            <a:r>
              <a:rPr lang="en-US" dirty="0"/>
              <a:t>It is also possible to create and assign an array without specifying the datatype of size explicitly. This is called an Anonymous Array:</a:t>
            </a:r>
          </a:p>
          <a:p>
            <a:pPr lvl="1"/>
            <a:r>
              <a:rPr lang="en-US" dirty="0">
                <a:latin typeface="Courier New" panose="02070309020205020404" pitchFamily="49" charset="0"/>
                <a:cs typeface="Courier New" panose="02070309020205020404" pitchFamily="49" charset="0"/>
              </a:rPr>
              <a:t>int[] numbers = {2, 4, 6}</a:t>
            </a:r>
            <a:r>
              <a:rPr lang="en-US" dirty="0">
                <a:latin typeface="+mj-lt"/>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148875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effectively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Array Indexes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a:bodyPr>
          <a:lstStyle/>
          <a:p>
            <a:r>
              <a:rPr lang="en-US" dirty="0"/>
              <a:t>The values stored in an array are accessed by their position, called an </a:t>
            </a:r>
            <a:r>
              <a:rPr lang="en-US" i="1" dirty="0"/>
              <a:t>index</a:t>
            </a:r>
            <a:r>
              <a:rPr lang="en-US" dirty="0"/>
              <a:t>. Index numbering starts at 0 in Java.</a:t>
            </a:r>
          </a:p>
          <a:p>
            <a:pPr marL="0" indent="0">
              <a:buNone/>
            </a:pPr>
            <a:r>
              <a:rPr lang="en-US" dirty="0"/>
              <a:t>	</a:t>
            </a:r>
            <a:r>
              <a:rPr lang="en-US" sz="2000" dirty="0">
                <a:latin typeface="Courier New" panose="02070309020205020404" pitchFamily="49" charset="0"/>
                <a:cs typeface="Courier New" panose="02070309020205020404" pitchFamily="49" charset="0"/>
              </a:rPr>
              <a:t>int[]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 = [12, 33, 65, 27, 99];</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[1] ); // prints 33</a:t>
            </a:r>
          </a:p>
          <a:p>
            <a:pPr marL="0" indent="0">
              <a:buNone/>
            </a:pP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graphicFrame>
        <p:nvGraphicFramePr>
          <p:cNvPr id="5" name="Table 5">
            <a:extLst>
              <a:ext uri="{FF2B5EF4-FFF2-40B4-BE49-F238E27FC236}">
                <a16:creationId xmlns:a16="http://schemas.microsoft.com/office/drawing/2014/main" id="{41BEB535-BBA5-4F01-8516-0E1AE2BAA6C9}"/>
              </a:ext>
            </a:extLst>
          </p:cNvPr>
          <p:cNvGraphicFramePr>
            <a:graphicFrameLocks noGrp="1"/>
          </p:cNvGraphicFramePr>
          <p:nvPr>
            <p:extLst>
              <p:ext uri="{D42A27DB-BD31-4B8C-83A1-F6EECF244321}">
                <p14:modId xmlns:p14="http://schemas.microsoft.com/office/powerpoint/2010/main" val="2060540132"/>
              </p:ext>
            </p:extLst>
          </p:nvPr>
        </p:nvGraphicFramePr>
        <p:xfrm>
          <a:off x="1444101" y="3607540"/>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665035806"/>
                    </a:ext>
                  </a:extLst>
                </a:gridCol>
                <a:gridCol w="1016000">
                  <a:extLst>
                    <a:ext uri="{9D8B030D-6E8A-4147-A177-3AD203B41FA5}">
                      <a16:colId xmlns:a16="http://schemas.microsoft.com/office/drawing/2014/main" val="2076353056"/>
                    </a:ext>
                  </a:extLst>
                </a:gridCol>
                <a:gridCol w="1016000">
                  <a:extLst>
                    <a:ext uri="{9D8B030D-6E8A-4147-A177-3AD203B41FA5}">
                      <a16:colId xmlns:a16="http://schemas.microsoft.com/office/drawing/2014/main" val="1001811280"/>
                    </a:ext>
                  </a:extLst>
                </a:gridCol>
                <a:gridCol w="1016000">
                  <a:extLst>
                    <a:ext uri="{9D8B030D-6E8A-4147-A177-3AD203B41FA5}">
                      <a16:colId xmlns:a16="http://schemas.microsoft.com/office/drawing/2014/main" val="1028938085"/>
                    </a:ext>
                  </a:extLst>
                </a:gridCol>
                <a:gridCol w="1016000">
                  <a:extLst>
                    <a:ext uri="{9D8B030D-6E8A-4147-A177-3AD203B41FA5}">
                      <a16:colId xmlns:a16="http://schemas.microsoft.com/office/drawing/2014/main" val="178419337"/>
                    </a:ext>
                  </a:extLst>
                </a:gridCol>
                <a:gridCol w="1016000">
                  <a:extLst>
                    <a:ext uri="{9D8B030D-6E8A-4147-A177-3AD203B41FA5}">
                      <a16:colId xmlns:a16="http://schemas.microsoft.com/office/drawing/2014/main" val="3673442630"/>
                    </a:ext>
                  </a:extLst>
                </a:gridCol>
              </a:tblGrid>
              <a:tr h="370840">
                <a:tc>
                  <a:txBody>
                    <a:bodyPr/>
                    <a:lstStyle/>
                    <a:p>
                      <a:r>
                        <a:rPr lang="en-US" dirty="0"/>
                        <a:t>Index:</a:t>
                      </a:r>
                    </a:p>
                  </a:txBody>
                  <a:tcPr anchor="ctr">
                    <a:solidFill>
                      <a:schemeClr val="accent5">
                        <a:lumMod val="60000"/>
                        <a:lumOff val="40000"/>
                      </a:schemeClr>
                    </a:solidFill>
                  </a:tcP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1806836060"/>
                  </a:ext>
                </a:extLst>
              </a:tr>
              <a:tr h="370840">
                <a:tc>
                  <a:txBody>
                    <a:bodyPr/>
                    <a:lstStyle/>
                    <a:p>
                      <a:r>
                        <a:rPr lang="en-US" dirty="0"/>
                        <a:t>Element:</a:t>
                      </a:r>
                    </a:p>
                  </a:txBody>
                  <a:tcPr anchor="ctr">
                    <a:solidFill>
                      <a:schemeClr val="accent6">
                        <a:lumMod val="60000"/>
                        <a:lumOff val="40000"/>
                      </a:schemeClr>
                    </a:solidFill>
                  </a:tcPr>
                </a:tc>
                <a:tc>
                  <a:txBody>
                    <a:bodyPr/>
                    <a:lstStyle/>
                    <a:p>
                      <a:pPr algn="ctr"/>
                      <a:r>
                        <a:rPr lang="en-US" dirty="0"/>
                        <a:t>12</a:t>
                      </a:r>
                    </a:p>
                  </a:txBody>
                  <a:tcPr anchor="ctr"/>
                </a:tc>
                <a:tc>
                  <a:txBody>
                    <a:bodyPr/>
                    <a:lstStyle/>
                    <a:p>
                      <a:pPr algn="ctr"/>
                      <a:r>
                        <a:rPr lang="en-US" dirty="0"/>
                        <a:t>33</a:t>
                      </a:r>
                    </a:p>
                  </a:txBody>
                  <a:tcPr anchor="ctr"/>
                </a:tc>
                <a:tc>
                  <a:txBody>
                    <a:bodyPr/>
                    <a:lstStyle/>
                    <a:p>
                      <a:pPr algn="ctr"/>
                      <a:r>
                        <a:rPr lang="en-US" dirty="0"/>
                        <a:t>65</a:t>
                      </a:r>
                    </a:p>
                  </a:txBody>
                  <a:tcPr anchor="ctr"/>
                </a:tc>
                <a:tc>
                  <a:txBody>
                    <a:bodyPr/>
                    <a:lstStyle/>
                    <a:p>
                      <a:pPr algn="ctr"/>
                      <a:r>
                        <a:rPr lang="en-US" dirty="0"/>
                        <a:t>27</a:t>
                      </a:r>
                    </a:p>
                  </a:txBody>
                  <a:tcPr anchor="ctr"/>
                </a:tc>
                <a:tc>
                  <a:txBody>
                    <a:bodyPr/>
                    <a:lstStyle/>
                    <a:p>
                      <a:pPr algn="ctr"/>
                      <a:r>
                        <a:rPr lang="en-US" dirty="0"/>
                        <a:t>99</a:t>
                      </a:r>
                    </a:p>
                  </a:txBody>
                  <a:tcPr anchor="ctr"/>
                </a:tc>
                <a:extLst>
                  <a:ext uri="{0D108BD9-81ED-4DB2-BD59-A6C34878D82A}">
                    <a16:rowId xmlns:a16="http://schemas.microsoft.com/office/drawing/2014/main" val="2775482564"/>
                  </a:ext>
                </a:extLst>
              </a:tr>
            </a:tbl>
          </a:graphicData>
        </a:graphic>
      </p:graphicFrame>
    </p:spTree>
    <p:extLst>
      <p:ext uri="{BB962C8B-B14F-4D97-AF65-F5344CB8AC3E}">
        <p14:creationId xmlns:p14="http://schemas.microsoft.com/office/powerpoint/2010/main" val="1281669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Passing parameters </a:t>
            </a:r>
            <a:r>
              <a:rPr lang="en-US" dirty="0">
                <a:solidFill>
                  <a:srgbClr val="FFFFFF"/>
                </a:solidFill>
              </a:rPr>
              <a:t>to a Java Program</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Recall the syntax for an executable main method:</a:t>
            </a:r>
          </a:p>
          <a:p>
            <a:pPr marL="800280" lvl="1" indent="-342720">
              <a:spcBef>
                <a:spcPts val="0"/>
              </a:spcBef>
              <a:buClr>
                <a:srgbClr val="F36A25"/>
              </a:buClr>
              <a:buSzPts val="2800"/>
              <a:buFont typeface="Arial"/>
              <a:buChar char="•"/>
            </a:pPr>
            <a:endParaRPr lang="en-US" dirty="0">
              <a:solidFill>
                <a:srgbClr val="474C55"/>
              </a:solidFill>
            </a:endParaRPr>
          </a:p>
          <a:p>
            <a:pPr marL="800280" lvl="1" indent="-342720">
              <a:spcBef>
                <a:spcPts val="0"/>
              </a:spcBef>
              <a:buClr>
                <a:srgbClr val="F36A25"/>
              </a:buClr>
              <a:buSzPts val="2800"/>
              <a:buFont typeface="Arial"/>
              <a:buChar char="•"/>
            </a:pPr>
            <a:endParaRPr lang="en-US" dirty="0">
              <a:solidFill>
                <a:srgbClr val="474C55"/>
              </a:solidFill>
            </a:endParaRPr>
          </a:p>
          <a:p>
            <a:pPr marL="343080" indent="-342720">
              <a:spcBef>
                <a:spcPts val="0"/>
              </a:spcBef>
              <a:buClr>
                <a:srgbClr val="F36A25"/>
              </a:buClr>
            </a:pPr>
            <a:r>
              <a:rPr lang="en-US" sz="2000" dirty="0">
                <a:solidFill>
                  <a:srgbClr val="474C55"/>
                </a:solidFill>
              </a:rPr>
              <a:t>The main method takes an array of Strings as an argument. You can use this to pass data to the main method:</a:t>
            </a: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r>
              <a:rPr lang="en-US" sz="2000" dirty="0">
                <a:solidFill>
                  <a:srgbClr val="474C55"/>
                </a:solidFill>
              </a:rPr>
              <a:t>When you pass data into a main method this way, spaces are used to denote new String elements.</a:t>
            </a:r>
          </a:p>
          <a:p>
            <a:pPr marL="343080" indent="-342720">
              <a:spcBef>
                <a:spcPts val="0"/>
              </a:spcBef>
              <a:buClr>
                <a:srgbClr val="F36A25"/>
              </a:buCl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5" name="Google Shape;219;p16">
            <a:extLst>
              <a:ext uri="{FF2B5EF4-FFF2-40B4-BE49-F238E27FC236}">
                <a16:creationId xmlns:a16="http://schemas.microsoft.com/office/drawing/2014/main" id="{F705DC50-D3DA-436C-9E2F-68BADCBB7872}"/>
              </a:ext>
            </a:extLst>
          </p:cNvPr>
          <p:cNvSpPr txBox="1">
            <a:spLocks/>
          </p:cNvSpPr>
          <p:nvPr/>
        </p:nvSpPr>
        <p:spPr>
          <a:xfrm>
            <a:off x="1636049" y="1719747"/>
            <a:ext cx="5871896" cy="5068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endParaRPr lang="en-US" b="1" dirty="0">
              <a:solidFill>
                <a:srgbClr val="474C55"/>
              </a:solidFill>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59" y="3059411"/>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public class Message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[0]);</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[1]);</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lang="en-US" dirty="0">
              <a:solidFill>
                <a:srgbClr val="474C55"/>
              </a:solidFill>
            </a:endParaRPr>
          </a:p>
        </p:txBody>
      </p:sp>
      <p:sp>
        <p:nvSpPr>
          <p:cNvPr id="7" name="Google Shape;219;p16">
            <a:extLst>
              <a:ext uri="{FF2B5EF4-FFF2-40B4-BE49-F238E27FC236}">
                <a16:creationId xmlns:a16="http://schemas.microsoft.com/office/drawing/2014/main" id="{857F1BE2-52E0-4A51-8875-BBE3D55F77D2}"/>
              </a:ext>
            </a:extLst>
          </p:cNvPr>
          <p:cNvSpPr txBox="1">
            <a:spLocks/>
          </p:cNvSpPr>
          <p:nvPr/>
        </p:nvSpPr>
        <p:spPr>
          <a:xfrm>
            <a:off x="1301259" y="4980372"/>
            <a:ext cx="6541477" cy="914401"/>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600" dirty="0" err="1">
                <a:solidFill>
                  <a:srgbClr val="474C55"/>
                </a:solidFill>
              </a:rPr>
              <a:t>javac</a:t>
            </a:r>
            <a:r>
              <a:rPr lang="en-US" sz="1600" dirty="0">
                <a:solidFill>
                  <a:srgbClr val="474C55"/>
                </a:solidFill>
              </a:rPr>
              <a:t> Message.java</a:t>
            </a:r>
          </a:p>
          <a:p>
            <a:pPr marL="0" lvl="0" indent="0">
              <a:lnSpc>
                <a:spcPct val="90000"/>
              </a:lnSpc>
              <a:spcBef>
                <a:spcPts val="360"/>
              </a:spcBef>
              <a:buSzPts val="1800"/>
              <a:buNone/>
            </a:pPr>
            <a:r>
              <a:rPr lang="en-US" sz="1600" dirty="0">
                <a:solidFill>
                  <a:srgbClr val="474C55"/>
                </a:solidFill>
              </a:rPr>
              <a:t>java Message Hello World</a:t>
            </a:r>
          </a:p>
          <a:p>
            <a:pPr marL="0" lvl="0" indent="0">
              <a:lnSpc>
                <a:spcPct val="90000"/>
              </a:lnSpc>
              <a:spcBef>
                <a:spcPts val="360"/>
              </a:spcBef>
              <a:buSzPts val="1800"/>
              <a:buNone/>
            </a:pPr>
            <a:r>
              <a:rPr lang="en-US" sz="1600" dirty="0">
                <a:solidFill>
                  <a:srgbClr val="474C55"/>
                </a:solidFill>
              </a:rPr>
              <a:t>&gt; Hello World</a:t>
            </a:r>
          </a:p>
        </p:txBody>
      </p:sp>
    </p:spTree>
    <p:extLst>
      <p:ext uri="{BB962C8B-B14F-4D97-AF65-F5344CB8AC3E}">
        <p14:creationId xmlns:p14="http://schemas.microsoft.com/office/powerpoint/2010/main" val="20699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A Variable Arguments List (</a:t>
            </a:r>
            <a:r>
              <a:rPr lang="en-US" dirty="0" err="1">
                <a:solidFill>
                  <a:srgbClr val="474C55"/>
                </a:solidFill>
              </a:rPr>
              <a:t>varargs</a:t>
            </a:r>
            <a:r>
              <a:rPr lang="en-US" dirty="0">
                <a:solidFill>
                  <a:srgbClr val="474C55"/>
                </a:solidFill>
              </a:rPr>
              <a:t>) is a feature that allows you to pass an arbitrary number of values as the last argument of a method and treat the data as a single array.</a:t>
            </a:r>
          </a:p>
          <a:p>
            <a:pPr marL="343080" lvl="0" indent="-342720" algn="l" rtl="0">
              <a:spcBef>
                <a:spcPts val="0"/>
              </a:spcBef>
              <a:spcAft>
                <a:spcPts val="0"/>
              </a:spcAft>
              <a:buClr>
                <a:srgbClr val="F36A25"/>
              </a:buClr>
              <a:buSzPts val="2800"/>
              <a:buFont typeface="Arial"/>
              <a:buChar char="•"/>
            </a:pPr>
            <a:r>
              <a:rPr lang="en-US" dirty="0" err="1">
                <a:solidFill>
                  <a:srgbClr val="474C55"/>
                </a:solidFill>
              </a:rPr>
              <a:t>varargs</a:t>
            </a:r>
            <a:r>
              <a:rPr lang="en-US" dirty="0">
                <a:solidFill>
                  <a:srgbClr val="474C55"/>
                </a:solidFill>
              </a:rPr>
              <a:t> are symbolized through the use of an ellipses (. . .) following the datatype of the parameter.</a:t>
            </a:r>
          </a:p>
          <a:p>
            <a:pPr marL="343080" lvl="0" indent="-342720" algn="l" rtl="0">
              <a:spcBef>
                <a:spcPts val="0"/>
              </a:spcBef>
              <a:spcAft>
                <a:spcPts val="0"/>
              </a:spcAft>
              <a:buClr>
                <a:srgbClr val="F36A25"/>
              </a:buClr>
              <a:buSzPts val="2800"/>
              <a:buFont typeface="Arial"/>
              <a:buChar char="•"/>
            </a:pPr>
            <a:r>
              <a:rPr lang="en-US" dirty="0">
                <a:solidFill>
                  <a:srgbClr val="474C55"/>
                </a:solidFill>
              </a:rPr>
              <a:t>If used, </a:t>
            </a:r>
            <a:r>
              <a:rPr lang="en-US" dirty="0" err="1">
                <a:solidFill>
                  <a:srgbClr val="474C55"/>
                </a:solidFill>
              </a:rPr>
              <a:t>varargs</a:t>
            </a:r>
            <a:r>
              <a:rPr lang="en-US" dirty="0">
                <a:solidFill>
                  <a:srgbClr val="474C55"/>
                </a:solidFill>
              </a:rPr>
              <a:t> must be the last parameter in a method’s signature, and only one </a:t>
            </a:r>
            <a:r>
              <a:rPr lang="en-US" dirty="0" err="1">
                <a:solidFill>
                  <a:srgbClr val="474C55"/>
                </a:solidFill>
              </a:rPr>
              <a:t>varargs</a:t>
            </a:r>
            <a:r>
              <a:rPr lang="en-US" dirty="0">
                <a:solidFill>
                  <a:srgbClr val="474C55"/>
                </a:solidFill>
              </a:rPr>
              <a:t> parameter can be used.</a:t>
            </a: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1088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 (</a:t>
            </a:r>
            <a:r>
              <a:rPr lang="en-US" dirty="0" err="1">
                <a:solidFill>
                  <a:srgbClr val="FFFFFF"/>
                </a:solidFill>
              </a:rPr>
              <a:t>cont</a:t>
            </a:r>
            <a:r>
              <a:rPr lang="en-US" dirty="0">
                <a:solidFill>
                  <a:srgbClr val="FFFFFF"/>
                </a:solidFill>
              </a:rPr>
              <a: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 name="Google Shape;219;p16">
            <a:extLst>
              <a:ext uri="{FF2B5EF4-FFF2-40B4-BE49-F238E27FC236}">
                <a16:creationId xmlns:a16="http://schemas.microsoft.com/office/drawing/2014/main" id="{9C7C7B5B-43D6-4825-80CB-D8482BA5E62E}"/>
              </a:ext>
            </a:extLst>
          </p:cNvPr>
          <p:cNvSpPr txBox="1">
            <a:spLocks/>
          </p:cNvSpPr>
          <p:nvPr/>
        </p:nvSpPr>
        <p:spPr>
          <a:xfrm>
            <a:off x="555673" y="1758463"/>
            <a:ext cx="8032653" cy="46052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class Example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public static void main(String[] </a:t>
            </a:r>
            <a:r>
              <a:rPr lang="en-US" sz="2200" dirty="0" err="1">
                <a:solidFill>
                  <a:srgbClr val="474C55"/>
                </a:solidFill>
                <a:latin typeface="Courier New"/>
                <a:ea typeface="Courier New"/>
                <a:cs typeface="Courier New"/>
                <a:sym typeface="Courier New"/>
              </a:rPr>
              <a:t>args</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22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static void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(int...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for(int a :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System.out.print</a:t>
            </a:r>
            <a:r>
              <a:rPr lang="en-US" sz="2200" dirty="0">
                <a:solidFill>
                  <a:srgbClr val="474C55"/>
                </a:solidFill>
                <a:latin typeface="Courier New"/>
                <a:ea typeface="Courier New"/>
                <a:cs typeface="Courier New"/>
                <a:sym typeface="Courier New"/>
              </a:rPr>
              <a:t>(a + “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a:t>
            </a:r>
            <a:endParaRPr lang="en-US" sz="2200" dirty="0">
              <a:solidFill>
                <a:srgbClr val="474C55"/>
              </a:solidFill>
              <a:latin typeface="Courier New"/>
              <a:cs typeface="Courier New"/>
              <a:sym typeface="Courier New"/>
            </a:endParaRPr>
          </a:p>
          <a:p>
            <a:pPr marL="0" lvl="0" indent="0">
              <a:lnSpc>
                <a:spcPct val="90000"/>
              </a:lnSpc>
              <a:spcBef>
                <a:spcPts val="360"/>
              </a:spcBef>
              <a:buSzPts val="1800"/>
              <a:buNone/>
            </a:pPr>
            <a:endParaRPr lang="en-US" dirty="0">
              <a:solidFill>
                <a:srgbClr val="474C55"/>
              </a:solidFill>
            </a:endParaRPr>
          </a:p>
        </p:txBody>
      </p:sp>
    </p:spTree>
    <p:extLst>
      <p:ext uri="{BB962C8B-B14F-4D97-AF65-F5344CB8AC3E}">
        <p14:creationId xmlns:p14="http://schemas.microsoft.com/office/powerpoint/2010/main" val="35138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(Unary)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753583019"/>
              </p:ext>
            </p:extLst>
          </p:nvPr>
        </p:nvGraphicFramePr>
        <p:xfrm>
          <a:off x="380010" y="1607660"/>
          <a:ext cx="8493655" cy="2519680"/>
        </p:xfrm>
        <a:graphic>
          <a:graphicData uri="http://schemas.openxmlformats.org/drawingml/2006/table">
            <a:tbl>
              <a:tblPr firstRow="1" bandRow="1">
                <a:tableStyleId>{5C22544A-7EE6-4342-B048-85BDC9FD1C3A}</a:tableStyleId>
              </a:tblPr>
              <a:tblGrid>
                <a:gridCol w="2256658">
                  <a:extLst>
                    <a:ext uri="{9D8B030D-6E8A-4147-A177-3AD203B41FA5}">
                      <a16:colId xmlns:a16="http://schemas.microsoft.com/office/drawing/2014/main" val="989114358"/>
                    </a:ext>
                  </a:extLst>
                </a:gridCol>
                <a:gridCol w="1765206">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Post-unary Increment/Decrement</a:t>
                      </a:r>
                    </a:p>
                  </a:txBody>
                  <a:tcPr/>
                </a:tc>
                <a:tc>
                  <a:txBody>
                    <a:bodyPr/>
                    <a:lstStyle/>
                    <a:p>
                      <a:r>
                        <a:rPr lang="en-US" dirty="0"/>
                        <a:t>expression++</a:t>
                      </a:r>
                    </a:p>
                    <a:p>
                      <a:r>
                        <a:rPr lang="en-US" dirty="0"/>
                        <a:t>expression--</a:t>
                      </a:r>
                    </a:p>
                  </a:txBody>
                  <a:tcPr/>
                </a:tc>
                <a:tc>
                  <a:txBody>
                    <a:bodyPr/>
                    <a:lstStyle/>
                    <a:p>
                      <a:r>
                        <a:rPr lang="en-US" dirty="0"/>
                        <a:t>Return value then increase expression by 1</a:t>
                      </a:r>
                    </a:p>
                    <a:p>
                      <a:r>
                        <a:rPr lang="en-US" dirty="0"/>
                        <a:t>Return value then decrease expression by 1</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Pre-unary Increment/Decrement</a:t>
                      </a:r>
                    </a:p>
                  </a:txBody>
                  <a:tcPr/>
                </a:tc>
                <a:tc>
                  <a:txBody>
                    <a:bodyPr/>
                    <a:lstStyle/>
                    <a:p>
                      <a:r>
                        <a:rPr lang="en-US" dirty="0"/>
                        <a:t>++expression</a:t>
                      </a:r>
                    </a:p>
                    <a:p>
                      <a:r>
                        <a:rPr lang="en-US" dirty="0"/>
                        <a:t>--expression</a:t>
                      </a:r>
                    </a:p>
                  </a:txBody>
                  <a:tcPr/>
                </a:tc>
                <a:tc>
                  <a:txBody>
                    <a:bodyPr/>
                    <a:lstStyle/>
                    <a:p>
                      <a:r>
                        <a:rPr lang="en-US" dirty="0"/>
                        <a:t>Increase expression by 1, then return value</a:t>
                      </a:r>
                    </a:p>
                    <a:p>
                      <a:r>
                        <a:rPr lang="en-US" dirty="0"/>
                        <a:t>Decrease expression by 1, then return value</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Not operator</a:t>
                      </a:r>
                    </a:p>
                  </a:txBody>
                  <a:tcPr/>
                </a:tc>
                <a:tc>
                  <a:txBody>
                    <a:bodyPr/>
                    <a:lstStyle/>
                    <a:p>
                      <a:r>
                        <a:rPr lang="en-US" dirty="0"/>
                        <a:t>!expression</a:t>
                      </a:r>
                    </a:p>
                  </a:txBody>
                  <a:tcPr/>
                </a:tc>
                <a:tc>
                  <a:txBody>
                    <a:bodyPr/>
                    <a:lstStyle/>
                    <a:p>
                      <a:r>
                        <a:rPr lang="en-US" dirty="0"/>
                        <a:t>Returns the inverse of a Boolean expression</a:t>
                      </a:r>
                    </a:p>
                  </a:txBody>
                  <a:tcPr/>
                </a:tc>
                <a:extLst>
                  <a:ext uri="{0D108BD9-81ED-4DB2-BD59-A6C34878D82A}">
                    <a16:rowId xmlns:a16="http://schemas.microsoft.com/office/drawing/2014/main" val="3281177292"/>
                  </a:ext>
                </a:extLst>
              </a:tr>
              <a:tr h="370840">
                <a:tc>
                  <a:txBody>
                    <a:bodyPr/>
                    <a:lstStyle/>
                    <a:p>
                      <a:pPr marL="285750" indent="-285750">
                        <a:buFont typeface="Arial" panose="020B0604020202020204" pitchFamily="34" charset="0"/>
                        <a:buChar char="•"/>
                      </a:pPr>
                      <a:r>
                        <a:rPr lang="en-US" dirty="0"/>
                        <a:t>Negative Sign</a:t>
                      </a:r>
                    </a:p>
                  </a:txBody>
                  <a:tcPr/>
                </a:tc>
                <a:tc>
                  <a:txBody>
                    <a:bodyPr/>
                    <a:lstStyle/>
                    <a:p>
                      <a:r>
                        <a:rPr lang="en-US" dirty="0"/>
                        <a:t>-expression</a:t>
                      </a:r>
                    </a:p>
                  </a:txBody>
                  <a:tcPr/>
                </a:tc>
                <a:tc>
                  <a:txBody>
                    <a:bodyPr/>
                    <a:lstStyle/>
                    <a:p>
                      <a:r>
                        <a:rPr lang="en-US" dirty="0"/>
                        <a:t>Indicates that a numerical expression is negative</a:t>
                      </a:r>
                    </a:p>
                  </a:txBody>
                  <a:tcPr/>
                </a:tc>
                <a:extLst>
                  <a:ext uri="{0D108BD9-81ED-4DB2-BD59-A6C34878D82A}">
                    <a16:rowId xmlns:a16="http://schemas.microsoft.com/office/drawing/2014/main" val="1660611145"/>
                  </a:ext>
                </a:extLst>
              </a:tr>
              <a:tr h="370840">
                <a:tc>
                  <a:txBody>
                    <a:bodyPr/>
                    <a:lstStyle/>
                    <a:p>
                      <a:pPr marL="285750" indent="-285750">
                        <a:buFont typeface="Arial" panose="020B0604020202020204" pitchFamily="34" charset="0"/>
                        <a:buChar char="•"/>
                      </a:pPr>
                      <a:r>
                        <a:rPr lang="en-US" dirty="0"/>
                        <a:t>Cast</a:t>
                      </a:r>
                    </a:p>
                  </a:txBody>
                  <a:tcPr/>
                </a:tc>
                <a:tc>
                  <a:txBody>
                    <a:bodyPr/>
                    <a:lstStyle/>
                    <a:p>
                      <a:r>
                        <a:rPr lang="en-US" dirty="0"/>
                        <a:t>(type)</a:t>
                      </a:r>
                    </a:p>
                  </a:txBody>
                  <a:tcPr/>
                </a:tc>
                <a:tc>
                  <a:txBody>
                    <a:bodyPr/>
                    <a:lstStyle/>
                    <a:p>
                      <a:r>
                        <a:rPr lang="en-US" dirty="0"/>
                        <a:t>Casts a value to a specific type</a:t>
                      </a:r>
                    </a:p>
                  </a:txBody>
                  <a:tcPr/>
                </a:tc>
                <a:extLst>
                  <a:ext uri="{0D108BD9-81ED-4DB2-BD59-A6C34878D82A}">
                    <a16:rowId xmlns:a16="http://schemas.microsoft.com/office/drawing/2014/main" val="2099282515"/>
                  </a:ext>
                </a:extLst>
              </a:tr>
            </a:tbl>
          </a:graphicData>
        </a:graphic>
      </p:graphicFrame>
    </p:spTree>
    <p:extLst>
      <p:ext uri="{BB962C8B-B14F-4D97-AF65-F5344CB8AC3E}">
        <p14:creationId xmlns:p14="http://schemas.microsoft.com/office/powerpoint/2010/main" val="162893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latin typeface="Arial"/>
                <a:ea typeface="Arial"/>
                <a:cs typeface="Arial"/>
                <a:sym typeface="Arial"/>
              </a:rPr>
              <a:t>… (</a:t>
            </a:r>
            <a:r>
              <a:rPr lang="en-US" dirty="0" err="1">
                <a:solidFill>
                  <a:srgbClr val="FFFFFF"/>
                </a:solidFill>
                <a:latin typeface="Arial"/>
                <a:ea typeface="Arial"/>
                <a:cs typeface="Arial"/>
                <a:sym typeface="Arial"/>
              </a:rPr>
              <a:t>cont</a:t>
            </a:r>
            <a:r>
              <a:rPr lang="en-US" dirty="0">
                <a:solidFill>
                  <a:srgbClr val="FFFFFF"/>
                </a:solidFill>
                <a:latin typeface="Arial"/>
                <a:ea typeface="Arial"/>
                <a:cs typeface="Arial"/>
                <a:sym typeface="Aria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spcBef>
                <a:spcPts val="0"/>
              </a:spcBef>
              <a:buClr>
                <a:srgbClr val="F36A25"/>
              </a:buClr>
            </a:pPr>
            <a:r>
              <a:rPr lang="en-US" sz="2400" dirty="0">
                <a:solidFill>
                  <a:srgbClr val="474C55"/>
                </a:solidFill>
              </a:rPr>
              <a:t>Ultimately, Java creates an array under the hood, and therefor, </a:t>
            </a:r>
            <a:r>
              <a:rPr lang="en-US" sz="2400" dirty="0" err="1">
                <a:solidFill>
                  <a:srgbClr val="474C55"/>
                </a:solidFill>
              </a:rPr>
              <a:t>varags</a:t>
            </a:r>
            <a:r>
              <a:rPr lang="en-US" sz="2400" dirty="0">
                <a:solidFill>
                  <a:srgbClr val="474C55"/>
                </a:solidFill>
              </a:rPr>
              <a:t> can be used in place of an array in certain locations, such as with the main method.</a:t>
            </a:r>
          </a:p>
          <a:p>
            <a:pPr marL="343080" lvl="0" indent="-342720" algn="l" rtl="0">
              <a:spcBef>
                <a:spcPts val="0"/>
              </a:spcBef>
              <a:spcAft>
                <a:spcPts val="0"/>
              </a:spcAft>
              <a:buClr>
                <a:srgbClr val="F36A25"/>
              </a:buClr>
              <a:buSzPts val="2800"/>
              <a:buFont typeface="Arial"/>
              <a:buChar cha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61" y="3152626"/>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18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p:txBody>
      </p:sp>
    </p:spTree>
    <p:extLst>
      <p:ext uri="{BB962C8B-B14F-4D97-AF65-F5344CB8AC3E}">
        <p14:creationId xmlns:p14="http://schemas.microsoft.com/office/powerpoint/2010/main" val="34136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6"/>
            <a:ext cx="8383980" cy="4882266"/>
          </a:xfrm>
        </p:spPr>
        <p:txBody>
          <a:bodyPr>
            <a:normAutofit fontScale="70000" lnSpcReduction="20000"/>
          </a:bodyPr>
          <a:lstStyle/>
          <a:p>
            <a:r>
              <a:rPr lang="en-US" dirty="0">
                <a:latin typeface="Courier New" panose="02070309020205020404" pitchFamily="49" charset="0"/>
                <a:cs typeface="Courier New" panose="02070309020205020404" pitchFamily="49" charset="0"/>
              </a:rPr>
              <a:t>if (</a:t>
            </a:r>
            <a:r>
              <a:rPr lang="en-US" i="1" dirty="0">
                <a:latin typeface="Courier New" panose="02070309020205020404" pitchFamily="49" charset="0"/>
                <a:cs typeface="Courier New" panose="02070309020205020404" pitchFamily="49" charset="0"/>
              </a:rPr>
              <a:t>expression</a:t>
            </a:r>
            <a:r>
              <a:rPr lang="en-US" dirty="0">
                <a:latin typeface="Courier New" panose="02070309020205020404" pitchFamily="49" charset="0"/>
                <a:cs typeface="Courier New" panose="02070309020205020404" pitchFamily="49" charset="0"/>
              </a:rPr>
              <a:t>)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a:t>
            </a:r>
          </a:p>
          <a:p>
            <a:pPr marL="457200" lvl="1" indent="0">
              <a:buNone/>
            </a:pPr>
            <a:r>
              <a:rPr lang="en-US" dirty="0"/>
              <a:t>	</a:t>
            </a:r>
            <a:r>
              <a:rPr lang="en-US" dirty="0">
                <a:latin typeface="Courier New" panose="02070309020205020404" pitchFamily="49" charset="0"/>
                <a:cs typeface="Courier New" panose="02070309020205020404" pitchFamily="49" charset="0"/>
              </a:rPr>
              <a:t>if(x &gt; 5 &amp;&amp; x &lt;= 10)</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       x++;</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if(x &gt; 5 &amp;&amp; x &lt;= 10)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one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another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 Otherwise execute the statement/block proceeding the </a:t>
            </a:r>
            <a:r>
              <a:rPr lang="en-US" dirty="0">
                <a:latin typeface="Courier New" panose="02070309020205020404" pitchFamily="49" charset="0"/>
                <a:cs typeface="Courier New" panose="02070309020205020404" pitchFamily="49" charset="0"/>
              </a:rPr>
              <a:t>else</a:t>
            </a:r>
            <a:r>
              <a:rPr lang="en-US" dirty="0"/>
              <a:t>.</a:t>
            </a:r>
          </a:p>
          <a:p>
            <a:pPr marL="457200" lvl="1" indent="0">
              <a:buNone/>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if(x &gt;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something</a:t>
            </a:r>
          </a:p>
          <a:p>
            <a:pPr marL="457200" lvl="1" indent="0">
              <a:buNone/>
            </a:pPr>
            <a:r>
              <a:rPr lang="en-US" dirty="0">
                <a:latin typeface="Courier New" panose="02070309020205020404" pitchFamily="49" charset="0"/>
                <a:cs typeface="Courier New" panose="02070309020205020404" pitchFamily="49" charset="0"/>
              </a:rPr>
              <a:t>	else</a:t>
            </a:r>
          </a:p>
          <a:p>
            <a:pPr marL="457200" lvl="1" indent="0">
              <a:buNone/>
            </a:pPr>
            <a:r>
              <a:rPr lang="en-US" dirty="0">
                <a:latin typeface="Courier New" panose="02070309020205020404" pitchFamily="49" charset="0"/>
                <a:cs typeface="Courier New" panose="02070309020205020404" pitchFamily="49" charset="0"/>
              </a:rPr>
              <a:t>	    // do something else</a:t>
            </a:r>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10283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a:xfrm>
            <a:off x="380010" y="1481446"/>
            <a:ext cx="8383980" cy="4963742"/>
          </a:xfrm>
        </p:spPr>
        <p:txBody>
          <a:bodyPr>
            <a:normAutofit fontScale="92500"/>
          </a:bodyPr>
          <a:lstStyle/>
          <a:p>
            <a:r>
              <a:rPr lang="en-US" dirty="0"/>
              <a:t>If-statements can be used to string together </a:t>
            </a:r>
            <a:r>
              <a:rPr lang="en-US" i="1" dirty="0"/>
              <a:t>mutually exclusive</a:t>
            </a:r>
            <a:r>
              <a:rPr lang="en-US" dirty="0"/>
              <a:t> conditions (only one can be true).</a:t>
            </a:r>
          </a:p>
          <a:p>
            <a:pPr marL="0" indent="0">
              <a:buNone/>
            </a:pPr>
            <a:r>
              <a:rPr lang="en-US" dirty="0">
                <a:latin typeface="Courier New" panose="02070309020205020404" pitchFamily="49" charset="0"/>
                <a:cs typeface="Courier New" panose="02070309020205020404" pitchFamily="49" charset="0"/>
              </a:rPr>
              <a:t>	if(cond1)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first option</a:t>
            </a:r>
          </a:p>
          <a:p>
            <a:pPr marL="0" indent="0">
              <a:buNone/>
            </a:pP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2)</a:t>
            </a:r>
          </a:p>
          <a:p>
            <a:pPr marL="0" indent="0">
              <a:buNone/>
            </a:pPr>
            <a:r>
              <a:rPr lang="en-US" dirty="0">
                <a:latin typeface="Courier New" panose="02070309020205020404" pitchFamily="49" charset="0"/>
                <a:cs typeface="Courier New" panose="02070309020205020404" pitchFamily="49" charset="0"/>
              </a:rPr>
              <a:t>	    // execute second option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third option</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 do whatever when all 3 		     conditions were false */</a:t>
            </a: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1551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2672"/>
            <a:ext cx="8383980" cy="5202314"/>
          </a:xfrm>
        </p:spPr>
        <p:txBody>
          <a:bodyPr>
            <a:normAutofit fontScale="92500" lnSpcReduction="10000"/>
          </a:bodyPr>
          <a:lstStyle/>
          <a:p>
            <a:r>
              <a:rPr lang="en-US" dirty="0"/>
              <a:t>Nest if-conditions when you want to test whether </a:t>
            </a:r>
            <a:r>
              <a:rPr lang="en-US" i="1" dirty="0"/>
              <a:t>successive</a:t>
            </a:r>
            <a:r>
              <a:rPr lang="en-US" dirty="0"/>
              <a:t> conditions are true</a:t>
            </a:r>
          </a:p>
          <a:p>
            <a:pPr marL="0" indent="0">
              <a:buNone/>
            </a:pPr>
            <a:r>
              <a:rPr lang="en-US" sz="2600" dirty="0"/>
              <a:t>	</a:t>
            </a:r>
            <a:r>
              <a:rPr lang="en-US" sz="2600" dirty="0">
                <a:latin typeface="Courier New" panose="02070309020205020404" pitchFamily="49" charset="0"/>
                <a:cs typeface="Courier New" panose="02070309020205020404" pitchFamily="49" charset="0"/>
              </a:rPr>
              <a:t>if(cond1){</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if(cond2) {</a:t>
            </a:r>
          </a:p>
          <a:p>
            <a:pPr marL="0" indent="0">
              <a:buNone/>
            </a:pPr>
            <a:r>
              <a:rPr lang="en-US" sz="2600" dirty="0">
                <a:latin typeface="Courier New" panose="02070309020205020404" pitchFamily="49" charset="0"/>
                <a:cs typeface="Courier New" panose="02070309020205020404" pitchFamily="49" charset="0"/>
              </a:rPr>
              <a:t>			/* cond1 and cond2 				    are true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 else</a:t>
            </a:r>
          </a:p>
          <a:p>
            <a:pPr marL="0" indent="0">
              <a:buNone/>
            </a:pPr>
            <a:r>
              <a:rPr lang="en-US" sz="2600" dirty="0">
                <a:latin typeface="Courier New" panose="02070309020205020404" pitchFamily="49" charset="0"/>
                <a:cs typeface="Courier New" panose="02070309020205020404" pitchFamily="49" charset="0"/>
              </a:rPr>
              <a:t>			/* cond1 is true 					    but cond2 is false */ </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	} else {</a:t>
            </a:r>
          </a:p>
          <a:p>
            <a:pPr marL="0" indent="0">
              <a:buNone/>
            </a:pPr>
            <a:r>
              <a:rPr lang="en-US" sz="2600" dirty="0">
                <a:latin typeface="Courier New" panose="02070309020205020404" pitchFamily="49" charset="0"/>
                <a:cs typeface="Courier New" panose="02070309020205020404" pitchFamily="49" charset="0"/>
              </a:rPr>
              <a:t>		// do when cond1 is false </a:t>
            </a:r>
          </a:p>
          <a:p>
            <a:pPr marL="0" indent="0">
              <a:buNone/>
            </a:pPr>
            <a:r>
              <a:rPr lang="en-US" sz="2600" dirty="0">
                <a:latin typeface="Courier New" panose="02070309020205020404" pitchFamily="49" charset="0"/>
                <a:cs typeface="Courier New" panose="02070309020205020404" pitchFamily="49" charset="0"/>
              </a:rPr>
              <a:t>	}</a:t>
            </a:r>
            <a:endParaRPr lang="en-US" sz="2600"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60267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12343"/>
          </a:xfrm>
        </p:spPr>
        <p:txBody>
          <a:bodyPr>
            <a:normAutofit lnSpcReduction="10000"/>
          </a:bodyPr>
          <a:lstStyle/>
          <a:p>
            <a:r>
              <a:rPr lang="en-US" sz="2400" dirty="0"/>
              <a:t>The Ternary Operator (?) acts as a shorthand way to write an if…else conditional statement.</a:t>
            </a:r>
          </a:p>
          <a:p>
            <a:r>
              <a:rPr lang="en-US" sz="2400" dirty="0"/>
              <a:t>The syntax is as follows:</a:t>
            </a:r>
          </a:p>
          <a:p>
            <a:endParaRPr lang="en-US" sz="2400" dirty="0"/>
          </a:p>
          <a:p>
            <a:pPr marL="0" indent="0">
              <a:buNone/>
            </a:pPr>
            <a:r>
              <a:rPr lang="en-US" sz="2400" dirty="0">
                <a:latin typeface="Courier New" panose="02070309020205020404" pitchFamily="49" charset="0"/>
                <a:cs typeface="Courier New" panose="02070309020205020404" pitchFamily="49" charset="0"/>
              </a:rPr>
              <a:t>	condition ? </a:t>
            </a:r>
            <a:r>
              <a:rPr lang="en-US" sz="2400" dirty="0" err="1">
                <a:latin typeface="Courier New" panose="02070309020205020404" pitchFamily="49" charset="0"/>
                <a:cs typeface="Courier New" panose="02070309020205020404" pitchFamily="49" charset="0"/>
              </a:rPr>
              <a:t>exprIfTrue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exprIfFalse</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b="1" i="1" u="sng" dirty="0">
                <a:latin typeface="+mj-lt"/>
                <a:cs typeface="Courier New" panose="02070309020205020404" pitchFamily="49" charset="0"/>
              </a:rPr>
              <a:t>condition</a:t>
            </a:r>
            <a:r>
              <a:rPr lang="en-US" sz="2400" dirty="0"/>
              <a:t>: An expression whose Boolean value is used to determine the resulting expression.</a:t>
            </a:r>
          </a:p>
          <a:p>
            <a:r>
              <a:rPr lang="en-US" sz="2400" b="1" i="1" u="sng" dirty="0" err="1">
                <a:latin typeface="+mj-lt"/>
                <a:cs typeface="Courier New" panose="02070309020205020404" pitchFamily="49" charset="0"/>
              </a:rPr>
              <a:t>exprIfTrue</a:t>
            </a:r>
            <a:r>
              <a:rPr lang="en-US" sz="2400" dirty="0"/>
              <a:t>: The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true</a:t>
            </a:r>
            <a:r>
              <a:rPr lang="en-US" sz="2400" dirty="0"/>
              <a:t>.</a:t>
            </a:r>
          </a:p>
          <a:p>
            <a:r>
              <a:rPr lang="en-US" sz="2400" b="1" i="1" u="sng" dirty="0" err="1">
                <a:latin typeface="+mj-lt"/>
                <a:cs typeface="Courier New" panose="02070309020205020404" pitchFamily="49" charset="0"/>
              </a:rPr>
              <a:t>exprIfFalse</a:t>
            </a:r>
            <a:r>
              <a:rPr lang="en-US" sz="2400" dirty="0"/>
              <a:t>: An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false</a:t>
            </a:r>
            <a:r>
              <a:rPr lang="en-US" sz="2400" dirty="0"/>
              <a:t>.</a:t>
            </a:r>
            <a:endParaRPr lang="en-US" sz="20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1379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6770"/>
            <a:ext cx="8383980" cy="5322068"/>
          </a:xfrm>
        </p:spPr>
        <p:txBody>
          <a:bodyPr>
            <a:normAutofit fontScale="55000" lnSpcReduction="20000"/>
          </a:bodyPr>
          <a:lstStyle/>
          <a:p>
            <a:r>
              <a:rPr lang="en-US" sz="3800" dirty="0"/>
              <a:t>Switch Statements check some variable against multiple, defined values and executes code if the value of the variable matches.</a:t>
            </a:r>
          </a:p>
          <a:p>
            <a:pPr marL="0" indent="0">
              <a:buNone/>
            </a:pPr>
            <a:r>
              <a:rPr lang="en-US" sz="3200" dirty="0"/>
              <a:t>	</a:t>
            </a:r>
            <a:r>
              <a:rPr lang="en-US" sz="3200" dirty="0">
                <a:latin typeface="Courier New" panose="02070309020205020404" pitchFamily="49" charset="0"/>
                <a:cs typeface="Courier New" panose="02070309020205020404" pitchFamily="49" charset="0"/>
              </a:rPr>
              <a:t>switch(var)</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case value1:</a:t>
            </a:r>
          </a:p>
          <a:p>
            <a:pPr marL="0" indent="0">
              <a:buNone/>
            </a:pPr>
            <a:r>
              <a:rPr lang="en-US" sz="3200" dirty="0">
                <a:latin typeface="Courier New" panose="02070309020205020404" pitchFamily="49" charset="0"/>
                <a:cs typeface="Courier New" panose="02070309020205020404" pitchFamily="49" charset="0"/>
              </a:rPr>
              <a:t>			// executes if var === value1</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case value2:</a:t>
            </a:r>
          </a:p>
          <a:p>
            <a:pPr marL="0" indent="0">
              <a:buNone/>
            </a:pPr>
            <a:r>
              <a:rPr lang="en-US" sz="3200" dirty="0">
                <a:latin typeface="Courier New" panose="02070309020205020404" pitchFamily="49" charset="0"/>
                <a:cs typeface="Courier New" panose="02070309020205020404" pitchFamily="49" charset="0"/>
              </a:rPr>
              <a:t>			// executes if var === value2</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default:</a:t>
            </a:r>
          </a:p>
          <a:p>
            <a:pPr marL="0" indent="0">
              <a:buNone/>
            </a:pPr>
            <a:r>
              <a:rPr lang="en-US" sz="3200" dirty="0">
                <a:latin typeface="Courier New" panose="02070309020205020404" pitchFamily="49" charset="0"/>
                <a:cs typeface="Courier New" panose="02070309020205020404" pitchFamily="49" charset="0"/>
              </a:rPr>
              <a:t>			// executes if var is not equal to any 			   other case</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endParaRPr lang="en-US" sz="2900" dirty="0"/>
          </a:p>
          <a:p>
            <a:pPr indent="-457200"/>
            <a:r>
              <a:rPr lang="en-US" sz="2900" dirty="0"/>
              <a:t>The “break” is used to stop the execution of code in the current block and exit the switch statement.</a:t>
            </a:r>
          </a:p>
          <a:p>
            <a:pPr indent="-457200"/>
            <a:r>
              <a:rPr lang="en-US" sz="2900" dirty="0"/>
              <a:t>Default statements </a:t>
            </a:r>
            <a:r>
              <a:rPr lang="en-US" sz="2900" i="1" dirty="0"/>
              <a:t>do not</a:t>
            </a:r>
            <a:r>
              <a:rPr lang="en-US" sz="2900" dirty="0"/>
              <a:t> need a value, they will occur if none of the other conditions apply.</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9827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92500" lnSpcReduction="20000"/>
          </a:bodyPr>
          <a:lstStyle/>
          <a:p>
            <a:r>
              <a:rPr lang="en-US" dirty="0">
                <a:latin typeface="Courier New" panose="02070309020205020404" pitchFamily="49" charset="0"/>
                <a:cs typeface="Courier New" panose="02070309020205020404" pitchFamily="49" charset="0"/>
              </a:rPr>
              <a:t>while</a:t>
            </a:r>
            <a:r>
              <a:rPr lang="en-US" dirty="0"/>
              <a:t> loops: execute the next statement or block so long as a condition is true (check before each iteration)</a:t>
            </a:r>
          </a:p>
          <a:p>
            <a:pPr marL="0" indent="0">
              <a:buNone/>
            </a:pPr>
            <a:r>
              <a:rPr lang="en-US" dirty="0"/>
              <a:t>	</a:t>
            </a: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do-while</a:t>
            </a:r>
            <a:r>
              <a:rPr lang="en-US" dirty="0"/>
              <a:t> loops: execute the next statement or block, then repeat so long as a condition is true (check at the end of each iteration)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do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 while (</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301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 (</a:t>
            </a:r>
            <a:r>
              <a:rPr lang="en-US" dirty="0" err="1"/>
              <a:t>cont</a:t>
            </a:r>
            <a:r>
              <a:rPr lang="en-US" dirty="0"/>
              <a:t>…)</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85000" lnSpcReduction="10000"/>
          </a:bodyPr>
          <a:lstStyle/>
          <a:p>
            <a:r>
              <a:rPr lang="en-US" dirty="0">
                <a:latin typeface="Courier New" panose="02070309020205020404" pitchFamily="49" charset="0"/>
                <a:cs typeface="Courier New" panose="02070309020205020404" pitchFamily="49" charset="0"/>
              </a:rPr>
              <a:t>for</a:t>
            </a:r>
            <a:r>
              <a:rPr lang="en-US" dirty="0"/>
              <a:t> loops: execute the next statement or block a specified number of times.</a:t>
            </a:r>
          </a:p>
          <a:p>
            <a:r>
              <a:rPr lang="en-US" dirty="0"/>
              <a:t>Standard for loops have 3 components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for(initialization; condition; adjustment){</a:t>
            </a:r>
          </a:p>
          <a:p>
            <a:pPr marL="400050" lvl="1" indent="0">
              <a:buNone/>
            </a:pPr>
            <a:r>
              <a:rPr lang="en-US" sz="2200" dirty="0">
                <a:latin typeface="Courier New" panose="02070309020205020404" pitchFamily="49" charset="0"/>
                <a:cs typeface="Courier New" panose="02070309020205020404" pitchFamily="49" charset="0"/>
              </a:rPr>
              <a:t>		// do things</a:t>
            </a:r>
          </a:p>
          <a:p>
            <a:pPr marL="400050" lvl="1" indent="0">
              <a:buNone/>
            </a:pPr>
            <a:r>
              <a:rPr lang="en-US" sz="2200" dirty="0">
                <a:latin typeface="Courier New" panose="02070309020205020404" pitchFamily="49" charset="0"/>
                <a:cs typeface="Courier New" panose="02070309020205020404" pitchFamily="49" charset="0"/>
              </a:rPr>
              <a:t>	}</a:t>
            </a:r>
          </a:p>
          <a:p>
            <a:r>
              <a:rPr lang="en-US" u="sng" dirty="0"/>
              <a:t>Initialization</a:t>
            </a:r>
            <a:r>
              <a:rPr lang="en-US" dirty="0"/>
              <a:t>: a statement that is executed once at the start of the loop</a:t>
            </a:r>
          </a:p>
          <a:p>
            <a:r>
              <a:rPr lang="en-US" u="sng" dirty="0"/>
              <a:t>Condition</a:t>
            </a:r>
            <a:r>
              <a:rPr lang="en-US" dirty="0"/>
              <a:t>: A check performed at the start of each iteration to determine if the loop should continue</a:t>
            </a:r>
          </a:p>
          <a:p>
            <a:r>
              <a:rPr lang="en-US" u="sng" dirty="0"/>
              <a:t>Adjustment</a:t>
            </a:r>
            <a:r>
              <a:rPr lang="en-US" dirty="0"/>
              <a:t>: A statement that is execute at the end of each iteration, before the condition is checked again</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19967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break</a:t>
            </a:r>
            <a:r>
              <a:rPr lang="en-US" dirty="0"/>
              <a:t> statement is used to transfer control out of the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03FF9547-5D61-4BC1-B882-7E9FD905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6" y="1641058"/>
            <a:ext cx="3622116" cy="4206738"/>
          </a:xfrm>
          <a:prstGeom prst="rect">
            <a:avLst/>
          </a:prstGeom>
        </p:spPr>
      </p:pic>
    </p:spTree>
    <p:extLst>
      <p:ext uri="{BB962C8B-B14F-4D97-AF65-F5344CB8AC3E}">
        <p14:creationId xmlns:p14="http://schemas.microsoft.com/office/powerpoint/2010/main" val="2742753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continue</a:t>
            </a:r>
            <a:r>
              <a:rPr lang="en-US" dirty="0"/>
              <a:t> statement is used to finish execution of the current,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18AEEA3-88DF-48D6-A589-E1416F31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4" y="1658016"/>
            <a:ext cx="3744946" cy="4349393"/>
          </a:xfrm>
          <a:prstGeom prst="rect">
            <a:avLst/>
          </a:prstGeom>
        </p:spPr>
      </p:pic>
    </p:spTree>
    <p:extLst>
      <p:ext uri="{BB962C8B-B14F-4D97-AF65-F5344CB8AC3E}">
        <p14:creationId xmlns:p14="http://schemas.microsoft.com/office/powerpoint/2010/main" val="361095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(Binary)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4021766615"/>
              </p:ext>
            </p:extLst>
          </p:nvPr>
        </p:nvGraphicFramePr>
        <p:xfrm>
          <a:off x="379413" y="1481138"/>
          <a:ext cx="8493655" cy="4759960"/>
        </p:xfrm>
        <a:graphic>
          <a:graphicData uri="http://schemas.openxmlformats.org/drawingml/2006/table">
            <a:tbl>
              <a:tblPr firstRow="1" bandRow="1">
                <a:tableStyleId>{5C22544A-7EE6-4342-B048-85BDC9FD1C3A}</a:tableStyleId>
              </a:tblPr>
              <a:tblGrid>
                <a:gridCol w="2195111">
                  <a:extLst>
                    <a:ext uri="{9D8B030D-6E8A-4147-A177-3AD203B41FA5}">
                      <a16:colId xmlns:a16="http://schemas.microsoft.com/office/drawing/2014/main" val="1518270610"/>
                    </a:ext>
                  </a:extLst>
                </a:gridCol>
                <a:gridCol w="1826753">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Modulus</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txBody>
                  <a:tcPr/>
                </a:tc>
                <a:tc>
                  <a:txBody>
                    <a:bodyPr/>
                    <a:lstStyle/>
                    <a:p>
                      <a:r>
                        <a:rPr lang="en-US" dirty="0"/>
                        <a:t>Return product after multiplying x and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quotient and remainder after dividing x by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remainder after x is divided by y.</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txBody>
                  <a:tcPr/>
                </a:tc>
                <a:tc>
                  <a:txBody>
                    <a:bodyPr/>
                    <a:lstStyle/>
                    <a:p>
                      <a:r>
                        <a:rPr lang="en-US" dirty="0"/>
                        <a:t>x + y</a:t>
                      </a:r>
                    </a:p>
                    <a:p>
                      <a:r>
                        <a:rPr lang="en-US" dirty="0"/>
                        <a:t>x – y</a:t>
                      </a:r>
                    </a:p>
                  </a:txBody>
                  <a:tcPr/>
                </a:tc>
                <a:tc>
                  <a:txBody>
                    <a:bodyPr/>
                    <a:lstStyle/>
                    <a:p>
                      <a:r>
                        <a:rPr lang="en-US" dirty="0"/>
                        <a:t>Return sum of x and y</a:t>
                      </a:r>
                    </a:p>
                    <a:p>
                      <a:r>
                        <a:rPr lang="en-US" dirty="0"/>
                        <a:t>Return difference between x and y</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Greater than</a:t>
                      </a:r>
                    </a:p>
                    <a:p>
                      <a:pPr marL="285750" indent="-285750">
                        <a:buFont typeface="Arial" panose="020B0604020202020204" pitchFamily="34" charset="0"/>
                        <a:buChar char="•"/>
                      </a:pPr>
                      <a:r>
                        <a:rPr lang="en-US" dirty="0"/>
                        <a:t>Less than</a:t>
                      </a:r>
                    </a:p>
                    <a:p>
                      <a:pPr marL="285750" indent="-285750">
                        <a:buFont typeface="Arial" panose="020B0604020202020204" pitchFamily="34" charset="0"/>
                        <a:buChar char="•"/>
                      </a:pPr>
                      <a:r>
                        <a:rPr lang="en-US" dirty="0"/>
                        <a:t>Greater or equal than</a:t>
                      </a:r>
                    </a:p>
                    <a:p>
                      <a:pPr marL="285750" indent="-285750">
                        <a:buFont typeface="Arial" panose="020B0604020202020204" pitchFamily="34" charset="0"/>
                        <a:buChar char="•"/>
                      </a:pPr>
                      <a:r>
                        <a:rPr lang="en-US" dirty="0"/>
                        <a:t>Less or equal than</a:t>
                      </a:r>
                    </a:p>
                    <a:p>
                      <a:pPr marL="285750" indent="-285750">
                        <a:buFont typeface="Arial" panose="020B0604020202020204" pitchFamily="34" charset="0"/>
                        <a:buChar char="•"/>
                      </a:pPr>
                      <a:r>
                        <a:rPr lang="en-US" dirty="0"/>
                        <a:t>Instance of</a:t>
                      </a:r>
                    </a:p>
                  </a:txBody>
                  <a:tcPr/>
                </a:tc>
                <a:tc>
                  <a:txBody>
                    <a:bodyPr/>
                    <a:lstStyle/>
                    <a:p>
                      <a:r>
                        <a:rPr lang="en-US" dirty="0"/>
                        <a:t>x &gt; y</a:t>
                      </a:r>
                    </a:p>
                    <a:p>
                      <a:r>
                        <a:rPr lang="en-US" dirty="0"/>
                        <a:t>x &lt; y</a:t>
                      </a:r>
                    </a:p>
                    <a:p>
                      <a:r>
                        <a:rPr lang="en-US" dirty="0"/>
                        <a:t>x &gt;= y </a:t>
                      </a:r>
                    </a:p>
                    <a:p>
                      <a:r>
                        <a:rPr lang="en-US" dirty="0"/>
                        <a:t>x &lt;= y</a:t>
                      </a:r>
                    </a:p>
                    <a:p>
                      <a:r>
                        <a:rPr lang="en-US" dirty="0"/>
                        <a:t>x instanceof y</a:t>
                      </a:r>
                    </a:p>
                  </a:txBody>
                  <a:tcPr/>
                </a:tc>
                <a:tc>
                  <a:txBody>
                    <a:bodyPr/>
                    <a:lstStyle/>
                    <a:p>
                      <a:r>
                        <a:rPr lang="en-US" dirty="0"/>
                        <a:t>Returns true if x is greater than y.</a:t>
                      </a:r>
                    </a:p>
                    <a:p>
                      <a:r>
                        <a:rPr lang="en-US" dirty="0"/>
                        <a:t>Returns true if x is less than y.</a:t>
                      </a:r>
                    </a:p>
                    <a:p>
                      <a:r>
                        <a:rPr lang="en-US" dirty="0"/>
                        <a:t>Returns true if x is greater than or equal to y.</a:t>
                      </a:r>
                    </a:p>
                    <a:p>
                      <a:r>
                        <a:rPr lang="en-US" dirty="0"/>
                        <a:t>Returns true if x is less than or equal to y.</a:t>
                      </a:r>
                    </a:p>
                    <a:p>
                      <a:r>
                        <a:rPr lang="en-US" dirty="0"/>
                        <a:t>Returns true if x is a type derived from y.</a:t>
                      </a:r>
                    </a:p>
                  </a:txBody>
                  <a:tcPr/>
                </a:tc>
                <a:extLst>
                  <a:ext uri="{0D108BD9-81ED-4DB2-BD59-A6C34878D82A}">
                    <a16:rowId xmlns:a16="http://schemas.microsoft.com/office/drawing/2014/main" val="850552294"/>
                  </a:ext>
                </a:extLst>
              </a:tr>
              <a:tr h="370840">
                <a:tc>
                  <a:txBody>
                    <a:bodyPr/>
                    <a:lstStyle/>
                    <a:p>
                      <a:pPr marL="285750" indent="-285750">
                        <a:buFont typeface="Arial" panose="020B0604020202020204" pitchFamily="34" charset="0"/>
                        <a:buChar char="•"/>
                      </a:pPr>
                      <a:r>
                        <a:rPr lang="en-US" dirty="0"/>
                        <a:t>Equal to</a:t>
                      </a:r>
                    </a:p>
                    <a:p>
                      <a:pPr marL="285750" indent="-285750">
                        <a:buFont typeface="Arial" panose="020B0604020202020204" pitchFamily="34" charset="0"/>
                        <a:buChar char="•"/>
                      </a:pPr>
                      <a:r>
                        <a:rPr lang="en-US" dirty="0"/>
                        <a:t>Not equal to</a:t>
                      </a:r>
                    </a:p>
                  </a:txBody>
                  <a:tcPr/>
                </a:tc>
                <a:tc>
                  <a:txBody>
                    <a:bodyPr/>
                    <a:lstStyle/>
                    <a:p>
                      <a:r>
                        <a:rPr lang="en-US" dirty="0"/>
                        <a:t>x == y</a:t>
                      </a:r>
                    </a:p>
                    <a:p>
                      <a:r>
                        <a:rPr lang="en-US" dirty="0"/>
                        <a:t>x != y</a:t>
                      </a:r>
                    </a:p>
                  </a:txBody>
                  <a:tcPr/>
                </a:tc>
                <a:tc>
                  <a:txBody>
                    <a:bodyPr/>
                    <a:lstStyle/>
                    <a:p>
                      <a:r>
                        <a:rPr lang="en-US" dirty="0"/>
                        <a:t>Returns true if two values/objects are the same</a:t>
                      </a:r>
                    </a:p>
                    <a:p>
                      <a:r>
                        <a:rPr lang="en-US" dirty="0"/>
                        <a:t>Returns true if two values/objects are not the same</a:t>
                      </a:r>
                    </a:p>
                  </a:txBody>
                  <a:tcPr/>
                </a:tc>
                <a:extLst>
                  <a:ext uri="{0D108BD9-81ED-4DB2-BD59-A6C34878D82A}">
                    <a16:rowId xmlns:a16="http://schemas.microsoft.com/office/drawing/2014/main" val="2169682219"/>
                  </a:ext>
                </a:extLst>
              </a:tr>
              <a:tr h="370840">
                <a:tc>
                  <a:txBody>
                    <a:bodyPr/>
                    <a:lstStyle/>
                    <a:p>
                      <a:pPr marL="285750" indent="-285750">
                        <a:buFont typeface="Arial" panose="020B0604020202020204" pitchFamily="34" charset="0"/>
                        <a:buChar char="•"/>
                      </a:pPr>
                      <a:r>
                        <a:rPr lang="en-US" dirty="0"/>
                        <a:t>Logical AND</a:t>
                      </a:r>
                    </a:p>
                    <a:p>
                      <a:pPr marL="285750" indent="-285750">
                        <a:buFont typeface="Arial" panose="020B0604020202020204" pitchFamily="34" charset="0"/>
                        <a:buChar char="•"/>
                      </a:pPr>
                      <a:r>
                        <a:rPr lang="en-US" dirty="0"/>
                        <a:t>Logical OR</a:t>
                      </a:r>
                    </a:p>
                  </a:txBody>
                  <a:tcPr/>
                </a:tc>
                <a:tc>
                  <a:txBody>
                    <a:bodyPr/>
                    <a:lstStyle/>
                    <a:p>
                      <a:r>
                        <a:rPr lang="en-US" dirty="0"/>
                        <a:t>expr &amp; expr</a:t>
                      </a:r>
                    </a:p>
                    <a:p>
                      <a:r>
                        <a:rPr lang="en-US" dirty="0"/>
                        <a:t>expr | expr</a:t>
                      </a:r>
                    </a:p>
                  </a:txBody>
                  <a:tcPr/>
                </a:tc>
                <a:tc>
                  <a:txBody>
                    <a:bodyPr/>
                    <a:lstStyle/>
                    <a:p>
                      <a:r>
                        <a:rPr lang="en-US" dirty="0"/>
                        <a:t>Only returns true if both operands are true.</a:t>
                      </a:r>
                    </a:p>
                    <a:p>
                      <a:r>
                        <a:rPr lang="en-US" dirty="0"/>
                        <a:t>Only returns false if both operands are false.</a:t>
                      </a:r>
                    </a:p>
                  </a:txBody>
                  <a:tcPr/>
                </a:tc>
                <a:extLst>
                  <a:ext uri="{0D108BD9-81ED-4DB2-BD59-A6C34878D82A}">
                    <a16:rowId xmlns:a16="http://schemas.microsoft.com/office/drawing/2014/main" val="440045779"/>
                  </a:ext>
                </a:extLst>
              </a:tr>
              <a:tr h="370840">
                <a:tc>
                  <a:txBody>
                    <a:bodyPr/>
                    <a:lstStyle/>
                    <a:p>
                      <a:pPr marL="285750" indent="-285750">
                        <a:buFont typeface="Arial" panose="020B0604020202020204" pitchFamily="34" charset="0"/>
                        <a:buChar char="•"/>
                      </a:pPr>
                      <a:r>
                        <a:rPr lang="en-US" dirty="0"/>
                        <a:t>Shortcut 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Shortcut OR</a:t>
                      </a:r>
                    </a:p>
                  </a:txBody>
                  <a:tcPr/>
                </a:tc>
                <a:tc>
                  <a:txBody>
                    <a:bodyPr/>
                    <a:lstStyle/>
                    <a:p>
                      <a:r>
                        <a:rPr lang="en-US" dirty="0"/>
                        <a:t>expr &amp;&amp; expr</a:t>
                      </a:r>
                    </a:p>
                    <a:p>
                      <a:endParaRPr lang="en-US" dirty="0"/>
                    </a:p>
                    <a:p>
                      <a:r>
                        <a:rPr lang="en-US" dirty="0"/>
                        <a:t>expr || expr</a:t>
                      </a:r>
                    </a:p>
                  </a:txBody>
                  <a:tcPr/>
                </a:tc>
                <a:tc>
                  <a:txBody>
                    <a:bodyPr/>
                    <a:lstStyle/>
                    <a:p>
                      <a:r>
                        <a:rPr lang="en-US" dirty="0"/>
                        <a:t>Same as logical AND; but skips second evaluation if first expression is false.</a:t>
                      </a:r>
                    </a:p>
                    <a:p>
                      <a:r>
                        <a:rPr lang="en-US" dirty="0"/>
                        <a:t>Same as logical OR; but skips second evaluation if first expression is true.</a:t>
                      </a:r>
                    </a:p>
                  </a:txBody>
                  <a:tcPr/>
                </a:tc>
                <a:extLst>
                  <a:ext uri="{0D108BD9-81ED-4DB2-BD59-A6C34878D82A}">
                    <a16:rowId xmlns:a16="http://schemas.microsoft.com/office/drawing/2014/main" val="1963867900"/>
                  </a:ext>
                </a:extLst>
              </a:tr>
            </a:tbl>
          </a:graphicData>
        </a:graphic>
      </p:graphicFrame>
    </p:spTree>
    <p:extLst>
      <p:ext uri="{BB962C8B-B14F-4D97-AF65-F5344CB8AC3E}">
        <p14:creationId xmlns:p14="http://schemas.microsoft.com/office/powerpoint/2010/main" val="318324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Iterating over an Array</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4882266"/>
          </a:xfrm>
        </p:spPr>
        <p:txBody>
          <a:bodyPr>
            <a:normAutofit fontScale="92500" lnSpcReduction="10000"/>
          </a:bodyPr>
          <a:lstStyle/>
          <a:p>
            <a:r>
              <a:rPr lang="en-US" dirty="0"/>
              <a:t>Remember array indices start at 0</a:t>
            </a:r>
          </a:p>
          <a:p>
            <a:r>
              <a:rPr lang="en-US" dirty="0"/>
              <a:t>Remember the length of arrays are 1 greater than the last index</a:t>
            </a:r>
            <a:endParaRPr lang="en-US" sz="14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int[] numbers = new int[] {3,5,7,9};</a:t>
            </a:r>
          </a:p>
          <a:p>
            <a:pPr marL="0" indent="0">
              <a:buNone/>
            </a:pPr>
            <a:r>
              <a:rPr lang="en-US" sz="2200" dirty="0">
                <a:latin typeface="Courier New" panose="02070309020205020404" pitchFamily="49" charset="0"/>
                <a:cs typeface="Courier New" panose="02070309020205020404" pitchFamily="49" charset="0"/>
              </a:rPr>
              <a:t>	for(int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numbers.length</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p>
          <a:p>
            <a:r>
              <a:rPr lang="en-US" dirty="0"/>
              <a:t>Alternatively, you can use an enhanced for loop:</a:t>
            </a:r>
          </a:p>
          <a:p>
            <a:pPr marL="0" indent="0">
              <a:buNone/>
            </a:pPr>
            <a:r>
              <a:rPr lang="en-US" sz="2200" dirty="0">
                <a:latin typeface="Courier New" panose="02070309020205020404" pitchFamily="49" charset="0"/>
                <a:cs typeface="Courier New" panose="02070309020205020404" pitchFamily="49" charset="0"/>
              </a:rPr>
              <a:t>	for(int n : numbers){</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endParaRPr lang="en-US" dirty="0"/>
          </a:p>
          <a:p>
            <a:r>
              <a:rPr lang="en-US" dirty="0"/>
              <a:t>Both are functionally the same</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805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Assignment Operations</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1141281510"/>
              </p:ext>
            </p:extLst>
          </p:nvPr>
        </p:nvGraphicFramePr>
        <p:xfrm>
          <a:off x="379950" y="3337711"/>
          <a:ext cx="8493655" cy="2814320"/>
        </p:xfrm>
        <a:graphic>
          <a:graphicData uri="http://schemas.openxmlformats.org/drawingml/2006/table">
            <a:tbl>
              <a:tblPr firstRow="1" bandRow="1">
                <a:tableStyleId>{5C22544A-7EE6-4342-B048-85BDC9FD1C3A}</a:tableStyleId>
              </a:tblPr>
              <a:tblGrid>
                <a:gridCol w="2301106">
                  <a:extLst>
                    <a:ext uri="{9D8B030D-6E8A-4147-A177-3AD203B41FA5}">
                      <a16:colId xmlns:a16="http://schemas.microsoft.com/office/drawing/2014/main" val="239001462"/>
                    </a:ext>
                  </a:extLst>
                </a:gridCol>
                <a:gridCol w="2414727">
                  <a:extLst>
                    <a:ext uri="{9D8B030D-6E8A-4147-A177-3AD203B41FA5}">
                      <a16:colId xmlns:a16="http://schemas.microsoft.com/office/drawing/2014/main" val="3916710713"/>
                    </a:ext>
                  </a:extLst>
                </a:gridCol>
                <a:gridCol w="3777822">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r>
                        <a:rPr lang="en-US" dirty="0"/>
                        <a:t>Assignment Operator</a:t>
                      </a:r>
                    </a:p>
                  </a:txBody>
                  <a:tcPr/>
                </a:tc>
                <a:tc>
                  <a:txBody>
                    <a:bodyPr/>
                    <a:lstStyle/>
                    <a:p>
                      <a:r>
                        <a:rPr lang="en-US" dirty="0"/>
                        <a:t>x = y</a:t>
                      </a:r>
                    </a:p>
                  </a:txBody>
                  <a:tcPr/>
                </a:tc>
                <a:tc>
                  <a:txBody>
                    <a:bodyPr/>
                    <a:lstStyle/>
                    <a:p>
                      <a:r>
                        <a:rPr lang="en-US" dirty="0"/>
                        <a:t>Assign the value of y to x</a:t>
                      </a:r>
                    </a:p>
                  </a:txBody>
                  <a:tcPr/>
                </a:tc>
                <a:extLst>
                  <a:ext uri="{0D108BD9-81ED-4DB2-BD59-A6C34878D82A}">
                    <a16:rowId xmlns:a16="http://schemas.microsoft.com/office/drawing/2014/main" val="2676476840"/>
                  </a:ext>
                </a:extLst>
              </a:tr>
              <a:tr h="370840">
                <a:tc>
                  <a:txBody>
                    <a:bodyPr/>
                    <a:lstStyle/>
                    <a:p>
                      <a:r>
                        <a:rPr lang="en-US" dirty="0"/>
                        <a:t>Compound Assignment (addition)</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Shorthand for: x = x + y</a:t>
                      </a:r>
                    </a:p>
                  </a:txBody>
                  <a:tcPr/>
                </a:tc>
                <a:tc>
                  <a:txBody>
                    <a:bodyPr/>
                    <a:lstStyle/>
                    <a:p>
                      <a:r>
                        <a:rPr lang="en-US" dirty="0"/>
                        <a:t>Add x and y then reassign x to the new value</a:t>
                      </a:r>
                    </a:p>
                  </a:txBody>
                  <a:tcPr/>
                </a:tc>
                <a:extLst>
                  <a:ext uri="{0D108BD9-81ED-4DB2-BD59-A6C34878D82A}">
                    <a16:rowId xmlns:a16="http://schemas.microsoft.com/office/drawing/2014/main" val="3809216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Compound Assignment (subtraction)</a:t>
                      </a:r>
                    </a:p>
                  </a:txBody>
                  <a:tcPr/>
                </a:tc>
                <a:tc>
                  <a:txBody>
                    <a:bodyPr/>
                    <a:lstStyle/>
                    <a:p>
                      <a:r>
                        <a:rPr lang="en-US" dirty="0"/>
                        <a:t>x -= y</a:t>
                      </a:r>
                    </a:p>
                    <a:p>
                      <a:r>
                        <a:rPr lang="en-US" dirty="0"/>
                        <a:t>Shorthand for: x = x - y</a:t>
                      </a:r>
                    </a:p>
                  </a:txBody>
                  <a:tcPr/>
                </a:tc>
                <a:tc>
                  <a:txBody>
                    <a:bodyPr/>
                    <a:lstStyle/>
                    <a:p>
                      <a:r>
                        <a:rPr lang="en-US" dirty="0"/>
                        <a:t>Subtract y from x then reassign x to the new value</a:t>
                      </a:r>
                    </a:p>
                  </a:txBody>
                  <a:tcPr/>
                </a:tc>
                <a:extLst>
                  <a:ext uri="{0D108BD9-81ED-4DB2-BD59-A6C34878D82A}">
                    <a16:rowId xmlns:a16="http://schemas.microsoft.com/office/drawing/2014/main" val="850552294"/>
                  </a:ext>
                </a:extLst>
              </a:tr>
              <a:tr h="370840">
                <a:tc>
                  <a:txBody>
                    <a:bodyPr/>
                    <a:lstStyle/>
                    <a:p>
                      <a:r>
                        <a:rPr lang="en-US" dirty="0"/>
                        <a:t>Compound Assignment (Multiplication)</a:t>
                      </a:r>
                    </a:p>
                  </a:txBody>
                  <a:tcPr/>
                </a:tc>
                <a:tc>
                  <a:txBody>
                    <a:bodyPr/>
                    <a:lstStyle/>
                    <a:p>
                      <a:r>
                        <a:rPr lang="en-US" dirty="0"/>
                        <a:t>x *= y</a:t>
                      </a:r>
                    </a:p>
                    <a:p>
                      <a:r>
                        <a:rPr lang="en-US" dirty="0"/>
                        <a:t>Shorthand for: x = x * y</a:t>
                      </a:r>
                    </a:p>
                  </a:txBody>
                  <a:tcPr/>
                </a:tc>
                <a:tc>
                  <a:txBody>
                    <a:bodyPr/>
                    <a:lstStyle/>
                    <a:p>
                      <a:r>
                        <a:rPr lang="en-US" dirty="0"/>
                        <a:t>Multiply x and y then reassign x to the new value</a:t>
                      </a:r>
                    </a:p>
                  </a:txBody>
                  <a:tcPr/>
                </a:tc>
                <a:extLst>
                  <a:ext uri="{0D108BD9-81ED-4DB2-BD59-A6C34878D82A}">
                    <a16:rowId xmlns:a16="http://schemas.microsoft.com/office/drawing/2014/main" val="2169682219"/>
                  </a:ext>
                </a:extLst>
              </a:tr>
              <a:tr h="370840">
                <a:tc>
                  <a:txBody>
                    <a:bodyPr/>
                    <a:lstStyle/>
                    <a:p>
                      <a:r>
                        <a:rPr lang="en-US" dirty="0"/>
                        <a:t>Compound Assignment (Division)</a:t>
                      </a:r>
                    </a:p>
                  </a:txBody>
                  <a:tcPr/>
                </a:tc>
                <a:tc>
                  <a:txBody>
                    <a:bodyPr/>
                    <a:lstStyle/>
                    <a:p>
                      <a:r>
                        <a:rPr lang="en-US" dirty="0"/>
                        <a:t>x /= y</a:t>
                      </a:r>
                    </a:p>
                    <a:p>
                      <a:r>
                        <a:rPr lang="en-US" dirty="0"/>
                        <a:t>Shorthand for: x = x / y</a:t>
                      </a:r>
                    </a:p>
                  </a:txBody>
                  <a:tcPr/>
                </a:tc>
                <a:tc>
                  <a:txBody>
                    <a:bodyPr/>
                    <a:lstStyle/>
                    <a:p>
                      <a:r>
                        <a:rPr lang="en-US" dirty="0"/>
                        <a:t>Divide x by y then reassign x to the new value</a:t>
                      </a:r>
                    </a:p>
                  </a:txBody>
                  <a:tcPr/>
                </a:tc>
                <a:extLst>
                  <a:ext uri="{0D108BD9-81ED-4DB2-BD59-A6C34878D82A}">
                    <a16:rowId xmlns:a16="http://schemas.microsoft.com/office/drawing/2014/main" val="440045779"/>
                  </a:ext>
                </a:extLst>
              </a:tr>
            </a:tbl>
          </a:graphicData>
        </a:graphic>
      </p:graphicFrame>
      <p:sp>
        <p:nvSpPr>
          <p:cNvPr id="5" name="Google Shape;226;p17">
            <a:extLst>
              <a:ext uri="{FF2B5EF4-FFF2-40B4-BE49-F238E27FC236}">
                <a16:creationId xmlns:a16="http://schemas.microsoft.com/office/drawing/2014/main" id="{4A3AC0B6-8F1D-4575-A274-B45752AA511F}"/>
              </a:ext>
            </a:extLst>
          </p:cNvPr>
          <p:cNvSpPr txBox="1">
            <a:spLocks/>
          </p:cNvSpPr>
          <p:nvPr/>
        </p:nvSpPr>
        <p:spPr>
          <a:xfrm>
            <a:off x="379950" y="1348402"/>
            <a:ext cx="8384100" cy="159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0"/>
              </a:spcBef>
            </a:pPr>
            <a:r>
              <a:rPr lang="en-US" sz="2400" dirty="0"/>
              <a:t>Note that all Assignment operations have the same level of precedence. Though it can be said that assignment operators are “binary operations”, that is not completely accurate… They are better described as their own category.</a:t>
            </a:r>
          </a:p>
        </p:txBody>
      </p:sp>
    </p:spTree>
    <p:extLst>
      <p:ext uri="{BB962C8B-B14F-4D97-AF65-F5344CB8AC3E}">
        <p14:creationId xmlns:p14="http://schemas.microsoft.com/office/powerpoint/2010/main" val="3904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Methods</a:t>
            </a:r>
            <a:endParaRPr dirty="0"/>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Often referred to as functions in other programming languages, methods act as an isolated set of statements that can be invoked as a batch. </a:t>
            </a:r>
          </a:p>
          <a:p>
            <a:pPr marL="343080" lvl="0" indent="-342720" algn="l" rtl="0">
              <a:spcBef>
                <a:spcPts val="0"/>
              </a:spcBef>
              <a:spcAft>
                <a:spcPts val="0"/>
              </a:spcAft>
              <a:buClr>
                <a:srgbClr val="F36A25"/>
              </a:buClr>
              <a:buSzPts val="2800"/>
              <a:buFont typeface="Arial"/>
              <a:buChar char="•"/>
            </a:pPr>
            <a:r>
              <a:rPr lang="en-US" dirty="0">
                <a:solidFill>
                  <a:srgbClr val="474C55"/>
                </a:solidFill>
              </a:rPr>
              <a:t>You can pass input values into a method for use, through what is known as parameters. </a:t>
            </a:r>
          </a:p>
          <a:p>
            <a:pPr marL="343080" lvl="0" indent="-342720" algn="l" rtl="0">
              <a:spcBef>
                <a:spcPts val="0"/>
              </a:spcBef>
              <a:spcAft>
                <a:spcPts val="0"/>
              </a:spcAft>
              <a:buClr>
                <a:srgbClr val="F36A25"/>
              </a:buClr>
              <a:buSzPts val="2800"/>
              <a:buFont typeface="Arial"/>
              <a:buChar char="•"/>
            </a:pPr>
            <a:r>
              <a:rPr lang="en-US" dirty="0">
                <a:solidFill>
                  <a:srgbClr val="474C55"/>
                </a:solidFill>
              </a:rPr>
              <a:t>A method may return a value or object, but must also declare the type of information that will be returned, if any.</a:t>
            </a:r>
          </a:p>
          <a:p>
            <a:pPr marL="343080" lvl="0" indent="-342720" algn="l" rtl="0">
              <a:spcBef>
                <a:spcPts val="0"/>
              </a:spcBef>
              <a:spcAft>
                <a:spcPts val="0"/>
              </a:spcAft>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2095130"/>
            <a:ext cx="8383980" cy="3912279"/>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public</a:t>
            </a:r>
            <a:r>
              <a:rPr lang="en-US" sz="2000" dirty="0"/>
              <a:t> </a:t>
            </a:r>
            <a:r>
              <a:rPr lang="en-US" sz="2000" dirty="0">
                <a:highlight>
                  <a:srgbClr val="00FF00"/>
                </a:highlight>
              </a:rPr>
              <a:t>static</a:t>
            </a:r>
            <a:r>
              <a:rPr lang="en-US" sz="2000" dirty="0"/>
              <a:t> </a:t>
            </a:r>
            <a:r>
              <a:rPr lang="en-US" sz="2000" dirty="0">
                <a:highlight>
                  <a:srgbClr val="FF00FF"/>
                </a:highlight>
              </a:rPr>
              <a:t>void</a:t>
            </a:r>
            <a:r>
              <a:rPr lang="en-US" sz="2000" dirty="0"/>
              <a:t> </a:t>
            </a:r>
            <a:r>
              <a:rPr lang="en-US" sz="2000" dirty="0">
                <a:highlight>
                  <a:srgbClr val="00FFFF"/>
                </a:highlight>
              </a:rPr>
              <a:t>main</a:t>
            </a:r>
            <a:r>
              <a:rPr lang="en-US" sz="2000" dirty="0"/>
              <a:t> (</a:t>
            </a:r>
            <a:r>
              <a:rPr lang="en-US" sz="2000" dirty="0">
                <a:highlight>
                  <a:srgbClr val="C0C0C0"/>
                </a:highlight>
              </a:rPr>
              <a:t>String[] </a:t>
            </a:r>
            <a:r>
              <a:rPr lang="en-US" sz="2000" dirty="0" err="1">
                <a:highlight>
                  <a:srgbClr val="C0C0C0"/>
                </a:highlight>
              </a:rPr>
              <a:t>args</a:t>
            </a:r>
            <a:r>
              <a:rPr lang="en-US" sz="2000" dirty="0"/>
              <a:t>) {</a:t>
            </a:r>
          </a:p>
          <a:p>
            <a:pPr marL="457200" lvl="1" indent="0">
              <a:lnSpc>
                <a:spcPct val="90000"/>
              </a:lnSpc>
              <a:buNone/>
            </a:pPr>
            <a:r>
              <a:rPr lang="en-US" sz="2000" i="1" dirty="0"/>
              <a:t>	</a:t>
            </a:r>
            <a:r>
              <a:rPr lang="en-US" sz="2000" i="1" dirty="0" err="1"/>
              <a:t>system.out.println</a:t>
            </a:r>
            <a:r>
              <a:rPr lang="en-US" sz="2000" i="1" dirty="0"/>
              <a:t>(“Hello World”);</a:t>
            </a:r>
          </a:p>
          <a:p>
            <a:pPr marL="457200" lvl="1" indent="0">
              <a:lnSpc>
                <a:spcPct val="90000"/>
              </a:lnSpc>
              <a:buNone/>
            </a:pPr>
            <a:r>
              <a:rPr lang="en-US" sz="2000" dirty="0"/>
              <a:t>}</a:t>
            </a:r>
          </a:p>
          <a:p>
            <a:pPr marL="457200" lvl="1" indent="0">
              <a:lnSpc>
                <a:spcPct val="90000"/>
              </a:lnSpc>
              <a:buNone/>
            </a:pPr>
            <a:endParaRPr lang="en-US" sz="2000" dirty="0"/>
          </a:p>
          <a:p>
            <a:pPr marL="457200" lvl="1" indent="0">
              <a:lnSpc>
                <a:spcPct val="90000"/>
              </a:lnSpc>
              <a:buNone/>
            </a:pPr>
            <a:r>
              <a:rPr lang="en-US" sz="2000" dirty="0">
                <a:highlight>
                  <a:srgbClr val="FFFF00"/>
                </a:highlight>
              </a:rPr>
              <a:t>protected</a:t>
            </a:r>
            <a:r>
              <a:rPr lang="en-US" sz="2000" dirty="0"/>
              <a:t> </a:t>
            </a:r>
            <a:r>
              <a:rPr lang="en-US" sz="2000" dirty="0">
                <a:highlight>
                  <a:srgbClr val="FF00FF"/>
                </a:highlight>
              </a:rPr>
              <a:t>float</a:t>
            </a:r>
            <a:r>
              <a:rPr lang="en-US" sz="2000" dirty="0"/>
              <a:t> </a:t>
            </a:r>
            <a:r>
              <a:rPr lang="en-US" sz="2000" dirty="0">
                <a:highlight>
                  <a:srgbClr val="00FFFF"/>
                </a:highlight>
              </a:rPr>
              <a:t>add</a:t>
            </a:r>
            <a:r>
              <a:rPr lang="en-US" sz="2000" dirty="0"/>
              <a:t> (</a:t>
            </a:r>
            <a:r>
              <a:rPr lang="en-US" sz="2000" dirty="0">
                <a:highlight>
                  <a:srgbClr val="C0C0C0"/>
                </a:highlight>
              </a:rPr>
              <a:t>float num1</a:t>
            </a:r>
            <a:r>
              <a:rPr lang="en-US" sz="2000" dirty="0"/>
              <a:t>, </a:t>
            </a:r>
            <a:r>
              <a:rPr lang="en-US" sz="2000" dirty="0">
                <a:highlight>
                  <a:srgbClr val="C0C0C0"/>
                </a:highlight>
              </a:rPr>
              <a:t>float num2,</a:t>
            </a:r>
            <a:r>
              <a:rPr lang="en-US" sz="2000" dirty="0"/>
              <a:t> </a:t>
            </a:r>
            <a:r>
              <a:rPr lang="en-US" sz="2000" dirty="0">
                <a:highlight>
                  <a:srgbClr val="C0C0C0"/>
                </a:highlight>
              </a:rPr>
              <a:t>String str</a:t>
            </a:r>
            <a:r>
              <a:rPr lang="en-US" sz="2000"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10493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Signature</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b="1" dirty="0">
                <a:solidFill>
                  <a:srgbClr val="474C55"/>
                </a:solidFill>
              </a:rPr>
              <a:t>Access Modifier</a:t>
            </a:r>
          </a:p>
          <a:p>
            <a:pPr marL="800280" lvl="1" indent="-342720">
              <a:spcBef>
                <a:spcPts val="0"/>
              </a:spcBef>
              <a:buClr>
                <a:srgbClr val="F36A25"/>
              </a:buClr>
              <a:buSzPts val="2800"/>
              <a:buFont typeface="Arial"/>
              <a:buChar char="•"/>
            </a:pPr>
            <a:r>
              <a:rPr lang="en-US" sz="1800" dirty="0">
                <a:solidFill>
                  <a:srgbClr val="474C55"/>
                </a:solidFill>
              </a:rPr>
              <a:t>A specifier used to define how accessible the given method is</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Non-Access Modifiers [optional]</a:t>
            </a:r>
          </a:p>
          <a:p>
            <a:pPr marL="800280" lvl="1" indent="-342720">
              <a:spcBef>
                <a:spcPts val="0"/>
              </a:spcBef>
              <a:buClr>
                <a:srgbClr val="F36A25"/>
              </a:buClr>
              <a:buSzPts val="2800"/>
              <a:buFont typeface="Arial"/>
              <a:buChar char="•"/>
            </a:pPr>
            <a:r>
              <a:rPr lang="en-US" sz="1800" dirty="0">
                <a:solidFill>
                  <a:srgbClr val="474C55"/>
                </a:solidFill>
              </a:rPr>
              <a:t>Special keywords that can add or limit functionality to the given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Return Type</a:t>
            </a:r>
          </a:p>
          <a:p>
            <a:pPr marL="800280" lvl="1" indent="-342720">
              <a:spcBef>
                <a:spcPts val="0"/>
              </a:spcBef>
              <a:buClr>
                <a:srgbClr val="F36A25"/>
              </a:buClr>
              <a:buSzPts val="2800"/>
              <a:buFont typeface="Arial"/>
              <a:buChar char="•"/>
            </a:pPr>
            <a:r>
              <a:rPr lang="en-US" sz="1800" dirty="0">
                <a:solidFill>
                  <a:srgbClr val="474C55"/>
                </a:solidFill>
              </a:rPr>
              <a:t>The specified type of information the method must return. If no data is returned the ‘void’ return type should be used.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Name</a:t>
            </a:r>
          </a:p>
          <a:p>
            <a:pPr marL="800280" lvl="1" indent="-342720">
              <a:spcBef>
                <a:spcPts val="0"/>
              </a:spcBef>
              <a:buClr>
                <a:srgbClr val="F36A25"/>
              </a:buClr>
              <a:buSzPts val="2800"/>
              <a:buFont typeface="Arial"/>
              <a:buChar char="•"/>
            </a:pPr>
            <a:r>
              <a:rPr lang="en-US" sz="1800" dirty="0">
                <a:solidFill>
                  <a:srgbClr val="474C55"/>
                </a:solidFill>
              </a:rPr>
              <a:t>The identifier used to call the method later</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Parameters [optional]</a:t>
            </a:r>
          </a:p>
          <a:p>
            <a:pPr marL="800280" lvl="1" indent="-342720">
              <a:spcBef>
                <a:spcPts val="0"/>
              </a:spcBef>
              <a:buClr>
                <a:srgbClr val="F36A25"/>
              </a:buClr>
              <a:buSzPts val="2800"/>
              <a:buFont typeface="Arial"/>
              <a:buChar char="•"/>
            </a:pPr>
            <a:r>
              <a:rPr lang="en-US" sz="1800" dirty="0">
                <a:solidFill>
                  <a:srgbClr val="474C55"/>
                </a:solidFill>
              </a:rPr>
              <a:t>A list of placeholder variables that can be used to pass matching datatypes into a method. The names given to parameters are used to reference the information passed to a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Throws Declaration [optional]</a:t>
            </a:r>
          </a:p>
          <a:p>
            <a:pPr marL="800280" lvl="1" indent="-342720">
              <a:spcBef>
                <a:spcPts val="0"/>
              </a:spcBef>
              <a:buClr>
                <a:srgbClr val="F36A25"/>
              </a:buClr>
              <a:buSzPts val="2800"/>
              <a:buFont typeface="Arial"/>
              <a:buChar char="•"/>
            </a:pPr>
            <a:r>
              <a:rPr lang="en-US" sz="1800" dirty="0">
                <a:solidFill>
                  <a:srgbClr val="474C55"/>
                </a:solidFill>
              </a:rPr>
              <a:t>A list of exceptions or errors that may occur during execution of a method</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5453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Declaration vs Invocation</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rmAutofit fontScale="92500" lnSpcReduction="10000"/>
          </a:bodyPr>
          <a:lstStyle/>
          <a:p>
            <a:pPr marL="343080" lvl="0" indent="-342720" algn="l" rtl="0">
              <a:spcBef>
                <a:spcPts val="0"/>
              </a:spcBef>
              <a:spcAft>
                <a:spcPts val="0"/>
              </a:spcAft>
              <a:buClr>
                <a:srgbClr val="F36A25"/>
              </a:buClr>
              <a:buSzPts val="2800"/>
              <a:buFont typeface="Arial"/>
              <a:buChar char="•"/>
            </a:pPr>
            <a:r>
              <a:rPr lang="en-US" sz="3000" dirty="0">
                <a:solidFill>
                  <a:srgbClr val="474C55"/>
                </a:solidFill>
              </a:rPr>
              <a:t>Methods are declared by stating the access level, modifiers, return type, name and parameters…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Alone, the declaration simply provides the ability to execute some functionality with your objects and classes.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To execute the actual functionality, methods must be </a:t>
            </a:r>
            <a:r>
              <a:rPr lang="en-US" sz="3000" b="1" dirty="0">
                <a:solidFill>
                  <a:srgbClr val="474C55"/>
                </a:solidFill>
              </a:rPr>
              <a:t>invoked</a:t>
            </a:r>
            <a:r>
              <a:rPr lang="en-US" sz="3000" dirty="0">
                <a:solidFill>
                  <a:srgbClr val="474C55"/>
                </a:solidFill>
              </a:rPr>
              <a:t>.</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Invocation</a:t>
            </a:r>
            <a:r>
              <a:rPr lang="en-US" sz="2600" dirty="0">
                <a:solidFill>
                  <a:srgbClr val="474C55"/>
                </a:solidFill>
              </a:rPr>
              <a:t> – call the name of a declared method and pass any arguments (if a parameter list is declared for the method).</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Arguments</a:t>
            </a:r>
            <a:r>
              <a:rPr lang="en-US" sz="2600" dirty="0">
                <a:solidFill>
                  <a:srgbClr val="474C55"/>
                </a:solidFill>
              </a:rPr>
              <a:t> – the values that are passed to a method. Arguments must match the order and type listed in a declared method’s parameter list</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7060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8978</TotalTime>
  <Words>3961</Words>
  <Application>Microsoft Office PowerPoint</Application>
  <PresentationFormat>On-screen Show (4:3)</PresentationFormat>
  <Paragraphs>536</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Courier New</vt:lpstr>
      <vt:lpstr>Segoe Print</vt:lpstr>
      <vt:lpstr>2_Custom Design</vt:lpstr>
      <vt:lpstr>Operators, Methods, Arrays and Flow Control</vt:lpstr>
      <vt:lpstr>Java Operators</vt:lpstr>
      <vt:lpstr>Common Java Operators (Unary)</vt:lpstr>
      <vt:lpstr>Common Java Operators (Binary)</vt:lpstr>
      <vt:lpstr>Assignment Operations</vt:lpstr>
      <vt:lpstr>Methods</vt:lpstr>
      <vt:lpstr>Anatomy of a Method - Java</vt:lpstr>
      <vt:lpstr>Method Signature</vt:lpstr>
      <vt:lpstr>Method Declaration vs Invocation</vt:lpstr>
      <vt:lpstr>Creating Objects and Invoking Methods</vt:lpstr>
      <vt:lpstr>Passing data into Methods</vt:lpstr>
      <vt:lpstr>Now this…</vt:lpstr>
      <vt:lpstr>This in action</vt:lpstr>
      <vt:lpstr>Clarifications</vt:lpstr>
      <vt:lpstr>This in action</vt:lpstr>
      <vt:lpstr>Constructors </vt:lpstr>
      <vt:lpstr>Default Constructor</vt:lpstr>
      <vt:lpstr>Constructors</vt:lpstr>
      <vt:lpstr>More Implicit Behavior </vt:lpstr>
      <vt:lpstr>Constructor Overloading</vt:lpstr>
      <vt:lpstr>this()… </vt:lpstr>
      <vt:lpstr>Pitfalls of Constructors:</vt:lpstr>
      <vt:lpstr>Arrays</vt:lpstr>
      <vt:lpstr>Creating Arrays</vt:lpstr>
      <vt:lpstr>Creating Arrays (cont)</vt:lpstr>
      <vt:lpstr>Array Indexes</vt:lpstr>
      <vt:lpstr>Passing parameters to a Java Program</vt:lpstr>
      <vt:lpstr>varargs...</vt:lpstr>
      <vt:lpstr>varargs... (cont)</vt:lpstr>
      <vt:lpstr>varargs… (cont)</vt:lpstr>
      <vt:lpstr>Conditional Statements</vt:lpstr>
      <vt:lpstr>If-Else-If</vt:lpstr>
      <vt:lpstr>Nested If Statements</vt:lpstr>
      <vt:lpstr>Ternary Operator</vt:lpstr>
      <vt:lpstr>Switch Statements</vt:lpstr>
      <vt:lpstr>Loops</vt:lpstr>
      <vt:lpstr>Loops (cont…)</vt:lpstr>
      <vt:lpstr>Break</vt:lpstr>
      <vt:lpstr>Continue</vt:lpstr>
      <vt:lpstr>Iterating over an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119</cp:revision>
  <dcterms:modified xsi:type="dcterms:W3CDTF">2021-04-08T17:53:21Z</dcterms:modified>
</cp:coreProperties>
</file>