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9"/>
  </p:notesMasterIdLst>
  <p:sldIdLst>
    <p:sldId id="256" r:id="rId2"/>
    <p:sldId id="294" r:id="rId3"/>
    <p:sldId id="273" r:id="rId4"/>
    <p:sldId id="274" r:id="rId5"/>
    <p:sldId id="276" r:id="rId6"/>
    <p:sldId id="275" r:id="rId7"/>
    <p:sldId id="257" r:id="rId8"/>
    <p:sldId id="277" r:id="rId9"/>
    <p:sldId id="258" r:id="rId10"/>
    <p:sldId id="280" r:id="rId11"/>
    <p:sldId id="281" r:id="rId12"/>
    <p:sldId id="282" r:id="rId13"/>
    <p:sldId id="289" r:id="rId14"/>
    <p:sldId id="279" r:id="rId15"/>
    <p:sldId id="259" r:id="rId16"/>
    <p:sldId id="260" r:id="rId17"/>
    <p:sldId id="261" r:id="rId18"/>
    <p:sldId id="284" r:id="rId19"/>
    <p:sldId id="286" r:id="rId20"/>
    <p:sldId id="262" r:id="rId21"/>
    <p:sldId id="278" r:id="rId22"/>
    <p:sldId id="283" r:id="rId23"/>
    <p:sldId id="263" r:id="rId24"/>
    <p:sldId id="264" r:id="rId25"/>
    <p:sldId id="265" r:id="rId26"/>
    <p:sldId id="266" r:id="rId27"/>
    <p:sldId id="290" r:id="rId28"/>
    <p:sldId id="295" r:id="rId29"/>
    <p:sldId id="291" r:id="rId30"/>
    <p:sldId id="292" r:id="rId31"/>
    <p:sldId id="296" r:id="rId32"/>
    <p:sldId id="267" r:id="rId33"/>
    <p:sldId id="268" r:id="rId34"/>
    <p:sldId id="269" r:id="rId35"/>
    <p:sldId id="293" r:id="rId36"/>
    <p:sldId id="271" r:id="rId37"/>
    <p:sldId id="270" r:id="rId3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132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151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275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Collections and Exceptions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25959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35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673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67897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How do you traverse (retrieve each element in) a collection?</a:t>
            </a:r>
            <a:endParaRPr dirty="0"/>
          </a:p>
          <a:p>
            <a:pPr marL="742950" lvl="1" indent="-285750" algn="l" rtl="0">
              <a:lnSpc>
                <a:spcPct val="90000"/>
              </a:lnSpc>
              <a:spcBef>
                <a:spcPts val="444"/>
              </a:spcBef>
              <a:spcAft>
                <a:spcPts val="0"/>
              </a:spcAft>
              <a:buSzPts val="2220"/>
              <a:buChar char="–"/>
            </a:pPr>
            <a:r>
              <a:rPr lang="en-US" sz="2220" dirty="0"/>
              <a:t>Lists: you can use the size() element to get the total number of elements, and get(int index) from 0 … size()</a:t>
            </a:r>
            <a:endParaRPr dirty="0"/>
          </a:p>
          <a:p>
            <a:pPr marL="742950" lvl="1" indent="-285750" algn="l" rtl="0">
              <a:lnSpc>
                <a:spcPct val="90000"/>
              </a:lnSpc>
              <a:spcBef>
                <a:spcPts val="444"/>
              </a:spcBef>
              <a:spcAft>
                <a:spcPts val="0"/>
              </a:spcAft>
              <a:buSzPts val="2220"/>
              <a:buChar char="–"/>
            </a:pPr>
            <a:r>
              <a:rPr lang="en-US" sz="2220" dirty="0"/>
              <a:t>Sets and Queues don’t use an index though…</a:t>
            </a:r>
            <a:endParaRPr dirty="0"/>
          </a:p>
          <a:p>
            <a:pPr marL="342900" lvl="0" indent="-342900" algn="l" rtl="0">
              <a:lnSpc>
                <a:spcPct val="90000"/>
              </a:lnSpc>
              <a:spcBef>
                <a:spcPts val="518"/>
              </a:spcBef>
              <a:spcAft>
                <a:spcPts val="0"/>
              </a:spcAft>
              <a:buSzPts val="2590"/>
              <a:buChar char="•"/>
            </a:pPr>
            <a:r>
              <a:rPr lang="en-US" sz="2590" dirty="0"/>
              <a:t>An Iterator is an interface that specifies the behavior of blindly moving through each element in a collection</a:t>
            </a:r>
            <a:endParaRPr dirty="0"/>
          </a:p>
          <a:p>
            <a:pPr marL="342900" lvl="0" indent="-342900" algn="l" rtl="0">
              <a:lnSpc>
                <a:spcPct val="90000"/>
              </a:lnSpc>
              <a:spcBef>
                <a:spcPts val="518"/>
              </a:spcBef>
              <a:spcAft>
                <a:spcPts val="0"/>
              </a:spcAft>
              <a:buSzPts val="2590"/>
              <a:buChar char="•"/>
            </a:pPr>
            <a:r>
              <a:rPr lang="en-US" sz="2590" dirty="0"/>
              <a:t>Calling the iterator() method of a Collection returns an Iterator object capable of unidirectional “blind” navigation</a:t>
            </a:r>
            <a:endParaRPr dirty="0"/>
          </a:p>
          <a:p>
            <a:pPr marL="742950" lvl="1" indent="-285750" algn="l" rtl="0">
              <a:lnSpc>
                <a:spcPct val="90000"/>
              </a:lnSpc>
              <a:spcBef>
                <a:spcPts val="444"/>
              </a:spcBef>
              <a:spcAft>
                <a:spcPts val="0"/>
              </a:spcAft>
              <a:buSzPts val="2220"/>
              <a:buChar char="–"/>
            </a:pPr>
            <a:r>
              <a:rPr lang="en-US" sz="2220" dirty="0"/>
              <a:t>Unidirectional: Can only move to the “next” element</a:t>
            </a:r>
            <a:endParaRPr dirty="0"/>
          </a:p>
          <a:p>
            <a:pPr marL="742950" lvl="1" indent="-285750" algn="l" rtl="0">
              <a:lnSpc>
                <a:spcPct val="90000"/>
              </a:lnSpc>
              <a:spcBef>
                <a:spcPts val="444"/>
              </a:spcBef>
              <a:spcAft>
                <a:spcPts val="0"/>
              </a:spcAft>
              <a:buSzPts val="2220"/>
              <a:buChar char="–"/>
            </a:pPr>
            <a:r>
              <a:rPr lang="en-US" sz="2220" dirty="0"/>
              <a:t>Blind: no sorting is guaranteed, no telling what the “next” element is going to be</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1307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The </a:t>
            </a:r>
            <a:r>
              <a:rPr lang="en-US" sz="2590" dirty="0" err="1"/>
              <a:t>Iterable</a:t>
            </a:r>
            <a:r>
              <a:rPr lang="en-US" sz="2590" dirty="0"/>
              <a:t> interface specifies the behavior for </a:t>
            </a:r>
            <a:r>
              <a:rPr lang="en-US" sz="2590" i="1" dirty="0"/>
              <a:t>being able to return an Iterator</a:t>
            </a:r>
            <a:r>
              <a:rPr lang="en-US" sz="2590" dirty="0"/>
              <a: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classes must define the .iterator() method that returns an Iterator type object.</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Implementing </a:t>
            </a:r>
            <a:r>
              <a:rPr lang="en-US" sz="2590" dirty="0" err="1"/>
              <a:t>Iterable</a:t>
            </a:r>
            <a:r>
              <a:rPr lang="en-US" sz="2590" dirty="0"/>
              <a:t> is mandatory for using an “enhanced for” loop</a:t>
            </a:r>
            <a:endParaRPr dirty="0"/>
          </a:p>
          <a:p>
            <a:pPr marL="342900" lvl="0" indent="-178435" algn="l" rtl="0">
              <a:lnSpc>
                <a:spcPct val="80000"/>
              </a:lnSpc>
              <a:spcBef>
                <a:spcPts val="518"/>
              </a:spcBef>
              <a:spcAft>
                <a:spcPts val="0"/>
              </a:spcAft>
              <a:buSzPts val="2590"/>
              <a:buNone/>
            </a:pPr>
            <a:endParaRPr sz="2590" dirty="0"/>
          </a:p>
          <a:p>
            <a:pPr marL="342900" lvl="0" indent="-342900" algn="l" rtl="0">
              <a:lnSpc>
                <a:spcPct val="80000"/>
              </a:lnSpc>
              <a:spcBef>
                <a:spcPts val="518"/>
              </a:spcBef>
              <a:spcAft>
                <a:spcPts val="0"/>
              </a:spcAft>
              <a:buSzPts val="2590"/>
              <a:buChar char="•"/>
            </a:pPr>
            <a:r>
              <a:rPr lang="en-US" sz="2590" dirty="0"/>
              <a:t>The Collection interface extends the </a:t>
            </a:r>
            <a:r>
              <a:rPr lang="en-US" sz="2590" dirty="0" err="1"/>
              <a:t>Iterable</a:t>
            </a:r>
            <a:r>
              <a:rPr lang="en-US" sz="2590" dirty="0"/>
              <a:t> interface. All Java collections are </a:t>
            </a:r>
            <a:r>
              <a:rPr lang="en-US" sz="2590" dirty="0" err="1"/>
              <a:t>iterable</a:t>
            </a:r>
            <a:r>
              <a:rPr lang="en-US" sz="2590" dirty="0"/>
              <a:t>/have iterators</a:t>
            </a:r>
            <a:endParaRPr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iterate(HashSet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while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iter.next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for(String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68122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dirty="0"/>
              <a:t>Collection is an interface that declares mandatory behavior for collections</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a:t>
            </a:r>
            <a:r>
              <a:rPr lang="en-US" b="1" i="1" u="sng" dirty="0"/>
              <a:t>s</a:t>
            </a:r>
            <a:r>
              <a:rPr lang="en-US" dirty="0"/>
              <a:t> is a utility class filled with static methods that can be run with Collection subclasses.</a:t>
            </a:r>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endParaRPr lang="en-US" dirty="0"/>
          </a:p>
          <a:p>
            <a:pPr marL="342900" lvl="0" indent="-342900" algn="l" rtl="0">
              <a:spcBef>
                <a:spcPts val="560"/>
              </a:spcBef>
              <a:spcAft>
                <a:spcPts val="0"/>
              </a:spcAft>
              <a:buSzPts val="2800"/>
              <a:buChar char="•"/>
            </a:pPr>
            <a:r>
              <a:rPr lang="en-US" sz="2000" dirty="0"/>
              <a:t>Be sure to review the documentation for more detailed information on any of the methods within the Collections class.</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06552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1904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 Quick Word on Capitalization</a:t>
            </a:r>
            <a:endParaRPr dirty="0"/>
          </a:p>
        </p:txBody>
      </p:sp>
      <p:sp>
        <p:nvSpPr>
          <p:cNvPr id="218" name="Google Shape;218;p16"/>
          <p:cNvSpPr txBox="1">
            <a:spLocks noGrp="1"/>
          </p:cNvSpPr>
          <p:nvPr>
            <p:ph type="body" idx="1"/>
          </p:nvPr>
        </p:nvSpPr>
        <p:spPr>
          <a:xfrm>
            <a:off x="380010" y="1481446"/>
            <a:ext cx="8383980" cy="500825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18"/>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Maps in Java do not implement the Collection interface or the </a:t>
            </a:r>
            <a:r>
              <a:rPr lang="en-US" dirty="0" err="1"/>
              <a:t>Iterable</a:t>
            </a:r>
            <a:r>
              <a:rPr lang="en-US" dirty="0"/>
              <a:t> interface</a:t>
            </a:r>
          </a:p>
          <a:p>
            <a:pPr marL="800100" lvl="1" indent="-342900">
              <a:spcBef>
                <a:spcPts val="0"/>
              </a:spcBef>
              <a:buSzPts val="2800"/>
              <a:buChar char="•"/>
            </a:pPr>
            <a:r>
              <a:rPr lang="en-US" dirty="0"/>
              <a:t>Map&lt;String, Integer&gt; </a:t>
            </a:r>
            <a:r>
              <a:rPr lang="en-US" dirty="0" err="1"/>
              <a:t>mp</a:t>
            </a:r>
            <a:r>
              <a:rPr lang="en-US" dirty="0"/>
              <a:t> = new </a:t>
            </a:r>
            <a:r>
              <a:rPr lang="en-US" dirty="0" err="1"/>
              <a:t>Hashmap</a:t>
            </a:r>
            <a:r>
              <a:rPr lang="en-US" dirty="0"/>
              <a:t>&lt;&gt; ();</a:t>
            </a:r>
          </a:p>
          <a:p>
            <a:pPr marL="342900" lvl="0" indent="-342900" algn="l" rtl="0">
              <a:spcBef>
                <a:spcPts val="0"/>
              </a:spcBef>
              <a:spcAft>
                <a:spcPts val="0"/>
              </a:spcAft>
              <a:buSzPts val="2800"/>
              <a:buChar char="•"/>
            </a:pPr>
            <a:r>
              <a:rPr lang="en-US" dirty="0"/>
              <a:t>You can insert new </a:t>
            </a:r>
            <a:r>
              <a:rPr lang="en-US" dirty="0" err="1"/>
              <a:t>key:value</a:t>
            </a:r>
            <a:r>
              <a:rPr lang="en-US" dirty="0"/>
              <a:t> pairs using the put() method.</a:t>
            </a:r>
          </a:p>
          <a:p>
            <a:pPr marL="800100" lvl="1" indent="-342900">
              <a:spcBef>
                <a:spcPts val="0"/>
              </a:spcBef>
              <a:buSzPts val="2800"/>
              <a:buChar char="•"/>
            </a:pPr>
            <a:r>
              <a:rPr lang="en-US" dirty="0" err="1"/>
              <a:t>mp.put</a:t>
            </a:r>
            <a:r>
              <a:rPr lang="en-US" dirty="0"/>
              <a:t>(“a”,1)</a:t>
            </a:r>
          </a:p>
          <a:p>
            <a:pPr marL="342900" lvl="0" indent="-342900" algn="l" rtl="0">
              <a:spcBef>
                <a:spcPts val="560"/>
              </a:spcBef>
              <a:spcAft>
                <a:spcPts val="0"/>
              </a:spcAft>
              <a:buSzPts val="2800"/>
              <a:buChar char="•"/>
            </a:pPr>
            <a:r>
              <a:rPr lang="en-US" dirty="0"/>
              <a:t>However, the </a:t>
            </a:r>
            <a:r>
              <a:rPr lang="en-US" dirty="0" err="1"/>
              <a:t>keySet</a:t>
            </a:r>
            <a:r>
              <a:rPr lang="en-US" dirty="0"/>
              <a:t>() and values() methods both return </a:t>
            </a:r>
            <a:r>
              <a:rPr lang="en-US" dirty="0" err="1"/>
              <a:t>Iterable</a:t>
            </a:r>
            <a:r>
              <a:rPr lang="en-US" dirty="0"/>
              <a:t> collections of all the keys and values in the Map, respectively.</a:t>
            </a:r>
            <a:endParaRPr dirty="0"/>
          </a:p>
          <a:p>
            <a:pPr marL="342900" lvl="0" indent="-342900" algn="l" rtl="0">
              <a:spcBef>
                <a:spcPts val="560"/>
              </a:spcBef>
              <a:spcAft>
                <a:spcPts val="0"/>
              </a:spcAft>
              <a:buSzPts val="2800"/>
              <a:buChar char="•"/>
            </a:pPr>
            <a:r>
              <a:rPr lang="en-US" dirty="0"/>
              <a:t>You can iterate over a keyset to facilitate iterating through a map intuitively.</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71670" y="3030847"/>
            <a:ext cx="9000659" cy="2583077"/>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1314394" y="1530612"/>
            <a:ext cx="1287892" cy="1188823"/>
          </a:xfrm>
          <a:prstGeom prst="rect">
            <a:avLst/>
          </a:prstGeom>
        </p:spPr>
      </p:pic>
    </p:spTree>
    <p:extLst>
      <p:ext uri="{BB962C8B-B14F-4D97-AF65-F5344CB8AC3E}">
        <p14:creationId xmlns:p14="http://schemas.microsoft.com/office/powerpoint/2010/main" val="82856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412035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you need to sort a collection, you need to compare two elements at a time to evaluate which comes before or after the other.</a:t>
            </a:r>
            <a:endParaRPr dirty="0"/>
          </a:p>
          <a:p>
            <a:pPr marL="342900" lvl="0" indent="-342900" algn="l" rtl="0">
              <a:lnSpc>
                <a:spcPct val="90000"/>
              </a:lnSpc>
              <a:spcBef>
                <a:spcPts val="560"/>
              </a:spcBef>
              <a:spcAft>
                <a:spcPts val="0"/>
              </a:spcAft>
              <a:buSzPts val="2800"/>
              <a:buChar char="•"/>
            </a:pPr>
            <a:r>
              <a:rPr lang="en-US" dirty="0"/>
              <a:t>Java has two interfaces for this: Comparable, and Comparator</a:t>
            </a:r>
            <a:endParaRPr dirty="0"/>
          </a:p>
          <a:p>
            <a:pPr marL="342900" lvl="0" indent="-342900" algn="l" rtl="0">
              <a:lnSpc>
                <a:spcPct val="90000"/>
              </a:lnSpc>
              <a:spcBef>
                <a:spcPts val="560"/>
              </a:spcBef>
              <a:spcAft>
                <a:spcPts val="0"/>
              </a:spcAft>
              <a:buSzPts val="2800"/>
              <a:buChar char="•"/>
            </a:pPr>
            <a:r>
              <a:rPr lang="en-US" dirty="0"/>
              <a:t>Comparing two objects, A and B produces an int…</a:t>
            </a:r>
            <a:endParaRPr dirty="0"/>
          </a:p>
          <a:p>
            <a:pPr marL="742950" lvl="1" indent="-285750" algn="l" rtl="0">
              <a:lnSpc>
                <a:spcPct val="90000"/>
              </a:lnSpc>
              <a:spcBef>
                <a:spcPts val="480"/>
              </a:spcBef>
              <a:spcAft>
                <a:spcPts val="0"/>
              </a:spcAft>
              <a:buSzPts val="2400"/>
              <a:buChar char="–"/>
            </a:pPr>
            <a:r>
              <a:rPr lang="en-US" dirty="0"/>
              <a:t>If A comes before B, the result should be </a:t>
            </a:r>
            <a:r>
              <a:rPr lang="en-US" i="1" dirty="0"/>
              <a:t>less than 0</a:t>
            </a:r>
            <a:endParaRPr dirty="0"/>
          </a:p>
          <a:p>
            <a:pPr marL="742950" lvl="1" indent="-285750" algn="l" rtl="0">
              <a:lnSpc>
                <a:spcPct val="90000"/>
              </a:lnSpc>
              <a:spcBef>
                <a:spcPts val="480"/>
              </a:spcBef>
              <a:spcAft>
                <a:spcPts val="0"/>
              </a:spcAft>
              <a:buSzPts val="2400"/>
              <a:buChar char="–"/>
            </a:pPr>
            <a:r>
              <a:rPr lang="en-US" dirty="0"/>
              <a:t>If A has the same place as B, the result should be 0</a:t>
            </a:r>
            <a:endParaRPr dirty="0"/>
          </a:p>
          <a:p>
            <a:pPr marL="742950" lvl="1" indent="-285750" algn="l" rtl="0">
              <a:lnSpc>
                <a:spcPct val="90000"/>
              </a:lnSpc>
              <a:spcBef>
                <a:spcPts val="480"/>
              </a:spcBef>
              <a:spcAft>
                <a:spcPts val="0"/>
              </a:spcAft>
              <a:buSzPts val="2400"/>
              <a:buChar char="–"/>
            </a:pPr>
            <a:r>
              <a:rPr lang="en-US" dirty="0"/>
              <a:t>If A comes after B, the result should be </a:t>
            </a:r>
            <a:r>
              <a:rPr lang="en-US" i="1" dirty="0"/>
              <a:t>greater than 0.</a:t>
            </a:r>
            <a:endParaRPr dirty="0"/>
          </a:p>
          <a:p>
            <a:pPr marL="742950" lvl="1" indent="-285750" algn="l" rtl="0">
              <a:lnSpc>
                <a:spcPct val="90000"/>
              </a:lnSpc>
              <a:spcBef>
                <a:spcPts val="480"/>
              </a:spcBef>
              <a:spcAft>
                <a:spcPts val="0"/>
              </a:spcAft>
              <a:buSzPts val="2400"/>
              <a:buChar char="–"/>
            </a:pPr>
            <a:r>
              <a:rPr lang="en-US" dirty="0"/>
              <a:t>The specific output value is never guaranteed!</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Comparable is implemented by the </a:t>
            </a:r>
            <a:r>
              <a:rPr lang="en-US" sz="2590" i="1" dirty="0"/>
              <a:t>object itself</a:t>
            </a:r>
            <a:r>
              <a:rPr lang="en-US" sz="2590" dirty="0"/>
              <a:t>. It defines a single method for comparing an object against another</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Comparable&lt;T&gt;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a:t>
            </a:r>
            <a:r>
              <a:rPr lang="en-US" sz="1850" dirty="0" err="1">
                <a:latin typeface="Courier New"/>
                <a:ea typeface="Courier New"/>
                <a:cs typeface="Courier New"/>
                <a:sym typeface="Courier New"/>
              </a:rPr>
              <a:t>compareTo</a:t>
            </a:r>
            <a:r>
              <a:rPr lang="en-US" sz="1850" dirty="0">
                <a:latin typeface="Courier New"/>
                <a:ea typeface="Courier New"/>
                <a:cs typeface="Courier New"/>
                <a:sym typeface="Courier New"/>
              </a:rPr>
              <a:t>(T other);</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Comparator is implemented by a 3</a:t>
            </a:r>
            <a:r>
              <a:rPr lang="en-US" sz="2590" baseline="30000" dirty="0"/>
              <a:t>rd </a:t>
            </a:r>
            <a:r>
              <a:rPr lang="en-US" sz="2590" dirty="0"/>
              <a:t>party class, and can define a single method for comparing two objects.</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interface Comparator&lt;T&gt; {</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    int compare(T </a:t>
            </a:r>
            <a:r>
              <a:rPr lang="en-US" sz="1850" dirty="0" err="1">
                <a:latin typeface="Courier New"/>
                <a:ea typeface="Courier New"/>
                <a:cs typeface="Courier New"/>
                <a:sym typeface="Courier New"/>
              </a:rPr>
              <a:t>objectA</a:t>
            </a:r>
            <a:r>
              <a:rPr lang="en-US" sz="1850" dirty="0">
                <a:latin typeface="Courier New"/>
                <a:ea typeface="Courier New"/>
                <a:cs typeface="Courier New"/>
                <a:sym typeface="Courier New"/>
              </a:rPr>
              <a:t>, T </a:t>
            </a:r>
            <a:r>
              <a:rPr lang="en-US" sz="1850" dirty="0" err="1">
                <a:latin typeface="Courier New"/>
                <a:ea typeface="Courier New"/>
                <a:cs typeface="Courier New"/>
                <a:sym typeface="Courier New"/>
              </a:rPr>
              <a:t>objectB</a:t>
            </a:r>
            <a:r>
              <a:rPr lang="en-US" sz="1850" dirty="0">
                <a:latin typeface="Courier New"/>
                <a:ea typeface="Courier New"/>
                <a:cs typeface="Courier New"/>
                <a:sym typeface="Courier New"/>
              </a:rPr>
              <a:t>);</a:t>
            </a:r>
            <a:br>
              <a:rPr lang="en-US" sz="1850" dirty="0">
                <a:latin typeface="Courier New"/>
                <a:ea typeface="Courier New"/>
                <a:cs typeface="Courier New"/>
                <a:sym typeface="Courier New"/>
              </a:rPr>
            </a:br>
            <a:r>
              <a:rPr lang="en-US" sz="1850" dirty="0">
                <a:latin typeface="Courier New"/>
                <a:ea typeface="Courier New"/>
                <a:cs typeface="Courier New"/>
                <a:sym typeface="Courier New"/>
              </a:rPr>
              <a:t>}</a:t>
            </a:r>
            <a:endParaRPr dirty="0"/>
          </a:p>
          <a:p>
            <a:pPr marL="342900" lvl="0" indent="-342900" algn="l" rtl="0">
              <a:lnSpc>
                <a:spcPct val="90000"/>
              </a:lnSpc>
              <a:spcBef>
                <a:spcPts val="518"/>
              </a:spcBef>
              <a:spcAft>
                <a:spcPts val="0"/>
              </a:spcAft>
              <a:buSzPts val="2590"/>
              <a:buChar char="•"/>
            </a:pPr>
            <a:r>
              <a:rPr lang="en-US" sz="2590" dirty="0"/>
              <a:t>Comparable defines a </a:t>
            </a:r>
            <a:r>
              <a:rPr lang="en-US" sz="2590" i="1" dirty="0"/>
              <a:t>default</a:t>
            </a:r>
            <a:r>
              <a:rPr lang="en-US" sz="2590" dirty="0"/>
              <a:t> comparison behavior for an object. Comparator defines </a:t>
            </a:r>
            <a:r>
              <a:rPr lang="en-US" sz="2590" i="1" dirty="0"/>
              <a:t>custom</a:t>
            </a:r>
            <a:r>
              <a:rPr lang="en-US" sz="2590" dirty="0"/>
              <a:t> behavior.</a:t>
            </a:r>
            <a:endParaRPr dirty="0"/>
          </a:p>
          <a:p>
            <a:pPr marL="342900" lvl="0" indent="-178435" algn="l" rtl="0">
              <a:lnSpc>
                <a:spcPct val="90000"/>
              </a:lnSpc>
              <a:spcBef>
                <a:spcPts val="518"/>
              </a:spcBef>
              <a:spcAft>
                <a:spcPts val="0"/>
              </a:spcAft>
              <a:buSzPts val="2590"/>
              <a:buNone/>
            </a:pPr>
            <a:endParaRPr sz="2590"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a:ea typeface="Courier New"/>
                <a:cs typeface="Courier New"/>
                <a:sym typeface="Courier New"/>
              </a:rPr>
              <a:t>public class Student implements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int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public int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return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dirty="0">
                <a:latin typeface="Courier New"/>
                <a:ea typeface="Courier New"/>
                <a:cs typeface="Courier New"/>
                <a:sym typeface="Courier New"/>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int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public int 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return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RuntimeException</a:t>
            </a:r>
            <a:endParaRPr lang="en-US" dirty="0"/>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841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690835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1049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542860" y="4775226"/>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latin typeface="Segoe Print" panose="02000600000000000000" pitchFamily="2" charset="0"/>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r>
                <a:rPr lang="en-US" dirty="0">
                  <a:solidFill>
                    <a:schemeClr val="bg2"/>
                  </a:solidFill>
                  <a:latin typeface="Segoe Print" panose="02000600000000000000" pitchFamily="2" charset="0"/>
                </a:rPr>
                <a:t>Info</a:t>
              </a:r>
            </a:p>
            <a:p>
              <a:r>
                <a:rPr lang="en-US" sz="800" dirty="0">
                  <a:solidFill>
                    <a:schemeClr val="bg2"/>
                  </a:solidFill>
                  <a:latin typeface="Segoe Print" panose="02000600000000000000" pitchFamily="2" charset="0"/>
                </a:rPr>
                <a:t>Index: 5</a:t>
              </a:r>
            </a:p>
          </p:txBody>
        </p:sp>
      </p:grpSp>
    </p:spTree>
    <p:extLst>
      <p:ext uri="{BB962C8B-B14F-4D97-AF65-F5344CB8AC3E}">
        <p14:creationId xmlns:p14="http://schemas.microsoft.com/office/powerpoint/2010/main" val="3078128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EvenNumberException extends Exception{</a:t>
            </a:r>
          </a:p>
          <a:p>
            <a:pPr defTabSz="228600"/>
            <a:r>
              <a:rPr lang="en-US" dirty="0">
                <a:latin typeface="Courier New" panose="02070309020205020404" pitchFamily="49" charset="0"/>
                <a:cs typeface="Courier New" panose="02070309020205020404" pitchFamily="49" charset="0"/>
              </a:rPr>
              <a:t>	public EvenNumberException(String message){</a:t>
            </a:r>
          </a:p>
          <a:p>
            <a:pPr defTabSz="228600"/>
            <a:r>
              <a:rPr lang="en-US" dirty="0">
                <a:latin typeface="Courier New" panose="02070309020205020404" pitchFamily="49" charset="0"/>
                <a:cs typeface="Courier New" panose="02070309020205020404" pitchFamily="49" charset="0"/>
              </a:rPr>
              <a:t>		super(message);</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	public EvenNumberException(){}</a:t>
            </a:r>
          </a:p>
          <a:p>
            <a:pPr defTabSz="228600"/>
            <a:r>
              <a:rPr lang="en-US" dirty="0">
                <a:latin typeface="Courier New" panose="02070309020205020404" pitchFamily="49" charset="0"/>
                <a:cs typeface="Courier New" panose="02070309020205020404" pitchFamily="49" charset="0"/>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DoStuff</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try{</a:t>
            </a:r>
          </a:p>
          <a:p>
            <a:pPr defTabSz="228600"/>
            <a:r>
              <a:rPr lang="en-US" dirty="0">
                <a:latin typeface="Courier New" panose="02070309020205020404" pitchFamily="49" charset="0"/>
                <a:cs typeface="Courier New" panose="02070309020205020404" pitchFamily="49" charset="0"/>
              </a:rPr>
              <a:t>			sumOddNumbers(1,2);</a:t>
            </a:r>
          </a:p>
          <a:p>
            <a:pPr defTabSz="228600"/>
            <a:r>
              <a:rPr lang="en-US" dirty="0">
                <a:latin typeface="Courier New" panose="02070309020205020404" pitchFamily="49" charset="0"/>
                <a:cs typeface="Courier New" panose="02070309020205020404" pitchFamily="49" charset="0"/>
              </a:rPr>
              <a:t>		} catch(</a:t>
            </a:r>
            <a:r>
              <a:rPr lang="en-US" dirty="0" err="1">
                <a:latin typeface="Courier New" panose="02070309020205020404" pitchFamily="49" charset="0"/>
                <a:cs typeface="Courier New" panose="02070309020205020404" pitchFamily="49" charset="0"/>
              </a:rPr>
              <a:t>EvenNumberException</a:t>
            </a:r>
            <a:r>
              <a:rPr lang="en-US" dirty="0">
                <a:latin typeface="Courier New" panose="02070309020205020404" pitchFamily="49" charset="0"/>
                <a:cs typeface="Courier New" panose="02070309020205020404" pitchFamily="49" charset="0"/>
              </a:rPr>
              <a:t>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catch(Exception ex){</a:t>
            </a:r>
          </a:p>
          <a:p>
            <a:pPr defTabSz="22860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ex.printStackTrace</a:t>
            </a:r>
            <a:r>
              <a:rPr lang="en-US" dirty="0">
                <a:latin typeface="Courier New" panose="02070309020205020404" pitchFamily="49" charset="0"/>
                <a:cs typeface="Courier New" panose="02070309020205020404" pitchFamily="49" charset="0"/>
              </a:rPr>
              <a:t>();</a:t>
            </a:r>
          </a:p>
          <a:p>
            <a:pPr defTabSz="228600"/>
            <a:r>
              <a:rPr lang="en-US" dirty="0">
                <a:latin typeface="Courier New" panose="02070309020205020404" pitchFamily="49" charset="0"/>
                <a:cs typeface="Courier New" panose="02070309020205020404" pitchFamily="49" charset="0"/>
              </a:rPr>
              <a:t>		} finally{ // Finally blocks will ALWAYS run}</a:t>
            </a:r>
          </a:p>
          <a:p>
            <a:pPr defTabSz="228600"/>
            <a:r>
              <a:rPr lang="en-US" dirty="0">
                <a:latin typeface="Courier New" panose="02070309020205020404" pitchFamily="49" charset="0"/>
                <a:cs typeface="Courier New" panose="02070309020205020404" pitchFamily="49" charset="0"/>
              </a:rPr>
              <a:t>	}</a:t>
            </a:r>
          </a:p>
          <a:p>
            <a:pPr defTabSz="228600"/>
            <a:endParaRPr lang="en-US" dirty="0">
              <a:latin typeface="Courier New" panose="02070309020205020404" pitchFamily="49" charset="0"/>
              <a:cs typeface="Courier New" panose="02070309020205020404" pitchFamily="49" charset="0"/>
            </a:endParaRPr>
          </a:p>
          <a:p>
            <a:pPr defTabSz="228600"/>
            <a:r>
              <a:rPr lang="en-US" dirty="0">
                <a:latin typeface="Courier New" panose="02070309020205020404" pitchFamily="49" charset="0"/>
                <a:cs typeface="Courier New" panose="02070309020205020404" pitchFamily="49" charset="0"/>
              </a:rPr>
              <a:t>	public static int sumOddNumbers(int num1, int num2)throws EvenNumberException{</a:t>
            </a:r>
          </a:p>
          <a:p>
            <a:pPr defTabSz="228600"/>
            <a:r>
              <a:rPr lang="en-US" dirty="0">
                <a:latin typeface="Courier New" panose="02070309020205020404" pitchFamily="49" charset="0"/>
                <a:cs typeface="Courier New" panose="02070309020205020404" pitchFamily="49" charset="0"/>
              </a:rPr>
              <a:t>		if(num1 % 2 == 0 || num2 % 2 == 0)</a:t>
            </a:r>
          </a:p>
          <a:p>
            <a:pPr defTabSz="228600"/>
            <a:r>
              <a:rPr lang="en-US" dirty="0">
                <a:latin typeface="Courier New" panose="02070309020205020404" pitchFamily="49" charset="0"/>
                <a:cs typeface="Courier New" panose="02070309020205020404" pitchFamily="49" charset="0"/>
              </a:rPr>
              <a:t>			throw new EvenNumberException(“Input is even”);</a:t>
            </a:r>
          </a:p>
          <a:p>
            <a:pPr defTabSz="228600"/>
            <a:r>
              <a:rPr lang="en-US" dirty="0">
                <a:latin typeface="Courier New" panose="02070309020205020404" pitchFamily="49" charset="0"/>
                <a:cs typeface="Courier New" panose="02070309020205020404" pitchFamily="49" charset="0"/>
              </a:rPr>
              <a:t>		return num1 + num2;</a:t>
            </a:r>
          </a:p>
          <a:p>
            <a:pPr defTabSz="228600"/>
            <a:r>
              <a:rPr lang="en-US" dirty="0">
                <a:latin typeface="Courier New" panose="02070309020205020404" pitchFamily="49" charset="0"/>
                <a:cs typeface="Courier New" panose="02070309020205020404" pitchFamily="49" charset="0"/>
              </a:rPr>
              <a:t>	}</a:t>
            </a:r>
          </a:p>
          <a:p>
            <a:pPr defTabSz="228600"/>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7166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latin typeface="Courier New"/>
                <a:ea typeface="Courier New"/>
                <a:cs typeface="Courier New"/>
                <a:sym typeface="Courier New"/>
              </a:rPr>
              <a:t>public class 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public static void division(int a, int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dirty="0">
                <a:latin typeface="Courier New"/>
                <a:ea typeface="Courier New"/>
                <a:cs typeface="Courier New"/>
                <a:sym typeface="Courier New"/>
              </a:rPr>
              <a:t>Exception in thread "main" </a:t>
            </a:r>
            <a:r>
              <a:rPr lang="en-US" dirty="0" err="1">
                <a:latin typeface="Courier New"/>
                <a:ea typeface="Courier New"/>
                <a:cs typeface="Courier New"/>
                <a:sym typeface="Courier New"/>
              </a:rPr>
              <a:t>java.lang.ArithmeticException</a:t>
            </a:r>
            <a:r>
              <a:rPr lang="en-US" dirty="0">
                <a:latin typeface="Courier New"/>
                <a:ea typeface="Courier New"/>
                <a:cs typeface="Courier New"/>
                <a:sym typeface="Courier New"/>
              </a:rPr>
              <a:t>: / by zero</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samples.Test.division</a:t>
            </a:r>
            <a:r>
              <a:rPr lang="en-US" dirty="0">
                <a:latin typeface="Courier New"/>
                <a:ea typeface="Courier New"/>
                <a:cs typeface="Courier New"/>
                <a:sym typeface="Courier New"/>
              </a:rPr>
              <a:t>(Test.java:11)</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samples.Test.mathInvoker</a:t>
            </a:r>
            <a:r>
              <a:rPr lang="en-US" dirty="0">
                <a:latin typeface="Courier New"/>
                <a:ea typeface="Courier New"/>
                <a:cs typeface="Courier New"/>
                <a:sym typeface="Courier New"/>
              </a:rPr>
              <a:t>(Test.java:8)</a:t>
            </a:r>
            <a:endParaRPr lang="en-US" dirty="0"/>
          </a:p>
          <a:p>
            <a:pPr lvl="0">
              <a:spcBef>
                <a:spcPts val="320"/>
              </a:spcBef>
              <a:buSzPts val="1600"/>
            </a:pPr>
            <a:r>
              <a:rPr lang="en-US" dirty="0">
                <a:latin typeface="Courier New"/>
                <a:ea typeface="Courier New"/>
                <a:cs typeface="Courier New"/>
                <a:sym typeface="Courier New"/>
              </a:rPr>
              <a:t>	at </a:t>
            </a:r>
            <a:r>
              <a:rPr lang="en-US" dirty="0" err="1">
                <a:latin typeface="Courier New"/>
                <a:ea typeface="Courier New"/>
                <a:cs typeface="Courier New"/>
                <a:sym typeface="Courier New"/>
              </a:rPr>
              <a:t>samples.Test.main</a:t>
            </a:r>
            <a:r>
              <a:rPr lang="en-US" dirty="0">
                <a:latin typeface="Courier New"/>
                <a:ea typeface="Courier New"/>
                <a:cs typeface="Courier New"/>
                <a:sym typeface="Courier New"/>
              </a:rPr>
              <a:t>(Test.java:5)</a:t>
            </a:r>
            <a:endParaRPr lang="en-US" dirty="0"/>
          </a:p>
          <a:p>
            <a:pPr algn="ct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2"/>
                  </a:solidFill>
                  <a:latin typeface="Segoe Print" panose="02000600000000000000" pitchFamily="2" charset="0"/>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sz="1100" dirty="0">
                <a:latin typeface="Courier New" panose="02070309020205020404" pitchFamily="49" charset="0"/>
                <a:cs typeface="Courier New" panose="02070309020205020404" pitchFamily="49" charset="0"/>
              </a:rPr>
              <a:t>public class Node {</a:t>
            </a:r>
          </a:p>
          <a:p>
            <a:pPr defTabSz="228600"/>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private Integer data = 0;</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Reference to next node</a:t>
            </a:r>
          </a:p>
          <a:p>
            <a:pPr defTabSz="228600"/>
            <a:r>
              <a:rPr lang="en-US" sz="1100" dirty="0">
                <a:latin typeface="Courier New" panose="02070309020205020404" pitchFamily="49" charset="0"/>
                <a:cs typeface="Courier New" panose="02070309020205020404" pitchFamily="49" charset="0"/>
              </a:rPr>
              <a:t>	private Node next = null;</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 Constructors</a:t>
            </a:r>
          </a:p>
          <a:p>
            <a:pPr defTabSz="228600"/>
            <a:r>
              <a:rPr lang="en-US" sz="1100" dirty="0">
                <a:latin typeface="Courier New" panose="02070309020205020404" pitchFamily="49" charset="0"/>
                <a:cs typeface="Courier New" panose="02070309020205020404" pitchFamily="49" charset="0"/>
              </a:rPr>
              <a:t>	public Node(Integer data) {</a:t>
            </a:r>
          </a:p>
          <a:p>
            <a:pPr defTabSz="228600"/>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Integer </a:t>
            </a:r>
            <a:r>
              <a:rPr lang="en-US" sz="1100" dirty="0" err="1">
                <a:latin typeface="Courier New" panose="02070309020205020404" pitchFamily="49" charset="0"/>
                <a:cs typeface="Courier New" panose="02070309020205020404" pitchFamily="49" charset="0"/>
              </a:rPr>
              <a:t>getData</a:t>
            </a:r>
            <a:r>
              <a:rPr lang="en-US" sz="1100" dirty="0">
                <a:latin typeface="Courier New" panose="02070309020205020404" pitchFamily="49" charset="0"/>
                <a:cs typeface="Courier New" panose="02070309020205020404" pitchFamily="49" charset="0"/>
              </a:rPr>
              <a:t>() {	return data; }</a:t>
            </a:r>
          </a:p>
          <a:p>
            <a:pPr defTabSz="228600"/>
            <a:endParaRPr lang="en-US" sz="1100" dirty="0">
              <a:latin typeface="Courier New" panose="02070309020205020404" pitchFamily="49" charset="0"/>
              <a:cs typeface="Courier New" panose="02070309020205020404" pitchFamily="49" charset="0"/>
            </a:endParaRPr>
          </a:p>
          <a:p>
            <a:pPr defTabSz="228600"/>
            <a:r>
              <a:rPr lang="nn-NO" sz="1100" dirty="0">
                <a:latin typeface="Courier New" panose="02070309020205020404" pitchFamily="49" charset="0"/>
                <a:cs typeface="Courier New" panose="02070309020205020404" pitchFamily="49" charset="0"/>
              </a:rPr>
              <a:t>	public void setData(Integer data) {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 data;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Node </a:t>
            </a:r>
            <a:r>
              <a:rPr lang="en-US" sz="1100" dirty="0" err="1">
                <a:latin typeface="Courier New" panose="02070309020205020404" pitchFamily="49" charset="0"/>
                <a:cs typeface="Courier New" panose="02070309020205020404" pitchFamily="49" charset="0"/>
              </a:rPr>
              <a:t>getNext</a:t>
            </a:r>
            <a:r>
              <a:rPr lang="en-US" sz="1100" dirty="0">
                <a:latin typeface="Courier New" panose="02070309020205020404" pitchFamily="49" charset="0"/>
                <a:cs typeface="Courier New" panose="02070309020205020404" pitchFamily="49" charset="0"/>
              </a:rPr>
              <a:t>() {	return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setNext</a:t>
            </a:r>
            <a:r>
              <a:rPr lang="en-US" sz="1100" dirty="0">
                <a:latin typeface="Courier New" panose="02070309020205020404" pitchFamily="49" charset="0"/>
                <a:cs typeface="Courier New" panose="02070309020205020404" pitchFamily="49" charset="0"/>
              </a:rPr>
              <a:t>(Node next) { </a:t>
            </a:r>
            <a:r>
              <a:rPr lang="en-US" sz="1100" dirty="0" err="1">
                <a:latin typeface="Courier New" panose="02070309020205020404" pitchFamily="49" charset="0"/>
                <a:cs typeface="Courier New" panose="02070309020205020404" pitchFamily="49" charset="0"/>
              </a:rPr>
              <a:t>this.next</a:t>
            </a:r>
            <a:r>
              <a:rPr lang="en-US" sz="1100" dirty="0">
                <a:latin typeface="Courier New" panose="02070309020205020404" pitchFamily="49" charset="0"/>
                <a:cs typeface="Courier New" panose="02070309020205020404" pitchFamily="49" charset="0"/>
              </a:rPr>
              <a:t> = next;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	@Override</a:t>
            </a:r>
          </a:p>
          <a:p>
            <a:pPr defTabSz="228600"/>
            <a:r>
              <a:rPr lang="en-US" sz="1100" dirty="0">
                <a:latin typeface="Courier New" panose="02070309020205020404" pitchFamily="49" charset="0"/>
                <a:cs typeface="Courier New" panose="02070309020205020404" pitchFamily="49" charset="0"/>
              </a:rPr>
              <a:t>	public String </a:t>
            </a:r>
            <a:r>
              <a:rPr lang="en-US" sz="1100" dirty="0" err="1">
                <a:latin typeface="Courier New" panose="02070309020205020404" pitchFamily="49" charset="0"/>
                <a:cs typeface="Courier New" panose="02070309020205020404" pitchFamily="49" charset="0"/>
              </a:rPr>
              <a:t>toString</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return "Node: data ="+</a:t>
            </a:r>
            <a:r>
              <a:rPr lang="en-US" sz="1100" dirty="0" err="1">
                <a:latin typeface="Courier New" panose="02070309020205020404" pitchFamily="49" charset="0"/>
                <a:cs typeface="Courier New" panose="02070309020205020404" pitchFamily="49" charset="0"/>
              </a:rPr>
              <a:t>this.data</a:t>
            </a:r>
            <a:r>
              <a:rPr lang="en-US" sz="1100" dirty="0">
                <a:latin typeface="Courier New" panose="02070309020205020404" pitchFamily="49" charset="0"/>
                <a:cs typeface="Courier New" panose="02070309020205020404" pitchFamily="49" charset="0"/>
              </a:rPr>
              <a:t>; </a:t>
            </a:r>
          </a:p>
          <a:p>
            <a:pPr defTabSz="228600"/>
            <a:r>
              <a:rPr lang="en-US" sz="1100" dirty="0">
                <a:latin typeface="Courier New" panose="02070309020205020404" pitchFamily="49" charset="0"/>
                <a:cs typeface="Courier New" panose="02070309020205020404" pitchFamily="49" charset="0"/>
              </a:rPr>
              <a:t>	}</a:t>
            </a:r>
          </a:p>
          <a:p>
            <a:pPr defTabSz="228600"/>
            <a:endParaRPr lang="en-US" sz="1100" dirty="0">
              <a:latin typeface="Courier New" panose="02070309020205020404" pitchFamily="49" charset="0"/>
              <a:cs typeface="Courier New" panose="02070309020205020404" pitchFamily="49" charset="0"/>
            </a:endParaRPr>
          </a:p>
          <a:p>
            <a:pPr defTabSz="228600"/>
            <a:r>
              <a:rPr lang="en-US" sz="1100" dirty="0">
                <a:latin typeface="Courier New" panose="02070309020205020404" pitchFamily="49" charset="0"/>
                <a:cs typeface="Courier New" panose="02070309020205020404" pitchFamily="49" charset="0"/>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private int[] stack = new int[5];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private int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void push(int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int[]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new int[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for(int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stack[j];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else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public int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return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public class 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push(int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new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void 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public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return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1400" dirty="0"/>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9659</TotalTime>
  <Words>3407</Words>
  <Application>Microsoft Office PowerPoint</Application>
  <PresentationFormat>On-screen Show (4:3)</PresentationFormat>
  <Paragraphs>414</Paragraphs>
  <Slides>37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Courier New</vt:lpstr>
      <vt:lpstr>Segoe Print</vt:lpstr>
      <vt:lpstr>2_Custom Design</vt:lpstr>
      <vt:lpstr>Collections and Exceptions</vt:lpstr>
      <vt:lpstr>A Quick Word on Capitalization</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Generics</vt:lpstr>
      <vt:lpstr>Iterators</vt:lpstr>
      <vt:lpstr>Iterable</vt:lpstr>
      <vt:lpstr>Iterator/Enhanced For Loop Example</vt:lpstr>
      <vt:lpstr>Collection vs Collections</vt:lpstr>
      <vt:lpstr>Collections</vt:lpstr>
      <vt:lpstr>Arrays</vt:lpstr>
      <vt:lpstr>Java Maps</vt:lpstr>
      <vt:lpstr>Map</vt:lpstr>
      <vt:lpstr>Maps</vt:lpstr>
      <vt:lpstr>Comparing Collection Elements</vt:lpstr>
      <vt:lpstr>Comparable vs Comparator</vt:lpstr>
      <vt:lpstr>Comparable Example</vt:lpstr>
      <vt:lpstr>Comparator Example</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166</cp:revision>
  <dcterms:modified xsi:type="dcterms:W3CDTF">2021-04-16T19:35:43Z</dcterms:modified>
</cp:coreProperties>
</file>