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33"/>
  </p:notesMasterIdLst>
  <p:sldIdLst>
    <p:sldId id="256" r:id="rId2"/>
    <p:sldId id="295" r:id="rId3"/>
    <p:sldId id="269" r:id="rId4"/>
    <p:sldId id="258" r:id="rId5"/>
    <p:sldId id="263" r:id="rId6"/>
    <p:sldId id="279" r:id="rId7"/>
    <p:sldId id="259" r:id="rId8"/>
    <p:sldId id="271" r:id="rId9"/>
    <p:sldId id="268" r:id="rId10"/>
    <p:sldId id="260" r:id="rId11"/>
    <p:sldId id="294" r:id="rId12"/>
    <p:sldId id="262" r:id="rId13"/>
    <p:sldId id="280" r:id="rId14"/>
    <p:sldId id="272" r:id="rId15"/>
    <p:sldId id="273" r:id="rId16"/>
    <p:sldId id="275" r:id="rId17"/>
    <p:sldId id="266" r:id="rId18"/>
    <p:sldId id="276" r:id="rId19"/>
    <p:sldId id="292" r:id="rId20"/>
    <p:sldId id="293" r:id="rId21"/>
    <p:sldId id="264" r:id="rId22"/>
    <p:sldId id="282" r:id="rId23"/>
    <p:sldId id="287" r:id="rId24"/>
    <p:sldId id="296" r:id="rId25"/>
    <p:sldId id="297" r:id="rId26"/>
    <p:sldId id="288" r:id="rId27"/>
    <p:sldId id="289" r:id="rId28"/>
    <p:sldId id="290" r:id="rId29"/>
    <p:sldId id="291" r:id="rId30"/>
    <p:sldId id="286" r:id="rId31"/>
    <p:sldId id="270" r:id="rId3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19:18:5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9864,'0'0'944,"0"0"-50,0 0-196,0 0-122,0 0-288,0 0-120,0 0-192,0 0-188,0 0-560,11 0-1054,11 0 494,-20 0 1067,7 0-1042,1 0-3659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2T19:35:25.216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96 135,'-2'0,"1"0,-1 1,0-1,1 1,-1 0,0-1,1 1,-1 0,1 0,0 0,-1 0,1 0,0 0,-1 1,1-1,0 0,-12 10,12-11,1-1,0 1,0 0,0 0,0 0,-1 0,1-1,0 1,0 0,0 0,0 0,0-1,0 1,-1 0,1 0,0 0,0-1,0 1,0 0,0 0,0-1,0 1,0 0,0 0,0 0,0-1,0 1,0 0,0 0,1-1,-1 1,0 0,0 0,0 0,0-1,0 1,0 0,0 0,1 0,-1-1,0 1,0 0,0 0,1 0,-1 0,6-13,1 0,1 1,0 0,1 1,0 0,1 0,0 1,3-2,-3 4,-5 2,1 1,0 1,1-1,-1 1,1 0,1-1,-7 5,0 0,0-1,0 1,0 0,0-1,0 1,0 0,0 0,0 0,0 0,0 0,0 0,0 0,0 1,0-1,0 0,0 0,0 1,1 0,-1-1,0 1,0 0,0 0,0 1,0-1,0 0,0 0,0 0,-1 1,1-1,-1 0,1 1,-1-1,1 0,-1 1,0-1,1 1,-1-1,1 5,-1-1,1 0,-1 1,0-1,0 0,-1 1,0-1,0 0,0 0,0 0,-1 1,0-2,0 1,0 0,-1 0,0 1,-3 3,-1-1,1 0,-1 0,-1 0,1-1,-1 0,-7 4,1-5,11-14,15-18,-4 15,0 2,0 0,-1-1,-1 0,6-11,-11 20,0 0,-1-1,1 1,0 0,-1 0,1-1,-1 1,0 0,1-1,-1 1,0 0,0-1,0 1,0-1,0 1,0 0,0-1,0 1,-1 0,1-1,0 1,-1 0,1-1,-1 1,1 0,-1 0,0 0,0-1,0 1,1 0,-1 0,0 0,0 0,0 0,0 1,-1-1,1 0,0 0,0 1,0-1,-1 0,1 1,0 0,-1-1,-2 1,1-1,-1 1,0 0,0 0,0 0,1 1,-1 0,0-1,0 1,1 0,-1 1,1-1,-1 1,1-1,0 1,-1 0,1 0,0 1,0-1,0 1,1-1,-2 2,-4 4,0 0,1 0,-1 1,2 0,-1 0,-4 10,5-3,20-34,3-3,31-12,-41 30,0-1,-1 1,0-2,0 1,0-1,0 0,-1 0,1 0,-1-1,-1 0,-3 6,-1 0,0 0,0 0,0 0,0 0,0 0,0 0,1 0,-1-1,0 1,0 0,0 0,0 0,0 0,0 0,0 0,0-1,0 1,0 0,0 0,0 0,1 0,-1-1,0 1,0 0,0 0,0 0,0 0,-1 0,1-1,0 1,0 0,0 0,0 0,0 0,0 0,0-1,0 1,0 0,0 0,0 0,0 0,0 0,-1 0,1-1,0 1,0 0,0 0,0 0,0 0,0 0,-1 0,1 0,0 0,0 0,-12 3,-11 9,10-1,1 1,0-1,1 2,0 0,-5 8,-22 26,17-17,20-29,1 0,-1 0,1 0,-1 0,1 0,-1 0,1 0,0 0,0 0,-1 0,1 0,0 0,0 0,0 1,0-1,0 0,1 0,-1 0,0 0,0 0,1 0,-1 0,1 0,-1 0,1 0,-1 0,1 0,0 0,-1 0,1-1,0 1,0-1,0 0,0 1,0-1,0 0,1 0,-1 0,0 0,0 0,0 0,0 0,0 0,0-1,0 1,0 0,0-1,0 1,0 0,0-1,0 1,-1-1,1 1,0-1,0 0,0 0,29-21,-24 17,10-9,-1 1,-1-2,9-12,29-28,-45 51,-4 7,-10 20,-20 30,22-47,1 0,-1 0,0 0,0 0,-1-1,0 0,0 0,0-1,0 0,-1 0,0 0,0-1,-3 2,12-6,1 1,-1 0,0 1,0-1,1 0,-1 1,0-1,0 1,1 0,-1 0,0 0,0 0,0 0,0 0,0 0,0 1,1 0,-2-1,0 0,1 0,-1 0,0 0,0 0,0 0,0 1,0-1,0 0,0 1,0-1,0 0,-1 1,1-1,0 1,-1-1,0 1,1-1,-1 1,0 0,0-1,1 1,-1-1,-1 1,1 0,0-1,0 1,0-1,-1 1,1-1,-1 2,-4 10,12-19,12-21,16-53,-35 80,0 0,0 0,0 0,0-1,0 1,0 0,0 0,1 0,-1-1,0 1,0 0,0 0,0 0,0 0,0-1,0 1,1 0,-1 0,0 0,0 0,0 0,0 0,1 0,-1-1,0 1,0 0,0 0,0 0,1 0,-1 0,0 0,0 0,0 0,1 0,-1 0,0 0,0 0,0 0,1 0,-1 0,0 0,0 0,0 0,1 0,2 11,-1 15,-2-25,0 4,0 0,1 0,0 0,0 0,0 1,1-1,-1-1,1 1,1 1,-3-5,0-1,1 1,-1 0,1-1,-1 1,1 0,-1-1,1 1,0 0,-1-1,1 1,0-1,-1 1,1-1,0 0,0 1,-1-1,1 0,0 1,0-1,0 0,-1 0,2 0,-1 0,1 0,-1-1,1 1,-1-1,1 1,-1-1,0 0,1 1,-1-1,0 0,1 0,-1 0,0 0,0 0,0 0,0-1,0 1,0-1,4-6,-1-1,-1-1,0 1,0-1,-1 1,0-1,0 0,-1 1,0-3,-1 10,0 5,0-1,-2 11,1 1,-2 0,0 0,0-1,-1 1,-2 1,-1-68,8-139,-1 180</inkml:trace>
  <inkml:trace contextRef="#ctx0" brushRef="#br0" timeOffset="1873.84">227 135,'0'0</inkml:trace>
  <inkml:trace contextRef="#ctx0" brushRef="#br0" timeOffset="2498.99">227 266,'0'0</inkml:trace>
  <inkml:trace contextRef="#ctx0" brushRef="#br0" timeOffset="3108.47">122 266,'0'0</inkml:trace>
  <inkml:trace contextRef="#ctx0" brushRef="#br0" timeOffset="3760.51">175 109,'5'0,"5"0,1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2T19:37:41.417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96 135,'-2'0,"1"0,-1 1,0-1,1 1,-1 0,0-1,1 1,-1 0,1 0,0 0,-1 0,1 0,0 0,-1 1,1-1,0 0,-12 10,12-11,1-1,0 1,0 0,0 0,0 0,-1 0,1-1,0 1,0 0,0 0,0 0,0-1,0 1,-1 0,1 0,0 0,0-1,0 1,0 0,0 0,0-1,0 1,0 0,0 0,0 0,0-1,0 1,0 0,0 0,1-1,-1 1,0 0,0 0,0 0,0-1,0 1,0 0,0 0,1 0,-1-1,0 1,0 0,0 0,1 0,-1 0,6-13,1 0,1 1,0 0,1 1,0 0,1 0,0 1,3-2,-3 4,-5 2,1 1,0 1,1-1,-1 1,1 0,1-1,-7 5,0 0,0-1,0 1,0 0,0-1,0 1,0 0,0 0,0 0,0 0,0 0,0 0,0 0,0 1,0-1,0 0,0 0,0 1,1 0,-1-1,0 1,0 0,0 0,0 1,0-1,0 0,0 0,0 0,-1 1,1-1,-1 0,1 1,-1-1,1 0,-1 1,0-1,1 1,-1-1,1 5,-1-1,1 0,-1 1,0-1,0 0,-1 1,0-1,0 0,0 0,0 0,-1 1,0-2,0 1,0 0,-1 0,0 1,-3 3,-1-1,1 0,-1 0,-1 0,1-1,-1 0,-7 4,1-5,11-14,15-18,-4 15,0 2,0 0,-1-1,-1 0,6-11,-11 20,0 0,-1-1,1 1,0 0,-1 0,1-1,-1 1,0 0,1-1,-1 1,0 0,0-1,0 1,0-1,0 1,0 0,0-1,0 1,-1 0,1-1,0 1,-1 0,1-1,-1 1,1 0,-1 0,0 0,0-1,0 1,1 0,-1 0,0 0,0 0,0 0,0 1,-1-1,1 0,0 0,0 1,0-1,-1 0,1 1,0 0,-1-1,-2 1,1-1,-1 1,0 0,0 0,0 0,1 1,-1 0,0-1,0 1,1 0,-1 1,1-1,-1 1,1-1,0 1,-1 0,1 0,0 1,0-1,0 1,1-1,-2 2,-4 4,0 0,1 0,-1 1,2 0,-1 0,-4 10,5-3,20-34,3-3,31-12,-41 30,0-1,-1 1,0-2,0 1,0-1,0 0,-1 0,1 0,-1-1,-1 0,-3 6,-1 0,0 0,0 0,0 0,0 0,0 0,0 0,1 0,-1-1,0 1,0 0,0 0,0 0,0 0,0 0,0 0,0-1,0 1,0 0,0 0,0 0,1 0,-1-1,0 1,0 0,0 0,0 0,0 0,-1 0,1-1,0 1,0 0,0 0,0 0,0 0,0 0,0-1,0 1,0 0,0 0,0 0,0 0,0 0,-1 0,1-1,0 1,0 0,0 0,0 0,0 0,0 0,-1 0,1 0,0 0,0 0,-12 3,-11 9,10-1,1 1,0-1,1 2,0 0,-5 8,-22 26,17-17,20-29,1 0,-1 0,1 0,-1 0,1 0,-1 0,1 0,0 0,0 0,-1 0,1 0,0 0,0 0,0 1,0-1,0 0,1 0,-1 0,0 0,0 0,1 0,-1 0,1 0,-1 0,1 0,-1 0,1 0,0 0,-1 0,1-1,0 1,0-1,0 0,0 1,0-1,0 0,1 0,-1 0,0 0,0 0,0 0,0 0,0 0,0-1,0 1,0 0,0-1,0 1,0 0,0-1,0 1,-1-1,1 1,0-1,0 0,0 0,29-21,-24 17,10-9,-1 1,-1-2,9-12,29-28,-45 51,-4 7,-10 20,-20 30,22-47,1 0,-1 0,0 0,0 0,-1-1,0 0,0 0,0-1,0 0,-1 0,0 0,0-1,-3 2,12-6,1 1,-1 0,0 1,0-1,1 0,-1 1,0-1,0 1,1 0,-1 0,0 0,0 0,0 0,0 0,0 0,0 1,1 0,-2-1,0 0,1 0,-1 0,0 0,0 0,0 0,0 1,0-1,0 0,0 1,0-1,0 0,-1 1,1-1,0 1,-1-1,0 1,1-1,-1 1,0 0,0-1,1 1,-1-1,-1 1,1 0,0-1,0 1,0-1,-1 1,1-1,-1 2,-4 10,12-19,12-21,16-53,-35 80,0 0,0 0,0 0,0-1,0 1,0 0,0 0,1 0,-1-1,0 1,0 0,0 0,0 0,0 0,0-1,0 1,1 0,-1 0,0 0,0 0,0 0,0 0,1 0,-1-1,0 1,0 0,0 0,0 0,1 0,-1 0,0 0,0 0,0 0,1 0,-1 0,0 0,0 0,0 0,1 0,-1 0,0 0,0 0,0 0,1 0,2 11,-1 15,-2-25,0 4,0 0,1 0,0 0,0 0,0 1,1-1,-1-1,1 1,1 1,-3-5,0-1,1 1,-1 0,1-1,-1 1,1 0,-1-1,1 1,0 0,-1-1,1 1,0-1,-1 1,1-1,0 0,0 1,-1-1,1 0,0 1,0-1,0 0,-1 0,2 0,-1 0,1 0,-1-1,1 1,-1-1,1 1,-1-1,0 0,1 1,-1-1,0 0,1 0,-1 0,0 0,0 0,0 0,0-1,0 1,0-1,4-6,-1-1,-1-1,0 1,0-1,-1 1,0-1,0 0,-1 1,0-3,-1 10,0 5,0-1,-2 11,1 1,-2 0,0 0,0-1,-1 1,-2 1,-1-68,8-139,-1 180</inkml:trace>
  <inkml:trace contextRef="#ctx0" brushRef="#br0" timeOffset="1">227 135,'0'0</inkml:trace>
  <inkml:trace contextRef="#ctx0" brushRef="#br0" timeOffset="2">227 266,'0'0</inkml:trace>
  <inkml:trace contextRef="#ctx0" brushRef="#br0" timeOffset="3">122 266,'0'0</inkml:trace>
  <inkml:trace contextRef="#ctx0" brushRef="#br0" timeOffset="4">175 109,'5'0,"5"0,1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6:2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2307 771,'-1'-30,"-1"12,-1 0,0 0,-2 0,0 0,-1 1,-4-7,-15-30,-11-16,14 31,-1 1,-2 1,-2 1,-1 1,-1 2,-2 1,-2 1,-25-18,32 29,-1 2,-1 1,0 1,-1 2,-1 1,0 1,0 1,-2 2,1 1,-1 2,0 0,-12 2,9 2,-1 3,1 1,-1 1,1 2,0 2,1 1,0 2,0 1,1 1,-20 11,24-8,0 0,1 2,0 1,2 1,0 1,1 2,1 0,2 1,0 2,1 0,-10 17,19-22,1 1,0 0,2 1,0 0,2 1,0-1,1 2,3-7,0 1,0-1,2 1,0 0,2 0,-1-1,2 1,1-1,3 14,-9-27,1-1,-1-1,0 1,0 0,0-1,0 1,0-1,0 0,-1 0,-2 1,-1 1,-12 9,-177 118,150-97,2 2,1 3,-4 7,10-6,2 1,1 2,2 2,3 0,1 3,3 0,1 1,2 5,11-23,1 0,2 1,1 0,1 1,2-1,1 17,2-24,2 0,1 0,1 0,1-1,1 1,2-1,0 0,10 22,-9-28,2 0,0-1,1 0,0-1,1 0,1 0,1-2,0 1,1-2,0 0,1-1,1 0,0-2,0 1,1-2,6 2,0-2,0 0,0-1,0-2,1 0,0-2,0-1,0-1,0-1,1-1,-1-1,0-1,22-5,-23 39,-4-10,1 0,1-1,1-2,1 0,13 7,7 2,2-2,36 15,-68-35,0-1,0 0,1 0,0-1,0-1,0-1,0 0,0-1,0-1,1 0,12-2,-9-1,0-1,-1-1,0 0,0-2,-1 0,0-1,0 0,0-2,5-4,10-8,-1-1,-1-1,-1-1,-2-2,0-1,-2-2,17-25,-21 73,31 18,3-3,0-2,2-2,1-3,1-3,1-2,1-2,31 3,-54-15,1-1,-1-2,1-2,0-1,0-2,0-2,-1-1,1-2,-1-2,-1-2,1-1,-2-1,0-3,15-8,-35 15,0-1,-1-1,0 0,0-1,-1-1,-1 0,0-1,-1-1,0 0,2-4,-6 7,-1-2,0 1,-1-1,0 0,-1 0,-1-1,0 1,-1-1,0 0,-1 0,-1 0,0-1,-1-4,-1-3,-1 0,-1 0,-1 1,-1-1,-1 1,-1 0,0 0,-2 1,-1 0,0 1,-1 0,-6-7,9 15,0 1,-1 0,0 1,0-1,-1 2,0 0,-1 0,0 1,0 0,-1 0,3 3,0 0,1 1,-1 0,-1 1,1 0,0 0,-1 1,1 0,0 1,-1 0,1 0,-1 1,1 0,-6 2,35-20,0 0,-1-1,13-17,-6 7,-2-2,0 0,-3-2,0 0,-2-2,-2 0,3-10,-12 26,-2-1,0 0,-2 0,0 0,0 0,-2-1,-1 0,0 1,-2-1,0 0,-1 1,-1-1,0 1,-2 0,-1-2,0 0,-2 1,0 0,-2 1,0 0,0 0,-2 1,-1 0,0 1,-1 1,0 0,-2 1,0 0,0 1,-2 1,1 1,-2 0,1 2,-2 0,1 1,-1 1,-1 0,1 2,-18-3,5 4,1 1,-1 2,0 2,1 0,-21 5,-18 5,1 3,-4 4,72-13,1-2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8:25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947 771,'0'0,"0"0,0 0,0 0,0 0,-8-8,-7-4,0 1,-1 0,-1 2,0-1,0 2,-1 1,-5-2,-5 0,-1 0,0 2,0 2,-12-1,15 4,1 1,-1 2,0 0,0 2,0 0,1 2,0 1,0 1,0 1,1 1,0 2,1 0,0 1,1 1,1 2,-6 4,8-4,0 0,1 2,1 0,1 1,0 1,1 0,2 2,-1-1,2 1,1 1,1 0,1 1,0 0,2 0,1 1,1-1,-1 10,5-22,0-1,0 1,1 0,0-1,1 1,0 0,1 0,0-1,0 1,1-1,1 0,0 0,0 0,1 0,0-1,1 0,0 0,0 0,1-1,0 0,0 0,1-1,0 0,1 0,-1-1,1 0,0 0,1-1,0 0,-1-1,1 0,1 0,-1-1,7 0,40 4,-58-4,1 0,-1-1,0 1,0 0,0 0,0 0,0-1,-2 3,2-3,-32 70,3 1,3 2,-16 76,34-111,1 0,3 1,1 0,2 0,2 1,1-1,2 0,6 23,-5-44,1 0,0-1,2 0,0 0,1-1,1 0,0 0,2-1,0 0,1 0,0-2,1 0,1 0,1-1,0-1,0 0,2-1,-1-1,1 0,1-1,0-1,0-1,1-1,0 0,0-1,15 2,4-2,0-1,0-2,0-1,0-2,1-2,-1-2,0-1,-1-1,0-3,0-1,0-1,-1-3,-1 0,0-3,-2 0,0-3,20-14,-53 33,0 1,1 0,-1-1,0 1,0 0,1-1,-1 1,1 0,-1-1,0 1,1 0,-1 0,1 0,-1-1,0 1,1 0,-1 0,1 0,-1 0,1 0,-1 0,1-1,-1 1,0 0,1 0,-1 1,1-1,-1 0,1 0,-1 0,1 0,-2 14,-1-1,0 11,1 1,0-1,2 0,1 1,1-1,1 0,3 6,-4-18,1 0,1-1,0 1,0-1,1-1,1 1,0-1,0 0,1 0,0-1,0 0,1-1,1 1,-1-2,6 4,8 3,1-1,1-1,0-1,0-1,1-1,1-1,-1-1,1-2,18 2,-2-3,0-2,0-1,1-2,-1-3,34-6,-44 3,0-2,0-1,-1-2,-1-1,0-1,-1-2,0-1,-1-1,-1-1,-1-2,-1-1,-1-1,0-1,3-7,3-5,-2-1,-2-1,-1-2,-2 0,-2-2,-2 0,-1-2,-3 0,-1-1,-2-3,-10 38,9-49,-11 54,-1 1,1-1,-1 0,0 0,-1 0,1 1,-1-1,0 0,0 1,-1-4,-3 8,14-2,16-12,-1 0,0-2,-1-1,-1 0,-1-2,0-1,-2 0,0-1,-1-1,-2-1,0 0,-1-2,-1 1,3-11,-7 10,0 0,-2 0,0-1,-2 0,-1 0,-1-1,-2 1,0-1,-2 0,0 0,-2 1,-1-1,-2 1,0 0,-3-5,-2 1,-1 0,-1 1,-2 1,-1 0,-1 1,-1 1,-2 0,0 1,-2 1,0 2,-18-15,23 23,-1 1,0 1,0 1,-1 1,-1 0,0 1,0 1,-11-3,16 7,-1 1,1 0,-1 1,0 0,0 1,0 1,0 0,0 2,0-1,1 2,-1 0,-3 1,-27 12,43-15,-1 0,1 0,0 0,-1 0,1 1,0-1,0 1,0 0,0-1,0 1,0 0,0 0,1 0,-1 1,-1 1,4-4,-1 0,0 1,0-1,1 0,-1 0,0 0,1 0,-1 0,0 1,0-1,1 0,-1 0,0 0,1 0,-1 0,0 0,1 0,-1 0,0 0,1 0,-1 0,0 0,1-1,-1 1,0 0,1 0,-1 0,0 0,0 0,1-1,-1 1,0 0,0 0,1 0,-1-1,0 1,0 0,0 0,1-1,-1 1,17-11,-6 0,0-2,-1 1,0-2,-1 1,0-1,-1-1,0 1,-2-1,1-1,2-10,0-1,-1 0,-2 0,3-27,-7 33,-1-1,0 0,-2 1,0-1,-2 1,0-1,-1 1,-1 0,-3-4,5 16,0-1,-1 1,0 0,-1 0,0 1,0 0,-1 0,0 0,-1 0,1 1,-2 0,1 0,0 1,-1 0,-1 0,1 1,-1 0,1 1,-1 0,-1 0,1 1,-6-1,1 0,-1 2,0 0,0 1,0 0,-8 1,-92 12,78-7,35-6,0 1,0 0,1-1,-1 1,0-1,0 0,0 0,0 1,1-1,-1 0,1 0,-1-1,0 1,1 0,0 0,-1-1,1 1,0-1,0 1,0-1,0 0,0 1,0-1,0 0,0 0,0-1,-7-11,-7-7,-1 1,-1 0,-1 1,-1 1,0 1,-2 0,1 2,-2 0,-16-7,20 12,0 1,0 1,-1 1,-1 0,1 1,-1 2,0 0,0 1,0 0,-1 2,1 1,-15 1,4 4,0 1,0 2,1 1,0 1,1 1,0 2,1 1,0 1,-19 15,2 1,1 2,2 3,1 1,2 1,-6 11,24-24,0 1,2 1,1 1,1 1,2 0,1 1,1 0,-1 8,3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9:47.552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467 202,'82'74,"3"-4,3-4,16 5,145 112,-214-158,-35-25</inkml:trace>
  <inkml:trace contextRef="#ctx0" brushRef="#br0" timeOffset="1383.86">1249 1,'0'0,"0"0,0 0,0 0,-17 8,-38 30,2 2,1 3,3 2,-4 7,-73 66,-18-4,48-41,86-65,4-4,1 0,0 0,0 0,0 1,1 0,0 0,-4 4,8-8,1 0,-1 0,0 0,0 0,0 0,0 0,-1 0,1 0,0 0,0 0,-1 0,1 0,0 0,-1 0,1 0,-1 0,1 0,-1-1,1 1,-1 0,0 0,1-1,-1 1,0 0,0 0,-12 10,13-11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9702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3440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1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8073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005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099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144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20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customXml" Target="../ink/ink5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vms/se7/html/jvms-3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81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Programming Basics with Java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Use Java?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“Write Once, Run Anywhere”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JDK compiles Java to bytecode, JVM translates bytecode to machine code</a:t>
            </a:r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</a:rPr>
              <a:t>Java is environment “agnostic” – so long as you have the JVM you can run Java code</a:t>
            </a:r>
            <a:endParaRPr lang="en-US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“safe” and “easier” to use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No memory management in Java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free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has an incredibly rich library and frameworks</a:t>
            </a: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Java is resilient</a:t>
            </a: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74099"/>
          </a:xfrm>
        </p:spPr>
        <p:txBody>
          <a:bodyPr>
            <a:normAutofit/>
          </a:bodyPr>
          <a:lstStyle/>
          <a:p>
            <a:r>
              <a:rPr lang="en-US" dirty="0"/>
              <a:t>Programming Languages allow you to comment your code, to leave notes for yourself or other developers.</a:t>
            </a:r>
          </a:p>
          <a:p>
            <a:r>
              <a:rPr lang="en-US" dirty="0"/>
              <a:t>Code Comments are ignored by the compiler/environment which reads the code.</a:t>
            </a:r>
          </a:p>
          <a:p>
            <a:r>
              <a:rPr lang="en-US" dirty="0"/>
              <a:t>Most programming languages use a similar syntax for Code Comments. </a:t>
            </a:r>
          </a:p>
          <a:p>
            <a:r>
              <a:rPr lang="en-US" dirty="0"/>
              <a:t>In Java:</a:t>
            </a:r>
          </a:p>
          <a:p>
            <a:pPr lvl="2"/>
            <a:r>
              <a:rPr lang="en-US" dirty="0"/>
              <a:t>// for single-line comments</a:t>
            </a:r>
          </a:p>
          <a:p>
            <a:pPr lvl="2"/>
            <a:r>
              <a:rPr lang="en-US" dirty="0"/>
              <a:t>/* multi-line comment */</a:t>
            </a:r>
          </a:p>
          <a:p>
            <a:pPr lvl="2"/>
            <a:r>
              <a:rPr lang="en-US" dirty="0"/>
              <a:t>/** Javadoc Comments */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0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Classes</a:t>
            </a:r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lang="en-US" b="1" u="sng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are blueprints used to </a:t>
            </a:r>
            <a:r>
              <a:rPr lang="en-US" i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instantiate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objects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have </a:t>
            </a:r>
            <a:r>
              <a:rPr lang="en-US" i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(variables) and </a:t>
            </a:r>
            <a:r>
              <a:rPr lang="en-US" i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behaviors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(methods)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Behaviors and states are shared across all instances of a class, but the values of variables may be different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Anatomy of a Class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highlight>
                  <a:srgbClr val="FFFF00"/>
                </a:highlight>
              </a:rPr>
              <a:t>Access Modifier</a:t>
            </a:r>
            <a:r>
              <a:rPr lang="en-US" dirty="0"/>
              <a:t> class </a:t>
            </a:r>
            <a:r>
              <a:rPr lang="en-US" dirty="0" err="1">
                <a:highlight>
                  <a:srgbClr val="00FFFF"/>
                </a:highlight>
              </a:rPr>
              <a:t>ClassName</a:t>
            </a:r>
            <a:r>
              <a:rPr lang="en-US" dirty="0"/>
              <a:t>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	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highlight>
                  <a:srgbClr val="FFFF00"/>
                </a:highlight>
              </a:rPr>
              <a:t>public</a:t>
            </a:r>
            <a:r>
              <a:rPr lang="en-US" dirty="0"/>
              <a:t> class </a:t>
            </a:r>
            <a:r>
              <a:rPr lang="en-US" dirty="0">
                <a:highlight>
                  <a:srgbClr val="00FFFF"/>
                </a:highlight>
              </a:rPr>
              <a:t>Dog</a:t>
            </a:r>
            <a:r>
              <a:rPr lang="en-US" dirty="0"/>
              <a:t> {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}</a:t>
            </a:r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720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159F-2AB6-488C-8F7B-2B903214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CB89E-F46C-4F07-A0F3-BC663B68C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Let’s say we were creating a program for an animal shelter – in this shelter we have a number of dogs. We want a program to model these dogs. </a:t>
            </a:r>
          </a:p>
          <a:p>
            <a:r>
              <a:rPr lang="en-US" sz="2400" dirty="0"/>
              <a:t>Each dog in our shelter has certain characteristics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13088-ECD9-4E90-B141-418018814D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6" name="Graphic 5" descr="Dog">
            <a:extLst>
              <a:ext uri="{FF2B5EF4-FFF2-40B4-BE49-F238E27FC236}">
                <a16:creationId xmlns:a16="http://schemas.microsoft.com/office/drawing/2014/main" id="{C230557F-C4AB-4B4B-BB83-BA1732DD8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3761" y="3889470"/>
            <a:ext cx="1914525" cy="1914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79703D-F618-4C76-8007-B19CAF761C1E}"/>
              </a:ext>
            </a:extLst>
          </p:cNvPr>
          <p:cNvSpPr txBox="1"/>
          <p:nvPr/>
        </p:nvSpPr>
        <p:spPr>
          <a:xfrm>
            <a:off x="4497177" y="3507904"/>
            <a:ext cx="1342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Print" panose="02000600000000000000" pitchFamily="2" charset="0"/>
              </a:rPr>
              <a:t>name </a:t>
            </a:r>
          </a:p>
          <a:p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2400" dirty="0">
                <a:latin typeface="Segoe Print" panose="02000600000000000000" pitchFamily="2" charset="0"/>
              </a:rPr>
              <a:t>weight </a:t>
            </a:r>
          </a:p>
          <a:p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2400" dirty="0">
                <a:latin typeface="Segoe Print" panose="02000600000000000000" pitchFamily="2" charset="0"/>
              </a:rPr>
              <a:t>breed </a:t>
            </a:r>
          </a:p>
          <a:p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2400" dirty="0">
                <a:latin typeface="Segoe Print" panose="02000600000000000000" pitchFamily="2" charset="0"/>
              </a:rPr>
              <a:t>age </a:t>
            </a:r>
          </a:p>
        </p:txBody>
      </p:sp>
      <p:sp>
        <p:nvSpPr>
          <p:cNvPr id="12" name="Straight Arrow Connector 11">
            <a:extLst>
              <a:ext uri="{FF2B5EF4-FFF2-40B4-BE49-F238E27FC236}">
                <a16:creationId xmlns:a16="http://schemas.microsoft.com/office/drawing/2014/main" id="{129AFF41-64E4-4CF0-83B4-1D3C335BD420}"/>
              </a:ext>
            </a:extLst>
          </p:cNvPr>
          <p:cNvSpPr/>
          <p:nvPr/>
        </p:nvSpPr>
        <p:spPr>
          <a:xfrm rot="9240511">
            <a:off x="3108123" y="4089600"/>
            <a:ext cx="1463040" cy="0"/>
          </a:xfrm>
          <a:prstGeom prst="straightConnector1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179211C2-5A36-4A6D-AB3C-28A9247BDA76}"/>
              </a:ext>
            </a:extLst>
          </p:cNvPr>
          <p:cNvSpPr/>
          <p:nvPr/>
        </p:nvSpPr>
        <p:spPr>
          <a:xfrm rot="10800000">
            <a:off x="3182108" y="4850578"/>
            <a:ext cx="1358211" cy="292022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2478532B-6CFC-4253-B1FF-FED1F50B2E10}"/>
              </a:ext>
            </a:extLst>
          </p:cNvPr>
          <p:cNvSpPr/>
          <p:nvPr/>
        </p:nvSpPr>
        <p:spPr>
          <a:xfrm rot="10800000" flipV="1">
            <a:off x="3225252" y="4481207"/>
            <a:ext cx="1315068" cy="107124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Straight Connector 32">
            <a:extLst>
              <a:ext uri="{FF2B5EF4-FFF2-40B4-BE49-F238E27FC236}">
                <a16:creationId xmlns:a16="http://schemas.microsoft.com/office/drawing/2014/main" id="{A3B3CDD6-F335-43EF-B64D-0A8F02F411B3}"/>
              </a:ext>
            </a:extLst>
          </p:cNvPr>
          <p:cNvSpPr/>
          <p:nvPr/>
        </p:nvSpPr>
        <p:spPr>
          <a:xfrm rot="10800000">
            <a:off x="3077280" y="5142600"/>
            <a:ext cx="1392932" cy="732422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441A9F-71C9-4FA0-AF26-38C42EA8A56F}"/>
              </a:ext>
            </a:extLst>
          </p:cNvPr>
          <p:cNvSpPr txBox="1"/>
          <p:nvPr/>
        </p:nvSpPr>
        <p:spPr>
          <a:xfrm>
            <a:off x="5796068" y="3332962"/>
            <a:ext cx="26571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06400">
              <a:spcBef>
                <a:spcPts val="56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400" dirty="0">
                <a:solidFill>
                  <a:srgbClr val="474C55"/>
                </a:solidFill>
              </a:rPr>
              <a:t>As well as certain behaviors like barking</a:t>
            </a:r>
          </a:p>
          <a:p>
            <a:endParaRPr lang="en-US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D3D7E7EF-08BB-466A-8486-518610950AD8}"/>
              </a:ext>
            </a:extLst>
          </p:cNvPr>
          <p:cNvSpPr/>
          <p:nvPr/>
        </p:nvSpPr>
        <p:spPr>
          <a:xfrm flipH="1">
            <a:off x="1349961" y="3417756"/>
            <a:ext cx="1066513" cy="7601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Woof!</a:t>
            </a:r>
          </a:p>
        </p:txBody>
      </p:sp>
    </p:spTree>
    <p:extLst>
      <p:ext uri="{BB962C8B-B14F-4D97-AF65-F5344CB8AC3E}">
        <p14:creationId xmlns:p14="http://schemas.microsoft.com/office/powerpoint/2010/main" val="97907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  <p:bldP spid="12" grpId="0" animBg="1"/>
      <p:bldP spid="31" grpId="0" animBg="1"/>
      <p:bldP spid="32" grpId="0" animBg="1"/>
      <p:bldP spid="33" grpId="0" animBg="1"/>
      <p:bldP spid="30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want to create a Dog class to model these characteristics and behaviors. 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Our state or characteristics, name, weight, breed, and age, will be saved in variables and our behavior, barking, will be defined in a method.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3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Dog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09" y="1481446"/>
            <a:ext cx="8604419" cy="4525963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public class Dog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String name; 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double weight;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String breed; 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int age; 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public void bark(){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(“Woof!!”);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}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02454D-D86A-48FD-8EEC-4C63F7BD89D6}"/>
              </a:ext>
            </a:extLst>
          </p:cNvPr>
          <p:cNvSpPr/>
          <p:nvPr/>
        </p:nvSpPr>
        <p:spPr>
          <a:xfrm>
            <a:off x="4572000" y="1133475"/>
            <a:ext cx="3457575" cy="247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class doesn’t actually run  or do </a:t>
            </a:r>
            <a:r>
              <a:rPr lang="en-US" sz="2000" i="1" dirty="0"/>
              <a:t>anything</a:t>
            </a:r>
            <a:r>
              <a:rPr lang="en-US" sz="2000" dirty="0"/>
              <a:t> at all on its own.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It provides the code that would need to be used somewhere else in the program. </a:t>
            </a:r>
          </a:p>
        </p:txBody>
      </p:sp>
    </p:spTree>
    <p:extLst>
      <p:ext uri="{BB962C8B-B14F-4D97-AF65-F5344CB8AC3E}">
        <p14:creationId xmlns:p14="http://schemas.microsoft.com/office/powerpoint/2010/main" val="10019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Executable Classes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 class with a specifically-declared main() method is “executable”</a:t>
            </a:r>
            <a:endParaRPr dirty="0"/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The JVM can invoke the main method without creating an instance of the class first</a:t>
            </a:r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endParaRPr lang="en-US" sz="2000" dirty="0">
              <a:solidFill>
                <a:srgbClr val="474C55"/>
              </a:solidFill>
            </a:endParaRPr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endParaRPr lang="en-US" sz="2000" dirty="0">
              <a:solidFill>
                <a:srgbClr val="474C55"/>
              </a:solidFill>
            </a:endParaRPr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endParaRPr lang="en-US" sz="2000" dirty="0">
              <a:solidFill>
                <a:srgbClr val="474C55"/>
              </a:solidFill>
            </a:endParaRPr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36A25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 application usually only has 1 executable class. This is the “entry point” where processing starts.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1DAF422E-C23F-4EA0-9500-68B4C6EDC0A5}"/>
              </a:ext>
            </a:extLst>
          </p:cNvPr>
          <p:cNvSpPr txBox="1">
            <a:spLocks/>
          </p:cNvSpPr>
          <p:nvPr/>
        </p:nvSpPr>
        <p:spPr>
          <a:xfrm>
            <a:off x="1301261" y="3167400"/>
            <a:ext cx="6541477" cy="15103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Hello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(“Hello World!”);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>
              <a:solidFill>
                <a:srgbClr val="474C5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3D84-6A19-420F-8EBE-11185599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Dog class…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D7C43-E524-4156-B4EC-E63E5C3572C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22757" y="6353432"/>
            <a:ext cx="861671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8" name="Google Shape;219;p16">
            <a:extLst>
              <a:ext uri="{FF2B5EF4-FFF2-40B4-BE49-F238E27FC236}">
                <a16:creationId xmlns:a16="http://schemas.microsoft.com/office/drawing/2014/main" id="{29C46E19-637D-40BC-9785-5495A54E65E5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4839690" cy="3042929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public class Dog {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private String name; 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private double weight;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private String breed; 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private int age; 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endParaRPr lang="en-US" sz="1600" dirty="0"/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private void bark(){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(“Woof!!”);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}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}</a:t>
            </a:r>
          </a:p>
        </p:txBody>
      </p:sp>
      <p:sp>
        <p:nvSpPr>
          <p:cNvPr id="9" name="Google Shape;219;p16">
            <a:extLst>
              <a:ext uri="{FF2B5EF4-FFF2-40B4-BE49-F238E27FC236}">
                <a16:creationId xmlns:a16="http://schemas.microsoft.com/office/drawing/2014/main" id="{FB8B45DF-8649-4664-874A-F431232036E5}"/>
              </a:ext>
            </a:extLst>
          </p:cNvPr>
          <p:cNvSpPr txBox="1">
            <a:spLocks/>
          </p:cNvSpPr>
          <p:nvPr/>
        </p:nvSpPr>
        <p:spPr>
          <a:xfrm>
            <a:off x="3675456" y="3907182"/>
            <a:ext cx="4613302" cy="272415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ProgramExecution</a:t>
            </a:r>
            <a:r>
              <a:rPr lang="en-US" sz="1600" dirty="0"/>
              <a:t> {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Dog daisy = new Dog();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daisy.name = “Daisy”;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</a:t>
            </a:r>
            <a:r>
              <a:rPr lang="en-US" sz="1600" dirty="0" err="1"/>
              <a:t>daisy.bark</a:t>
            </a:r>
            <a:r>
              <a:rPr lang="en-US" sz="1600" dirty="0"/>
              <a:t>();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Dog scruffy = new Dog(); 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scruffy.name = “Scruffy”;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}	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4F5877-341C-400B-B81C-BBA116202AD2}"/>
              </a:ext>
            </a:extLst>
          </p:cNvPr>
          <p:cNvGrpSpPr/>
          <p:nvPr/>
        </p:nvGrpSpPr>
        <p:grpSpPr>
          <a:xfrm>
            <a:off x="6973552" y="1708727"/>
            <a:ext cx="1798439" cy="3875771"/>
            <a:chOff x="7439025" y="1924758"/>
            <a:chExt cx="1220585" cy="192334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F3DF6C1-401E-493E-97D2-0ADA612C0E51}"/>
                </a:ext>
              </a:extLst>
            </p:cNvPr>
            <p:cNvSpPr/>
            <p:nvPr/>
          </p:nvSpPr>
          <p:spPr>
            <a:xfrm>
              <a:off x="7439025" y="1952898"/>
              <a:ext cx="1220585" cy="1895202"/>
            </a:xfrm>
            <a:custGeom>
              <a:avLst/>
              <a:gdLst>
                <a:gd name="connsiteX0" fmla="*/ 0 w 1220585"/>
                <a:gd name="connsiteY0" fmla="*/ 1895202 h 1895202"/>
                <a:gd name="connsiteX1" fmla="*/ 1095375 w 1220585"/>
                <a:gd name="connsiteY1" fmla="*/ 1580877 h 1895202"/>
                <a:gd name="connsiteX2" fmla="*/ 1114425 w 1220585"/>
                <a:gd name="connsiteY2" fmla="*/ 237852 h 1895202"/>
                <a:gd name="connsiteX3" fmla="*/ 361950 w 1220585"/>
                <a:gd name="connsiteY3" fmla="*/ 9252 h 1895202"/>
                <a:gd name="connsiteX4" fmla="*/ 352425 w 1220585"/>
                <a:gd name="connsiteY4" fmla="*/ 66402 h 189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85" h="1895202">
                  <a:moveTo>
                    <a:pt x="0" y="1895202"/>
                  </a:moveTo>
                  <a:cubicBezTo>
                    <a:pt x="454819" y="1876152"/>
                    <a:pt x="909638" y="1857102"/>
                    <a:pt x="1095375" y="1580877"/>
                  </a:cubicBezTo>
                  <a:cubicBezTo>
                    <a:pt x="1281112" y="1304652"/>
                    <a:pt x="1236663" y="499789"/>
                    <a:pt x="1114425" y="237852"/>
                  </a:cubicBezTo>
                  <a:cubicBezTo>
                    <a:pt x="992188" y="-24086"/>
                    <a:pt x="488950" y="37827"/>
                    <a:pt x="361950" y="9252"/>
                  </a:cubicBezTo>
                  <a:cubicBezTo>
                    <a:pt x="234950" y="-19323"/>
                    <a:pt x="293687" y="23539"/>
                    <a:pt x="352425" y="6640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96C1D7-C9E0-45C3-8867-3086F2B33A4F}"/>
                </a:ext>
              </a:extLst>
            </p:cNvPr>
            <p:cNvSpPr/>
            <p:nvPr/>
          </p:nvSpPr>
          <p:spPr>
            <a:xfrm>
              <a:off x="7710021" y="1924758"/>
              <a:ext cx="98520" cy="106111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Dog">
            <a:extLst>
              <a:ext uri="{FF2B5EF4-FFF2-40B4-BE49-F238E27FC236}">
                <a16:creationId xmlns:a16="http://schemas.microsoft.com/office/drawing/2014/main" id="{FB6A42C6-4EED-462E-B0CC-5B8452F4F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3193" y="1137528"/>
            <a:ext cx="1224150" cy="1224150"/>
          </a:xfrm>
          <a:prstGeom prst="rect">
            <a:avLst/>
          </a:prstGeom>
        </p:spPr>
      </p:pic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799CA4D3-B1BF-4645-8772-56D2B2DF7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2279" y="2907347"/>
            <a:ext cx="1220584" cy="1220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D07FE-E696-4A43-98B6-9D80A1DFF4D7}"/>
              </a:ext>
            </a:extLst>
          </p:cNvPr>
          <p:cNvSpPr txBox="1"/>
          <p:nvPr/>
        </p:nvSpPr>
        <p:spPr>
          <a:xfrm>
            <a:off x="5520350" y="3299569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Daisy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C13C51-0F6E-4F4F-9CF5-C15FEA7BC20F}"/>
              </a:ext>
            </a:extLst>
          </p:cNvPr>
          <p:cNvSpPr txBox="1"/>
          <p:nvPr/>
        </p:nvSpPr>
        <p:spPr>
          <a:xfrm>
            <a:off x="6307929" y="1528695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Scruffy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7FBE4C1E-F779-4D15-A2C5-371369C80A1B}"/>
              </a:ext>
            </a:extLst>
          </p:cNvPr>
          <p:cNvSpPr/>
          <p:nvPr/>
        </p:nvSpPr>
        <p:spPr>
          <a:xfrm>
            <a:off x="6293267" y="2371665"/>
            <a:ext cx="1066513" cy="7601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Woof!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B34064-6020-4E3C-A72C-2AAD051DDD3B}"/>
              </a:ext>
            </a:extLst>
          </p:cNvPr>
          <p:cNvGrpSpPr/>
          <p:nvPr/>
        </p:nvGrpSpPr>
        <p:grpSpPr>
          <a:xfrm>
            <a:off x="3771850" y="2874869"/>
            <a:ext cx="1774851" cy="1798731"/>
            <a:chOff x="3771850" y="2874869"/>
            <a:chExt cx="1774851" cy="17987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EE4269-560D-4679-87CE-74979C2DA0DE}"/>
                </a:ext>
              </a:extLst>
            </p:cNvPr>
            <p:cNvSpPr/>
            <p:nvPr/>
          </p:nvSpPr>
          <p:spPr>
            <a:xfrm>
              <a:off x="3771850" y="2874869"/>
              <a:ext cx="1733023" cy="1798731"/>
            </a:xfrm>
            <a:custGeom>
              <a:avLst/>
              <a:gdLst>
                <a:gd name="connsiteX0" fmla="*/ 892514 w 1733023"/>
                <a:gd name="connsiteY0" fmla="*/ 1798731 h 1798731"/>
                <a:gd name="connsiteX1" fmla="*/ 107423 w 1733023"/>
                <a:gd name="connsiteY1" fmla="*/ 1678658 h 1798731"/>
                <a:gd name="connsiteX2" fmla="*/ 61241 w 1733023"/>
                <a:gd name="connsiteY2" fmla="*/ 1106004 h 1798731"/>
                <a:gd name="connsiteX3" fmla="*/ 615423 w 1733023"/>
                <a:gd name="connsiteY3" fmla="*/ 856622 h 1798731"/>
                <a:gd name="connsiteX4" fmla="*/ 901750 w 1733023"/>
                <a:gd name="connsiteY4" fmla="*/ 71531 h 1798731"/>
                <a:gd name="connsiteX5" fmla="*/ 1502114 w 1733023"/>
                <a:gd name="connsiteY5" fmla="*/ 62295 h 1798731"/>
                <a:gd name="connsiteX6" fmla="*/ 1733023 w 1733023"/>
                <a:gd name="connsiteY6" fmla="*/ 302440 h 179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023" h="1798731">
                  <a:moveTo>
                    <a:pt x="892514" y="1798731"/>
                  </a:moveTo>
                  <a:cubicBezTo>
                    <a:pt x="569241" y="1796421"/>
                    <a:pt x="245968" y="1794112"/>
                    <a:pt x="107423" y="1678658"/>
                  </a:cubicBezTo>
                  <a:cubicBezTo>
                    <a:pt x="-31122" y="1563204"/>
                    <a:pt x="-23426" y="1243010"/>
                    <a:pt x="61241" y="1106004"/>
                  </a:cubicBezTo>
                  <a:cubicBezTo>
                    <a:pt x="145908" y="968998"/>
                    <a:pt x="475338" y="1029034"/>
                    <a:pt x="615423" y="856622"/>
                  </a:cubicBezTo>
                  <a:cubicBezTo>
                    <a:pt x="755508" y="684210"/>
                    <a:pt x="753968" y="203919"/>
                    <a:pt x="901750" y="71531"/>
                  </a:cubicBezTo>
                  <a:cubicBezTo>
                    <a:pt x="1049532" y="-60857"/>
                    <a:pt x="1363569" y="23810"/>
                    <a:pt x="1502114" y="62295"/>
                  </a:cubicBezTo>
                  <a:cubicBezTo>
                    <a:pt x="1640659" y="100780"/>
                    <a:pt x="1686841" y="201610"/>
                    <a:pt x="1733023" y="3024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09E94F8-DCD1-4E02-B8E9-491CF2E1107A}"/>
                </a:ext>
              </a:extLst>
            </p:cNvPr>
            <p:cNvSpPr/>
            <p:nvPr/>
          </p:nvSpPr>
          <p:spPr>
            <a:xfrm>
              <a:off x="5448181" y="3120427"/>
              <a:ext cx="98520" cy="106111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364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animBg="1"/>
      <p:bldP spid="5" grpId="0"/>
      <p:bldP spid="19" grpId="0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DDA9-3A1C-4517-AD24-98372032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D086-FC96-4179-810D-B0806FF8D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144437"/>
          </a:xfrm>
        </p:spPr>
        <p:txBody>
          <a:bodyPr/>
          <a:lstStyle/>
          <a:p>
            <a:r>
              <a:rPr lang="en-US" dirty="0"/>
              <a:t>As we discussed previously, java code must be compiled before it is executed.</a:t>
            </a:r>
          </a:p>
          <a:p>
            <a:r>
              <a:rPr lang="en-US" dirty="0"/>
              <a:t>Our IDE can compile and execute code for us at the press of a button, but we can do so manually be using the </a:t>
            </a:r>
            <a:r>
              <a:rPr lang="en-US" dirty="0" err="1"/>
              <a:t>javac</a:t>
            </a:r>
            <a:r>
              <a:rPr lang="en-US" dirty="0"/>
              <a:t> and java commands made accessible to us via the JDK.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DF28-6864-403C-B359-721F96341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1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Categories of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8842-1B3D-406C-952C-0E1D3252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971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Binary</a:t>
            </a:r>
          </a:p>
          <a:p>
            <a:pPr lvl="1"/>
            <a:r>
              <a:rPr lang="en-US" dirty="0"/>
              <a:t>“0’s and 1’s”, lowest level language, not actually written</a:t>
            </a:r>
          </a:p>
          <a:p>
            <a:r>
              <a:rPr lang="en-US" dirty="0"/>
              <a:t>Assembly</a:t>
            </a:r>
          </a:p>
          <a:p>
            <a:pPr lvl="1"/>
            <a:r>
              <a:rPr lang="en-US" dirty="0"/>
              <a:t>Language used by the processor (CPU) to generate binary.</a:t>
            </a:r>
          </a:p>
          <a:p>
            <a:r>
              <a:rPr lang="en-US" dirty="0"/>
              <a:t>Compiled Languages</a:t>
            </a:r>
          </a:p>
          <a:p>
            <a:pPr lvl="1"/>
            <a:r>
              <a:rPr lang="en-US" dirty="0"/>
              <a:t>Written in plain text, so need to be transformed into another form that can be directly used by the CPU (Assembly) or another application (interpreted language).</a:t>
            </a:r>
          </a:p>
          <a:p>
            <a:pPr lvl="1"/>
            <a:r>
              <a:rPr lang="en-US" dirty="0"/>
              <a:t>We will examine Java.</a:t>
            </a:r>
          </a:p>
          <a:p>
            <a:r>
              <a:rPr lang="en-US" dirty="0"/>
              <a:t>Query Languages</a:t>
            </a:r>
          </a:p>
          <a:p>
            <a:pPr lvl="1"/>
            <a:r>
              <a:rPr lang="en-US" dirty="0"/>
              <a:t>Languages that can classified as Database query languages, for those which retrieve factual data from a repository, or information retrieval query languages for those which attempt to find documentation containing relevant information to the inquiry.</a:t>
            </a:r>
          </a:p>
          <a:p>
            <a:pPr lvl="1"/>
            <a:r>
              <a:rPr lang="en-US" dirty="0"/>
              <a:t>We will examine Structure Query Language (SQL) a database query language.</a:t>
            </a:r>
          </a:p>
          <a:p>
            <a:r>
              <a:rPr lang="en-US" dirty="0"/>
              <a:t>Many More…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B0A7-4DE4-46AE-A0A4-C714C3BA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Manually Compile Execute a Java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6C93-73FF-47F5-A653-8044D30CA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Create a class file (public class Hello)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Save the file with the .java extension, using the same name as the class. (Hello.java)</a:t>
            </a:r>
          </a:p>
          <a:p>
            <a:r>
              <a:rPr lang="en-US" sz="2000" dirty="0"/>
              <a:t>Open command prompt/terminal and enter </a:t>
            </a:r>
            <a:r>
              <a:rPr lang="en-US" sz="2000" dirty="0" err="1"/>
              <a:t>javac</a:t>
            </a:r>
            <a:r>
              <a:rPr lang="en-US" sz="2000" dirty="0"/>
              <a:t> filename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Finally execute the program using java command followed by the file name with </a:t>
            </a:r>
            <a:r>
              <a:rPr lang="en-US" sz="2000" b="1" i="1" dirty="0"/>
              <a:t>no</a:t>
            </a:r>
            <a:r>
              <a:rPr lang="en-US" sz="2000" dirty="0"/>
              <a:t> extension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3C632-14FC-4A75-B31A-01EF4BF9A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976AB73-CF8A-44DC-83C0-84D475C8C928}"/>
              </a:ext>
            </a:extLst>
          </p:cNvPr>
          <p:cNvSpPr txBox="1">
            <a:spLocks/>
          </p:cNvSpPr>
          <p:nvPr/>
        </p:nvSpPr>
        <p:spPr>
          <a:xfrm>
            <a:off x="1223889" y="1978855"/>
            <a:ext cx="6696222" cy="4715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(“Hello World”); }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386AF9C0-25AF-4FB4-AEB3-EDE094384B14}"/>
              </a:ext>
            </a:extLst>
          </p:cNvPr>
          <p:cNvSpPr txBox="1">
            <a:spLocks/>
          </p:cNvSpPr>
          <p:nvPr/>
        </p:nvSpPr>
        <p:spPr>
          <a:xfrm>
            <a:off x="1223889" y="3866014"/>
            <a:ext cx="2318301" cy="4715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Hello.java</a:t>
            </a: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752E4EC1-7BA1-4E8E-AA2F-157DFDAB0152}"/>
              </a:ext>
            </a:extLst>
          </p:cNvPr>
          <p:cNvSpPr txBox="1">
            <a:spLocks/>
          </p:cNvSpPr>
          <p:nvPr/>
        </p:nvSpPr>
        <p:spPr>
          <a:xfrm>
            <a:off x="1223889" y="5376554"/>
            <a:ext cx="2318301" cy="4715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java Hello</a:t>
            </a:r>
          </a:p>
        </p:txBody>
      </p:sp>
    </p:spTree>
    <p:extLst>
      <p:ext uri="{BB962C8B-B14F-4D97-AF65-F5344CB8AC3E}">
        <p14:creationId xmlns:p14="http://schemas.microsoft.com/office/powerpoint/2010/main" val="427134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Objects as Representations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 class is a blueprint for objects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Outline shared states and behaviors for instances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Values of those states may change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 object methods may change the object’s state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Dog class has a variable “</a:t>
            </a:r>
            <a:r>
              <a:rPr lang="en-US" dirty="0" err="1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isFed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”, an eat() method may change that variable’s value to “true”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 object’s state is unique to itself. Each object operates its own behavior independently.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With exceptions.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Categories of Variables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ts val="0"/>
              </a:spcBef>
              <a:buSzPts val="2590"/>
            </a:pPr>
            <a:r>
              <a:rPr lang="en-US" sz="2590" dirty="0"/>
              <a:t>All variables only hold a single value</a:t>
            </a:r>
            <a:endParaRPr lang="en-US" sz="2400" dirty="0"/>
          </a:p>
          <a:p>
            <a:pPr marL="342900" lvl="0" indent="-3429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Primitives reserve a fixed amount of memory to hold a single value of a specific type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00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and then everything else are Reference variables…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E247F-F950-4B1F-AA9C-9D48647FB5B0}"/>
              </a:ext>
            </a:extLst>
          </p:cNvPr>
          <p:cNvGrpSpPr/>
          <p:nvPr/>
        </p:nvGrpSpPr>
        <p:grpSpPr>
          <a:xfrm>
            <a:off x="347324" y="2620652"/>
            <a:ext cx="8405771" cy="2875176"/>
            <a:chOff x="347324" y="2620652"/>
            <a:chExt cx="8405771" cy="287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86191B-7B9C-458C-AAFA-300CB47F384A}"/>
                </a:ext>
              </a:extLst>
            </p:cNvPr>
            <p:cNvSpPr/>
            <p:nvPr/>
          </p:nvSpPr>
          <p:spPr>
            <a:xfrm>
              <a:off x="347324" y="2620652"/>
              <a:ext cx="8405771" cy="287517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59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/>
                </a:rPr>
                <a:t>Primitive types</a:t>
              </a:r>
            </a:p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  <a:cs typeface="Arial"/>
                </a:rPr>
                <a:t>Whole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byte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short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***char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int 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long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5241DC-570A-4475-9087-5A43F8527902}"/>
                </a:ext>
              </a:extLst>
            </p:cNvPr>
            <p:cNvSpPr txBox="1"/>
            <p:nvPr/>
          </p:nvSpPr>
          <p:spPr>
            <a:xfrm>
              <a:off x="3584173" y="3219254"/>
              <a:ext cx="2223686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Decimal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float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double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9EA28E-3733-4345-9D30-6EAAD696BB8D}"/>
                </a:ext>
              </a:extLst>
            </p:cNvPr>
            <p:cNvSpPr txBox="1"/>
            <p:nvPr/>
          </p:nvSpPr>
          <p:spPr>
            <a:xfrm>
              <a:off x="6387541" y="3219255"/>
              <a:ext cx="2090637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Other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 err="1">
                  <a:solidFill>
                    <a:srgbClr val="474C55"/>
                  </a:solidFill>
                </a:rPr>
                <a:t>boolean</a:t>
              </a:r>
              <a:endParaRPr lang="en-US" sz="2400" dirty="0">
                <a:solidFill>
                  <a:srgbClr val="474C55"/>
                </a:solidFill>
              </a:endParaRPr>
            </a:p>
            <a:p>
              <a:pPr marL="457200" lvl="1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endParaRPr lang="en-US" sz="2400" dirty="0">
                <a:solidFill>
                  <a:srgbClr val="474C55"/>
                </a:solidFill>
              </a:endParaRP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Primitive Data Types revisit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536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 dirty="0"/>
              <a:t>Primitive Datatypes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byte</a:t>
            </a:r>
            <a:r>
              <a:rPr lang="en-US" sz="2190" dirty="0"/>
              <a:t> – 8-bit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short</a:t>
            </a:r>
            <a:r>
              <a:rPr lang="en-US" sz="2190" dirty="0"/>
              <a:t> – 16-bit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int**</a:t>
            </a:r>
            <a:r>
              <a:rPr lang="en-US" sz="2190" dirty="0"/>
              <a:t> – 32-bit non-floating integer number [default]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long</a:t>
            </a:r>
            <a:r>
              <a:rPr lang="en-US" sz="2190" dirty="0"/>
              <a:t> – 64-bit non-floating integer number</a:t>
            </a:r>
          </a:p>
          <a:p>
            <a:pPr marL="457200" lvl="1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char</a:t>
            </a:r>
            <a:r>
              <a:rPr lang="en-US" sz="2190" dirty="0"/>
              <a:t> – 16-bit character (computers understand this as a numerical value)</a:t>
            </a:r>
          </a:p>
          <a:p>
            <a:pPr marL="457200" lvl="1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float</a:t>
            </a:r>
            <a:r>
              <a:rPr lang="en-US" sz="2190" dirty="0"/>
              <a:t> – 32-bit decimal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double**</a:t>
            </a:r>
            <a:r>
              <a:rPr lang="en-US" sz="2190" dirty="0"/>
              <a:t> – 64-bit decimal number [default]</a:t>
            </a:r>
          </a:p>
          <a:p>
            <a:pPr marL="457200" lvl="1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 err="1"/>
              <a:t>boolean</a:t>
            </a:r>
            <a:r>
              <a:rPr lang="en-US" sz="2190" b="1" dirty="0"/>
              <a:t> (Boolean)</a:t>
            </a:r>
            <a:r>
              <a:rPr lang="en-US" sz="2190" dirty="0"/>
              <a:t> – a single bit representation of a true or false value (1-8 bits depending on memory location)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02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Numbers and Underscores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524844" y="1404730"/>
            <a:ext cx="8094311" cy="4958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 dirty="0"/>
              <a:t>When you declare numeric literals, you can include underscores to make the value easier to read.</a:t>
            </a:r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 dirty="0"/>
              <a:t>When using underscores in numbers there are a number of rules to keep in mind:</a:t>
            </a:r>
          </a:p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You can place any number of underscores in the number, even one after another</a:t>
            </a:r>
          </a:p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You cannot start a number with an underscore</a:t>
            </a:r>
          </a:p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You cannot end a number with an underscore</a:t>
            </a:r>
          </a:p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You cannot place an underscore immediately before or immediately after a decimal point.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/>
              <a:t>Typically, underscores are used in place of commas when writing large numbers (after every 3 digits).</a:t>
            </a:r>
            <a:endParaRPr lang="en-US" sz="2990" dirty="0"/>
          </a:p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endParaRPr lang="en-US" sz="21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145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Numbers and Underscores Examples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524844" y="1890110"/>
            <a:ext cx="8195086" cy="355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atStart</a:t>
            </a: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 = _1000.00; // DOES NOT COMPILE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5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atEnd</a:t>
            </a: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 = 1000.00_; // DOES NOT COMPILE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5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byDecimal_1 = 1000_.00; // DOES NOT COMPILE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5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byDecimal_2 = 1000._00; // DOES NOT COMPILE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5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uglyButWorks</a:t>
            </a: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 = 1_0_0_0.0_0; // Works Fine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5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hardToRead</a:t>
            </a: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 = 10_ _ _ _ _00.00; // Works Fine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5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properFormat</a:t>
            </a: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 = 1_000_000.00; // Proper Use</a:t>
            </a:r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6562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Memory Structure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Variables are stored in memory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 specific location in memory is called an “address”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Each address stores a single byte of data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Most variables then occupy multiple addresses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number of addresses reserved for a single variable is determined by the variable’s type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An int always reserves 4 bytes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number of addresses/bytes reserved determines value range (because binary)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Reference Variables…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70104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Reference variables store the memory address or </a:t>
            </a:r>
            <a:r>
              <a:rPr lang="en-US" sz="2590" i="1" dirty="0"/>
              <a:t>reference</a:t>
            </a:r>
            <a:r>
              <a:rPr lang="en-US" sz="2590" dirty="0"/>
              <a:t> to an object in memory.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Objects have to reserve enough memory to hold all the variables stored for that single object.</a:t>
            </a:r>
            <a:endParaRPr dirty="0"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The memory reserved for an object might contain references to other objects in memory, which contain their own objects…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This confusion and messiness is why Java lets you ignore memory management.</a:t>
            </a:r>
          </a:p>
          <a:p>
            <a:pPr marL="342900" indent="-342900">
              <a:spcBef>
                <a:spcPts val="518"/>
              </a:spcBef>
              <a:buSzPts val="2590"/>
            </a:pPr>
            <a:r>
              <a:rPr lang="en-US" sz="2400" dirty="0"/>
              <a:t>The reference variable is not the object, it’s the door through which the object is accessed</a:t>
            </a: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25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A87EC355-369C-4979-8A1B-FC8A6FAE576B}"/>
              </a:ext>
            </a:extLst>
          </p:cNvPr>
          <p:cNvSpPr/>
          <p:nvPr/>
        </p:nvSpPr>
        <p:spPr>
          <a:xfrm>
            <a:off x="5387446" y="3686477"/>
            <a:ext cx="3465720" cy="3042360"/>
          </a:xfrm>
          <a:prstGeom prst="cloud">
            <a:avLst/>
          </a:prstGeom>
          <a:solidFill>
            <a:srgbClr val="F36A25">
              <a:alpha val="5000"/>
            </a:srgbClr>
          </a:solidFill>
          <a:ln w="18000">
            <a:solidFill>
              <a:srgbClr val="F36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baseline="-25000" dirty="0">
              <a:solidFill>
                <a:srgbClr val="F36A25"/>
              </a:solidFill>
            </a:endParaRPr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Let’s take the following program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177554" y="1481446"/>
            <a:ext cx="4850374" cy="392011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//instance variable- state of a Dog object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6.5;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dog2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dog2.size = 40.0;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6FDC6-310C-4ED5-B6A4-B1918E33C934}"/>
              </a:ext>
            </a:extLst>
          </p:cNvPr>
          <p:cNvSpPr/>
          <p:nvPr/>
        </p:nvSpPr>
        <p:spPr>
          <a:xfrm>
            <a:off x="5212298" y="2031734"/>
            <a:ext cx="1272619" cy="1654743"/>
          </a:xfrm>
          <a:prstGeom prst="rect">
            <a:avLst/>
          </a:prstGeom>
          <a:solidFill>
            <a:srgbClr val="FEF7F4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dog2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number = 9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main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5EE3AD0-901B-4C7F-9A73-D669428D0442}"/>
              </a:ext>
            </a:extLst>
          </p:cNvPr>
          <p:cNvGrpSpPr/>
          <p:nvPr/>
        </p:nvGrpSpPr>
        <p:grpSpPr>
          <a:xfrm>
            <a:off x="5800546" y="4427852"/>
            <a:ext cx="1064880" cy="901080"/>
            <a:chOff x="5800546" y="4427852"/>
            <a:chExt cx="106488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14:cNvPr>
                <p14:cNvContentPartPr/>
                <p14:nvPr/>
              </p14:nvContentPartPr>
              <p14:xfrm>
                <a:off x="5800546" y="4427852"/>
                <a:ext cx="1064880" cy="90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91546" y="4418852"/>
                  <a:ext cx="1082520" cy="918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1C5086-75F5-46F3-8650-F70E81AD1908}"/>
                </a:ext>
              </a:extLst>
            </p:cNvPr>
            <p:cNvSpPr txBox="1"/>
            <p:nvPr/>
          </p:nvSpPr>
          <p:spPr>
            <a:xfrm>
              <a:off x="5872377" y="4792911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3D60AEE-B7CA-4C83-A02A-EB71FAF55E6E}"/>
              </a:ext>
            </a:extLst>
          </p:cNvPr>
          <p:cNvGrpSpPr/>
          <p:nvPr/>
        </p:nvGrpSpPr>
        <p:grpSpPr>
          <a:xfrm>
            <a:off x="7120306" y="4017812"/>
            <a:ext cx="1050514" cy="1059840"/>
            <a:chOff x="7120306" y="4017812"/>
            <a:chExt cx="1050514" cy="10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14:cNvPr>
                <p14:cNvContentPartPr/>
                <p14:nvPr/>
              </p14:nvContentPartPr>
              <p14:xfrm>
                <a:off x="7120306" y="4017812"/>
                <a:ext cx="1042920" cy="1059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11666" y="4009172"/>
                  <a:ext cx="1060560" cy="1077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E4353D-B8C8-4FF1-AE2F-955BAEB1D6FB}"/>
                </a:ext>
              </a:extLst>
            </p:cNvPr>
            <p:cNvSpPr txBox="1"/>
            <p:nvPr/>
          </p:nvSpPr>
          <p:spPr>
            <a:xfrm>
              <a:off x="7183049" y="4395089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1B4D08D-FABE-4E0C-98F4-94753B68FACB}"/>
              </a:ext>
            </a:extLst>
          </p:cNvPr>
          <p:cNvGrpSpPr/>
          <p:nvPr/>
        </p:nvGrpSpPr>
        <p:grpSpPr>
          <a:xfrm>
            <a:off x="7417095" y="4412012"/>
            <a:ext cx="589171" cy="606643"/>
            <a:chOff x="7417095" y="4412012"/>
            <a:chExt cx="589171" cy="6066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14:cNvPr>
                <p14:cNvContentPartPr/>
                <p14:nvPr/>
              </p14:nvContentPartPr>
              <p14:xfrm>
                <a:off x="7724386" y="4412012"/>
                <a:ext cx="281880" cy="249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15386" y="4402999"/>
                  <a:ext cx="299520" cy="26678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0A5DD-9C90-4C04-A829-93ED66CECB72}"/>
                </a:ext>
              </a:extLst>
            </p:cNvPr>
            <p:cNvSpPr txBox="1"/>
            <p:nvPr/>
          </p:nvSpPr>
          <p:spPr>
            <a:xfrm>
              <a:off x="7417095" y="4618545"/>
              <a:ext cx="559770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Segoe Print" panose="02000600000000000000" pitchFamily="2" charset="0"/>
                </a:rPr>
                <a:t>40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1C9952-1AB9-4404-B283-62C359136717}"/>
              </a:ext>
            </a:extLst>
          </p:cNvPr>
          <p:cNvSpPr txBox="1"/>
          <p:nvPr/>
        </p:nvSpPr>
        <p:spPr>
          <a:xfrm>
            <a:off x="4957982" y="1429856"/>
            <a:ext cx="1718740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ln w="0"/>
                <a:solidFill>
                  <a:schemeClr val="accent1"/>
                </a:solidFill>
                <a:latin typeface="Segoe Print" panose="02000600000000000000" pitchFamily="2" charset="0"/>
              </a:rPr>
              <a:t>Stack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577769-DA3E-4CBD-A7A0-2F9E02157F75}"/>
              </a:ext>
            </a:extLst>
          </p:cNvPr>
          <p:cNvSpPr txBox="1"/>
          <p:nvPr/>
        </p:nvSpPr>
        <p:spPr>
          <a:xfrm>
            <a:off x="6676722" y="5282708"/>
            <a:ext cx="1563248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solidFill>
                  <a:srgbClr val="F36A25"/>
                </a:solidFill>
                <a:latin typeface="Segoe Print" panose="02000600000000000000" pitchFamily="2" charset="0"/>
              </a:rPr>
              <a:t>Heap</a:t>
            </a: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3511BE75-C00D-45AB-AD8C-CA9F46156CE9}"/>
              </a:ext>
            </a:extLst>
          </p:cNvPr>
          <p:cNvSpPr/>
          <p:nvPr/>
        </p:nvSpPr>
        <p:spPr>
          <a:xfrm>
            <a:off x="5641124" y="3096472"/>
            <a:ext cx="987771" cy="1722128"/>
          </a:xfrm>
          <a:custGeom>
            <a:avLst/>
            <a:gdLst>
              <a:gd name="connsiteX0" fmla="*/ 0 w 934740"/>
              <a:gd name="connsiteY0" fmla="*/ 43021 h 1645578"/>
              <a:gd name="connsiteX1" fmla="*/ 848412 w 934740"/>
              <a:gd name="connsiteY1" fmla="*/ 80729 h 1645578"/>
              <a:gd name="connsiteX2" fmla="*/ 886120 w 934740"/>
              <a:gd name="connsiteY2" fmla="*/ 778312 h 1645578"/>
              <a:gd name="connsiteX3" fmla="*/ 669303 w 934740"/>
              <a:gd name="connsiteY3" fmla="*/ 1494749 h 1645578"/>
              <a:gd name="connsiteX4" fmla="*/ 631596 w 934740"/>
              <a:gd name="connsiteY4" fmla="*/ 1645578 h 16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4740" h="1645578">
                <a:moveTo>
                  <a:pt x="0" y="43021"/>
                </a:moveTo>
                <a:cubicBezTo>
                  <a:pt x="350362" y="601"/>
                  <a:pt x="700725" y="-41819"/>
                  <a:pt x="848412" y="80729"/>
                </a:cubicBezTo>
                <a:cubicBezTo>
                  <a:pt x="996099" y="203277"/>
                  <a:pt x="915971" y="542642"/>
                  <a:pt x="886120" y="778312"/>
                </a:cubicBezTo>
                <a:cubicBezTo>
                  <a:pt x="856269" y="1013982"/>
                  <a:pt x="711724" y="1350205"/>
                  <a:pt x="669303" y="1494749"/>
                </a:cubicBezTo>
                <a:cubicBezTo>
                  <a:pt x="626882" y="1639293"/>
                  <a:pt x="629239" y="1642435"/>
                  <a:pt x="631596" y="164557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5AEEE274-6168-4DBA-AE38-0F2D52F29D48}"/>
              </a:ext>
            </a:extLst>
          </p:cNvPr>
          <p:cNvSpPr/>
          <p:nvPr/>
        </p:nvSpPr>
        <p:spPr>
          <a:xfrm>
            <a:off x="6277929" y="4736770"/>
            <a:ext cx="88333" cy="81830"/>
          </a:xfrm>
          <a:custGeom>
            <a:avLst/>
            <a:gdLst>
              <a:gd name="connsiteX0" fmla="*/ 4431 w 88333"/>
              <a:gd name="connsiteY0" fmla="*/ 1249 h 81830"/>
              <a:gd name="connsiteX1" fmla="*/ 19671 w 88333"/>
              <a:gd name="connsiteY1" fmla="*/ 81259 h 81830"/>
              <a:gd name="connsiteX2" fmla="*/ 88251 w 88333"/>
              <a:gd name="connsiteY2" fmla="*/ 35539 h 81830"/>
              <a:gd name="connsiteX3" fmla="*/ 4431 w 88333"/>
              <a:gd name="connsiteY3" fmla="*/ 1249 h 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33" h="81830">
                <a:moveTo>
                  <a:pt x="4431" y="1249"/>
                </a:moveTo>
                <a:cubicBezTo>
                  <a:pt x="-6999" y="8869"/>
                  <a:pt x="5701" y="75544"/>
                  <a:pt x="19671" y="81259"/>
                </a:cubicBezTo>
                <a:cubicBezTo>
                  <a:pt x="33641" y="86974"/>
                  <a:pt x="90791" y="48239"/>
                  <a:pt x="88251" y="35539"/>
                </a:cubicBezTo>
                <a:cubicBezTo>
                  <a:pt x="85711" y="22839"/>
                  <a:pt x="15861" y="-6371"/>
                  <a:pt x="4431" y="1249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910588B-147F-4D77-A3E4-10400B680FDC}"/>
              </a:ext>
            </a:extLst>
          </p:cNvPr>
          <p:cNvGrpSpPr/>
          <p:nvPr/>
        </p:nvGrpSpPr>
        <p:grpSpPr>
          <a:xfrm>
            <a:off x="5745480" y="2929853"/>
            <a:ext cx="1931454" cy="1323300"/>
            <a:chOff x="5745480" y="2929853"/>
            <a:chExt cx="1931454" cy="13233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8F566E5-9BA9-4DE9-937E-6028E73AF06F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9A6015C-720F-4D48-988E-623382767FA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4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19" grpId="0" uiExpand="1" build="p"/>
      <p:bldP spid="7" grpId="0" animBg="1"/>
      <p:bldP spid="30" grpId="0"/>
      <p:bldP spid="35" grpId="0"/>
      <p:bldP spid="198" grpId="0" animBg="1"/>
      <p:bldP spid="20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Class vs. Object vs. Reference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class </a:t>
            </a:r>
            <a:r>
              <a:rPr lang="en-US" sz="2400" dirty="0"/>
              <a:t>is a template used to instantiate objects. It's also called a </a:t>
            </a:r>
            <a:r>
              <a:rPr lang="en-US" sz="2400" b="1" dirty="0"/>
              <a:t>type </a:t>
            </a:r>
            <a:r>
              <a:rPr lang="en-US" sz="2400" dirty="0"/>
              <a:t>in some circumstances, such as when used with a reference variable.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An </a:t>
            </a:r>
            <a:r>
              <a:rPr lang="en-US" sz="2400" b="1" dirty="0"/>
              <a:t>object</a:t>
            </a:r>
            <a:r>
              <a:rPr lang="en-US" sz="2400" dirty="0"/>
              <a:t> is an instance of a class in memory. Accessed through a </a:t>
            </a:r>
            <a:r>
              <a:rPr lang="en-US" sz="2400" i="1" dirty="0"/>
              <a:t>reference</a:t>
            </a:r>
            <a:r>
              <a:rPr lang="en-US" sz="2400" dirty="0"/>
              <a:t>, not directly.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reference variable</a:t>
            </a:r>
            <a:r>
              <a:rPr lang="en-US" sz="2400" b="1" i="1" dirty="0"/>
              <a:t> </a:t>
            </a:r>
            <a:r>
              <a:rPr lang="en-US" sz="2400" dirty="0"/>
              <a:t>is a variable that stores the </a:t>
            </a:r>
            <a:r>
              <a:rPr lang="en-US" sz="2400" i="1" dirty="0"/>
              <a:t>reference</a:t>
            </a:r>
            <a:r>
              <a:rPr lang="en-US" sz="2400" dirty="0"/>
              <a:t> to an object in memory.</a:t>
            </a:r>
            <a:endParaRPr dirty="0"/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Dog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new Dog();</a:t>
            </a:r>
            <a:b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         1    2            3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class/type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name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instantiation of a new object using the "new" keyword to invoke a constructor. A reference to the new object is stored in “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someVar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”.</a:t>
            </a: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– 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57274F-66C9-476F-A56A-A1096BFA4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2" y="1464867"/>
            <a:ext cx="3488257" cy="28865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0516D3-6843-4B6E-8CB4-6D954865A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1425" y="2043501"/>
            <a:ext cx="4942472" cy="1195349"/>
          </a:xfrm>
          <a:prstGeom prst="rect">
            <a:avLst/>
          </a:prstGeo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DCD45773-02C2-48BC-AFBB-066C3F9FB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0" y="3736712"/>
            <a:ext cx="3488257" cy="2886509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6CE2D95-49E7-41C1-85E2-B411E9999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25" y="4094049"/>
            <a:ext cx="4743099" cy="23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51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DDA9-3A1C-4517-AD24-98372032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converting between other variables?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D086-FC96-4179-810D-B0806FF8D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conversions have to be done explicitly- we have to </a:t>
            </a:r>
            <a:r>
              <a:rPr lang="en-US" i="1" dirty="0"/>
              <a:t>cast</a:t>
            </a:r>
            <a:r>
              <a:rPr lang="en-US" dirty="0"/>
              <a:t> from one type into a variable of another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Technically we only have to be explicit when we are </a:t>
            </a:r>
            <a:r>
              <a:rPr lang="en-US" i="1" dirty="0"/>
              <a:t>down casting –</a:t>
            </a:r>
            <a:r>
              <a:rPr lang="en-US" dirty="0"/>
              <a:t> if we are going up in size or up the inheritance tree we can do it cast implicitly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DF28-6864-403C-B359-721F96341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3573741-B404-43AC-8347-06DEDA1EFF2F}"/>
              </a:ext>
            </a:extLst>
          </p:cNvPr>
          <p:cNvSpPr txBox="1">
            <a:spLocks/>
          </p:cNvSpPr>
          <p:nvPr/>
        </p:nvSpPr>
        <p:spPr>
          <a:xfrm>
            <a:off x="1356203" y="3045331"/>
            <a:ext cx="2135142" cy="699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long l = 9l;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s = (int)l;</a:t>
            </a:r>
          </a:p>
        </p:txBody>
      </p:sp>
    </p:spTree>
    <p:extLst>
      <p:ext uri="{BB962C8B-B14F-4D97-AF65-F5344CB8AC3E}">
        <p14:creationId xmlns:p14="http://schemas.microsoft.com/office/powerpoint/2010/main" val="14432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Computer Memory Structure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5AA88E-F54D-4DC6-BBAA-15CC2C23ACAB}"/>
              </a:ext>
            </a:extLst>
          </p:cNvPr>
          <p:cNvGrpSpPr/>
          <p:nvPr/>
        </p:nvGrpSpPr>
        <p:grpSpPr>
          <a:xfrm>
            <a:off x="1189607" y="1656813"/>
            <a:ext cx="6764786" cy="4552882"/>
            <a:chOff x="1935332" y="1603547"/>
            <a:chExt cx="5273337" cy="3625974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FC0312FF-3F46-4C83-99A0-21E9DF44680E}"/>
                </a:ext>
              </a:extLst>
            </p:cNvPr>
            <p:cNvSpPr/>
            <p:nvPr/>
          </p:nvSpPr>
          <p:spPr>
            <a:xfrm>
              <a:off x="1935333" y="1603547"/>
              <a:ext cx="5273336" cy="3625974"/>
            </a:xfrm>
            <a:prstGeom prst="triangle">
              <a:avLst>
                <a:gd name="adj" fmla="val 5018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40146557-C35F-4786-A5CC-0F5236A880ED}"/>
                </a:ext>
              </a:extLst>
            </p:cNvPr>
            <p:cNvSpPr/>
            <p:nvPr/>
          </p:nvSpPr>
          <p:spPr>
            <a:xfrm>
              <a:off x="3229446" y="2539014"/>
              <a:ext cx="2692031" cy="915494"/>
            </a:xfrm>
            <a:prstGeom prst="trapezoid">
              <a:avLst>
                <a:gd name="adj" fmla="val 752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CPU Cache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E8EE6E9D-1727-4DF4-9B55-B46F76574C78}"/>
                </a:ext>
              </a:extLst>
            </p:cNvPr>
            <p:cNvSpPr/>
            <p:nvPr/>
          </p:nvSpPr>
          <p:spPr>
            <a:xfrm>
              <a:off x="1935332" y="4429958"/>
              <a:ext cx="5273336" cy="799563"/>
            </a:xfrm>
            <a:prstGeom prst="trapezoid">
              <a:avLst>
                <a:gd name="adj" fmla="val 73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Permanent Storage- Hard Disk</a:t>
              </a: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4C5B0C33-1156-474C-9794-5B22DCF95658}"/>
                </a:ext>
              </a:extLst>
            </p:cNvPr>
            <p:cNvSpPr/>
            <p:nvPr/>
          </p:nvSpPr>
          <p:spPr>
            <a:xfrm>
              <a:off x="2618913" y="3597677"/>
              <a:ext cx="3906174" cy="689111"/>
            </a:xfrm>
            <a:prstGeom prst="trapezoid">
              <a:avLst>
                <a:gd name="adj" fmla="val 765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RAM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A2750A23-CA13-4F68-89D4-0DBFC75220F1}"/>
                </a:ext>
              </a:extLst>
            </p:cNvPr>
            <p:cNvSpPr/>
            <p:nvPr/>
          </p:nvSpPr>
          <p:spPr>
            <a:xfrm>
              <a:off x="4021584" y="1628479"/>
              <a:ext cx="1127465" cy="7673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A8A4E3-8434-40CC-B1DA-832E79AB3679}"/>
                </a:ext>
              </a:extLst>
            </p:cNvPr>
            <p:cNvSpPr txBox="1"/>
            <p:nvPr/>
          </p:nvSpPr>
          <p:spPr>
            <a:xfrm>
              <a:off x="4358914" y="1935082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Print" panose="02000600000000000000" pitchFamily="2" charset="0"/>
                </a:rPr>
                <a:t>CPU</a:t>
              </a:r>
            </a:p>
          </p:txBody>
        </p:sp>
      </p:grpSp>
      <p:sp>
        <p:nvSpPr>
          <p:cNvPr id="13" name="Left Brace 12">
            <a:extLst>
              <a:ext uri="{FF2B5EF4-FFF2-40B4-BE49-F238E27FC236}">
                <a16:creationId xmlns:a16="http://schemas.microsoft.com/office/drawing/2014/main" id="{02743121-0DA5-40CB-B611-37F7608A4BD2}"/>
              </a:ext>
            </a:extLst>
          </p:cNvPr>
          <p:cNvSpPr/>
          <p:nvPr/>
        </p:nvSpPr>
        <p:spPr>
          <a:xfrm>
            <a:off x="1367161" y="1656813"/>
            <a:ext cx="577049" cy="33058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EBB0D-AB73-4A20-AFF2-DF4BB8F128EA}"/>
              </a:ext>
            </a:extLst>
          </p:cNvPr>
          <p:cNvSpPr txBox="1"/>
          <p:nvPr/>
        </p:nvSpPr>
        <p:spPr>
          <a:xfrm>
            <a:off x="221943" y="2950860"/>
            <a:ext cx="1295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Temporary Storage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13E3-22F2-4DE2-A66C-D3EA4DAF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Missing?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9B891-5ADC-4745-891C-F7005B38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Frameworks! Libraries!</a:t>
            </a:r>
          </a:p>
          <a:p>
            <a:pPr lvl="1"/>
            <a:r>
              <a:rPr lang="en-US" dirty="0"/>
              <a:t>Library: utilities written by someone else to perform complex work with a simple(r) API.</a:t>
            </a:r>
          </a:p>
          <a:p>
            <a:pPr lvl="2"/>
            <a:r>
              <a:rPr lang="en-US" dirty="0"/>
              <a:t>JDBC Drivers: Java libraries to facilitate sending SQL queries from a Java application to a database, and translating the results into Java code</a:t>
            </a:r>
          </a:p>
          <a:p>
            <a:pPr lvl="2"/>
            <a:r>
              <a:rPr lang="en-US" dirty="0" err="1"/>
              <a:t>JQuery</a:t>
            </a:r>
            <a:r>
              <a:rPr lang="en-US" dirty="0"/>
              <a:t>: JavaScript library for simplifying many common JavaScript tasks</a:t>
            </a:r>
          </a:p>
          <a:p>
            <a:pPr lvl="1"/>
            <a:r>
              <a:rPr lang="en-US" dirty="0"/>
              <a:t>Framework: Larger utilities designed to run your code </a:t>
            </a:r>
            <a:r>
              <a:rPr lang="en-US" i="1" dirty="0"/>
              <a:t>for you</a:t>
            </a:r>
            <a:r>
              <a:rPr lang="en-US" dirty="0"/>
              <a:t> (i.e. you write code specifically to be used by the framework) to make certain tasks easier.</a:t>
            </a:r>
          </a:p>
          <a:p>
            <a:pPr lvl="2"/>
            <a:r>
              <a:rPr lang="en-US" dirty="0"/>
              <a:t>Spring: Java framework for building applications that are extremely easy to expand and test.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08CF56-3E30-418C-85BA-A6C93FB6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3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What is Compilation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265408"/>
            <a:ext cx="8384100" cy="5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Computer hardware runs on binary code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registers of a CPU are capable of converting Assembly code into binary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So how do we get Assembly from Java?</a:t>
            </a:r>
            <a:endParaRPr dirty="0"/>
          </a:p>
          <a:p>
            <a:pPr marL="742950" lvl="1" indent="-3111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“Oracle's JDK software contains a compiler from source code written in the Java programming language to the instruction set of the Java Virtual Machine, and a run-time system that implements the Java Virtual Machine itself”-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Oracle specs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At runtime, the JVM compiles the bytecode into machine code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This is called Just-In-Time (JIT) compilation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48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Java on Every Platform?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79950" y="1297012"/>
            <a:ext cx="8384100" cy="5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Different computer processors (CPU) may have different “instruction sets” – commands that can be invoked by Assembly.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Processor instruction sets are often standardized and called “architectures”. x86 and x64 are the most common architectures in use today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Different architectures require different JVM implementations to convert Java code to platform-specific machine code.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Java (and bytecode) is universal. Any JVM can turn Java code into machine code specific to its platform.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The JVM is a black box. Different implementations mean that some things work slightly differently on different platforms. Java works around these.</a:t>
            </a:r>
            <a:endParaRPr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7687-FC36-4628-A7FB-F67D9876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JDK, JRE, JVM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BCEC-77E7-4D40-B575-EDB061FAAA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0695CA-9ECE-4B80-903D-62A77103A841}"/>
              </a:ext>
            </a:extLst>
          </p:cNvPr>
          <p:cNvSpPr/>
          <p:nvPr/>
        </p:nvSpPr>
        <p:spPr>
          <a:xfrm>
            <a:off x="653896" y="2198157"/>
            <a:ext cx="3918104" cy="347472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numCol="2" rtlCol="0" anchor="t" anchorCtr="1"/>
          <a:lstStyle/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Segoe Print" panose="02000600000000000000" pitchFamily="2" charset="0"/>
              </a:rPr>
              <a:t>javac</a:t>
            </a:r>
            <a:r>
              <a:rPr lang="en-US" dirty="0">
                <a:solidFill>
                  <a:srgbClr val="000000"/>
                </a:solidFill>
                <a:latin typeface="Segoe Print" panose="02000600000000000000" pitchFamily="2" charset="0"/>
              </a:rPr>
              <a:t> command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3374706-C151-4542-8209-EF0187A2441B}"/>
                  </a:ext>
                </a:extLst>
              </p14:cNvPr>
              <p14:cNvContentPartPr/>
              <p14:nvPr/>
            </p14:nvContentPartPr>
            <p14:xfrm>
              <a:off x="4721077" y="3457292"/>
              <a:ext cx="1980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3374706-C151-4542-8209-EF0187A244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2437" y="3448652"/>
                <a:ext cx="374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BB2C8024-0DFB-4664-9D60-1FC2F51226C7}"/>
              </a:ext>
            </a:extLst>
          </p:cNvPr>
          <p:cNvSpPr/>
          <p:nvPr/>
        </p:nvSpPr>
        <p:spPr>
          <a:xfrm>
            <a:off x="882032" y="3129700"/>
            <a:ext cx="3482578" cy="23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Segoe Print" panose="02000600000000000000" pitchFamily="2" charset="0"/>
              </a:rPr>
              <a:t>JRE: Java Runtime Environment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7FADB2-4D94-4BA3-82FC-2F78CBEDA5ED}"/>
              </a:ext>
            </a:extLst>
          </p:cNvPr>
          <p:cNvSpPr/>
          <p:nvPr/>
        </p:nvSpPr>
        <p:spPr>
          <a:xfrm>
            <a:off x="537547" y="2240112"/>
            <a:ext cx="40344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JDK: Java Development Kit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06E8BE-D0B1-447D-9B31-63172F9DAA68}"/>
              </a:ext>
            </a:extLst>
          </p:cNvPr>
          <p:cNvSpPr/>
          <p:nvPr/>
        </p:nvSpPr>
        <p:spPr>
          <a:xfrm>
            <a:off x="1414021" y="3780148"/>
            <a:ext cx="2366127" cy="1376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JVM: Java Virtual Machine</a:t>
            </a:r>
          </a:p>
          <a:p>
            <a:pPr algn="ctr"/>
            <a:endParaRPr lang="en-US" dirty="0">
              <a:latin typeface="Segoe Print" panose="02000600000000000000" pitchFamily="2" charset="0"/>
            </a:endParaRPr>
          </a:p>
          <a:p>
            <a:pPr algn="ctr"/>
            <a:r>
              <a:rPr lang="en-US" sz="1200" dirty="0" err="1">
                <a:latin typeface="Segoe Print" panose="02000600000000000000" pitchFamily="2" charset="0"/>
              </a:rPr>
              <a:t>JiT</a:t>
            </a:r>
            <a:r>
              <a:rPr lang="en-US" sz="1200" dirty="0">
                <a:latin typeface="Segoe Print" panose="02000600000000000000" pitchFamily="2" charset="0"/>
              </a:rPr>
              <a:t> compilation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C1D67B8F-72A8-4739-8BC0-E05570199DD3}"/>
              </a:ext>
            </a:extLst>
          </p:cNvPr>
          <p:cNvSpPr/>
          <p:nvPr/>
        </p:nvSpPr>
        <p:spPr>
          <a:xfrm>
            <a:off x="6042581" y="1630737"/>
            <a:ext cx="1185884" cy="12187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Code: </a:t>
            </a:r>
          </a:p>
          <a:p>
            <a:pPr algn="ctr"/>
            <a:r>
              <a:rPr lang="en-US" dirty="0"/>
              <a:t>.java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2C5F55C-B4B3-48D7-8CB7-1B374219866E}"/>
              </a:ext>
            </a:extLst>
          </p:cNvPr>
          <p:cNvSpPr/>
          <p:nvPr/>
        </p:nvSpPr>
        <p:spPr>
          <a:xfrm>
            <a:off x="2330314" y="1989056"/>
            <a:ext cx="3712267" cy="771558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23FBC8F-B443-48B1-A4C1-7951E1E005FB}"/>
              </a:ext>
            </a:extLst>
          </p:cNvPr>
          <p:cNvSpPr/>
          <p:nvPr/>
        </p:nvSpPr>
        <p:spPr>
          <a:xfrm>
            <a:off x="2262325" y="2712639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1CE484F-0D46-46BC-8579-D124FFDDB7E2}"/>
              </a:ext>
            </a:extLst>
          </p:cNvPr>
          <p:cNvSpPr/>
          <p:nvPr/>
        </p:nvSpPr>
        <p:spPr>
          <a:xfrm>
            <a:off x="1885361" y="2894029"/>
            <a:ext cx="4715608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0AEBC5B-8F06-4BF3-B402-BE4E5EFDC8B6}"/>
                  </a:ext>
                </a:extLst>
              </p14:cNvPr>
              <p14:cNvContentPartPr/>
              <p14:nvPr/>
            </p14:nvContentPartPr>
            <p14:xfrm>
              <a:off x="6488506" y="3392132"/>
              <a:ext cx="101520" cy="103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0AEBC5B-8F06-4BF3-B402-BE4E5EFDC8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506" y="3383132"/>
                <a:ext cx="119160" cy="12096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8F4D69AB-4332-4F5B-8529-9A5D5E2132D8}"/>
              </a:ext>
            </a:extLst>
          </p:cNvPr>
          <p:cNvSpPr/>
          <p:nvPr/>
        </p:nvSpPr>
        <p:spPr>
          <a:xfrm>
            <a:off x="6042581" y="3619343"/>
            <a:ext cx="1185884" cy="115007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Bytecode:</a:t>
            </a:r>
          </a:p>
          <a:p>
            <a:pPr algn="ctr"/>
            <a:r>
              <a:rPr lang="en-US" dirty="0"/>
              <a:t>.class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9BE5914-F7A3-40F3-810C-1269638EBC6B}"/>
              </a:ext>
            </a:extLst>
          </p:cNvPr>
          <p:cNvSpPr/>
          <p:nvPr/>
        </p:nvSpPr>
        <p:spPr>
          <a:xfrm>
            <a:off x="3299382" y="4074212"/>
            <a:ext cx="2743200" cy="695201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4CDFA0A-CFDB-4F5F-AF3D-D8BE99A12F2A}"/>
              </a:ext>
            </a:extLst>
          </p:cNvPr>
          <p:cNvSpPr/>
          <p:nvPr/>
        </p:nvSpPr>
        <p:spPr>
          <a:xfrm>
            <a:off x="3250122" y="4710554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B0FF403-ADD3-414C-B437-D60E369F9B13}"/>
              </a:ext>
            </a:extLst>
          </p:cNvPr>
          <p:cNvSpPr/>
          <p:nvPr/>
        </p:nvSpPr>
        <p:spPr>
          <a:xfrm>
            <a:off x="3172449" y="4893613"/>
            <a:ext cx="3633704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61F241E-9743-44BF-92E4-2B8DA9EA2062}"/>
                  </a:ext>
                </a:extLst>
              </p14:cNvPr>
              <p14:cNvContentPartPr/>
              <p14:nvPr/>
            </p14:nvContentPartPr>
            <p14:xfrm>
              <a:off x="6704633" y="5397033"/>
              <a:ext cx="101520" cy="103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61F241E-9743-44BF-92E4-2B8DA9EA20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5633" y="5388033"/>
                <a:ext cx="119160" cy="12096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E661F72A-B3D6-4ADB-842A-B50E6D2D9051}"/>
              </a:ext>
            </a:extLst>
          </p:cNvPr>
          <p:cNvSpPr txBox="1"/>
          <p:nvPr/>
        </p:nvSpPr>
        <p:spPr>
          <a:xfrm>
            <a:off x="5375149" y="5613266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What the OS, operating system,</a:t>
            </a:r>
          </a:p>
          <a:p>
            <a:r>
              <a:rPr lang="en-US" dirty="0">
                <a:latin typeface="Segoe Print" panose="02000600000000000000" pitchFamily="2" charset="0"/>
              </a:rPr>
              <a:t> can actually understand</a:t>
            </a:r>
          </a:p>
        </p:txBody>
      </p:sp>
    </p:spTree>
    <p:extLst>
      <p:ext uri="{BB962C8B-B14F-4D97-AF65-F5344CB8AC3E}">
        <p14:creationId xmlns:p14="http://schemas.microsoft.com/office/powerpoint/2010/main" val="126983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31" grpId="0"/>
      <p:bldP spid="32" grpId="0" animBg="1"/>
      <p:bldP spid="33" grpId="0" animBg="1"/>
      <p:bldP spid="37" grpId="0" animBg="1"/>
      <p:bldP spid="38" grpId="0" animBg="1"/>
      <p:bldP spid="40" grpId="0" animBg="1"/>
      <p:bldP spid="47" grpId="0" animBg="1"/>
      <p:bldP spid="48" grpId="0" animBg="1"/>
      <p:bldP spid="49" grpId="0" animBg="1"/>
      <p:bldP spid="50" grpId="0" animBg="1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Compile Time Errors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compiling a program, the compiler will look for common problems, typos, or other mistakes in your code.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Missing semicolons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“Symbol not found”: a typo in a keyword, or a valid class couldn’t be found by the compiler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Code that could generate problems (exceptions) is not handled safely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compiler will tell you the line on which the error occurs, </a:t>
            </a:r>
            <a:r>
              <a:rPr lang="en-US" i="1" dirty="0"/>
              <a:t>or near it.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An IDE will usually catch these errors before compiling, and warn you.</a:t>
            </a:r>
            <a:endParaRPr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uiExpand="1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8989</TotalTime>
  <Words>2141</Words>
  <Application>Microsoft Office PowerPoint</Application>
  <PresentationFormat>On-screen Show (4:3)</PresentationFormat>
  <Paragraphs>334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Segoe Print</vt:lpstr>
      <vt:lpstr>2_Custom Design</vt:lpstr>
      <vt:lpstr>Programming Basics with Java</vt:lpstr>
      <vt:lpstr>Broad Categories of Languages</vt:lpstr>
      <vt:lpstr>Binary – Examples</vt:lpstr>
      <vt:lpstr>Computer Memory Structure</vt:lpstr>
      <vt:lpstr>What’s Missing?</vt:lpstr>
      <vt:lpstr>What is Compilation</vt:lpstr>
      <vt:lpstr>Java on Every Platform?</vt:lpstr>
      <vt:lpstr>JDK, JRE, JVM</vt:lpstr>
      <vt:lpstr>Compile Time Errors</vt:lpstr>
      <vt:lpstr>Why Use Java?</vt:lpstr>
      <vt:lpstr>Code Comments</vt:lpstr>
      <vt:lpstr>Java Classes</vt:lpstr>
      <vt:lpstr>Anatomy of a Class</vt:lpstr>
      <vt:lpstr>Example</vt:lpstr>
      <vt:lpstr>Dog Class</vt:lpstr>
      <vt:lpstr>Dog</vt:lpstr>
      <vt:lpstr>Executable Classes</vt:lpstr>
      <vt:lpstr>Using the Dog class…</vt:lpstr>
      <vt:lpstr>Compilation and Execution</vt:lpstr>
      <vt:lpstr>Steps to Manually Compile Execute a Java Program</vt:lpstr>
      <vt:lpstr>Objects as Representations</vt:lpstr>
      <vt:lpstr>Categories of Variables</vt:lpstr>
      <vt:lpstr>Primitive Data Types revisit</vt:lpstr>
      <vt:lpstr>Numbers and Underscores</vt:lpstr>
      <vt:lpstr>Numbers and Underscores Examples</vt:lpstr>
      <vt:lpstr>Memory Structure</vt:lpstr>
      <vt:lpstr>Reference Variables…</vt:lpstr>
      <vt:lpstr>Let’s take the following program</vt:lpstr>
      <vt:lpstr>Class vs. Object vs. Reference</vt:lpstr>
      <vt:lpstr>What about converting between other variables?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81</cp:revision>
  <dcterms:modified xsi:type="dcterms:W3CDTF">2021-04-12T21:06:13Z</dcterms:modified>
</cp:coreProperties>
</file>