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39"/>
  </p:notesMasterIdLst>
  <p:sldIdLst>
    <p:sldId id="256" r:id="rId2"/>
    <p:sldId id="294" r:id="rId3"/>
    <p:sldId id="273" r:id="rId4"/>
    <p:sldId id="274" r:id="rId5"/>
    <p:sldId id="276" r:id="rId6"/>
    <p:sldId id="275" r:id="rId7"/>
    <p:sldId id="257" r:id="rId8"/>
    <p:sldId id="277" r:id="rId9"/>
    <p:sldId id="258" r:id="rId10"/>
    <p:sldId id="280" r:id="rId11"/>
    <p:sldId id="281" r:id="rId12"/>
    <p:sldId id="282" r:id="rId13"/>
    <p:sldId id="289" r:id="rId14"/>
    <p:sldId id="279" r:id="rId15"/>
    <p:sldId id="259" r:id="rId16"/>
    <p:sldId id="260" r:id="rId17"/>
    <p:sldId id="261" r:id="rId18"/>
    <p:sldId id="284" r:id="rId19"/>
    <p:sldId id="286" r:id="rId20"/>
    <p:sldId id="262" r:id="rId21"/>
    <p:sldId id="278" r:id="rId22"/>
    <p:sldId id="283" r:id="rId23"/>
    <p:sldId id="263" r:id="rId24"/>
    <p:sldId id="264" r:id="rId25"/>
    <p:sldId id="265" r:id="rId26"/>
    <p:sldId id="266" r:id="rId27"/>
    <p:sldId id="290" r:id="rId28"/>
    <p:sldId id="295" r:id="rId29"/>
    <p:sldId id="291" r:id="rId30"/>
    <p:sldId id="292" r:id="rId31"/>
    <p:sldId id="296" r:id="rId32"/>
    <p:sldId id="267" r:id="rId33"/>
    <p:sldId id="268" r:id="rId34"/>
    <p:sldId id="269" r:id="rId35"/>
    <p:sldId id="293" r:id="rId36"/>
    <p:sldId id="271" r:id="rId37"/>
    <p:sldId id="270" r:id="rId38"/>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4" d="100"/>
          <a:sy n="114" d="100"/>
        </p:scale>
        <p:origin x="1524"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275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Collections and Exceptions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25959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535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673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67897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1307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while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for(String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06552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19048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 Quick Word on Capitalization</a:t>
            </a:r>
            <a:endParaRPr dirty="0"/>
          </a:p>
        </p:txBody>
      </p:sp>
      <p:sp>
        <p:nvSpPr>
          <p:cNvPr id="218" name="Google Shape;218;p16"/>
          <p:cNvSpPr txBox="1">
            <a:spLocks noGrp="1"/>
          </p:cNvSpPr>
          <p:nvPr>
            <p:ph type="body" idx="1"/>
          </p:nvPr>
        </p:nvSpPr>
        <p:spPr>
          <a:xfrm>
            <a:off x="380010" y="1481446"/>
            <a:ext cx="8383980" cy="500825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has standard ‘rules’ about capitalization.</a:t>
            </a:r>
            <a:endParaRPr dirty="0"/>
          </a:p>
          <a:p>
            <a:pPr marL="342900" lvl="0" indent="-342900" algn="l" rtl="0">
              <a:lnSpc>
                <a:spcPct val="90000"/>
              </a:lnSpc>
              <a:spcBef>
                <a:spcPts val="518"/>
              </a:spcBef>
              <a:spcAft>
                <a:spcPts val="0"/>
              </a:spcAft>
              <a:buSzPts val="2590"/>
              <a:buChar char="•"/>
            </a:pPr>
            <a:r>
              <a:rPr lang="en-US" sz="2590" dirty="0"/>
              <a:t>Another developer should be able to identify structures at a glance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class</a:t>
            </a:r>
            <a:endParaRPr dirty="0"/>
          </a:p>
          <a:p>
            <a:pPr marL="1143000" lvl="2" indent="-228600" algn="l" rtl="0">
              <a:lnSpc>
                <a:spcPct val="90000"/>
              </a:lnSpc>
              <a:spcBef>
                <a:spcPts val="370"/>
              </a:spcBef>
              <a:spcAft>
                <a:spcPts val="0"/>
              </a:spcAft>
              <a:buSzPts val="1850"/>
              <a:buChar char="•"/>
            </a:pPr>
            <a:r>
              <a:rPr lang="en-US" sz="1850" dirty="0"/>
              <a:t>The first letter of every word is capitalized</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variable</a:t>
            </a:r>
            <a:endParaRPr dirty="0"/>
          </a:p>
          <a:p>
            <a:pPr marL="1143000" lvl="2" indent="-228600" algn="l" rtl="0">
              <a:lnSpc>
                <a:spcPct val="90000"/>
              </a:lnSpc>
              <a:spcBef>
                <a:spcPts val="370"/>
              </a:spcBef>
              <a:spcAft>
                <a:spcPts val="0"/>
              </a:spcAft>
              <a:buSzPts val="1850"/>
              <a:buChar char="•"/>
            </a:pPr>
            <a:r>
              <a:rPr lang="en-US" sz="1850" dirty="0"/>
              <a:t>The first letter of the first word is lower-case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constructor</a:t>
            </a:r>
            <a:endParaRPr dirty="0"/>
          </a:p>
          <a:p>
            <a:pPr marL="1143000" lvl="2" indent="-228600" algn="l" rtl="0">
              <a:lnSpc>
                <a:spcPct val="90000"/>
              </a:lnSpc>
              <a:spcBef>
                <a:spcPts val="370"/>
              </a:spcBef>
              <a:spcAft>
                <a:spcPts val="0"/>
              </a:spcAft>
              <a:buSzPts val="1850"/>
              <a:buChar char="•"/>
            </a:pPr>
            <a:r>
              <a:rPr lang="en-US" sz="1850" dirty="0"/>
              <a:t>As classes,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method</a:t>
            </a:r>
            <a:endParaRPr dirty="0"/>
          </a:p>
          <a:p>
            <a:pPr marL="1143000" lvl="2" indent="-228600" algn="l" rtl="0">
              <a:lnSpc>
                <a:spcPct val="90000"/>
              </a:lnSpc>
              <a:spcBef>
                <a:spcPts val="370"/>
              </a:spcBef>
              <a:spcAft>
                <a:spcPts val="0"/>
              </a:spcAft>
              <a:buSzPts val="1850"/>
              <a:buChar char="•"/>
            </a:pPr>
            <a:r>
              <a:rPr lang="en-US" sz="1850" dirty="0"/>
              <a:t>As variables,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package</a:t>
            </a:r>
            <a:endParaRPr dirty="0"/>
          </a:p>
          <a:p>
            <a:pPr marL="1143000" lvl="2" indent="-228600" algn="l" rtl="0">
              <a:lnSpc>
                <a:spcPct val="90000"/>
              </a:lnSpc>
              <a:spcBef>
                <a:spcPts val="370"/>
              </a:spcBef>
              <a:spcAft>
                <a:spcPts val="0"/>
              </a:spcAft>
              <a:buSzPts val="1850"/>
              <a:buChar char="•"/>
            </a:pPr>
            <a:r>
              <a:rPr lang="en-US" sz="1850" dirty="0"/>
              <a:t>Always lowercase, packages separated by ‘.’</a:t>
            </a:r>
            <a:endParaRPr dirty="0"/>
          </a:p>
          <a:p>
            <a:pPr marL="1143000" lvl="2" indent="-228600" algn="l" rtl="0">
              <a:lnSpc>
                <a:spcPct val="90000"/>
              </a:lnSpc>
              <a:spcBef>
                <a:spcPts val="370"/>
              </a:spcBef>
              <a:spcAft>
                <a:spcPts val="0"/>
              </a:spcAft>
              <a:buSzPts val="1850"/>
              <a:buChar char="•"/>
            </a:pPr>
            <a:r>
              <a:rPr lang="en-US" sz="1850" dirty="0"/>
              <a:t>**Package + Class name = “fully qualified class name”</a:t>
            </a:r>
            <a:endParaRPr dirty="0"/>
          </a:p>
        </p:txBody>
      </p:sp>
      <p:sp>
        <p:nvSpPr>
          <p:cNvPr id="219" name="Google Shape;219;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4120355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a:ea typeface="Courier New"/>
                <a:cs typeface="Courier New"/>
                <a:sym typeface="Courier New"/>
              </a:rPr>
              <a:t>public class Student implements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int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public int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return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dirty="0">
                <a:latin typeface="Courier New"/>
                <a:ea typeface="Courier New"/>
                <a:cs typeface="Courier New"/>
                <a:sym typeface="Courier New"/>
              </a:rPr>
              <a:t>public class 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int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implements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public int 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return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RuntimeException</a:t>
            </a:r>
            <a:endParaRPr lang="en-US" dirty="0"/>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690835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10493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latin typeface="Segoe Print" panose="02000600000000000000" pitchFamily="2" charset="0"/>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5</a:t>
              </a:r>
            </a:p>
          </p:txBody>
        </p:sp>
      </p:grpSp>
    </p:spTree>
    <p:extLst>
      <p:ext uri="{BB962C8B-B14F-4D97-AF65-F5344CB8AC3E}">
        <p14:creationId xmlns:p14="http://schemas.microsoft.com/office/powerpoint/2010/main" val="3078128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EvenNumberException extends Exception{</a:t>
            </a:r>
          </a:p>
          <a:p>
            <a:pPr defTabSz="228600"/>
            <a:r>
              <a:rPr lang="en-US" dirty="0">
                <a:latin typeface="Courier New" panose="02070309020205020404" pitchFamily="49" charset="0"/>
                <a:cs typeface="Courier New" panose="02070309020205020404" pitchFamily="49" charset="0"/>
              </a:rPr>
              <a:t>	public EvenNumberException(String message){</a:t>
            </a:r>
          </a:p>
          <a:p>
            <a:pPr defTabSz="228600"/>
            <a:r>
              <a:rPr lang="en-US" dirty="0">
                <a:latin typeface="Courier New" panose="02070309020205020404" pitchFamily="49" charset="0"/>
                <a:cs typeface="Courier New" panose="02070309020205020404" pitchFamily="49" charset="0"/>
              </a:rPr>
              <a:t>		super(message);</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	public EvenNumberException(){}</a:t>
            </a:r>
          </a:p>
          <a:p>
            <a:pPr defTabSz="228600"/>
            <a:r>
              <a:rPr lang="en-US" dirty="0">
                <a:latin typeface="Courier New" panose="02070309020205020404" pitchFamily="49" charset="0"/>
                <a:cs typeface="Courier New" panose="02070309020205020404" pitchFamily="49" charset="0"/>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DoStuff</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try{</a:t>
            </a:r>
          </a:p>
          <a:p>
            <a:pPr defTabSz="228600"/>
            <a:r>
              <a:rPr lang="en-US" dirty="0">
                <a:latin typeface="Courier New" panose="02070309020205020404" pitchFamily="49" charset="0"/>
                <a:cs typeface="Courier New" panose="02070309020205020404" pitchFamily="49" charset="0"/>
              </a:rPr>
              <a:t>			sumOddNumbers(1,2);</a:t>
            </a:r>
          </a:p>
          <a:p>
            <a:pPr defTabSz="228600"/>
            <a:r>
              <a:rPr lang="en-US" dirty="0">
                <a:latin typeface="Courier New" panose="02070309020205020404" pitchFamily="49" charset="0"/>
                <a:cs typeface="Courier New" panose="02070309020205020404" pitchFamily="49" charset="0"/>
              </a:rPr>
              <a:t>		} catch(</a:t>
            </a:r>
            <a:r>
              <a:rPr lang="en-US" dirty="0" err="1">
                <a:latin typeface="Courier New" panose="02070309020205020404" pitchFamily="49" charset="0"/>
                <a:cs typeface="Courier New" panose="02070309020205020404" pitchFamily="49" charset="0"/>
              </a:rPr>
              <a:t>EvenNumberException</a:t>
            </a:r>
            <a:r>
              <a:rPr lang="en-US" dirty="0">
                <a:latin typeface="Courier New" panose="02070309020205020404" pitchFamily="49" charset="0"/>
                <a:cs typeface="Courier New" panose="02070309020205020404" pitchFamily="49" charset="0"/>
              </a:rPr>
              <a:t>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catch(Exception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finally{ // Finally blocks will ALWAYS run}</a:t>
            </a:r>
          </a:p>
          <a:p>
            <a:pPr defTabSz="228600"/>
            <a:r>
              <a:rPr lang="en-US" dirty="0">
                <a:latin typeface="Courier New" panose="02070309020205020404" pitchFamily="49" charset="0"/>
                <a:cs typeface="Courier New" panose="02070309020205020404" pitchFamily="49" charset="0"/>
              </a:rPr>
              <a:t>	}</a:t>
            </a:r>
          </a:p>
          <a:p>
            <a:pPr defTabSz="228600"/>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public static int sumOddNumbers(int num1, int num2)throws EvenNumberException{</a:t>
            </a:r>
          </a:p>
          <a:p>
            <a:pPr defTabSz="228600"/>
            <a:r>
              <a:rPr lang="en-US" dirty="0">
                <a:latin typeface="Courier New" panose="02070309020205020404" pitchFamily="49" charset="0"/>
                <a:cs typeface="Courier New" panose="02070309020205020404" pitchFamily="49" charset="0"/>
              </a:rPr>
              <a:t>		if(num1 % 2 == 0 || num2 % 2 == 0)</a:t>
            </a:r>
          </a:p>
          <a:p>
            <a:pPr defTabSz="228600"/>
            <a:r>
              <a:rPr lang="en-US" dirty="0">
                <a:latin typeface="Courier New" panose="02070309020205020404" pitchFamily="49" charset="0"/>
                <a:cs typeface="Courier New" panose="02070309020205020404" pitchFamily="49" charset="0"/>
              </a:rPr>
              <a:t>			throw new EvenNumberException(“Input is even”);</a:t>
            </a:r>
          </a:p>
          <a:p>
            <a:pPr defTabSz="228600"/>
            <a:r>
              <a:rPr lang="en-US" dirty="0">
                <a:latin typeface="Courier New" panose="02070309020205020404" pitchFamily="49" charset="0"/>
                <a:cs typeface="Courier New" panose="02070309020205020404" pitchFamily="49" charset="0"/>
              </a:rPr>
              <a:t>		return num1 + num2;</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7166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latin typeface="Courier New"/>
                <a:ea typeface="Courier New"/>
                <a:cs typeface="Courier New"/>
                <a:sym typeface="Courier New"/>
              </a:rPr>
              <a:t>public class 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division(int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dirty="0">
                <a:latin typeface="Courier New"/>
                <a:ea typeface="Courier New"/>
                <a:cs typeface="Courier New"/>
                <a:sym typeface="Courier New"/>
              </a:rPr>
              <a:t>Exception in thread "main" </a:t>
            </a:r>
            <a:r>
              <a:rPr lang="en-US" dirty="0" err="1">
                <a:latin typeface="Courier New"/>
                <a:ea typeface="Courier New"/>
                <a:cs typeface="Courier New"/>
                <a:sym typeface="Courier New"/>
              </a:rPr>
              <a:t>java.lang.ArithmeticException</a:t>
            </a:r>
            <a:r>
              <a:rPr lang="en-US" dirty="0">
                <a:latin typeface="Courier New"/>
                <a:ea typeface="Courier New"/>
                <a:cs typeface="Courier New"/>
                <a:sym typeface="Courier New"/>
              </a:rPr>
              <a:t>: / by zero</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samples.Test.division</a:t>
            </a:r>
            <a:r>
              <a:rPr lang="en-US" dirty="0">
                <a:latin typeface="Courier New"/>
                <a:ea typeface="Courier New"/>
                <a:cs typeface="Courier New"/>
                <a:sym typeface="Courier New"/>
              </a:rPr>
              <a:t>(Test.java:11)</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samples.Test.mathInvoker</a:t>
            </a:r>
            <a:r>
              <a:rPr lang="en-US" dirty="0">
                <a:latin typeface="Courier New"/>
                <a:ea typeface="Courier New"/>
                <a:cs typeface="Courier New"/>
                <a:sym typeface="Courier New"/>
              </a:rPr>
              <a:t>(Test.java:8)</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samples.Test.main</a:t>
            </a:r>
            <a:r>
              <a:rPr lang="en-US" dirty="0">
                <a:latin typeface="Courier New"/>
                <a:ea typeface="Courier New"/>
                <a:cs typeface="Courier New"/>
                <a:sym typeface="Courier New"/>
              </a:rPr>
              <a:t>(Test.java:5)</a:t>
            </a:r>
            <a:endParaRPr lang="en-US" dirty="0"/>
          </a:p>
          <a:p>
            <a:pPr algn="ct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100" dirty="0">
                <a:latin typeface="Courier New" panose="02070309020205020404" pitchFamily="49" charset="0"/>
                <a:cs typeface="Courier New" panose="02070309020205020404" pitchFamily="49" charset="0"/>
              </a:rPr>
              <a:t>public class Node {</a:t>
            </a:r>
          </a:p>
          <a:p>
            <a:pPr defTabSz="228600"/>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private Integer data = 0;</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Reference to next node</a:t>
            </a:r>
          </a:p>
          <a:p>
            <a:pPr defTabSz="228600"/>
            <a:r>
              <a:rPr lang="en-US" sz="1100" dirty="0">
                <a:latin typeface="Courier New" panose="02070309020205020404" pitchFamily="49" charset="0"/>
                <a:cs typeface="Courier New" panose="02070309020205020404" pitchFamily="49" charset="0"/>
              </a:rPr>
              <a:t>	private Node next = null;</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Constructors</a:t>
            </a:r>
          </a:p>
          <a:p>
            <a:pPr defTabSz="228600"/>
            <a:r>
              <a:rPr lang="en-US" sz="1100" dirty="0">
                <a:latin typeface="Courier New" panose="02070309020205020404" pitchFamily="49" charset="0"/>
                <a:cs typeface="Courier New" panose="02070309020205020404" pitchFamily="49" charset="0"/>
              </a:rPr>
              <a:t>	public Node(Integer data) {</a:t>
            </a:r>
          </a:p>
          <a:p>
            <a:pPr defTabSz="228600"/>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Integer </a:t>
            </a:r>
            <a:r>
              <a:rPr lang="en-US" sz="1100" dirty="0" err="1">
                <a:latin typeface="Courier New" panose="02070309020205020404" pitchFamily="49" charset="0"/>
                <a:cs typeface="Courier New" panose="02070309020205020404" pitchFamily="49" charset="0"/>
              </a:rPr>
              <a:t>getData</a:t>
            </a:r>
            <a:r>
              <a:rPr lang="en-US" sz="1100" dirty="0">
                <a:latin typeface="Courier New" panose="02070309020205020404" pitchFamily="49" charset="0"/>
                <a:cs typeface="Courier New" panose="02070309020205020404" pitchFamily="49" charset="0"/>
              </a:rPr>
              <a:t>() {	return data; }</a:t>
            </a:r>
          </a:p>
          <a:p>
            <a:pPr defTabSz="228600"/>
            <a:endParaRPr lang="en-US" sz="1100" dirty="0">
              <a:latin typeface="Courier New" panose="02070309020205020404" pitchFamily="49" charset="0"/>
              <a:cs typeface="Courier New" panose="02070309020205020404" pitchFamily="49" charset="0"/>
            </a:endParaRPr>
          </a:p>
          <a:p>
            <a:pPr defTabSz="228600"/>
            <a:r>
              <a:rPr lang="nn-NO" sz="1100" dirty="0">
                <a:latin typeface="Courier New" panose="02070309020205020404" pitchFamily="49" charset="0"/>
                <a:cs typeface="Courier New" panose="02070309020205020404" pitchFamily="49" charset="0"/>
              </a:rPr>
              <a:t>	public void setData(Integer data) {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Node </a:t>
            </a:r>
            <a:r>
              <a:rPr lang="en-US" sz="1100" dirty="0" err="1">
                <a:latin typeface="Courier New" panose="02070309020205020404" pitchFamily="49" charset="0"/>
                <a:cs typeface="Courier New" panose="02070309020205020404" pitchFamily="49" charset="0"/>
              </a:rPr>
              <a:t>getNext</a:t>
            </a:r>
            <a:r>
              <a:rPr lang="en-US" sz="1100" dirty="0">
                <a:latin typeface="Courier New" panose="02070309020205020404" pitchFamily="49" charset="0"/>
                <a:cs typeface="Courier New" panose="02070309020205020404" pitchFamily="49" charset="0"/>
              </a:rPr>
              <a:t>() {	return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setNext</a:t>
            </a:r>
            <a:r>
              <a:rPr lang="en-US" sz="1100" dirty="0">
                <a:latin typeface="Courier New" panose="02070309020205020404" pitchFamily="49" charset="0"/>
                <a:cs typeface="Courier New" panose="02070309020205020404" pitchFamily="49" charset="0"/>
              </a:rPr>
              <a:t>(Node next) { </a:t>
            </a:r>
            <a:r>
              <a:rPr lang="en-US" sz="1100" dirty="0" err="1">
                <a:latin typeface="Courier New" panose="02070309020205020404" pitchFamily="49" charset="0"/>
                <a:cs typeface="Courier New" panose="02070309020205020404" pitchFamily="49" charset="0"/>
              </a:rPr>
              <a:t>this.next</a:t>
            </a:r>
            <a:r>
              <a:rPr lang="en-US" sz="1100" dirty="0">
                <a:latin typeface="Courier New" panose="02070309020205020404" pitchFamily="49" charset="0"/>
                <a:cs typeface="Courier New" panose="02070309020205020404" pitchFamily="49" charset="0"/>
              </a:rPr>
              <a:t> =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@Override</a:t>
            </a:r>
          </a:p>
          <a:p>
            <a:pPr defTabSz="228600"/>
            <a:r>
              <a:rPr lang="en-US" sz="1100" dirty="0">
                <a:latin typeface="Courier New" panose="02070309020205020404" pitchFamily="49" charset="0"/>
                <a:cs typeface="Courier New" panose="02070309020205020404" pitchFamily="49" charset="0"/>
              </a:rPr>
              <a:t>	public String </a:t>
            </a:r>
            <a:r>
              <a:rPr lang="en-US" sz="1100" dirty="0" err="1">
                <a:latin typeface="Courier New" panose="02070309020205020404" pitchFamily="49" charset="0"/>
                <a:cs typeface="Courier New" panose="02070309020205020404" pitchFamily="49" charset="0"/>
              </a:rPr>
              <a:t>toString</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return "Node: data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private int[] stack = new int[5];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private int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void push(int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int[]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new int[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for(int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stack[j];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else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public class 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push(int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new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1400" dirty="0"/>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9468</TotalTime>
  <Words>3407</Words>
  <Application>Microsoft Office PowerPoint</Application>
  <PresentationFormat>On-screen Show (4:3)</PresentationFormat>
  <Paragraphs>414</Paragraphs>
  <Slides>37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Courier New</vt:lpstr>
      <vt:lpstr>Segoe Print</vt:lpstr>
      <vt:lpstr>2_Custom Design</vt:lpstr>
      <vt:lpstr>Collections and Exceptions</vt:lpstr>
      <vt:lpstr>A Quick Word on Capitalization</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Generics</vt:lpstr>
      <vt:lpstr>Iterators</vt:lpstr>
      <vt:lpstr>Iterable</vt:lpstr>
      <vt:lpstr>Iterator/Enhanced For Loop Example</vt:lpstr>
      <vt:lpstr>Collection vs Collections</vt:lpstr>
      <vt:lpstr>Collections</vt:lpstr>
      <vt:lpstr>Arrays</vt:lpstr>
      <vt:lpstr>Java Maps</vt:lpstr>
      <vt:lpstr>Map</vt:lpstr>
      <vt:lpstr>Maps</vt:lpstr>
      <vt:lpstr>Comparing Collection Elements</vt:lpstr>
      <vt:lpstr>Comparable vs Comparator</vt:lpstr>
      <vt:lpstr>Comparable Example</vt:lpstr>
      <vt:lpstr>Comparator Example</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165</cp:revision>
  <dcterms:modified xsi:type="dcterms:W3CDTF">2021-04-16T04:22:44Z</dcterms:modified>
</cp:coreProperties>
</file>