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jpeg" ContentType="image/jpeg"/>
  <Override PartName="/ppt/media/image2.jpeg" ContentType="image/jpeg"/>
  <Override PartName="/ppt/media/image3.jpeg" ContentType="image/jpe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_rels/slide26.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37.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x="9144000" cy="6858000"/>
  <p:notesSz cx="70104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380160" y="-5040"/>
            <a:ext cx="6222240" cy="5673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3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3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3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3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3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8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380160" y="-5040"/>
            <a:ext cx="6222240" cy="5673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9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1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1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1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1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1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80160" y="-5040"/>
            <a:ext cx="6222240" cy="5673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80160" y="-5040"/>
            <a:ext cx="6222240" cy="12236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9143640" cy="1218960"/>
          </a:xfrm>
          <a:prstGeom prst="rect">
            <a:avLst/>
          </a:prstGeom>
          <a:solidFill>
            <a:schemeClr val="dk2"/>
          </a:solidFill>
          <a:ln>
            <a:noFill/>
          </a:ln>
        </p:spPr>
        <p:style>
          <a:lnRef idx="0"/>
          <a:fillRef idx="0"/>
          <a:effectRef idx="0"/>
          <a:fontRef idx="minor"/>
        </p:style>
      </p:sp>
      <p:grpSp>
        <p:nvGrpSpPr>
          <p:cNvPr id="1" name="Group 2"/>
          <p:cNvGrpSpPr/>
          <p:nvPr/>
        </p:nvGrpSpPr>
        <p:grpSpPr>
          <a:xfrm>
            <a:off x="7264440" y="365760"/>
            <a:ext cx="1553040" cy="487080"/>
            <a:chOff x="7264440" y="365760"/>
            <a:chExt cx="1553040" cy="487080"/>
          </a:xfrm>
        </p:grpSpPr>
        <p:sp>
          <p:nvSpPr>
            <p:cNvPr id="2" name="CustomShape 3"/>
            <p:cNvSpPr/>
            <p:nvPr/>
          </p:nvSpPr>
          <p:spPr>
            <a:xfrm>
              <a:off x="7264440" y="704880"/>
              <a:ext cx="148680" cy="144360"/>
            </a:xfrm>
            <a:custGeom>
              <a:avLst/>
              <a:gdLst/>
              <a:ahLst/>
              <a:rect l="l" t="t"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style>
            <a:lnRef idx="0"/>
            <a:fillRef idx="0"/>
            <a:effectRef idx="0"/>
            <a:fontRef idx="minor"/>
          </p:style>
        </p:sp>
        <p:sp>
          <p:nvSpPr>
            <p:cNvPr id="3" name="CustomShape 4"/>
            <p:cNvSpPr/>
            <p:nvPr/>
          </p:nvSpPr>
          <p:spPr>
            <a:xfrm>
              <a:off x="7450200" y="704880"/>
              <a:ext cx="131400" cy="144360"/>
            </a:xfrm>
            <a:custGeom>
              <a:avLst/>
              <a:gdLst/>
              <a:ahLst/>
              <a:rect l="l" t="t"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style>
            <a:lnRef idx="0"/>
            <a:fillRef idx="0"/>
            <a:effectRef idx="0"/>
            <a:fontRef idx="minor"/>
          </p:style>
        </p:sp>
        <p:sp>
          <p:nvSpPr>
            <p:cNvPr id="4" name="CustomShape 5"/>
            <p:cNvSpPr/>
            <p:nvPr/>
          </p:nvSpPr>
          <p:spPr>
            <a:xfrm>
              <a:off x="7613280" y="704880"/>
              <a:ext cx="153720" cy="144360"/>
            </a:xfrm>
            <a:custGeom>
              <a:avLst/>
              <a:gdLst/>
              <a:ahLst/>
              <a:rect l="l" t="t"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style>
            <a:lnRef idx="0"/>
            <a:fillRef idx="0"/>
            <a:effectRef idx="0"/>
            <a:fontRef idx="minor"/>
          </p:style>
        </p:sp>
        <p:sp>
          <p:nvSpPr>
            <p:cNvPr id="5" name="CustomShape 6"/>
            <p:cNvSpPr/>
            <p:nvPr/>
          </p:nvSpPr>
          <p:spPr>
            <a:xfrm>
              <a:off x="7767720" y="704880"/>
              <a:ext cx="172800" cy="144360"/>
            </a:xfrm>
            <a:custGeom>
              <a:avLst/>
              <a:gdLst/>
              <a:ahLst/>
              <a:rect l="l" t="t"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style>
            <a:lnRef idx="0"/>
            <a:fillRef idx="0"/>
            <a:effectRef idx="0"/>
            <a:fontRef idx="minor"/>
          </p:style>
        </p:sp>
        <p:sp>
          <p:nvSpPr>
            <p:cNvPr id="6" name="CustomShape 7"/>
            <p:cNvSpPr/>
            <p:nvPr/>
          </p:nvSpPr>
          <p:spPr>
            <a:xfrm>
              <a:off x="7934400" y="704880"/>
              <a:ext cx="157680" cy="144360"/>
            </a:xfrm>
            <a:custGeom>
              <a:avLst/>
              <a:gdLst/>
              <a:ahLst/>
              <a:rect l="l" t="t"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style>
            <a:lnRef idx="0"/>
            <a:fillRef idx="0"/>
            <a:effectRef idx="0"/>
            <a:fontRef idx="minor"/>
          </p:style>
        </p:sp>
        <p:sp>
          <p:nvSpPr>
            <p:cNvPr id="7" name="CustomShape 8"/>
            <p:cNvSpPr/>
            <p:nvPr/>
          </p:nvSpPr>
          <p:spPr>
            <a:xfrm>
              <a:off x="8122680" y="704880"/>
              <a:ext cx="153720" cy="147960"/>
            </a:xfrm>
            <a:custGeom>
              <a:avLst/>
              <a:gdLst/>
              <a:ahLst/>
              <a:rect l="l" t="t"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style>
            <a:lnRef idx="0"/>
            <a:fillRef idx="0"/>
            <a:effectRef idx="0"/>
            <a:fontRef idx="minor"/>
          </p:style>
        </p:sp>
        <p:sp>
          <p:nvSpPr>
            <p:cNvPr id="8" name="CustomShape 9"/>
            <p:cNvSpPr/>
            <p:nvPr/>
          </p:nvSpPr>
          <p:spPr>
            <a:xfrm>
              <a:off x="8321760" y="704880"/>
              <a:ext cx="147960" cy="144360"/>
            </a:xfrm>
            <a:custGeom>
              <a:avLst/>
              <a:gdLst/>
              <a:ahLst/>
              <a:rect l="l" t="t"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style>
            <a:lnRef idx="0"/>
            <a:fillRef idx="0"/>
            <a:effectRef idx="0"/>
            <a:fontRef idx="minor"/>
          </p:style>
        </p:sp>
        <p:sp>
          <p:nvSpPr>
            <p:cNvPr id="9" name="CustomShape 10"/>
            <p:cNvSpPr/>
            <p:nvPr/>
          </p:nvSpPr>
          <p:spPr>
            <a:xfrm>
              <a:off x="8507520" y="704880"/>
              <a:ext cx="131400" cy="144360"/>
            </a:xfrm>
            <a:custGeom>
              <a:avLst/>
              <a:gdLst/>
              <a:ahLst/>
              <a:rect l="l" t="t"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style>
            <a:lnRef idx="0"/>
            <a:fillRef idx="0"/>
            <a:effectRef idx="0"/>
            <a:fontRef idx="minor"/>
          </p:style>
        </p:sp>
        <p:sp>
          <p:nvSpPr>
            <p:cNvPr id="10" name="CustomShape 11"/>
            <p:cNvSpPr/>
            <p:nvPr/>
          </p:nvSpPr>
          <p:spPr>
            <a:xfrm>
              <a:off x="7786080" y="618840"/>
              <a:ext cx="25560" cy="24480"/>
            </a:xfrm>
            <a:custGeom>
              <a:avLst/>
              <a:gdLst/>
              <a:ahLst/>
              <a:rect l="l" t="t"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style>
            <a:lnRef idx="0"/>
            <a:fillRef idx="0"/>
            <a:effectRef idx="0"/>
            <a:fontRef idx="minor"/>
          </p:style>
        </p:sp>
        <p:sp>
          <p:nvSpPr>
            <p:cNvPr id="11" name="CustomShape 12"/>
            <p:cNvSpPr/>
            <p:nvPr/>
          </p:nvSpPr>
          <p:spPr>
            <a:xfrm>
              <a:off x="7868520" y="539280"/>
              <a:ext cx="36720" cy="44280"/>
            </a:xfrm>
            <a:custGeom>
              <a:avLst/>
              <a:gdLst/>
              <a:ahLst/>
              <a:rect l="l" t="t"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style>
            <a:lnRef idx="0"/>
            <a:fillRef idx="0"/>
            <a:effectRef idx="0"/>
            <a:fontRef idx="minor"/>
          </p:style>
        </p:sp>
        <p:sp>
          <p:nvSpPr>
            <p:cNvPr id="12" name="CustomShape 13"/>
            <p:cNvSpPr/>
            <p:nvPr/>
          </p:nvSpPr>
          <p:spPr>
            <a:xfrm>
              <a:off x="7965360" y="477360"/>
              <a:ext cx="37440" cy="69120"/>
            </a:xfrm>
            <a:custGeom>
              <a:avLst/>
              <a:gdLst/>
              <a:ahLst/>
              <a:rect l="l" t="t"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style>
            <a:lnRef idx="0"/>
            <a:fillRef idx="0"/>
            <a:effectRef idx="0"/>
            <a:fontRef idx="minor"/>
          </p:style>
        </p:sp>
        <p:sp>
          <p:nvSpPr>
            <p:cNvPr id="13" name="CustomShape 14"/>
            <p:cNvSpPr/>
            <p:nvPr/>
          </p:nvSpPr>
          <p:spPr>
            <a:xfrm>
              <a:off x="8070840" y="427680"/>
              <a:ext cx="31680" cy="95040"/>
            </a:xfrm>
            <a:custGeom>
              <a:avLst/>
              <a:gdLst/>
              <a:ahLst/>
              <a:rect l="l" t="t"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style>
            <a:lnRef idx="0"/>
            <a:fillRef idx="0"/>
            <a:effectRef idx="0"/>
            <a:fontRef idx="minor"/>
          </p:style>
        </p:sp>
        <p:sp>
          <p:nvSpPr>
            <p:cNvPr id="14" name="CustomShape 15"/>
            <p:cNvSpPr/>
            <p:nvPr/>
          </p:nvSpPr>
          <p:spPr>
            <a:xfrm>
              <a:off x="8178480" y="392760"/>
              <a:ext cx="29160" cy="119160"/>
            </a:xfrm>
            <a:custGeom>
              <a:avLst/>
              <a:gdLst/>
              <a:ahLst/>
              <a:rect l="l" t="t"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style>
            <a:lnRef idx="0"/>
            <a:fillRef idx="0"/>
            <a:effectRef idx="0"/>
            <a:fontRef idx="minor"/>
          </p:style>
        </p:sp>
        <p:sp>
          <p:nvSpPr>
            <p:cNvPr id="15" name="CustomShape 16"/>
            <p:cNvSpPr/>
            <p:nvPr/>
          </p:nvSpPr>
          <p:spPr>
            <a:xfrm>
              <a:off x="8280000" y="371880"/>
              <a:ext cx="45720" cy="141120"/>
            </a:xfrm>
            <a:custGeom>
              <a:avLst/>
              <a:gdLst/>
              <a:ahLst/>
              <a:rect l="l" t="t"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style>
            <a:lnRef idx="0"/>
            <a:fillRef idx="0"/>
            <a:effectRef idx="0"/>
            <a:fontRef idx="minor"/>
          </p:style>
        </p:sp>
        <p:sp>
          <p:nvSpPr>
            <p:cNvPr id="16" name="CustomShape 17"/>
            <p:cNvSpPr/>
            <p:nvPr/>
          </p:nvSpPr>
          <p:spPr>
            <a:xfrm>
              <a:off x="8379360" y="365760"/>
              <a:ext cx="68400" cy="161280"/>
            </a:xfrm>
            <a:custGeom>
              <a:avLst/>
              <a:gdLst/>
              <a:ahLst/>
              <a:rect l="l" t="t"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style>
            <a:lnRef idx="0"/>
            <a:fillRef idx="0"/>
            <a:effectRef idx="0"/>
            <a:fontRef idx="minor"/>
          </p:style>
        </p:sp>
        <p:sp>
          <p:nvSpPr>
            <p:cNvPr id="17" name="CustomShape 18"/>
            <p:cNvSpPr/>
            <p:nvPr/>
          </p:nvSpPr>
          <p:spPr>
            <a:xfrm>
              <a:off x="8477280" y="376920"/>
              <a:ext cx="94680" cy="176400"/>
            </a:xfrm>
            <a:custGeom>
              <a:avLst/>
              <a:gdLst/>
              <a:ahLst/>
              <a:rect l="l" t="t"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style>
            <a:lnRef idx="0"/>
            <a:fillRef idx="0"/>
            <a:effectRef idx="0"/>
            <a:fontRef idx="minor"/>
          </p:style>
        </p:sp>
        <p:sp>
          <p:nvSpPr>
            <p:cNvPr id="18" name="CustomShape 19"/>
            <p:cNvSpPr/>
            <p:nvPr/>
          </p:nvSpPr>
          <p:spPr>
            <a:xfrm>
              <a:off x="8573400" y="405360"/>
              <a:ext cx="122040" cy="187200"/>
            </a:xfrm>
            <a:custGeom>
              <a:avLst/>
              <a:gdLst/>
              <a:ahLst/>
              <a:rect l="l" t="t"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style>
            <a:lnRef idx="0"/>
            <a:fillRef idx="0"/>
            <a:effectRef idx="0"/>
            <a:fontRef idx="minor"/>
          </p:style>
        </p:sp>
        <p:sp>
          <p:nvSpPr>
            <p:cNvPr id="19" name="CustomShape 20"/>
            <p:cNvSpPr/>
            <p:nvPr/>
          </p:nvSpPr>
          <p:spPr>
            <a:xfrm>
              <a:off x="8663040" y="450720"/>
              <a:ext cx="154440" cy="193320"/>
            </a:xfrm>
            <a:custGeom>
              <a:avLst/>
              <a:gdLst/>
              <a:ahLst/>
              <a:rect l="l" t="t"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style>
            <a:lnRef idx="0"/>
            <a:fillRef idx="0"/>
            <a:effectRef idx="0"/>
            <a:fontRef idx="minor"/>
          </p:style>
        </p:sp>
      </p:grpSp>
      <p:pic>
        <p:nvPicPr>
          <p:cNvPr id="20" name="Google Shape;34;p2" descr=""/>
          <p:cNvPicPr/>
          <p:nvPr/>
        </p:nvPicPr>
        <p:blipFill>
          <a:blip r:embed="rId2"/>
          <a:srcRect l="0" t="33850" r="0" b="649"/>
          <a:stretch/>
        </p:blipFill>
        <p:spPr>
          <a:xfrm>
            <a:off x="0" y="0"/>
            <a:ext cx="9143640" cy="5029560"/>
          </a:xfrm>
          <a:prstGeom prst="rect">
            <a:avLst/>
          </a:prstGeom>
          <a:ln>
            <a:noFill/>
          </a:ln>
        </p:spPr>
      </p:pic>
      <p:grpSp>
        <p:nvGrpSpPr>
          <p:cNvPr id="21" name="Group 21"/>
          <p:cNvGrpSpPr/>
          <p:nvPr/>
        </p:nvGrpSpPr>
        <p:grpSpPr>
          <a:xfrm>
            <a:off x="496080" y="5451840"/>
            <a:ext cx="3105360" cy="974520"/>
            <a:chOff x="496080" y="5451840"/>
            <a:chExt cx="3105360" cy="974520"/>
          </a:xfrm>
        </p:grpSpPr>
        <p:sp>
          <p:nvSpPr>
            <p:cNvPr id="22" name="CustomShape 22"/>
            <p:cNvSpPr/>
            <p:nvPr/>
          </p:nvSpPr>
          <p:spPr>
            <a:xfrm>
              <a:off x="496080" y="6130080"/>
              <a:ext cx="297360" cy="288720"/>
            </a:xfrm>
            <a:custGeom>
              <a:avLst/>
              <a:gdLst/>
              <a:ahLst/>
              <a:rect l="l" t="t"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style>
            <a:lnRef idx="0"/>
            <a:fillRef idx="0"/>
            <a:effectRef idx="0"/>
            <a:fontRef idx="minor"/>
          </p:style>
        </p:sp>
        <p:sp>
          <p:nvSpPr>
            <p:cNvPr id="23" name="CustomShape 23"/>
            <p:cNvSpPr/>
            <p:nvPr/>
          </p:nvSpPr>
          <p:spPr>
            <a:xfrm>
              <a:off x="867600" y="6130080"/>
              <a:ext cx="262800" cy="288720"/>
            </a:xfrm>
            <a:custGeom>
              <a:avLst/>
              <a:gdLst/>
              <a:ahLst/>
              <a:rect l="l" t="t"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style>
            <a:lnRef idx="0"/>
            <a:fillRef idx="0"/>
            <a:effectRef idx="0"/>
            <a:fontRef idx="minor"/>
          </p:style>
        </p:sp>
        <p:sp>
          <p:nvSpPr>
            <p:cNvPr id="24" name="CustomShape 24"/>
            <p:cNvSpPr/>
            <p:nvPr/>
          </p:nvSpPr>
          <p:spPr>
            <a:xfrm>
              <a:off x="1193760" y="6130080"/>
              <a:ext cx="307800" cy="288720"/>
            </a:xfrm>
            <a:custGeom>
              <a:avLst/>
              <a:gdLst/>
              <a:ahLst/>
              <a:rect l="l" t="t"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style>
            <a:lnRef idx="0"/>
            <a:fillRef idx="0"/>
            <a:effectRef idx="0"/>
            <a:fontRef idx="minor"/>
          </p:style>
        </p:sp>
        <p:sp>
          <p:nvSpPr>
            <p:cNvPr id="25" name="CustomShape 25"/>
            <p:cNvSpPr/>
            <p:nvPr/>
          </p:nvSpPr>
          <p:spPr>
            <a:xfrm>
              <a:off x="1501920" y="6130080"/>
              <a:ext cx="345600" cy="288720"/>
            </a:xfrm>
            <a:custGeom>
              <a:avLst/>
              <a:gdLst/>
              <a:ahLst/>
              <a:rect l="l" t="t"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style>
            <a:lnRef idx="0"/>
            <a:fillRef idx="0"/>
            <a:effectRef idx="0"/>
            <a:fontRef idx="minor"/>
          </p:style>
        </p:sp>
        <p:sp>
          <p:nvSpPr>
            <p:cNvPr id="26" name="CustomShape 26"/>
            <p:cNvSpPr/>
            <p:nvPr/>
          </p:nvSpPr>
          <p:spPr>
            <a:xfrm>
              <a:off x="1835640" y="6130080"/>
              <a:ext cx="315360" cy="288720"/>
            </a:xfrm>
            <a:custGeom>
              <a:avLst/>
              <a:gdLst/>
              <a:ahLst/>
              <a:rect l="l" t="t"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style>
            <a:lnRef idx="0"/>
            <a:fillRef idx="0"/>
            <a:effectRef idx="0"/>
            <a:fontRef idx="minor"/>
          </p:style>
        </p:sp>
        <p:sp>
          <p:nvSpPr>
            <p:cNvPr id="27" name="CustomShape 27"/>
            <p:cNvSpPr/>
            <p:nvPr/>
          </p:nvSpPr>
          <p:spPr>
            <a:xfrm>
              <a:off x="2212200" y="6130080"/>
              <a:ext cx="307800" cy="296280"/>
            </a:xfrm>
            <a:custGeom>
              <a:avLst/>
              <a:gdLst/>
              <a:ahLst/>
              <a:rect l="l" t="t"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style>
            <a:lnRef idx="0"/>
            <a:fillRef idx="0"/>
            <a:effectRef idx="0"/>
            <a:fontRef idx="minor"/>
          </p:style>
        </p:sp>
        <p:sp>
          <p:nvSpPr>
            <p:cNvPr id="28" name="CustomShape 28"/>
            <p:cNvSpPr/>
            <p:nvPr/>
          </p:nvSpPr>
          <p:spPr>
            <a:xfrm>
              <a:off x="2610000" y="6130080"/>
              <a:ext cx="296280" cy="288720"/>
            </a:xfrm>
            <a:custGeom>
              <a:avLst/>
              <a:gdLst/>
              <a:ahLst/>
              <a:rect l="l" t="t"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style>
            <a:lnRef idx="0"/>
            <a:fillRef idx="0"/>
            <a:effectRef idx="0"/>
            <a:fontRef idx="minor"/>
          </p:style>
        </p:sp>
        <p:sp>
          <p:nvSpPr>
            <p:cNvPr id="29" name="CustomShape 29"/>
            <p:cNvSpPr/>
            <p:nvPr/>
          </p:nvSpPr>
          <p:spPr>
            <a:xfrm>
              <a:off x="2981160" y="6130080"/>
              <a:ext cx="262800" cy="288720"/>
            </a:xfrm>
            <a:custGeom>
              <a:avLst/>
              <a:gdLst/>
              <a:ahLst/>
              <a:rect l="l" t="t"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style>
            <a:lnRef idx="0"/>
            <a:fillRef idx="0"/>
            <a:effectRef idx="0"/>
            <a:fontRef idx="minor"/>
          </p:style>
        </p:sp>
        <p:sp>
          <p:nvSpPr>
            <p:cNvPr id="30" name="CustomShape 30"/>
            <p:cNvSpPr/>
            <p:nvPr/>
          </p:nvSpPr>
          <p:spPr>
            <a:xfrm>
              <a:off x="1538640" y="5958000"/>
              <a:ext cx="51480" cy="49320"/>
            </a:xfrm>
            <a:custGeom>
              <a:avLst/>
              <a:gdLst/>
              <a:ahLst/>
              <a:rect l="l" t="t"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style>
            <a:lnRef idx="0"/>
            <a:fillRef idx="0"/>
            <a:effectRef idx="0"/>
            <a:fontRef idx="minor"/>
          </p:style>
        </p:sp>
        <p:sp>
          <p:nvSpPr>
            <p:cNvPr id="31" name="CustomShape 31"/>
            <p:cNvSpPr/>
            <p:nvPr/>
          </p:nvSpPr>
          <p:spPr>
            <a:xfrm>
              <a:off x="1703880" y="5798880"/>
              <a:ext cx="74160" cy="89280"/>
            </a:xfrm>
            <a:custGeom>
              <a:avLst/>
              <a:gdLst/>
              <a:ahLst/>
              <a:rect l="l" t="t"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style>
            <a:lnRef idx="0"/>
            <a:fillRef idx="0"/>
            <a:effectRef idx="0"/>
            <a:fontRef idx="minor"/>
          </p:style>
        </p:sp>
        <p:sp>
          <p:nvSpPr>
            <p:cNvPr id="32" name="CustomShape 32"/>
            <p:cNvSpPr/>
            <p:nvPr/>
          </p:nvSpPr>
          <p:spPr>
            <a:xfrm>
              <a:off x="1897560" y="5675040"/>
              <a:ext cx="75240" cy="138240"/>
            </a:xfrm>
            <a:custGeom>
              <a:avLst/>
              <a:gdLst/>
              <a:ahLst/>
              <a:rect l="l" t="t"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style>
            <a:lnRef idx="0"/>
            <a:fillRef idx="0"/>
            <a:effectRef idx="0"/>
            <a:fontRef idx="minor"/>
          </p:style>
        </p:sp>
        <p:sp>
          <p:nvSpPr>
            <p:cNvPr id="33" name="CustomShape 33"/>
            <p:cNvSpPr/>
            <p:nvPr/>
          </p:nvSpPr>
          <p:spPr>
            <a:xfrm>
              <a:off x="2108520" y="5575320"/>
              <a:ext cx="63720" cy="190800"/>
            </a:xfrm>
            <a:custGeom>
              <a:avLst/>
              <a:gdLst/>
              <a:ahLst/>
              <a:rect l="l" t="t"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style>
            <a:lnRef idx="0"/>
            <a:fillRef idx="0"/>
            <a:effectRef idx="0"/>
            <a:fontRef idx="minor"/>
          </p:style>
        </p:sp>
        <p:sp>
          <p:nvSpPr>
            <p:cNvPr id="34" name="CustomShape 34"/>
            <p:cNvSpPr/>
            <p:nvPr/>
          </p:nvSpPr>
          <p:spPr>
            <a:xfrm>
              <a:off x="2323440" y="5505840"/>
              <a:ext cx="59040" cy="238680"/>
            </a:xfrm>
            <a:custGeom>
              <a:avLst/>
              <a:gdLst/>
              <a:ahLst/>
              <a:rect l="l" t="t"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style>
            <a:lnRef idx="0"/>
            <a:fillRef idx="0"/>
            <a:effectRef idx="0"/>
            <a:fontRef idx="minor"/>
          </p:style>
        </p:sp>
        <p:sp>
          <p:nvSpPr>
            <p:cNvPr id="35" name="CustomShape 35"/>
            <p:cNvSpPr/>
            <p:nvPr/>
          </p:nvSpPr>
          <p:spPr>
            <a:xfrm>
              <a:off x="2526840" y="5464080"/>
              <a:ext cx="91800" cy="282240"/>
            </a:xfrm>
            <a:custGeom>
              <a:avLst/>
              <a:gdLst/>
              <a:ahLst/>
              <a:rect l="l" t="t"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style>
            <a:lnRef idx="0"/>
            <a:fillRef idx="0"/>
            <a:effectRef idx="0"/>
            <a:fontRef idx="minor"/>
          </p:style>
        </p:sp>
        <p:sp>
          <p:nvSpPr>
            <p:cNvPr id="36" name="CustomShape 36"/>
            <p:cNvSpPr/>
            <p:nvPr/>
          </p:nvSpPr>
          <p:spPr>
            <a:xfrm>
              <a:off x="2725200" y="5451840"/>
              <a:ext cx="137160" cy="322920"/>
            </a:xfrm>
            <a:custGeom>
              <a:avLst/>
              <a:gdLst/>
              <a:ahLst/>
              <a:rect l="l" t="t"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style>
            <a:lnRef idx="0"/>
            <a:fillRef idx="0"/>
            <a:effectRef idx="0"/>
            <a:fontRef idx="minor"/>
          </p:style>
        </p:sp>
        <p:sp>
          <p:nvSpPr>
            <p:cNvPr id="37" name="CustomShape 37"/>
            <p:cNvSpPr/>
            <p:nvPr/>
          </p:nvSpPr>
          <p:spPr>
            <a:xfrm>
              <a:off x="2920680" y="5474520"/>
              <a:ext cx="189720" cy="353160"/>
            </a:xfrm>
            <a:custGeom>
              <a:avLst/>
              <a:gdLst/>
              <a:ahLst/>
              <a:rect l="l" t="t"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style>
            <a:lnRef idx="0"/>
            <a:fillRef idx="0"/>
            <a:effectRef idx="0"/>
            <a:fontRef idx="minor"/>
          </p:style>
        </p:sp>
        <p:sp>
          <p:nvSpPr>
            <p:cNvPr id="38" name="CustomShape 38"/>
            <p:cNvSpPr/>
            <p:nvPr/>
          </p:nvSpPr>
          <p:spPr>
            <a:xfrm>
              <a:off x="3112920" y="5531040"/>
              <a:ext cx="244800" cy="374760"/>
            </a:xfrm>
            <a:custGeom>
              <a:avLst/>
              <a:gdLst/>
              <a:ahLst/>
              <a:rect l="l" t="t"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style>
            <a:lnRef idx="0"/>
            <a:fillRef idx="0"/>
            <a:effectRef idx="0"/>
            <a:fontRef idx="minor"/>
          </p:style>
        </p:sp>
        <p:sp>
          <p:nvSpPr>
            <p:cNvPr id="39" name="CustomShape 39"/>
            <p:cNvSpPr/>
            <p:nvPr/>
          </p:nvSpPr>
          <p:spPr>
            <a:xfrm>
              <a:off x="3292560" y="5621760"/>
              <a:ext cx="308880" cy="386640"/>
            </a:xfrm>
            <a:custGeom>
              <a:avLst/>
              <a:gdLst/>
              <a:ahLst/>
              <a:rect l="l" t="t"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style>
            <a:lnRef idx="0"/>
            <a:fillRef idx="0"/>
            <a:effectRef idx="0"/>
            <a:fontRef idx="minor"/>
          </p:style>
        </p:sp>
      </p:grpSp>
      <p:sp>
        <p:nvSpPr>
          <p:cNvPr id="40" name="PlaceHolder 40"/>
          <p:cNvSpPr>
            <a:spLocks noGrp="1"/>
          </p:cNvSpPr>
          <p:nvPr>
            <p:ph type="title"/>
          </p:nvPr>
        </p:nvSpPr>
        <p:spPr>
          <a:xfrm>
            <a:off x="496080" y="320760"/>
            <a:ext cx="6806880" cy="2543040"/>
          </a:xfrm>
          <a:prstGeom prst="rect">
            <a:avLst/>
          </a:prstGeom>
        </p:spPr>
        <p:txBody>
          <a:bodyPr anchor="b">
            <a:noAutofit/>
          </a:bodyPr>
          <a:p>
            <a:pPr algn="ct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1" name="PlaceHolder 4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CustomShape 1"/>
          <p:cNvSpPr/>
          <p:nvPr/>
        </p:nvSpPr>
        <p:spPr>
          <a:xfrm>
            <a:off x="0" y="0"/>
            <a:ext cx="9143640" cy="1218960"/>
          </a:xfrm>
          <a:prstGeom prst="rect">
            <a:avLst/>
          </a:prstGeom>
          <a:solidFill>
            <a:schemeClr val="dk2"/>
          </a:solidFill>
          <a:ln>
            <a:noFill/>
          </a:ln>
        </p:spPr>
        <p:style>
          <a:lnRef idx="0"/>
          <a:fillRef idx="0"/>
          <a:effectRef idx="0"/>
          <a:fontRef idx="minor"/>
        </p:style>
      </p:sp>
      <p:grpSp>
        <p:nvGrpSpPr>
          <p:cNvPr id="79" name="Group 2"/>
          <p:cNvGrpSpPr/>
          <p:nvPr/>
        </p:nvGrpSpPr>
        <p:grpSpPr>
          <a:xfrm>
            <a:off x="7264440" y="365760"/>
            <a:ext cx="1553040" cy="487080"/>
            <a:chOff x="7264440" y="365760"/>
            <a:chExt cx="1553040" cy="487080"/>
          </a:xfrm>
        </p:grpSpPr>
        <p:sp>
          <p:nvSpPr>
            <p:cNvPr id="80" name="CustomShape 3"/>
            <p:cNvSpPr/>
            <p:nvPr/>
          </p:nvSpPr>
          <p:spPr>
            <a:xfrm>
              <a:off x="7264440" y="704880"/>
              <a:ext cx="148680" cy="144360"/>
            </a:xfrm>
            <a:custGeom>
              <a:avLst/>
              <a:gdLst/>
              <a:ahLst/>
              <a:rect l="l" t="t"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style>
            <a:lnRef idx="0"/>
            <a:fillRef idx="0"/>
            <a:effectRef idx="0"/>
            <a:fontRef idx="minor"/>
          </p:style>
        </p:sp>
        <p:sp>
          <p:nvSpPr>
            <p:cNvPr id="81" name="CustomShape 4"/>
            <p:cNvSpPr/>
            <p:nvPr/>
          </p:nvSpPr>
          <p:spPr>
            <a:xfrm>
              <a:off x="7450200" y="704880"/>
              <a:ext cx="131400" cy="144360"/>
            </a:xfrm>
            <a:custGeom>
              <a:avLst/>
              <a:gdLst/>
              <a:ahLst/>
              <a:rect l="l" t="t"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style>
            <a:lnRef idx="0"/>
            <a:fillRef idx="0"/>
            <a:effectRef idx="0"/>
            <a:fontRef idx="minor"/>
          </p:style>
        </p:sp>
        <p:sp>
          <p:nvSpPr>
            <p:cNvPr id="82" name="CustomShape 5"/>
            <p:cNvSpPr/>
            <p:nvPr/>
          </p:nvSpPr>
          <p:spPr>
            <a:xfrm>
              <a:off x="7613280" y="704880"/>
              <a:ext cx="153720" cy="144360"/>
            </a:xfrm>
            <a:custGeom>
              <a:avLst/>
              <a:gdLst/>
              <a:ahLst/>
              <a:rect l="l" t="t"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style>
            <a:lnRef idx="0"/>
            <a:fillRef idx="0"/>
            <a:effectRef idx="0"/>
            <a:fontRef idx="minor"/>
          </p:style>
        </p:sp>
        <p:sp>
          <p:nvSpPr>
            <p:cNvPr id="83" name="CustomShape 6"/>
            <p:cNvSpPr/>
            <p:nvPr/>
          </p:nvSpPr>
          <p:spPr>
            <a:xfrm>
              <a:off x="7767720" y="704880"/>
              <a:ext cx="172800" cy="144360"/>
            </a:xfrm>
            <a:custGeom>
              <a:avLst/>
              <a:gdLst/>
              <a:ahLst/>
              <a:rect l="l" t="t"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style>
            <a:lnRef idx="0"/>
            <a:fillRef idx="0"/>
            <a:effectRef idx="0"/>
            <a:fontRef idx="minor"/>
          </p:style>
        </p:sp>
        <p:sp>
          <p:nvSpPr>
            <p:cNvPr id="84" name="CustomShape 7"/>
            <p:cNvSpPr/>
            <p:nvPr/>
          </p:nvSpPr>
          <p:spPr>
            <a:xfrm>
              <a:off x="7934400" y="704880"/>
              <a:ext cx="157680" cy="144360"/>
            </a:xfrm>
            <a:custGeom>
              <a:avLst/>
              <a:gdLst/>
              <a:ahLst/>
              <a:rect l="l" t="t"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style>
            <a:lnRef idx="0"/>
            <a:fillRef idx="0"/>
            <a:effectRef idx="0"/>
            <a:fontRef idx="minor"/>
          </p:style>
        </p:sp>
        <p:sp>
          <p:nvSpPr>
            <p:cNvPr id="85" name="CustomShape 8"/>
            <p:cNvSpPr/>
            <p:nvPr/>
          </p:nvSpPr>
          <p:spPr>
            <a:xfrm>
              <a:off x="8122680" y="704880"/>
              <a:ext cx="153720" cy="147960"/>
            </a:xfrm>
            <a:custGeom>
              <a:avLst/>
              <a:gdLst/>
              <a:ahLst/>
              <a:rect l="l" t="t"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style>
            <a:lnRef idx="0"/>
            <a:fillRef idx="0"/>
            <a:effectRef idx="0"/>
            <a:fontRef idx="minor"/>
          </p:style>
        </p:sp>
        <p:sp>
          <p:nvSpPr>
            <p:cNvPr id="86" name="CustomShape 9"/>
            <p:cNvSpPr/>
            <p:nvPr/>
          </p:nvSpPr>
          <p:spPr>
            <a:xfrm>
              <a:off x="8321760" y="704880"/>
              <a:ext cx="147960" cy="144360"/>
            </a:xfrm>
            <a:custGeom>
              <a:avLst/>
              <a:gdLst/>
              <a:ahLst/>
              <a:rect l="l" t="t"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style>
            <a:lnRef idx="0"/>
            <a:fillRef idx="0"/>
            <a:effectRef idx="0"/>
            <a:fontRef idx="minor"/>
          </p:style>
        </p:sp>
        <p:sp>
          <p:nvSpPr>
            <p:cNvPr id="87" name="CustomShape 10"/>
            <p:cNvSpPr/>
            <p:nvPr/>
          </p:nvSpPr>
          <p:spPr>
            <a:xfrm>
              <a:off x="8507520" y="704880"/>
              <a:ext cx="131400" cy="144360"/>
            </a:xfrm>
            <a:custGeom>
              <a:avLst/>
              <a:gdLst/>
              <a:ahLst/>
              <a:rect l="l" t="t"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style>
            <a:lnRef idx="0"/>
            <a:fillRef idx="0"/>
            <a:effectRef idx="0"/>
            <a:fontRef idx="minor"/>
          </p:style>
        </p:sp>
        <p:sp>
          <p:nvSpPr>
            <p:cNvPr id="88" name="CustomShape 11"/>
            <p:cNvSpPr/>
            <p:nvPr/>
          </p:nvSpPr>
          <p:spPr>
            <a:xfrm>
              <a:off x="7786080" y="618840"/>
              <a:ext cx="25560" cy="24480"/>
            </a:xfrm>
            <a:custGeom>
              <a:avLst/>
              <a:gdLst/>
              <a:ahLst/>
              <a:rect l="l" t="t"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style>
            <a:lnRef idx="0"/>
            <a:fillRef idx="0"/>
            <a:effectRef idx="0"/>
            <a:fontRef idx="minor"/>
          </p:style>
        </p:sp>
        <p:sp>
          <p:nvSpPr>
            <p:cNvPr id="89" name="CustomShape 12"/>
            <p:cNvSpPr/>
            <p:nvPr/>
          </p:nvSpPr>
          <p:spPr>
            <a:xfrm>
              <a:off x="7868520" y="539280"/>
              <a:ext cx="36720" cy="44280"/>
            </a:xfrm>
            <a:custGeom>
              <a:avLst/>
              <a:gdLst/>
              <a:ahLst/>
              <a:rect l="l" t="t"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style>
            <a:lnRef idx="0"/>
            <a:fillRef idx="0"/>
            <a:effectRef idx="0"/>
            <a:fontRef idx="minor"/>
          </p:style>
        </p:sp>
        <p:sp>
          <p:nvSpPr>
            <p:cNvPr id="90" name="CustomShape 13"/>
            <p:cNvSpPr/>
            <p:nvPr/>
          </p:nvSpPr>
          <p:spPr>
            <a:xfrm>
              <a:off x="7965360" y="477360"/>
              <a:ext cx="37440" cy="69120"/>
            </a:xfrm>
            <a:custGeom>
              <a:avLst/>
              <a:gdLst/>
              <a:ahLst/>
              <a:rect l="l" t="t"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style>
            <a:lnRef idx="0"/>
            <a:fillRef idx="0"/>
            <a:effectRef idx="0"/>
            <a:fontRef idx="minor"/>
          </p:style>
        </p:sp>
        <p:sp>
          <p:nvSpPr>
            <p:cNvPr id="91" name="CustomShape 14"/>
            <p:cNvSpPr/>
            <p:nvPr/>
          </p:nvSpPr>
          <p:spPr>
            <a:xfrm>
              <a:off x="8070840" y="427680"/>
              <a:ext cx="31680" cy="95040"/>
            </a:xfrm>
            <a:custGeom>
              <a:avLst/>
              <a:gdLst/>
              <a:ahLst/>
              <a:rect l="l" t="t"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style>
            <a:lnRef idx="0"/>
            <a:fillRef idx="0"/>
            <a:effectRef idx="0"/>
            <a:fontRef idx="minor"/>
          </p:style>
        </p:sp>
        <p:sp>
          <p:nvSpPr>
            <p:cNvPr id="92" name="CustomShape 15"/>
            <p:cNvSpPr/>
            <p:nvPr/>
          </p:nvSpPr>
          <p:spPr>
            <a:xfrm>
              <a:off x="8178480" y="392760"/>
              <a:ext cx="29160" cy="119160"/>
            </a:xfrm>
            <a:custGeom>
              <a:avLst/>
              <a:gdLst/>
              <a:ahLst/>
              <a:rect l="l" t="t"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style>
            <a:lnRef idx="0"/>
            <a:fillRef idx="0"/>
            <a:effectRef idx="0"/>
            <a:fontRef idx="minor"/>
          </p:style>
        </p:sp>
        <p:sp>
          <p:nvSpPr>
            <p:cNvPr id="93" name="CustomShape 16"/>
            <p:cNvSpPr/>
            <p:nvPr/>
          </p:nvSpPr>
          <p:spPr>
            <a:xfrm>
              <a:off x="8280000" y="371880"/>
              <a:ext cx="45720" cy="141120"/>
            </a:xfrm>
            <a:custGeom>
              <a:avLst/>
              <a:gdLst/>
              <a:ahLst/>
              <a:rect l="l" t="t"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style>
            <a:lnRef idx="0"/>
            <a:fillRef idx="0"/>
            <a:effectRef idx="0"/>
            <a:fontRef idx="minor"/>
          </p:style>
        </p:sp>
        <p:sp>
          <p:nvSpPr>
            <p:cNvPr id="94" name="CustomShape 17"/>
            <p:cNvSpPr/>
            <p:nvPr/>
          </p:nvSpPr>
          <p:spPr>
            <a:xfrm>
              <a:off x="8379360" y="365760"/>
              <a:ext cx="68400" cy="161280"/>
            </a:xfrm>
            <a:custGeom>
              <a:avLst/>
              <a:gdLst/>
              <a:ahLst/>
              <a:rect l="l" t="t"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style>
            <a:lnRef idx="0"/>
            <a:fillRef idx="0"/>
            <a:effectRef idx="0"/>
            <a:fontRef idx="minor"/>
          </p:style>
        </p:sp>
        <p:sp>
          <p:nvSpPr>
            <p:cNvPr id="95" name="CustomShape 18"/>
            <p:cNvSpPr/>
            <p:nvPr/>
          </p:nvSpPr>
          <p:spPr>
            <a:xfrm>
              <a:off x="8477280" y="376920"/>
              <a:ext cx="94680" cy="176400"/>
            </a:xfrm>
            <a:custGeom>
              <a:avLst/>
              <a:gdLst/>
              <a:ahLst/>
              <a:rect l="l" t="t"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style>
            <a:lnRef idx="0"/>
            <a:fillRef idx="0"/>
            <a:effectRef idx="0"/>
            <a:fontRef idx="minor"/>
          </p:style>
        </p:sp>
        <p:sp>
          <p:nvSpPr>
            <p:cNvPr id="96" name="CustomShape 19"/>
            <p:cNvSpPr/>
            <p:nvPr/>
          </p:nvSpPr>
          <p:spPr>
            <a:xfrm>
              <a:off x="8573400" y="405360"/>
              <a:ext cx="122040" cy="187200"/>
            </a:xfrm>
            <a:custGeom>
              <a:avLst/>
              <a:gdLst/>
              <a:ahLst/>
              <a:rect l="l" t="t"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style>
            <a:lnRef idx="0"/>
            <a:fillRef idx="0"/>
            <a:effectRef idx="0"/>
            <a:fontRef idx="minor"/>
          </p:style>
        </p:sp>
        <p:sp>
          <p:nvSpPr>
            <p:cNvPr id="97" name="CustomShape 20"/>
            <p:cNvSpPr/>
            <p:nvPr/>
          </p:nvSpPr>
          <p:spPr>
            <a:xfrm>
              <a:off x="8663040" y="450720"/>
              <a:ext cx="154440" cy="193320"/>
            </a:xfrm>
            <a:custGeom>
              <a:avLst/>
              <a:gdLst/>
              <a:ahLst/>
              <a:rect l="l" t="t"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style>
            <a:lnRef idx="0"/>
            <a:fillRef idx="0"/>
            <a:effectRef idx="0"/>
            <a:fontRef idx="minor"/>
          </p:style>
        </p:sp>
      </p:grpSp>
      <p:sp>
        <p:nvSpPr>
          <p:cNvPr id="98" name="PlaceHolder 21"/>
          <p:cNvSpPr>
            <a:spLocks noGrp="1"/>
          </p:cNvSpPr>
          <p:nvPr>
            <p:ph type="title"/>
          </p:nvPr>
        </p:nvSpPr>
        <p:spPr>
          <a:xfrm>
            <a:off x="380160" y="-5040"/>
            <a:ext cx="6222240" cy="1223640"/>
          </a:xfrm>
          <a:prstGeom prst="rect">
            <a:avLst/>
          </a:prstGeom>
        </p:spPr>
        <p:txBody>
          <a:bodyPr anchor="ctr">
            <a:noAutofit/>
          </a:bodyPr>
          <a:p>
            <a:pPr algn="ct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99" name="PlaceHolder 22"/>
          <p:cNvSpPr>
            <a:spLocks noGrp="1"/>
          </p:cNvSpPr>
          <p:nvPr>
            <p:ph type="body"/>
          </p:nvPr>
        </p:nvSpPr>
        <p:spPr>
          <a:xfrm>
            <a:off x="380160" y="1481400"/>
            <a:ext cx="8383680" cy="4525560"/>
          </a:xfrm>
          <a:prstGeom prst="rect">
            <a:avLst/>
          </a:prstGeom>
        </p:spPr>
        <p:txBody>
          <a:bodyPr>
            <a:noAutofit/>
          </a:bodyPr>
          <a:p>
            <a:pPr marL="432000" indent="-324000" algn="ctr">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00" name="PlaceHolder 23"/>
          <p:cNvSpPr>
            <a:spLocks noGrp="1"/>
          </p:cNvSpPr>
          <p:nvPr>
            <p:ph type="sldNum"/>
          </p:nvPr>
        </p:nvSpPr>
        <p:spPr>
          <a:xfrm>
            <a:off x="8122680" y="6363720"/>
            <a:ext cx="861480" cy="364680"/>
          </a:xfrm>
          <a:prstGeom prst="rect">
            <a:avLst/>
          </a:prstGeom>
        </p:spPr>
        <p:txBody>
          <a:bodyPr anchor="ctr">
            <a:noAutofit/>
          </a:bodyPr>
          <a:p>
            <a:pPr algn="r">
              <a:lnSpc>
                <a:spcPct val="100000"/>
              </a:lnSpc>
              <a:tabLst>
                <a:tab algn="l" pos="0"/>
              </a:tabLst>
            </a:pPr>
            <a:fld id="{F0D23858-8104-435D-8EC4-B02419F04CF3}" type="slidenum">
              <a:rPr b="0" lang="en-US" sz="1200" spc="-1" strike="noStrike">
                <a:solidFill>
                  <a:srgbClr val="a0a1a0"/>
                </a:solidFill>
                <a:latin typeface="Arial"/>
                <a:ea typeface="Arial"/>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CustomShape 1"/>
          <p:cNvSpPr/>
          <p:nvPr/>
        </p:nvSpPr>
        <p:spPr>
          <a:xfrm>
            <a:off x="0" y="0"/>
            <a:ext cx="9143640" cy="1218960"/>
          </a:xfrm>
          <a:prstGeom prst="rect">
            <a:avLst/>
          </a:prstGeom>
          <a:solidFill>
            <a:schemeClr val="dk2"/>
          </a:solidFill>
          <a:ln>
            <a:noFill/>
          </a:ln>
        </p:spPr>
        <p:style>
          <a:lnRef idx="0"/>
          <a:fillRef idx="0"/>
          <a:effectRef idx="0"/>
          <a:fontRef idx="minor"/>
        </p:style>
      </p:sp>
      <p:grpSp>
        <p:nvGrpSpPr>
          <p:cNvPr id="138" name="Group 2"/>
          <p:cNvGrpSpPr/>
          <p:nvPr/>
        </p:nvGrpSpPr>
        <p:grpSpPr>
          <a:xfrm>
            <a:off x="7264440" y="365760"/>
            <a:ext cx="1553040" cy="487080"/>
            <a:chOff x="7264440" y="365760"/>
            <a:chExt cx="1553040" cy="487080"/>
          </a:xfrm>
        </p:grpSpPr>
        <p:sp>
          <p:nvSpPr>
            <p:cNvPr id="139" name="CustomShape 3"/>
            <p:cNvSpPr/>
            <p:nvPr/>
          </p:nvSpPr>
          <p:spPr>
            <a:xfrm>
              <a:off x="7264440" y="704880"/>
              <a:ext cx="148680" cy="144360"/>
            </a:xfrm>
            <a:custGeom>
              <a:avLst/>
              <a:gdLst/>
              <a:ahLst/>
              <a:rect l="l" t="t"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style>
            <a:lnRef idx="0"/>
            <a:fillRef idx="0"/>
            <a:effectRef idx="0"/>
            <a:fontRef idx="minor"/>
          </p:style>
        </p:sp>
        <p:sp>
          <p:nvSpPr>
            <p:cNvPr id="140" name="CustomShape 4"/>
            <p:cNvSpPr/>
            <p:nvPr/>
          </p:nvSpPr>
          <p:spPr>
            <a:xfrm>
              <a:off x="7450200" y="704880"/>
              <a:ext cx="131400" cy="144360"/>
            </a:xfrm>
            <a:custGeom>
              <a:avLst/>
              <a:gdLst/>
              <a:ahLst/>
              <a:rect l="l" t="t"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style>
            <a:lnRef idx="0"/>
            <a:fillRef idx="0"/>
            <a:effectRef idx="0"/>
            <a:fontRef idx="minor"/>
          </p:style>
        </p:sp>
        <p:sp>
          <p:nvSpPr>
            <p:cNvPr id="141" name="CustomShape 5"/>
            <p:cNvSpPr/>
            <p:nvPr/>
          </p:nvSpPr>
          <p:spPr>
            <a:xfrm>
              <a:off x="7613280" y="704880"/>
              <a:ext cx="153720" cy="144360"/>
            </a:xfrm>
            <a:custGeom>
              <a:avLst/>
              <a:gdLst/>
              <a:ahLst/>
              <a:rect l="l" t="t"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style>
            <a:lnRef idx="0"/>
            <a:fillRef idx="0"/>
            <a:effectRef idx="0"/>
            <a:fontRef idx="minor"/>
          </p:style>
        </p:sp>
        <p:sp>
          <p:nvSpPr>
            <p:cNvPr id="142" name="CustomShape 6"/>
            <p:cNvSpPr/>
            <p:nvPr/>
          </p:nvSpPr>
          <p:spPr>
            <a:xfrm>
              <a:off x="7767720" y="704880"/>
              <a:ext cx="172800" cy="144360"/>
            </a:xfrm>
            <a:custGeom>
              <a:avLst/>
              <a:gdLst/>
              <a:ahLst/>
              <a:rect l="l" t="t"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style>
            <a:lnRef idx="0"/>
            <a:fillRef idx="0"/>
            <a:effectRef idx="0"/>
            <a:fontRef idx="minor"/>
          </p:style>
        </p:sp>
        <p:sp>
          <p:nvSpPr>
            <p:cNvPr id="143" name="CustomShape 7"/>
            <p:cNvSpPr/>
            <p:nvPr/>
          </p:nvSpPr>
          <p:spPr>
            <a:xfrm>
              <a:off x="7934400" y="704880"/>
              <a:ext cx="157680" cy="144360"/>
            </a:xfrm>
            <a:custGeom>
              <a:avLst/>
              <a:gdLst/>
              <a:ahLst/>
              <a:rect l="l" t="t"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style>
            <a:lnRef idx="0"/>
            <a:fillRef idx="0"/>
            <a:effectRef idx="0"/>
            <a:fontRef idx="minor"/>
          </p:style>
        </p:sp>
        <p:sp>
          <p:nvSpPr>
            <p:cNvPr id="144" name="CustomShape 8"/>
            <p:cNvSpPr/>
            <p:nvPr/>
          </p:nvSpPr>
          <p:spPr>
            <a:xfrm>
              <a:off x="8122680" y="704880"/>
              <a:ext cx="153720" cy="147960"/>
            </a:xfrm>
            <a:custGeom>
              <a:avLst/>
              <a:gdLst/>
              <a:ahLst/>
              <a:rect l="l" t="t"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style>
            <a:lnRef idx="0"/>
            <a:fillRef idx="0"/>
            <a:effectRef idx="0"/>
            <a:fontRef idx="minor"/>
          </p:style>
        </p:sp>
        <p:sp>
          <p:nvSpPr>
            <p:cNvPr id="145" name="CustomShape 9"/>
            <p:cNvSpPr/>
            <p:nvPr/>
          </p:nvSpPr>
          <p:spPr>
            <a:xfrm>
              <a:off x="8321760" y="704880"/>
              <a:ext cx="147960" cy="144360"/>
            </a:xfrm>
            <a:custGeom>
              <a:avLst/>
              <a:gdLst/>
              <a:ahLst/>
              <a:rect l="l" t="t"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style>
            <a:lnRef idx="0"/>
            <a:fillRef idx="0"/>
            <a:effectRef idx="0"/>
            <a:fontRef idx="minor"/>
          </p:style>
        </p:sp>
        <p:sp>
          <p:nvSpPr>
            <p:cNvPr id="146" name="CustomShape 10"/>
            <p:cNvSpPr/>
            <p:nvPr/>
          </p:nvSpPr>
          <p:spPr>
            <a:xfrm>
              <a:off x="8507520" y="704880"/>
              <a:ext cx="131400" cy="144360"/>
            </a:xfrm>
            <a:custGeom>
              <a:avLst/>
              <a:gdLst/>
              <a:ahLst/>
              <a:rect l="l" t="t"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style>
            <a:lnRef idx="0"/>
            <a:fillRef idx="0"/>
            <a:effectRef idx="0"/>
            <a:fontRef idx="minor"/>
          </p:style>
        </p:sp>
        <p:sp>
          <p:nvSpPr>
            <p:cNvPr id="147" name="CustomShape 11"/>
            <p:cNvSpPr/>
            <p:nvPr/>
          </p:nvSpPr>
          <p:spPr>
            <a:xfrm>
              <a:off x="7786080" y="618840"/>
              <a:ext cx="25560" cy="24480"/>
            </a:xfrm>
            <a:custGeom>
              <a:avLst/>
              <a:gdLst/>
              <a:ahLst/>
              <a:rect l="l" t="t"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style>
            <a:lnRef idx="0"/>
            <a:fillRef idx="0"/>
            <a:effectRef idx="0"/>
            <a:fontRef idx="minor"/>
          </p:style>
        </p:sp>
        <p:sp>
          <p:nvSpPr>
            <p:cNvPr id="148" name="CustomShape 12"/>
            <p:cNvSpPr/>
            <p:nvPr/>
          </p:nvSpPr>
          <p:spPr>
            <a:xfrm>
              <a:off x="7868520" y="539280"/>
              <a:ext cx="36720" cy="44280"/>
            </a:xfrm>
            <a:custGeom>
              <a:avLst/>
              <a:gdLst/>
              <a:ahLst/>
              <a:rect l="l" t="t"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style>
            <a:lnRef idx="0"/>
            <a:fillRef idx="0"/>
            <a:effectRef idx="0"/>
            <a:fontRef idx="minor"/>
          </p:style>
        </p:sp>
        <p:sp>
          <p:nvSpPr>
            <p:cNvPr id="149" name="CustomShape 13"/>
            <p:cNvSpPr/>
            <p:nvPr/>
          </p:nvSpPr>
          <p:spPr>
            <a:xfrm>
              <a:off x="7965360" y="477360"/>
              <a:ext cx="37440" cy="69120"/>
            </a:xfrm>
            <a:custGeom>
              <a:avLst/>
              <a:gdLst/>
              <a:ahLst/>
              <a:rect l="l" t="t"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style>
            <a:lnRef idx="0"/>
            <a:fillRef idx="0"/>
            <a:effectRef idx="0"/>
            <a:fontRef idx="minor"/>
          </p:style>
        </p:sp>
        <p:sp>
          <p:nvSpPr>
            <p:cNvPr id="150" name="CustomShape 14"/>
            <p:cNvSpPr/>
            <p:nvPr/>
          </p:nvSpPr>
          <p:spPr>
            <a:xfrm>
              <a:off x="8070840" y="427680"/>
              <a:ext cx="31680" cy="95040"/>
            </a:xfrm>
            <a:custGeom>
              <a:avLst/>
              <a:gdLst/>
              <a:ahLst/>
              <a:rect l="l" t="t"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style>
            <a:lnRef idx="0"/>
            <a:fillRef idx="0"/>
            <a:effectRef idx="0"/>
            <a:fontRef idx="minor"/>
          </p:style>
        </p:sp>
        <p:sp>
          <p:nvSpPr>
            <p:cNvPr id="151" name="CustomShape 15"/>
            <p:cNvSpPr/>
            <p:nvPr/>
          </p:nvSpPr>
          <p:spPr>
            <a:xfrm>
              <a:off x="8178480" y="392760"/>
              <a:ext cx="29160" cy="119160"/>
            </a:xfrm>
            <a:custGeom>
              <a:avLst/>
              <a:gdLst/>
              <a:ahLst/>
              <a:rect l="l" t="t"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style>
            <a:lnRef idx="0"/>
            <a:fillRef idx="0"/>
            <a:effectRef idx="0"/>
            <a:fontRef idx="minor"/>
          </p:style>
        </p:sp>
        <p:sp>
          <p:nvSpPr>
            <p:cNvPr id="152" name="CustomShape 16"/>
            <p:cNvSpPr/>
            <p:nvPr/>
          </p:nvSpPr>
          <p:spPr>
            <a:xfrm>
              <a:off x="8280000" y="371880"/>
              <a:ext cx="45720" cy="141120"/>
            </a:xfrm>
            <a:custGeom>
              <a:avLst/>
              <a:gdLst/>
              <a:ahLst/>
              <a:rect l="l" t="t"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style>
            <a:lnRef idx="0"/>
            <a:fillRef idx="0"/>
            <a:effectRef idx="0"/>
            <a:fontRef idx="minor"/>
          </p:style>
        </p:sp>
        <p:sp>
          <p:nvSpPr>
            <p:cNvPr id="153" name="CustomShape 17"/>
            <p:cNvSpPr/>
            <p:nvPr/>
          </p:nvSpPr>
          <p:spPr>
            <a:xfrm>
              <a:off x="8379360" y="365760"/>
              <a:ext cx="68400" cy="161280"/>
            </a:xfrm>
            <a:custGeom>
              <a:avLst/>
              <a:gdLst/>
              <a:ahLst/>
              <a:rect l="l" t="t"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style>
            <a:lnRef idx="0"/>
            <a:fillRef idx="0"/>
            <a:effectRef idx="0"/>
            <a:fontRef idx="minor"/>
          </p:style>
        </p:sp>
        <p:sp>
          <p:nvSpPr>
            <p:cNvPr id="154" name="CustomShape 18"/>
            <p:cNvSpPr/>
            <p:nvPr/>
          </p:nvSpPr>
          <p:spPr>
            <a:xfrm>
              <a:off x="8477280" y="376920"/>
              <a:ext cx="94680" cy="176400"/>
            </a:xfrm>
            <a:custGeom>
              <a:avLst/>
              <a:gdLst/>
              <a:ahLst/>
              <a:rect l="l" t="t"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style>
            <a:lnRef idx="0"/>
            <a:fillRef idx="0"/>
            <a:effectRef idx="0"/>
            <a:fontRef idx="minor"/>
          </p:style>
        </p:sp>
        <p:sp>
          <p:nvSpPr>
            <p:cNvPr id="155" name="CustomShape 19"/>
            <p:cNvSpPr/>
            <p:nvPr/>
          </p:nvSpPr>
          <p:spPr>
            <a:xfrm>
              <a:off x="8573400" y="405360"/>
              <a:ext cx="122040" cy="187200"/>
            </a:xfrm>
            <a:custGeom>
              <a:avLst/>
              <a:gdLst/>
              <a:ahLst/>
              <a:rect l="l" t="t"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style>
            <a:lnRef idx="0"/>
            <a:fillRef idx="0"/>
            <a:effectRef idx="0"/>
            <a:fontRef idx="minor"/>
          </p:style>
        </p:sp>
        <p:sp>
          <p:nvSpPr>
            <p:cNvPr id="156" name="CustomShape 20"/>
            <p:cNvSpPr/>
            <p:nvPr/>
          </p:nvSpPr>
          <p:spPr>
            <a:xfrm>
              <a:off x="8663040" y="450720"/>
              <a:ext cx="154440" cy="193320"/>
            </a:xfrm>
            <a:custGeom>
              <a:avLst/>
              <a:gdLst/>
              <a:ahLst/>
              <a:rect l="l" t="t"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style>
            <a:lnRef idx="0"/>
            <a:fillRef idx="0"/>
            <a:effectRef idx="0"/>
            <a:fontRef idx="minor"/>
          </p:style>
        </p:sp>
      </p:grpSp>
      <p:sp>
        <p:nvSpPr>
          <p:cNvPr id="157" name="CustomShape 21"/>
          <p:cNvSpPr/>
          <p:nvPr/>
        </p:nvSpPr>
        <p:spPr>
          <a:xfrm flipH="1" rot="10800000">
            <a:off x="-360" y="1219680"/>
            <a:ext cx="9143640" cy="5638320"/>
          </a:xfrm>
          <a:prstGeom prst="rect">
            <a:avLst/>
          </a:prstGeom>
          <a:solidFill>
            <a:schemeClr val="dk2"/>
          </a:solidFill>
          <a:ln>
            <a:noFill/>
          </a:ln>
        </p:spPr>
        <p:style>
          <a:lnRef idx="0"/>
          <a:fillRef idx="0"/>
          <a:effectRef idx="0"/>
          <a:fontRef idx="minor"/>
        </p:style>
      </p:sp>
      <p:sp>
        <p:nvSpPr>
          <p:cNvPr id="158" name="CustomShape 22"/>
          <p:cNvSpPr/>
          <p:nvPr/>
        </p:nvSpPr>
        <p:spPr>
          <a:xfrm>
            <a:off x="0" y="0"/>
            <a:ext cx="9143640" cy="1218960"/>
          </a:xfrm>
          <a:prstGeom prst="rect">
            <a:avLst/>
          </a:prstGeom>
          <a:solidFill>
            <a:schemeClr val="lt1"/>
          </a:solidFill>
          <a:ln>
            <a:noFill/>
          </a:ln>
        </p:spPr>
        <p:style>
          <a:lnRef idx="0"/>
          <a:fillRef idx="0"/>
          <a:effectRef idx="0"/>
          <a:fontRef idx="minor"/>
        </p:style>
      </p:sp>
      <p:sp>
        <p:nvSpPr>
          <p:cNvPr id="159" name="PlaceHolder 23"/>
          <p:cNvSpPr>
            <a:spLocks noGrp="1"/>
          </p:cNvSpPr>
          <p:nvPr>
            <p:ph type="title"/>
          </p:nvPr>
        </p:nvSpPr>
        <p:spPr>
          <a:xfrm>
            <a:off x="380160" y="-5040"/>
            <a:ext cx="6222240" cy="1223640"/>
          </a:xfrm>
          <a:prstGeom prst="rect">
            <a:avLst/>
          </a:prstGeom>
        </p:spPr>
        <p:txBody>
          <a:bodyPr anchor="ctr">
            <a:noAutofit/>
          </a:bodyPr>
          <a:p>
            <a:pPr algn="ct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160" name="PlaceHolder 24"/>
          <p:cNvSpPr>
            <a:spLocks noGrp="1"/>
          </p:cNvSpPr>
          <p:nvPr>
            <p:ph type="sldNum"/>
          </p:nvPr>
        </p:nvSpPr>
        <p:spPr>
          <a:xfrm>
            <a:off x="8122680" y="6363720"/>
            <a:ext cx="861480" cy="364680"/>
          </a:xfrm>
          <a:prstGeom prst="rect">
            <a:avLst/>
          </a:prstGeom>
        </p:spPr>
        <p:txBody>
          <a:bodyPr anchor="ctr">
            <a:noAutofit/>
          </a:bodyPr>
          <a:p>
            <a:pPr algn="r">
              <a:lnSpc>
                <a:spcPct val="100000"/>
              </a:lnSpc>
              <a:tabLst>
                <a:tab algn="l" pos="0"/>
              </a:tabLst>
            </a:pPr>
            <a:fld id="{DC1AA4D8-3AC4-4D06-967F-5AE289948505}" type="slidenum">
              <a:rPr b="0" lang="en-US" sz="1200" spc="-1" strike="noStrike">
                <a:solidFill>
                  <a:srgbClr val="a0a1a0"/>
                </a:solidFill>
                <a:latin typeface="Arial"/>
                <a:ea typeface="Arial"/>
              </a:rPr>
              <a:t>&lt;number&gt;</a:t>
            </a:fld>
            <a:endParaRPr b="0" lang="en-US" sz="1200" spc="-1" strike="noStrike">
              <a:latin typeface="Times New Roman"/>
            </a:endParaRPr>
          </a:p>
        </p:txBody>
      </p:sp>
      <p:grpSp>
        <p:nvGrpSpPr>
          <p:cNvPr id="161" name="Group 25"/>
          <p:cNvGrpSpPr/>
          <p:nvPr/>
        </p:nvGrpSpPr>
        <p:grpSpPr>
          <a:xfrm>
            <a:off x="7264440" y="365760"/>
            <a:ext cx="1553040" cy="487080"/>
            <a:chOff x="7264440" y="365760"/>
            <a:chExt cx="1553040" cy="487080"/>
          </a:xfrm>
        </p:grpSpPr>
        <p:sp>
          <p:nvSpPr>
            <p:cNvPr id="162" name="CustomShape 26"/>
            <p:cNvSpPr/>
            <p:nvPr/>
          </p:nvSpPr>
          <p:spPr>
            <a:xfrm>
              <a:off x="7264440" y="704880"/>
              <a:ext cx="148680" cy="144360"/>
            </a:xfrm>
            <a:custGeom>
              <a:avLst/>
              <a:gdLst/>
              <a:ahLst/>
              <a:rect l="l" t="t"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style>
            <a:lnRef idx="0"/>
            <a:fillRef idx="0"/>
            <a:effectRef idx="0"/>
            <a:fontRef idx="minor"/>
          </p:style>
        </p:sp>
        <p:sp>
          <p:nvSpPr>
            <p:cNvPr id="163" name="CustomShape 27"/>
            <p:cNvSpPr/>
            <p:nvPr/>
          </p:nvSpPr>
          <p:spPr>
            <a:xfrm>
              <a:off x="7450200" y="704880"/>
              <a:ext cx="131400" cy="144360"/>
            </a:xfrm>
            <a:custGeom>
              <a:avLst/>
              <a:gdLst/>
              <a:ahLst/>
              <a:rect l="l" t="t"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style>
            <a:lnRef idx="0"/>
            <a:fillRef idx="0"/>
            <a:effectRef idx="0"/>
            <a:fontRef idx="minor"/>
          </p:style>
        </p:sp>
        <p:sp>
          <p:nvSpPr>
            <p:cNvPr id="164" name="CustomShape 28"/>
            <p:cNvSpPr/>
            <p:nvPr/>
          </p:nvSpPr>
          <p:spPr>
            <a:xfrm>
              <a:off x="7613280" y="704880"/>
              <a:ext cx="153720" cy="144360"/>
            </a:xfrm>
            <a:custGeom>
              <a:avLst/>
              <a:gdLst/>
              <a:ahLst/>
              <a:rect l="l" t="t"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style>
            <a:lnRef idx="0"/>
            <a:fillRef idx="0"/>
            <a:effectRef idx="0"/>
            <a:fontRef idx="minor"/>
          </p:style>
        </p:sp>
        <p:sp>
          <p:nvSpPr>
            <p:cNvPr id="165" name="CustomShape 29"/>
            <p:cNvSpPr/>
            <p:nvPr/>
          </p:nvSpPr>
          <p:spPr>
            <a:xfrm>
              <a:off x="7767720" y="704880"/>
              <a:ext cx="172800" cy="144360"/>
            </a:xfrm>
            <a:custGeom>
              <a:avLst/>
              <a:gdLst/>
              <a:ahLst/>
              <a:rect l="l" t="t"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style>
            <a:lnRef idx="0"/>
            <a:fillRef idx="0"/>
            <a:effectRef idx="0"/>
            <a:fontRef idx="minor"/>
          </p:style>
        </p:sp>
        <p:sp>
          <p:nvSpPr>
            <p:cNvPr id="166" name="CustomShape 30"/>
            <p:cNvSpPr/>
            <p:nvPr/>
          </p:nvSpPr>
          <p:spPr>
            <a:xfrm>
              <a:off x="7934400" y="704880"/>
              <a:ext cx="157680" cy="144360"/>
            </a:xfrm>
            <a:custGeom>
              <a:avLst/>
              <a:gdLst/>
              <a:ahLst/>
              <a:rect l="l" t="t"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style>
            <a:lnRef idx="0"/>
            <a:fillRef idx="0"/>
            <a:effectRef idx="0"/>
            <a:fontRef idx="minor"/>
          </p:style>
        </p:sp>
        <p:sp>
          <p:nvSpPr>
            <p:cNvPr id="167" name="CustomShape 31"/>
            <p:cNvSpPr/>
            <p:nvPr/>
          </p:nvSpPr>
          <p:spPr>
            <a:xfrm>
              <a:off x="8122680" y="704880"/>
              <a:ext cx="153720" cy="147960"/>
            </a:xfrm>
            <a:custGeom>
              <a:avLst/>
              <a:gdLst/>
              <a:ahLst/>
              <a:rect l="l" t="t"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style>
            <a:lnRef idx="0"/>
            <a:fillRef idx="0"/>
            <a:effectRef idx="0"/>
            <a:fontRef idx="minor"/>
          </p:style>
        </p:sp>
        <p:sp>
          <p:nvSpPr>
            <p:cNvPr id="168" name="CustomShape 32"/>
            <p:cNvSpPr/>
            <p:nvPr/>
          </p:nvSpPr>
          <p:spPr>
            <a:xfrm>
              <a:off x="8321760" y="704880"/>
              <a:ext cx="147960" cy="144360"/>
            </a:xfrm>
            <a:custGeom>
              <a:avLst/>
              <a:gdLst/>
              <a:ahLst/>
              <a:rect l="l" t="t"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style>
            <a:lnRef idx="0"/>
            <a:fillRef idx="0"/>
            <a:effectRef idx="0"/>
            <a:fontRef idx="minor"/>
          </p:style>
        </p:sp>
        <p:sp>
          <p:nvSpPr>
            <p:cNvPr id="169" name="CustomShape 33"/>
            <p:cNvSpPr/>
            <p:nvPr/>
          </p:nvSpPr>
          <p:spPr>
            <a:xfrm>
              <a:off x="8507520" y="704880"/>
              <a:ext cx="131400" cy="144360"/>
            </a:xfrm>
            <a:custGeom>
              <a:avLst/>
              <a:gdLst/>
              <a:ahLst/>
              <a:rect l="l" t="t"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style>
            <a:lnRef idx="0"/>
            <a:fillRef idx="0"/>
            <a:effectRef idx="0"/>
            <a:fontRef idx="minor"/>
          </p:style>
        </p:sp>
        <p:sp>
          <p:nvSpPr>
            <p:cNvPr id="170" name="CustomShape 34"/>
            <p:cNvSpPr/>
            <p:nvPr/>
          </p:nvSpPr>
          <p:spPr>
            <a:xfrm>
              <a:off x="7786080" y="618840"/>
              <a:ext cx="25560" cy="24480"/>
            </a:xfrm>
            <a:custGeom>
              <a:avLst/>
              <a:gdLst/>
              <a:ahLst/>
              <a:rect l="l" t="t"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style>
            <a:lnRef idx="0"/>
            <a:fillRef idx="0"/>
            <a:effectRef idx="0"/>
            <a:fontRef idx="minor"/>
          </p:style>
        </p:sp>
        <p:sp>
          <p:nvSpPr>
            <p:cNvPr id="171" name="CustomShape 35"/>
            <p:cNvSpPr/>
            <p:nvPr/>
          </p:nvSpPr>
          <p:spPr>
            <a:xfrm>
              <a:off x="7868520" y="539280"/>
              <a:ext cx="36720" cy="44280"/>
            </a:xfrm>
            <a:custGeom>
              <a:avLst/>
              <a:gdLst/>
              <a:ahLst/>
              <a:rect l="l" t="t"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style>
            <a:lnRef idx="0"/>
            <a:fillRef idx="0"/>
            <a:effectRef idx="0"/>
            <a:fontRef idx="minor"/>
          </p:style>
        </p:sp>
        <p:sp>
          <p:nvSpPr>
            <p:cNvPr id="172" name="CustomShape 36"/>
            <p:cNvSpPr/>
            <p:nvPr/>
          </p:nvSpPr>
          <p:spPr>
            <a:xfrm>
              <a:off x="7965360" y="477360"/>
              <a:ext cx="37440" cy="69120"/>
            </a:xfrm>
            <a:custGeom>
              <a:avLst/>
              <a:gdLst/>
              <a:ahLst/>
              <a:rect l="l" t="t"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style>
            <a:lnRef idx="0"/>
            <a:fillRef idx="0"/>
            <a:effectRef idx="0"/>
            <a:fontRef idx="minor"/>
          </p:style>
        </p:sp>
        <p:sp>
          <p:nvSpPr>
            <p:cNvPr id="173" name="CustomShape 37"/>
            <p:cNvSpPr/>
            <p:nvPr/>
          </p:nvSpPr>
          <p:spPr>
            <a:xfrm>
              <a:off x="8070840" y="427680"/>
              <a:ext cx="31680" cy="95040"/>
            </a:xfrm>
            <a:custGeom>
              <a:avLst/>
              <a:gdLst/>
              <a:ahLst/>
              <a:rect l="l" t="t"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style>
            <a:lnRef idx="0"/>
            <a:fillRef idx="0"/>
            <a:effectRef idx="0"/>
            <a:fontRef idx="minor"/>
          </p:style>
        </p:sp>
        <p:sp>
          <p:nvSpPr>
            <p:cNvPr id="174" name="CustomShape 38"/>
            <p:cNvSpPr/>
            <p:nvPr/>
          </p:nvSpPr>
          <p:spPr>
            <a:xfrm>
              <a:off x="8178480" y="392760"/>
              <a:ext cx="29160" cy="119160"/>
            </a:xfrm>
            <a:custGeom>
              <a:avLst/>
              <a:gdLst/>
              <a:ahLst/>
              <a:rect l="l" t="t"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style>
            <a:lnRef idx="0"/>
            <a:fillRef idx="0"/>
            <a:effectRef idx="0"/>
            <a:fontRef idx="minor"/>
          </p:style>
        </p:sp>
        <p:sp>
          <p:nvSpPr>
            <p:cNvPr id="175" name="CustomShape 39"/>
            <p:cNvSpPr/>
            <p:nvPr/>
          </p:nvSpPr>
          <p:spPr>
            <a:xfrm>
              <a:off x="8280000" y="371880"/>
              <a:ext cx="45720" cy="141120"/>
            </a:xfrm>
            <a:custGeom>
              <a:avLst/>
              <a:gdLst/>
              <a:ahLst/>
              <a:rect l="l" t="t"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style>
            <a:lnRef idx="0"/>
            <a:fillRef idx="0"/>
            <a:effectRef idx="0"/>
            <a:fontRef idx="minor"/>
          </p:style>
        </p:sp>
        <p:sp>
          <p:nvSpPr>
            <p:cNvPr id="176" name="CustomShape 40"/>
            <p:cNvSpPr/>
            <p:nvPr/>
          </p:nvSpPr>
          <p:spPr>
            <a:xfrm>
              <a:off x="8379360" y="365760"/>
              <a:ext cx="68400" cy="161280"/>
            </a:xfrm>
            <a:custGeom>
              <a:avLst/>
              <a:gdLst/>
              <a:ahLst/>
              <a:rect l="l" t="t"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style>
            <a:lnRef idx="0"/>
            <a:fillRef idx="0"/>
            <a:effectRef idx="0"/>
            <a:fontRef idx="minor"/>
          </p:style>
        </p:sp>
        <p:sp>
          <p:nvSpPr>
            <p:cNvPr id="177" name="CustomShape 41"/>
            <p:cNvSpPr/>
            <p:nvPr/>
          </p:nvSpPr>
          <p:spPr>
            <a:xfrm>
              <a:off x="8477280" y="376920"/>
              <a:ext cx="94680" cy="176400"/>
            </a:xfrm>
            <a:custGeom>
              <a:avLst/>
              <a:gdLst/>
              <a:ahLst/>
              <a:rect l="l" t="t"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style>
            <a:lnRef idx="0"/>
            <a:fillRef idx="0"/>
            <a:effectRef idx="0"/>
            <a:fontRef idx="minor"/>
          </p:style>
        </p:sp>
        <p:sp>
          <p:nvSpPr>
            <p:cNvPr id="178" name="CustomShape 42"/>
            <p:cNvSpPr/>
            <p:nvPr/>
          </p:nvSpPr>
          <p:spPr>
            <a:xfrm>
              <a:off x="8573400" y="405360"/>
              <a:ext cx="122040" cy="187200"/>
            </a:xfrm>
            <a:custGeom>
              <a:avLst/>
              <a:gdLst/>
              <a:ahLst/>
              <a:rect l="l" t="t"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style>
            <a:lnRef idx="0"/>
            <a:fillRef idx="0"/>
            <a:effectRef idx="0"/>
            <a:fontRef idx="minor"/>
          </p:style>
        </p:sp>
        <p:sp>
          <p:nvSpPr>
            <p:cNvPr id="179" name="CustomShape 43"/>
            <p:cNvSpPr/>
            <p:nvPr/>
          </p:nvSpPr>
          <p:spPr>
            <a:xfrm>
              <a:off x="8663040" y="450720"/>
              <a:ext cx="154440" cy="193320"/>
            </a:xfrm>
            <a:custGeom>
              <a:avLst/>
              <a:gdLst/>
              <a:ahLst/>
              <a:rect l="l" t="t"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style>
            <a:lnRef idx="0"/>
            <a:fillRef idx="0"/>
            <a:effectRef idx="0"/>
            <a:fontRef idx="minor"/>
          </p:style>
        </p:sp>
      </p:grpSp>
      <p:sp>
        <p:nvSpPr>
          <p:cNvPr id="180" name="PlaceHolder 4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496080" y="320760"/>
            <a:ext cx="6701040" cy="2543040"/>
          </a:xfrm>
          <a:prstGeom prst="rect">
            <a:avLst/>
          </a:prstGeom>
          <a:noFill/>
          <a:ln>
            <a:noFill/>
          </a:ln>
        </p:spPr>
        <p:txBody>
          <a:bodyPr anchor="b">
            <a:noAutofit/>
          </a:bodyPr>
          <a:p>
            <a:pPr>
              <a:lnSpc>
                <a:spcPct val="80000"/>
              </a:lnSpc>
              <a:tabLst>
                <a:tab algn="l" pos="0"/>
              </a:tabLst>
            </a:pPr>
            <a:r>
              <a:rPr b="1" lang="en-US" sz="4400" spc="-1" strike="noStrike">
                <a:solidFill>
                  <a:srgbClr val="f36a25"/>
                </a:solidFill>
                <a:latin typeface="Arial"/>
                <a:ea typeface="Arial"/>
              </a:rPr>
              <a:t>Operators, Methods, Arrays and Flow Control</a:t>
            </a:r>
            <a:endParaRPr b="0" lang="en-US" sz="4400" spc="-1" strike="noStrike">
              <a:solidFill>
                <a:srgbClr val="000000"/>
              </a:solidFill>
              <a:latin typeface="Arial"/>
            </a:endParaRPr>
          </a:p>
        </p:txBody>
      </p:sp>
    </p:spTree>
  </p:cSld>
  <mc:AlternateContent>
    <mc:Choice Requires="p14">
      <p:transition p14:dur="100"/>
    </mc:Choice>
    <mc:Fallback>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Creating Objects and Invoking Methods</a:t>
            </a:r>
            <a:endParaRPr b="0" lang="en-US" sz="2400" spc="-1" strike="noStrike">
              <a:solidFill>
                <a:srgbClr val="000000"/>
              </a:solidFill>
              <a:latin typeface="Arial"/>
            </a:endParaRPr>
          </a:p>
        </p:txBody>
      </p:sp>
      <p:sp>
        <p:nvSpPr>
          <p:cNvPr id="244" name="TextShape 2"/>
          <p:cNvSpPr txBox="1"/>
          <p:nvPr/>
        </p:nvSpPr>
        <p:spPr>
          <a:xfrm>
            <a:off x="380160" y="1481400"/>
            <a:ext cx="8383680" cy="4525560"/>
          </a:xfrm>
          <a:prstGeom prst="rect">
            <a:avLst/>
          </a:prstGeom>
          <a:noFill/>
          <a:ln>
            <a:noFill/>
          </a:ln>
        </p:spPr>
        <p:txBody>
          <a:bodyPr>
            <a:noAutofit/>
          </a:bodyPr>
          <a:p>
            <a:pPr marL="457200" indent="-406080">
              <a:lnSpc>
                <a:spcPct val="100000"/>
              </a:lnSpc>
              <a:spcBef>
                <a:spcPts val="561"/>
              </a:spcBef>
              <a:buClr>
                <a:srgbClr val="f36a25"/>
              </a:buClr>
              <a:buFont typeface="Arial"/>
              <a:buChar char="•"/>
            </a:pPr>
            <a:r>
              <a:rPr b="0" lang="en-US" sz="2000" spc="-1" strike="noStrike">
                <a:solidFill>
                  <a:srgbClr val="474c55"/>
                </a:solidFill>
                <a:latin typeface="Arial"/>
                <a:ea typeface="Arial"/>
              </a:rPr>
              <a:t>Recall that, after creation of a class, we must create an instance of it to reference the field members or methods therein.</a:t>
            </a:r>
            <a:endParaRPr b="0" lang="en-US" sz="2000" spc="-1" strike="noStrike">
              <a:solidFill>
                <a:srgbClr val="000000"/>
              </a:solidFill>
              <a:latin typeface="Arial"/>
            </a:endParaRPr>
          </a:p>
        </p:txBody>
      </p:sp>
      <p:sp>
        <p:nvSpPr>
          <p:cNvPr id="245"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2814EB73-26AA-43E8-9DB7-39A52722FC04}" type="slidenum">
              <a:rPr b="0" lang="en-US" sz="1200" spc="-1" strike="noStrike">
                <a:solidFill>
                  <a:srgbClr val="a0a1a0"/>
                </a:solidFill>
                <a:latin typeface="Arial"/>
                <a:ea typeface="Arial"/>
              </a:rPr>
              <a:t>9</a:t>
            </a:fld>
            <a:endParaRPr b="0" lang="en-US" sz="1200" spc="-1" strike="noStrike">
              <a:latin typeface="Times New Roman"/>
            </a:endParaRPr>
          </a:p>
        </p:txBody>
      </p:sp>
      <p:sp>
        <p:nvSpPr>
          <p:cNvPr id="246" name="CustomShape 4"/>
          <p:cNvSpPr/>
          <p:nvPr/>
        </p:nvSpPr>
        <p:spPr>
          <a:xfrm>
            <a:off x="2146680" y="2548080"/>
            <a:ext cx="4849920" cy="3212280"/>
          </a:xfrm>
          <a:prstGeom prst="rect">
            <a:avLst/>
          </a:prstGeom>
          <a:gradFill rotWithShape="0">
            <a:gsLst>
              <a:gs pos="0">
                <a:srgbClr val="e0e3e0"/>
              </a:gs>
              <a:gs pos="100000">
                <a:srgbClr val="f3f3f3"/>
              </a:gs>
            </a:gsLst>
            <a:lin ang="16200000"/>
          </a:gradFill>
          <a:ln>
            <a:solidFill>
              <a:srgbClr val="9c9d9c"/>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a:noAutofit/>
          </a:bodyPr>
          <a:p>
            <a:pPr marL="182880">
              <a:lnSpc>
                <a:spcPct val="90000"/>
              </a:lnSpc>
              <a:spcBef>
                <a:spcPts val="479"/>
              </a:spcBef>
              <a:tabLst>
                <a:tab algn="l" pos="0"/>
              </a:tabLst>
            </a:pPr>
            <a:r>
              <a:rPr b="0" lang="en-US" sz="1400" spc="-1" strike="noStrike">
                <a:solidFill>
                  <a:srgbClr val="000000"/>
                </a:solidFill>
                <a:latin typeface="Courier New"/>
                <a:ea typeface="Arial"/>
              </a:rPr>
              <a:t>public class Dog{</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void bark(){</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System.out.println(“woof!”);</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public class TestDog{</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static void main(String[] args){</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1" lang="en-US" sz="1400" spc="-1" strike="noStrike">
                <a:solidFill>
                  <a:srgbClr val="000000"/>
                </a:solidFill>
                <a:latin typeface="Courier New"/>
                <a:ea typeface="Arial"/>
              </a:rPr>
              <a:t>Dog</a:t>
            </a:r>
            <a:r>
              <a:rPr b="0" lang="en-US" sz="1400" spc="-1" strike="noStrike">
                <a:solidFill>
                  <a:srgbClr val="000000"/>
                </a:solidFill>
                <a:latin typeface="Courier New"/>
                <a:ea typeface="Arial"/>
              </a:rPr>
              <a:t> daisy = new </a:t>
            </a:r>
            <a:r>
              <a:rPr b="1" lang="en-US" sz="1400" spc="-1" strike="noStrike">
                <a:solidFill>
                  <a:srgbClr val="000000"/>
                </a:solidFill>
                <a:latin typeface="Courier New"/>
                <a:ea typeface="Arial"/>
              </a:rPr>
              <a:t>Dog</a:t>
            </a: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daisy.bark();</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a:t>
            </a:r>
            <a:endParaRPr b="0" lang="en-US" sz="1400" spc="-1" strike="noStrike">
              <a:latin typeface="Arial"/>
            </a:endParaRPr>
          </a:p>
        </p:txBody>
      </p:sp>
      <p:grpSp>
        <p:nvGrpSpPr>
          <p:cNvPr id="247" name="Group 5"/>
          <p:cNvGrpSpPr/>
          <p:nvPr/>
        </p:nvGrpSpPr>
        <p:grpSpPr>
          <a:xfrm>
            <a:off x="2570040" y="2152440"/>
            <a:ext cx="5861520" cy="1486080"/>
            <a:chOff x="2570040" y="2152440"/>
            <a:chExt cx="5861520" cy="1486080"/>
          </a:xfrm>
        </p:grpSpPr>
        <p:sp>
          <p:nvSpPr>
            <p:cNvPr id="248" name="CustomShape 6"/>
            <p:cNvSpPr/>
            <p:nvPr/>
          </p:nvSpPr>
          <p:spPr>
            <a:xfrm>
              <a:off x="2570040" y="2849760"/>
              <a:ext cx="3802320" cy="788760"/>
            </a:xfrm>
            <a:prstGeom prst="roundRect">
              <a:avLst>
                <a:gd name="adj" fmla="val 16667"/>
              </a:avLst>
            </a:prstGeom>
            <a:solidFill>
              <a:schemeClr val="accent1">
                <a:alpha val="11000"/>
              </a:schemeClr>
            </a:solidFill>
            <a:ln>
              <a:round/>
            </a:ln>
          </p:spPr>
          <p:style>
            <a:lnRef idx="2">
              <a:schemeClr val="accent1">
                <a:shade val="50000"/>
              </a:schemeClr>
            </a:lnRef>
            <a:fillRef idx="1">
              <a:schemeClr val="accent1"/>
            </a:fillRef>
            <a:effectRef idx="0">
              <a:schemeClr val="accent1"/>
            </a:effectRef>
            <a:fontRef idx="minor"/>
          </p:style>
        </p:sp>
        <p:sp>
          <p:nvSpPr>
            <p:cNvPr id="249" name="CustomShape 7"/>
            <p:cNvSpPr/>
            <p:nvPr/>
          </p:nvSpPr>
          <p:spPr>
            <a:xfrm>
              <a:off x="6997320" y="2152440"/>
              <a:ext cx="1434240" cy="791640"/>
            </a:xfrm>
            <a:prstGeom prst="accentCallout1">
              <a:avLst>
                <a:gd name="adj1" fmla="val 18750"/>
                <a:gd name="adj2" fmla="val -8333"/>
                <a:gd name="adj3" fmla="val 103262"/>
                <a:gd name="adj4" fmla="val -43573"/>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Arial"/>
                  <a:ea typeface="Arial"/>
                </a:rPr>
                <a:t>First we declare/define it.</a:t>
              </a:r>
              <a:endParaRPr b="0" lang="en-US" sz="1400" spc="-1" strike="noStrike">
                <a:latin typeface="Arial"/>
              </a:endParaRPr>
            </a:p>
          </p:txBody>
        </p:sp>
      </p:grpSp>
      <p:sp>
        <p:nvSpPr>
          <p:cNvPr id="250" name="CustomShape 8"/>
          <p:cNvSpPr/>
          <p:nvPr/>
        </p:nvSpPr>
        <p:spPr>
          <a:xfrm flipH="1">
            <a:off x="633240" y="4285440"/>
            <a:ext cx="1462680" cy="901800"/>
          </a:xfrm>
          <a:prstGeom prst="accentCallout1">
            <a:avLst>
              <a:gd name="adj1" fmla="val 18750"/>
              <a:gd name="adj2" fmla="val -8333"/>
              <a:gd name="adj3" fmla="val 85474"/>
              <a:gd name="adj4" fmla="val -69166"/>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Arial"/>
                <a:ea typeface="Arial"/>
              </a:rPr>
              <a:t>Then we </a:t>
            </a:r>
            <a:r>
              <a:rPr b="0" i="1" lang="en-US" sz="1400" spc="-1" strike="noStrike">
                <a:solidFill>
                  <a:srgbClr val="ffffff"/>
                </a:solidFill>
                <a:latin typeface="Arial"/>
                <a:ea typeface="Arial"/>
              </a:rPr>
              <a:t>call </a:t>
            </a:r>
            <a:r>
              <a:rPr b="0" lang="en-US" sz="1400" spc="-1" strike="noStrike">
                <a:solidFill>
                  <a:srgbClr val="ffffff"/>
                </a:solidFill>
                <a:latin typeface="Arial"/>
                <a:ea typeface="Arial"/>
              </a:rPr>
              <a:t>the instance method on our object. </a:t>
            </a:r>
            <a:endParaRPr b="0" lang="en-US" sz="1400" spc="-1" strike="noStrike">
              <a:latin typeface="Arial"/>
            </a:endParaRPr>
          </a:p>
        </p:txBody>
      </p:sp>
      <p:grpSp>
        <p:nvGrpSpPr>
          <p:cNvPr id="251" name="Group 9"/>
          <p:cNvGrpSpPr/>
          <p:nvPr/>
        </p:nvGrpSpPr>
        <p:grpSpPr>
          <a:xfrm>
            <a:off x="6608880" y="3857040"/>
            <a:ext cx="2583000" cy="303480"/>
            <a:chOff x="6608880" y="3857040"/>
            <a:chExt cx="2583000" cy="303480"/>
          </a:xfrm>
        </p:grpSpPr>
        <p:sp>
          <p:nvSpPr>
            <p:cNvPr id="252" name="CustomShape 10"/>
            <p:cNvSpPr/>
            <p:nvPr/>
          </p:nvSpPr>
          <p:spPr>
            <a:xfrm>
              <a:off x="6608880" y="3857040"/>
              <a:ext cx="258300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Segoe Print"/>
                  <a:ea typeface="Arial"/>
                </a:rPr>
                <a:t>Running these instructions</a:t>
              </a:r>
              <a:endParaRPr b="0" lang="en-US" sz="1400" spc="-1" strike="noStrike">
                <a:latin typeface="Arial"/>
              </a:endParaRPr>
            </a:p>
          </p:txBody>
        </p:sp>
      </p:grpSp>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childTnLst>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244">
                                            <p:txEl>
                                              <p:pRg st="0" end="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246">
                                            <p:txEl>
                                              <p:pRg st="0" end="0"/>
                                            </p:txEl>
                                          </p:spTgt>
                                        </p:tgtEl>
                                        <p:attrNameLst>
                                          <p:attrName>style.visibility</p:attrName>
                                        </p:attrNameLst>
                                      </p:cBhvr>
                                      <p:to>
                                        <p:strVal val="visible"/>
                                      </p:to>
                                    </p:set>
                                  </p:childTnLst>
                                </p:cTn>
                              </p:par>
                              <p:par>
                                <p:cTn id="113" nodeType="withEffect" fill="hold" presetClass="entr" presetID="1">
                                  <p:stCondLst>
                                    <p:cond delay="0"/>
                                  </p:stCondLst>
                                  <p:childTnLst>
                                    <p:set>
                                      <p:cBhvr>
                                        <p:cTn id="114" dur="1" fill="hold">
                                          <p:stCondLst>
                                            <p:cond delay="0"/>
                                          </p:stCondLst>
                                        </p:cTn>
                                        <p:tgtEl>
                                          <p:spTgt spid="246">
                                            <p:txEl>
                                              <p:pRg st="1" end="1"/>
                                            </p:txEl>
                                          </p:spTgt>
                                        </p:tgtEl>
                                        <p:attrNameLst>
                                          <p:attrName>style.visibility</p:attrName>
                                        </p:attrNameLst>
                                      </p:cBhvr>
                                      <p:to>
                                        <p:strVal val="visible"/>
                                      </p:to>
                                    </p:set>
                                  </p:childTnLst>
                                </p:cTn>
                              </p:par>
                              <p:par>
                                <p:cTn id="115" nodeType="withEffect" fill="hold" presetClass="entr" presetID="1">
                                  <p:stCondLst>
                                    <p:cond delay="0"/>
                                  </p:stCondLst>
                                  <p:childTnLst>
                                    <p:set>
                                      <p:cBhvr>
                                        <p:cTn id="116" dur="1" fill="hold">
                                          <p:stCondLst>
                                            <p:cond delay="0"/>
                                          </p:stCondLst>
                                        </p:cTn>
                                        <p:tgtEl>
                                          <p:spTgt spid="246">
                                            <p:txEl>
                                              <p:pRg st="2" end="2"/>
                                            </p:txEl>
                                          </p:spTgt>
                                        </p:tgtEl>
                                        <p:attrNameLst>
                                          <p:attrName>style.visibility</p:attrName>
                                        </p:attrNameLst>
                                      </p:cBhvr>
                                      <p:to>
                                        <p:strVal val="visible"/>
                                      </p:to>
                                    </p:set>
                                  </p:childTnLst>
                                </p:cTn>
                              </p:par>
                              <p:par>
                                <p:cTn id="117" nodeType="withEffect" fill="hold" presetClass="entr" presetID="1">
                                  <p:stCondLst>
                                    <p:cond delay="0"/>
                                  </p:stCondLst>
                                  <p:childTnLst>
                                    <p:set>
                                      <p:cBhvr>
                                        <p:cTn id="118" dur="1" fill="hold">
                                          <p:stCondLst>
                                            <p:cond delay="0"/>
                                          </p:stCondLst>
                                        </p:cTn>
                                        <p:tgtEl>
                                          <p:spTgt spid="246">
                                            <p:txEl>
                                              <p:pRg st="3" end="3"/>
                                            </p:txEl>
                                          </p:spTgt>
                                        </p:tgtEl>
                                        <p:attrNameLst>
                                          <p:attrName>style.visibility</p:attrName>
                                        </p:attrNameLst>
                                      </p:cBhvr>
                                      <p:to>
                                        <p:strVal val="visible"/>
                                      </p:to>
                                    </p:set>
                                  </p:childTnLst>
                                </p:cTn>
                              </p:par>
                              <p:par>
                                <p:cTn id="119" nodeType="withEffect" fill="hold" presetClass="entr" presetID="1">
                                  <p:stCondLst>
                                    <p:cond delay="0"/>
                                  </p:stCondLst>
                                  <p:childTnLst>
                                    <p:set>
                                      <p:cBhvr>
                                        <p:cTn id="120" dur="1" fill="hold">
                                          <p:stCondLst>
                                            <p:cond delay="0"/>
                                          </p:stCondLst>
                                        </p:cTn>
                                        <p:tgtEl>
                                          <p:spTgt spid="246">
                                            <p:txEl>
                                              <p:pRg st="4" end="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247"/>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246">
                                            <p:txEl>
                                              <p:pRg st="6" end="6"/>
                                            </p:txEl>
                                          </p:spTgt>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246">
                                            <p:txEl>
                                              <p:pRg st="7" end="7"/>
                                            </p:txEl>
                                          </p:spTgt>
                                        </p:tgtEl>
                                        <p:attrNameLst>
                                          <p:attrName>style.visibility</p:attrName>
                                        </p:attrNameLst>
                                      </p:cBhvr>
                                      <p:to>
                                        <p:strVal val="visible"/>
                                      </p:to>
                                    </p:set>
                                  </p:childTnLst>
                                </p:cTn>
                              </p:par>
                              <p:par>
                                <p:cTn id="131" nodeType="withEffect" fill="hold" presetClass="entr" presetID="1">
                                  <p:stCondLst>
                                    <p:cond delay="0"/>
                                  </p:stCondLst>
                                  <p:childTnLst>
                                    <p:set>
                                      <p:cBhvr>
                                        <p:cTn id="132" dur="1" fill="hold">
                                          <p:stCondLst>
                                            <p:cond delay="0"/>
                                          </p:stCondLst>
                                        </p:cTn>
                                        <p:tgtEl>
                                          <p:spTgt spid="246">
                                            <p:txEl>
                                              <p:pRg st="8" end="8"/>
                                            </p:txEl>
                                          </p:spTgt>
                                        </p:tgtEl>
                                        <p:attrNameLst>
                                          <p:attrName>style.visibility</p:attrName>
                                        </p:attrNameLst>
                                      </p:cBhvr>
                                      <p:to>
                                        <p:strVal val="visible"/>
                                      </p:to>
                                    </p:set>
                                  </p:childTnLst>
                                </p:cTn>
                              </p:par>
                              <p:par>
                                <p:cTn id="133" nodeType="withEffect" fill="hold" presetClass="entr" presetID="1">
                                  <p:stCondLst>
                                    <p:cond delay="0"/>
                                  </p:stCondLst>
                                  <p:iterate type="lt">
                                    <p:tmAbs val="0"/>
                                  </p:iterate>
                                  <p:childTnLst>
                                    <p:set>
                                      <p:cBhvr>
                                        <p:cTn id="134" dur="1" fill="hold">
                                          <p:stCondLst>
                                            <p:cond delay="0"/>
                                          </p:stCondLst>
                                        </p:cTn>
                                        <p:tgtEl>
                                          <p:spTgt spid="246">
                                            <p:txEl>
                                              <p:pRg st="9" end="9"/>
                                            </p:txEl>
                                          </p:spTgt>
                                        </p:tgtEl>
                                        <p:attrNameLst>
                                          <p:attrName>style.visibility</p:attrName>
                                        </p:attrNameLst>
                                      </p:cBhvr>
                                      <p:to>
                                        <p:strVal val="visible"/>
                                      </p:to>
                                    </p:set>
                                  </p:childTnLst>
                                </p:cTn>
                              </p:par>
                              <p:par>
                                <p:cTn id="135" nodeType="withEffect" fill="hold" presetClass="entr" presetID="1">
                                  <p:stCondLst>
                                    <p:cond delay="0"/>
                                  </p:stCondLst>
                                  <p:childTnLst>
                                    <p:set>
                                      <p:cBhvr>
                                        <p:cTn id="136" dur="1" fill="hold">
                                          <p:stCondLst>
                                            <p:cond delay="0"/>
                                          </p:stCondLst>
                                        </p:cTn>
                                        <p:tgtEl>
                                          <p:spTgt spid="246">
                                            <p:txEl>
                                              <p:pRg st="10" end="10"/>
                                            </p:txEl>
                                          </p:spTgt>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246">
                                            <p:txEl>
                                              <p:pRg st="11" end="11"/>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mph" presetID="15">
                                  <p:stCondLst>
                                    <p:cond delay="0"/>
                                  </p:stCondLst>
                                  <p:iterate type="lt">
                                    <p:tmAbs val="25"/>
                                  </p:iterate>
                                  <p:childTnLst>
                                    <p:set>
                                      <p:cBhvr>
                                        <p:cTn id="142" dur="indefinite"/>
                                        <p:tgtEl>
                                          <p:spTgt spid="246">
                                            <p:txEl>
                                              <p:pRg st="9" end="9"/>
                                            </p:txEl>
                                          </p:spTgt>
                                        </p:tgtEl>
                                        <p:attrNameLst>
                                          <p:attrName>style.fontWeight</p:attrName>
                                        </p:attrNameLst>
                                      </p:cBhvr>
                                      <p:to>
                                        <p:strVal val="bold"/>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25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Passing data into Methods</a:t>
            </a:r>
            <a:endParaRPr b="0" lang="en-US" sz="2400" spc="-1" strike="noStrike">
              <a:solidFill>
                <a:srgbClr val="000000"/>
              </a:solidFill>
              <a:latin typeface="Arial"/>
            </a:endParaRPr>
          </a:p>
        </p:txBody>
      </p:sp>
      <p:sp>
        <p:nvSpPr>
          <p:cNvPr id="254" name="TextShape 2"/>
          <p:cNvSpPr txBox="1"/>
          <p:nvPr/>
        </p:nvSpPr>
        <p:spPr>
          <a:xfrm>
            <a:off x="380160" y="1481400"/>
            <a:ext cx="8383680" cy="4525560"/>
          </a:xfrm>
          <a:prstGeom prst="rect">
            <a:avLst/>
          </a:prstGeom>
          <a:noFill/>
          <a:ln>
            <a:noFill/>
          </a:ln>
        </p:spPr>
        <p:txBody>
          <a:bodyPr>
            <a:noAutofit/>
          </a:bodyPr>
          <a:p>
            <a:pPr marL="457200" indent="-406080">
              <a:lnSpc>
                <a:spcPct val="100000"/>
              </a:lnSpc>
              <a:spcBef>
                <a:spcPts val="561"/>
              </a:spcBef>
              <a:buClr>
                <a:srgbClr val="f36a25"/>
              </a:buClr>
              <a:buFont typeface="Arial"/>
              <a:buChar char="•"/>
            </a:pPr>
            <a:r>
              <a:rPr b="0" lang="en-US" sz="2000" spc="-1" strike="noStrike">
                <a:solidFill>
                  <a:srgbClr val="474c55"/>
                </a:solidFill>
                <a:latin typeface="Arial"/>
                <a:ea typeface="Arial"/>
              </a:rPr>
              <a:t>With a parameter list, arguments of the same type must be passed in the same order. Multiple parameters and arguments can be separated with commas.</a:t>
            </a:r>
            <a:endParaRPr b="0" lang="en-US" sz="2000" spc="-1" strike="noStrike">
              <a:solidFill>
                <a:srgbClr val="000000"/>
              </a:solidFill>
              <a:latin typeface="Arial"/>
            </a:endParaRPr>
          </a:p>
        </p:txBody>
      </p:sp>
      <p:sp>
        <p:nvSpPr>
          <p:cNvPr id="255"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A03721D9-1763-4DD0-ADDA-8814EC9A9700}" type="slidenum">
              <a:rPr b="0" lang="en-US" sz="1200" spc="-1" strike="noStrike">
                <a:solidFill>
                  <a:srgbClr val="a0a1a0"/>
                </a:solidFill>
                <a:latin typeface="Arial"/>
                <a:ea typeface="Arial"/>
              </a:rPr>
              <a:t>9</a:t>
            </a:fld>
            <a:endParaRPr b="0" lang="en-US" sz="1200" spc="-1" strike="noStrike">
              <a:latin typeface="Times New Roman"/>
            </a:endParaRPr>
          </a:p>
        </p:txBody>
      </p:sp>
      <p:sp>
        <p:nvSpPr>
          <p:cNvPr id="256" name="CustomShape 4"/>
          <p:cNvSpPr/>
          <p:nvPr/>
        </p:nvSpPr>
        <p:spPr>
          <a:xfrm>
            <a:off x="1169280" y="2646000"/>
            <a:ext cx="4849920" cy="3458880"/>
          </a:xfrm>
          <a:prstGeom prst="rect">
            <a:avLst/>
          </a:prstGeom>
          <a:gradFill rotWithShape="0">
            <a:gsLst>
              <a:gs pos="0">
                <a:srgbClr val="e0e3e0"/>
              </a:gs>
              <a:gs pos="100000">
                <a:srgbClr val="f3f3f3"/>
              </a:gs>
            </a:gsLst>
            <a:lin ang="16200000"/>
          </a:gradFill>
          <a:ln>
            <a:solidFill>
              <a:srgbClr val="9c9d9c"/>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a:noAutofit/>
          </a:bodyPr>
          <a:p>
            <a:pPr marL="182880">
              <a:lnSpc>
                <a:spcPct val="90000"/>
              </a:lnSpc>
              <a:spcBef>
                <a:spcPts val="479"/>
              </a:spcBef>
              <a:tabLst>
                <a:tab algn="l" pos="0"/>
              </a:tabLst>
            </a:pPr>
            <a:r>
              <a:rPr b="0" lang="en-US" sz="1400" spc="-1" strike="noStrike">
                <a:solidFill>
                  <a:srgbClr val="000000"/>
                </a:solidFill>
                <a:latin typeface="Courier New"/>
                <a:ea typeface="Arial"/>
              </a:rPr>
              <a:t>public class Dog{</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void feed(String treat){</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System.out.println(“The dog is enjoying a “ + treat);</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public class TestDog{</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static void main(String[] args){</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Dog daisy = new Dog();</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daisy.feed(“Scooby Snack”);</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a:t>
            </a:r>
            <a:endParaRPr b="0" lang="en-US" sz="1400" spc="-1" strike="noStrike">
              <a:latin typeface="Arial"/>
            </a:endParaRPr>
          </a:p>
        </p:txBody>
      </p:sp>
      <p:grpSp>
        <p:nvGrpSpPr>
          <p:cNvPr id="257" name="Group 5"/>
          <p:cNvGrpSpPr/>
          <p:nvPr/>
        </p:nvGrpSpPr>
        <p:grpSpPr>
          <a:xfrm>
            <a:off x="2959560" y="2548800"/>
            <a:ext cx="5101200" cy="1100880"/>
            <a:chOff x="2959560" y="2548800"/>
            <a:chExt cx="5101200" cy="1100880"/>
          </a:xfrm>
        </p:grpSpPr>
        <p:grpSp>
          <p:nvGrpSpPr>
            <p:cNvPr id="258" name="Group 6"/>
            <p:cNvGrpSpPr/>
            <p:nvPr/>
          </p:nvGrpSpPr>
          <p:grpSpPr>
            <a:xfrm>
              <a:off x="3489120" y="2548800"/>
              <a:ext cx="4571640" cy="976320"/>
              <a:chOff x="3489120" y="2548800"/>
              <a:chExt cx="4571640" cy="976320"/>
            </a:xfrm>
          </p:grpSpPr>
          <p:sp>
            <p:nvSpPr>
              <p:cNvPr id="259" name="CustomShape 7"/>
              <p:cNvSpPr/>
              <p:nvPr/>
            </p:nvSpPr>
            <p:spPr>
              <a:xfrm>
                <a:off x="3489120" y="2946240"/>
                <a:ext cx="1473480" cy="292680"/>
              </a:xfrm>
              <a:prstGeom prst="roundRect">
                <a:avLst>
                  <a:gd name="adj" fmla="val 39394"/>
                </a:avLst>
              </a:prstGeom>
              <a:solidFill>
                <a:schemeClr val="accent1">
                  <a:alpha val="11000"/>
                </a:schemeClr>
              </a:solidFill>
              <a:ln>
                <a:round/>
              </a:ln>
            </p:spPr>
            <p:style>
              <a:lnRef idx="2">
                <a:schemeClr val="accent1">
                  <a:shade val="50000"/>
                </a:schemeClr>
              </a:lnRef>
              <a:fillRef idx="1">
                <a:schemeClr val="accent1"/>
              </a:fillRef>
              <a:effectRef idx="0">
                <a:schemeClr val="accent1"/>
              </a:effectRef>
              <a:fontRef idx="minor"/>
            </p:style>
          </p:sp>
          <p:sp>
            <p:nvSpPr>
              <p:cNvPr id="260" name="CustomShape 8"/>
              <p:cNvSpPr/>
              <p:nvPr/>
            </p:nvSpPr>
            <p:spPr>
              <a:xfrm>
                <a:off x="6482160" y="2548800"/>
                <a:ext cx="1578600" cy="976320"/>
              </a:xfrm>
              <a:prstGeom prst="accentCallout1">
                <a:avLst>
                  <a:gd name="adj1" fmla="val 18750"/>
                  <a:gd name="adj2" fmla="val -8333"/>
                  <a:gd name="adj3" fmla="val 43297"/>
                  <a:gd name="adj4" fmla="val -97135"/>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Arial"/>
                    <a:ea typeface="Arial"/>
                  </a:rPr>
                  <a:t>We reference this parameter using the name given.</a:t>
                </a:r>
                <a:endParaRPr b="0" lang="en-US" sz="1400" spc="-1" strike="noStrike">
                  <a:latin typeface="Arial"/>
                </a:endParaRPr>
              </a:p>
            </p:txBody>
          </p:sp>
        </p:grpSp>
        <p:sp>
          <p:nvSpPr>
            <p:cNvPr id="261" name="CustomShape 9"/>
            <p:cNvSpPr/>
            <p:nvPr/>
          </p:nvSpPr>
          <p:spPr>
            <a:xfrm>
              <a:off x="2959560" y="3434760"/>
              <a:ext cx="655920" cy="214920"/>
            </a:xfrm>
            <a:prstGeom prst="roundRect">
              <a:avLst>
                <a:gd name="adj" fmla="val 39394"/>
              </a:avLst>
            </a:prstGeom>
            <a:solidFill>
              <a:schemeClr val="accent1">
                <a:alpha val="11000"/>
              </a:schemeClr>
            </a:solidFill>
            <a:ln>
              <a:round/>
            </a:ln>
          </p:spPr>
          <p:style>
            <a:lnRef idx="2">
              <a:schemeClr val="accent1">
                <a:shade val="50000"/>
              </a:schemeClr>
            </a:lnRef>
            <a:fillRef idx="1">
              <a:schemeClr val="accent1"/>
            </a:fillRef>
            <a:effectRef idx="0">
              <a:schemeClr val="accent1"/>
            </a:effectRef>
            <a:fontRef idx="minor"/>
          </p:style>
        </p:sp>
      </p:grpSp>
      <p:sp>
        <p:nvSpPr>
          <p:cNvPr id="262" name="CustomShape 10"/>
          <p:cNvSpPr/>
          <p:nvPr/>
        </p:nvSpPr>
        <p:spPr>
          <a:xfrm>
            <a:off x="6709320" y="5128560"/>
            <a:ext cx="2161080" cy="976320"/>
          </a:xfrm>
          <a:prstGeom prst="accentCallout1">
            <a:avLst>
              <a:gd name="adj1" fmla="val 79655"/>
              <a:gd name="adj2" fmla="val -7771"/>
              <a:gd name="adj3" fmla="val 34207"/>
              <a:gd name="adj4" fmla="val -104445"/>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Arial"/>
                <a:ea typeface="Arial"/>
              </a:rPr>
              <a:t>When invoking the method, we must match the parameter type</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256">
                                            <p:txEl>
                                              <p:pRg st="0" end="0"/>
                                            </p:txEl>
                                          </p:spTgt>
                                        </p:tgtEl>
                                        <p:attrNameLst>
                                          <p:attrName>style.visibility</p:attrName>
                                        </p:attrNameLst>
                                      </p:cBhvr>
                                      <p:to>
                                        <p:strVal val="visible"/>
                                      </p:to>
                                    </p:set>
                                  </p:childTnLst>
                                </p:cTn>
                              </p:par>
                              <p:par>
                                <p:cTn id="161" nodeType="withEffect" fill="hold" presetClass="entr" presetID="1">
                                  <p:stCondLst>
                                    <p:cond delay="0"/>
                                  </p:stCondLst>
                                  <p:childTnLst>
                                    <p:set>
                                      <p:cBhvr>
                                        <p:cTn id="162" dur="1" fill="hold">
                                          <p:stCondLst>
                                            <p:cond delay="0"/>
                                          </p:stCondLst>
                                        </p:cTn>
                                        <p:tgtEl>
                                          <p:spTgt spid="256">
                                            <p:txEl>
                                              <p:pRg st="1" end="1"/>
                                            </p:txEl>
                                          </p:spTgt>
                                        </p:tgtEl>
                                        <p:attrNameLst>
                                          <p:attrName>style.visibility</p:attrName>
                                        </p:attrNameLst>
                                      </p:cBhvr>
                                      <p:to>
                                        <p:strVal val="visible"/>
                                      </p:to>
                                    </p:set>
                                  </p:childTnLst>
                                </p:cTn>
                              </p:par>
                              <p:par>
                                <p:cTn id="163" nodeType="withEffect" fill="hold" presetClass="entr" presetID="1">
                                  <p:stCondLst>
                                    <p:cond delay="0"/>
                                  </p:stCondLst>
                                  <p:childTnLst>
                                    <p:set>
                                      <p:cBhvr>
                                        <p:cTn id="164" dur="1" fill="hold">
                                          <p:stCondLst>
                                            <p:cond delay="0"/>
                                          </p:stCondLst>
                                        </p:cTn>
                                        <p:tgtEl>
                                          <p:spTgt spid="256">
                                            <p:txEl>
                                              <p:pRg st="2" end="2"/>
                                            </p:txEl>
                                          </p:spTgt>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256">
                                            <p:txEl>
                                              <p:pRg st="3" end="3"/>
                                            </p:txEl>
                                          </p:spTgt>
                                        </p:tgtEl>
                                        <p:attrNameLst>
                                          <p:attrName>style.visibility</p:attrName>
                                        </p:attrNameLst>
                                      </p:cBhvr>
                                      <p:to>
                                        <p:strVal val="visible"/>
                                      </p:to>
                                    </p:set>
                                  </p:childTnLst>
                                </p:cTn>
                              </p:par>
                              <p:par>
                                <p:cTn id="167" nodeType="withEffect" fill="hold" presetClass="entr" presetID="1">
                                  <p:stCondLst>
                                    <p:cond delay="0"/>
                                  </p:stCondLst>
                                  <p:childTnLst>
                                    <p:set>
                                      <p:cBhvr>
                                        <p:cTn id="168" dur="1" fill="hold">
                                          <p:stCondLst>
                                            <p:cond delay="0"/>
                                          </p:stCondLst>
                                        </p:cTn>
                                        <p:tgtEl>
                                          <p:spTgt spid="256">
                                            <p:txEl>
                                              <p:pRg st="4" end="4"/>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256">
                                            <p:txEl>
                                              <p:pRg st="6" end="6"/>
                                            </p:txEl>
                                          </p:spTgt>
                                        </p:tgtEl>
                                        <p:attrNameLst>
                                          <p:attrName>style.visibility</p:attrName>
                                        </p:attrNameLst>
                                      </p:cBhvr>
                                      <p:to>
                                        <p:strVal val="visible"/>
                                      </p:to>
                                    </p:set>
                                  </p:childTnLst>
                                </p:cTn>
                              </p:par>
                              <p:par>
                                <p:cTn id="173" nodeType="withEffect" fill="hold" presetClass="entr" presetID="1">
                                  <p:stCondLst>
                                    <p:cond delay="0"/>
                                  </p:stCondLst>
                                  <p:childTnLst>
                                    <p:set>
                                      <p:cBhvr>
                                        <p:cTn id="174" dur="1" fill="hold">
                                          <p:stCondLst>
                                            <p:cond delay="0"/>
                                          </p:stCondLst>
                                        </p:cTn>
                                        <p:tgtEl>
                                          <p:spTgt spid="256">
                                            <p:txEl>
                                              <p:pRg st="7" end="7"/>
                                            </p:txEl>
                                          </p:spTgt>
                                        </p:tgtEl>
                                        <p:attrNameLst>
                                          <p:attrName>style.visibility</p:attrName>
                                        </p:attrNameLst>
                                      </p:cBhvr>
                                      <p:to>
                                        <p:strVal val="visible"/>
                                      </p:to>
                                    </p:set>
                                  </p:childTnLst>
                                </p:cTn>
                              </p:par>
                              <p:par>
                                <p:cTn id="175" nodeType="withEffect" fill="hold" presetClass="entr" presetID="1">
                                  <p:stCondLst>
                                    <p:cond delay="0"/>
                                  </p:stCondLst>
                                  <p:childTnLst>
                                    <p:set>
                                      <p:cBhvr>
                                        <p:cTn id="176" dur="1" fill="hold">
                                          <p:stCondLst>
                                            <p:cond delay="0"/>
                                          </p:stCondLst>
                                        </p:cTn>
                                        <p:tgtEl>
                                          <p:spTgt spid="256">
                                            <p:txEl>
                                              <p:pRg st="8" end="8"/>
                                            </p:txEl>
                                          </p:spTgt>
                                        </p:tgtEl>
                                        <p:attrNameLst>
                                          <p:attrName>style.visibility</p:attrName>
                                        </p:attrNameLst>
                                      </p:cBhvr>
                                      <p:to>
                                        <p:strVal val="visible"/>
                                      </p:to>
                                    </p:set>
                                  </p:childTnLst>
                                </p:cTn>
                              </p:par>
                              <p:par>
                                <p:cTn id="177" nodeType="withEffect" fill="hold" presetClass="entr" presetID="1">
                                  <p:stCondLst>
                                    <p:cond delay="0"/>
                                  </p:stCondLst>
                                  <p:iterate type="lt">
                                    <p:tmAbs val="0"/>
                                  </p:iterate>
                                  <p:childTnLst>
                                    <p:set>
                                      <p:cBhvr>
                                        <p:cTn id="178" dur="1" fill="hold">
                                          <p:stCondLst>
                                            <p:cond delay="0"/>
                                          </p:stCondLst>
                                        </p:cTn>
                                        <p:tgtEl>
                                          <p:spTgt spid="256">
                                            <p:txEl>
                                              <p:pRg st="9" end="9"/>
                                            </p:txEl>
                                          </p:spTgt>
                                        </p:tgtEl>
                                        <p:attrNameLst>
                                          <p:attrName>style.visibility</p:attrName>
                                        </p:attrNameLst>
                                      </p:cBhvr>
                                      <p:to>
                                        <p:strVal val="visible"/>
                                      </p:to>
                                    </p:set>
                                  </p:childTnLst>
                                </p:cTn>
                              </p:par>
                              <p:par>
                                <p:cTn id="179" nodeType="withEffect" fill="hold" presetClass="entr" presetID="1">
                                  <p:stCondLst>
                                    <p:cond delay="0"/>
                                  </p:stCondLst>
                                  <p:childTnLst>
                                    <p:set>
                                      <p:cBhvr>
                                        <p:cTn id="180" dur="1" fill="hold">
                                          <p:stCondLst>
                                            <p:cond delay="0"/>
                                          </p:stCondLst>
                                        </p:cTn>
                                        <p:tgtEl>
                                          <p:spTgt spid="256">
                                            <p:txEl>
                                              <p:pRg st="10" end="10"/>
                                            </p:txEl>
                                          </p:spTgt>
                                        </p:tgtEl>
                                        <p:attrNameLst>
                                          <p:attrName>style.visibility</p:attrName>
                                        </p:attrNameLst>
                                      </p:cBhvr>
                                      <p:to>
                                        <p:strVal val="visible"/>
                                      </p:to>
                                    </p:set>
                                  </p:childTnLst>
                                </p:cTn>
                              </p:par>
                              <p:par>
                                <p:cTn id="181" nodeType="withEffect" fill="hold" presetClass="entr" presetID="1">
                                  <p:stCondLst>
                                    <p:cond delay="0"/>
                                  </p:stCondLst>
                                  <p:childTnLst>
                                    <p:set>
                                      <p:cBhvr>
                                        <p:cTn id="182" dur="1" fill="hold">
                                          <p:stCondLst>
                                            <p:cond delay="0"/>
                                          </p:stCondLst>
                                        </p:cTn>
                                        <p:tgtEl>
                                          <p:spTgt spid="256">
                                            <p:txEl>
                                              <p:pRg st="11" end="11"/>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mph" presetID="15">
                                  <p:stCondLst>
                                    <p:cond delay="0"/>
                                  </p:stCondLst>
                                  <p:iterate type="lt">
                                    <p:tmAbs val="25"/>
                                  </p:iterate>
                                  <p:childTnLst>
                                    <p:set>
                                      <p:cBhvr>
                                        <p:cTn id="186" dur="indefinite"/>
                                        <p:tgtEl>
                                          <p:spTgt spid="256">
                                            <p:txEl>
                                              <p:pRg st="9" end="9"/>
                                            </p:txEl>
                                          </p:spTgt>
                                        </p:tgtEl>
                                        <p:attrNameLst>
                                          <p:attrName>style.fontWeight</p:attrName>
                                        </p:attrNameLst>
                                      </p:cBhvr>
                                      <p:to>
                                        <p:strVal val="bold"/>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Now </a:t>
            </a:r>
            <a:r>
              <a:rPr b="1" i="1" lang="en-US" sz="2400" spc="-1" strike="noStrike">
                <a:solidFill>
                  <a:srgbClr val="ffffff"/>
                </a:solidFill>
                <a:latin typeface="Arial"/>
                <a:ea typeface="Arial"/>
              </a:rPr>
              <a:t>this…</a:t>
            </a:r>
            <a:endParaRPr b="0" lang="en-US" sz="2400" spc="-1" strike="noStrike">
              <a:solidFill>
                <a:srgbClr val="000000"/>
              </a:solidFill>
              <a:latin typeface="Arial"/>
            </a:endParaRPr>
          </a:p>
        </p:txBody>
      </p:sp>
      <p:sp>
        <p:nvSpPr>
          <p:cNvPr id="264" name="TextShape 2"/>
          <p:cNvSpPr txBox="1"/>
          <p:nvPr/>
        </p:nvSpPr>
        <p:spPr>
          <a:xfrm>
            <a:off x="380160" y="1481400"/>
            <a:ext cx="8383680" cy="4525560"/>
          </a:xfrm>
          <a:prstGeom prst="rect">
            <a:avLst/>
          </a:prstGeom>
          <a:noFill/>
          <a:ln>
            <a:noFill/>
          </a:ln>
        </p:spPr>
        <p:txBody>
          <a:bodyPr anchor="ctr">
            <a:noAutofit/>
          </a:bodyPr>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So, what if we want the instructions in our method to affect the state of the object that the method is called on… </a:t>
            </a:r>
            <a:endParaRPr b="0" lang="en-US" sz="2800" spc="-1" strike="noStrike">
              <a:solidFill>
                <a:srgbClr val="000000"/>
              </a:solidFill>
              <a:latin typeface="Arial"/>
            </a:endParaRPr>
          </a:p>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That’s why we have the ‘</a:t>
            </a:r>
            <a:r>
              <a:rPr b="0" i="1" lang="en-US" sz="2800" spc="-1" strike="noStrike">
                <a:solidFill>
                  <a:srgbClr val="474c55"/>
                </a:solidFill>
                <a:latin typeface="Arial"/>
                <a:ea typeface="Arial"/>
              </a:rPr>
              <a:t>this’ </a:t>
            </a:r>
            <a:r>
              <a:rPr b="0" lang="en-US" sz="2800" spc="-1" strike="noStrike">
                <a:solidFill>
                  <a:srgbClr val="474c55"/>
                </a:solidFill>
                <a:latin typeface="Arial"/>
                <a:ea typeface="Arial"/>
              </a:rPr>
              <a:t>keyword- a reference to the current object. </a:t>
            </a:r>
            <a:endParaRPr b="0" lang="en-US" sz="2800" spc="-1" strike="noStrike">
              <a:solidFill>
                <a:srgbClr val="000000"/>
              </a:solidFill>
              <a:latin typeface="Arial"/>
            </a:endParaRPr>
          </a:p>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So, let’s see </a:t>
            </a:r>
            <a:r>
              <a:rPr b="0" i="1" lang="en-US" sz="2800" spc="-1" strike="noStrike">
                <a:solidFill>
                  <a:srgbClr val="474c55"/>
                </a:solidFill>
                <a:latin typeface="Arial"/>
                <a:ea typeface="Arial"/>
              </a:rPr>
              <a:t>this</a:t>
            </a:r>
            <a:r>
              <a:rPr b="0" i="1" lang="en-US" sz="2800" spc="-1" strike="noStrike">
                <a:solidFill>
                  <a:srgbClr val="474c55"/>
                </a:solidFill>
                <a:latin typeface="Arial"/>
                <a:ea typeface="Arial"/>
              </a:rPr>
              <a:t> </a:t>
            </a:r>
            <a:endParaRPr b="0" lang="en-US" sz="2800" spc="-1" strike="noStrike">
              <a:solidFill>
                <a:srgbClr val="000000"/>
              </a:solidFill>
              <a:latin typeface="Arial"/>
            </a:endParaRPr>
          </a:p>
        </p:txBody>
      </p:sp>
      <p:sp>
        <p:nvSpPr>
          <p:cNvPr id="265"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7C8726BE-D551-44D7-9EB9-7306E75C477F}" type="slidenum">
              <a:rPr b="0" lang="en-US" sz="1200" spc="-1" strike="noStrike">
                <a:solidFill>
                  <a:srgbClr val="a0a1a0"/>
                </a:solidFill>
                <a:latin typeface="Arial"/>
                <a:ea typeface="Arial"/>
              </a:rPr>
              <a:t>9</a:t>
            </a:fld>
            <a:endParaRPr b="0" lang="en-US" sz="1200" spc="-1" strike="noStrike">
              <a:latin typeface="Times New Roman"/>
            </a:endParaRPr>
          </a:p>
        </p:txBody>
      </p:sp>
    </p:spTree>
  </p:cSld>
  <mc:AlternateContent>
    <mc:Choice Requires="p14">
      <p:transition spd="slow" p14:dur="2000"/>
    </mc:Choice>
    <mc:Fallback>
      <p:transition spd="slow"/>
    </mc:Fallback>
  </mc:AlternateContent>
  <p:timing>
    <p:tnLst>
      <p:par>
        <p:cTn id="187" dur="indefinite" restart="never" nodeType="tmRoot">
          <p:childTnLst>
            <p:seq>
              <p:cTn id="188" dur="indefinite" nodeType="mainSeq">
                <p:childTnLst>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264">
                                            <p:txEl>
                                              <p:pRg st="0" end="0"/>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264">
                                            <p:txEl>
                                              <p:pRg st="1" end="1"/>
                                            </p:txEl>
                                          </p:spTgt>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26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380160" y="-5040"/>
            <a:ext cx="6222240" cy="1223640"/>
          </a:xfrm>
          <a:prstGeom prst="rect">
            <a:avLst/>
          </a:prstGeom>
          <a:noFill/>
          <a:ln>
            <a:noFill/>
          </a:ln>
        </p:spPr>
        <p:txBody>
          <a:bodyPr anchor="ctr">
            <a:noAutofit/>
          </a:bodyPr>
          <a:p>
            <a:pPr>
              <a:lnSpc>
                <a:spcPct val="100000"/>
              </a:lnSpc>
            </a:pPr>
            <a:r>
              <a:rPr b="1" i="1" lang="en-US" sz="2400" spc="-1" strike="noStrike">
                <a:solidFill>
                  <a:srgbClr val="ffffff"/>
                </a:solidFill>
                <a:latin typeface="Arial"/>
                <a:ea typeface="Arial"/>
              </a:rPr>
              <a:t>This </a:t>
            </a:r>
            <a:r>
              <a:rPr b="1" lang="en-US" sz="2400" spc="-1" strike="noStrike">
                <a:solidFill>
                  <a:srgbClr val="ffffff"/>
                </a:solidFill>
                <a:latin typeface="Arial"/>
                <a:ea typeface="Arial"/>
              </a:rPr>
              <a:t>in action</a:t>
            </a:r>
            <a:endParaRPr b="0" lang="en-US" sz="2400" spc="-1" strike="noStrike">
              <a:solidFill>
                <a:srgbClr val="000000"/>
              </a:solidFill>
              <a:latin typeface="Arial"/>
            </a:endParaRPr>
          </a:p>
        </p:txBody>
      </p:sp>
      <p:sp>
        <p:nvSpPr>
          <p:cNvPr id="267" name="TextShape 2"/>
          <p:cNvSpPr txBox="1"/>
          <p:nvPr/>
        </p:nvSpPr>
        <p:spPr>
          <a:xfrm>
            <a:off x="380160" y="1481400"/>
            <a:ext cx="8383680" cy="4525560"/>
          </a:xfrm>
          <a:prstGeom prst="rect">
            <a:avLst/>
          </a:prstGeom>
          <a:noFill/>
          <a:ln>
            <a:noFill/>
          </a:ln>
        </p:spPr>
        <p:txBody>
          <a:bodyPr>
            <a:noAutofit/>
          </a:bodyPr>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Let’s create a Dog class with an instance variable size. Let’s also create a grow method…</a:t>
            </a:r>
            <a:endParaRPr b="0" lang="en-US" sz="2800" spc="-1" strike="noStrike">
              <a:solidFill>
                <a:srgbClr val="000000"/>
              </a:solidFill>
              <a:latin typeface="Arial"/>
            </a:endParaRPr>
          </a:p>
        </p:txBody>
      </p:sp>
      <p:sp>
        <p:nvSpPr>
          <p:cNvPr id="268"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7610B4E7-5C9C-4CCB-8EAC-4AD33B94AAE2}" type="slidenum">
              <a:rPr b="0" lang="en-US" sz="1200" spc="-1" strike="noStrike">
                <a:solidFill>
                  <a:srgbClr val="a0a1a0"/>
                </a:solidFill>
                <a:latin typeface="Arial"/>
                <a:ea typeface="Arial"/>
              </a:rPr>
              <a:t>9</a:t>
            </a:fld>
            <a:endParaRPr b="0" lang="en-US" sz="1200" spc="-1" strike="noStrike">
              <a:latin typeface="Times New Roman"/>
            </a:endParaRPr>
          </a:p>
        </p:txBody>
      </p:sp>
      <p:sp>
        <p:nvSpPr>
          <p:cNvPr id="269" name="CustomShape 4"/>
          <p:cNvSpPr/>
          <p:nvPr/>
        </p:nvSpPr>
        <p:spPr>
          <a:xfrm>
            <a:off x="2146680" y="2548080"/>
            <a:ext cx="4849920" cy="3458880"/>
          </a:xfrm>
          <a:prstGeom prst="rect">
            <a:avLst/>
          </a:prstGeom>
          <a:gradFill rotWithShape="0">
            <a:gsLst>
              <a:gs pos="0">
                <a:srgbClr val="e0e3e0"/>
              </a:gs>
              <a:gs pos="100000">
                <a:srgbClr val="f3f3f3"/>
              </a:gs>
            </a:gsLst>
            <a:lin ang="16200000"/>
          </a:gradFill>
          <a:ln>
            <a:solidFill>
              <a:srgbClr val="9c9d9c"/>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a:noAutofit/>
          </a:bodyPr>
          <a:p>
            <a:pPr marL="182880">
              <a:lnSpc>
                <a:spcPct val="90000"/>
              </a:lnSpc>
              <a:spcBef>
                <a:spcPts val="479"/>
              </a:spcBef>
              <a:tabLst>
                <a:tab algn="l" pos="0"/>
              </a:tabLst>
            </a:pPr>
            <a:r>
              <a:rPr b="0" lang="en-US" sz="1400" spc="-1" strike="noStrike">
                <a:solidFill>
                  <a:srgbClr val="000000"/>
                </a:solidFill>
                <a:latin typeface="Courier New"/>
                <a:ea typeface="Arial"/>
              </a:rPr>
              <a:t>public class Dog{</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double size = 5.5; </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void grow(){</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this.size += 1;</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public class TestDog{</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static void main(String[] args){</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Dog daisy = new Dog();</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daisy.grow();</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a:t>
            </a:r>
            <a:endParaRPr b="0" lang="en-US" sz="1400" spc="-1" strike="noStrike">
              <a:latin typeface="Arial"/>
            </a:endParaRPr>
          </a:p>
        </p:txBody>
      </p:sp>
      <p:grpSp>
        <p:nvGrpSpPr>
          <p:cNvPr id="270" name="Group 5"/>
          <p:cNvGrpSpPr/>
          <p:nvPr/>
        </p:nvGrpSpPr>
        <p:grpSpPr>
          <a:xfrm>
            <a:off x="2565720" y="2435400"/>
            <a:ext cx="6191640" cy="1643760"/>
            <a:chOff x="2565720" y="2435400"/>
            <a:chExt cx="6191640" cy="1643760"/>
          </a:xfrm>
        </p:grpSpPr>
        <p:sp>
          <p:nvSpPr>
            <p:cNvPr id="271" name="CustomShape 6"/>
            <p:cNvSpPr/>
            <p:nvPr/>
          </p:nvSpPr>
          <p:spPr>
            <a:xfrm>
              <a:off x="2565720" y="3130200"/>
              <a:ext cx="3718080" cy="791640"/>
            </a:xfrm>
            <a:prstGeom prst="roundRect">
              <a:avLst>
                <a:gd name="adj" fmla="val 16667"/>
              </a:avLst>
            </a:prstGeom>
            <a:solidFill>
              <a:schemeClr val="accent1">
                <a:alpha val="11000"/>
              </a:schemeClr>
            </a:solidFill>
            <a:ln>
              <a:round/>
            </a:ln>
          </p:spPr>
          <p:style>
            <a:lnRef idx="2">
              <a:schemeClr val="accent1">
                <a:shade val="50000"/>
              </a:schemeClr>
            </a:lnRef>
            <a:fillRef idx="1">
              <a:schemeClr val="accent1"/>
            </a:fillRef>
            <a:effectRef idx="0">
              <a:schemeClr val="accent1"/>
            </a:effectRef>
            <a:fontRef idx="minor"/>
          </p:style>
        </p:sp>
        <p:sp>
          <p:nvSpPr>
            <p:cNvPr id="272" name="CustomShape 7"/>
            <p:cNvSpPr/>
            <p:nvPr/>
          </p:nvSpPr>
          <p:spPr>
            <a:xfrm>
              <a:off x="6908760" y="2435400"/>
              <a:ext cx="1848600" cy="1643760"/>
            </a:xfrm>
            <a:prstGeom prst="accentCallout1">
              <a:avLst>
                <a:gd name="adj1" fmla="val 58070"/>
                <a:gd name="adj2" fmla="val -6293"/>
                <a:gd name="adj3" fmla="val 81219"/>
                <a:gd name="adj4" fmla="val -33475"/>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Arial"/>
                  <a:ea typeface="Arial"/>
                </a:rPr>
                <a:t>Here we use the this keyword to indicate that we want to modify the size of the Dog object grow() is called on.</a:t>
              </a:r>
              <a:endParaRPr b="0" lang="en-US" sz="1400" spc="-1" strike="noStrike">
                <a:latin typeface="Arial"/>
              </a:endParaRPr>
            </a:p>
          </p:txBody>
        </p:sp>
      </p:grpSp>
      <p:sp>
        <p:nvSpPr>
          <p:cNvPr id="273" name="CustomShape 8"/>
          <p:cNvSpPr/>
          <p:nvPr/>
        </p:nvSpPr>
        <p:spPr>
          <a:xfrm flipH="1">
            <a:off x="385560" y="4595400"/>
            <a:ext cx="1462680" cy="901800"/>
          </a:xfrm>
          <a:prstGeom prst="accentCallout1">
            <a:avLst>
              <a:gd name="adj1" fmla="val 18750"/>
              <a:gd name="adj2" fmla="val -8333"/>
              <a:gd name="adj3" fmla="val 76618"/>
              <a:gd name="adj4" fmla="val -8797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Arial"/>
                <a:ea typeface="Arial"/>
              </a:rPr>
              <a:t>Then we </a:t>
            </a:r>
            <a:r>
              <a:rPr b="0" i="1" lang="en-US" sz="1400" spc="-1" strike="noStrike">
                <a:solidFill>
                  <a:srgbClr val="ffffff"/>
                </a:solidFill>
                <a:latin typeface="Arial"/>
                <a:ea typeface="Arial"/>
              </a:rPr>
              <a:t>call </a:t>
            </a:r>
            <a:r>
              <a:rPr b="0" lang="en-US" sz="1400" spc="-1" strike="noStrike">
                <a:solidFill>
                  <a:srgbClr val="ffffff"/>
                </a:solidFill>
                <a:latin typeface="Arial"/>
                <a:ea typeface="Arial"/>
              </a:rPr>
              <a:t>the instance method on our object. </a:t>
            </a:r>
            <a:endParaRPr b="0" lang="en-US" sz="1400" spc="-1" strike="noStrike">
              <a:latin typeface="Arial"/>
            </a:endParaRPr>
          </a:p>
        </p:txBody>
      </p:sp>
      <p:grpSp>
        <p:nvGrpSpPr>
          <p:cNvPr id="274" name="Group 9"/>
          <p:cNvGrpSpPr/>
          <p:nvPr/>
        </p:nvGrpSpPr>
        <p:grpSpPr>
          <a:xfrm>
            <a:off x="5032440" y="4131360"/>
            <a:ext cx="2583000" cy="303480"/>
            <a:chOff x="5032440" y="4131360"/>
            <a:chExt cx="2583000" cy="303480"/>
          </a:xfrm>
        </p:grpSpPr>
        <p:sp>
          <p:nvSpPr>
            <p:cNvPr id="275" name="CustomShape 10"/>
            <p:cNvSpPr/>
            <p:nvPr/>
          </p:nvSpPr>
          <p:spPr>
            <a:xfrm>
              <a:off x="5032440" y="4131360"/>
              <a:ext cx="258300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000000"/>
                  </a:solidFill>
                  <a:latin typeface="Segoe Print"/>
                  <a:ea typeface="Arial"/>
                </a:rPr>
                <a:t>Running these instructions</a:t>
              </a:r>
              <a:endParaRPr b="0" lang="en-US" sz="1400" spc="-1" strike="noStrike">
                <a:latin typeface="Arial"/>
              </a:endParaRPr>
            </a:p>
          </p:txBody>
        </p:sp>
      </p:grpSp>
    </p:spTree>
  </p:cSld>
  <mc:AlternateContent>
    <mc:Choice Requires="p14">
      <p:transition spd="slow" p14:dur="2000"/>
    </mc:Choice>
    <mc:Fallback>
      <p:transition spd="slow"/>
    </mc:Fallback>
  </mc:AlternateContent>
  <p:timing>
    <p:tnLst>
      <p:par>
        <p:cTn id="201" dur="indefinite" restart="never" nodeType="tmRoot">
          <p:childTnLst>
            <p:seq>
              <p:cTn id="202" dur="indefinite" nodeType="mainSeq">
                <p:childTnLst>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267">
                                            <p:txEl>
                                              <p:pRg st="0" end="0"/>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269">
                                            <p:txEl>
                                              <p:pRg st="0" end="0"/>
                                            </p:txEl>
                                          </p:spTgt>
                                        </p:tgtEl>
                                        <p:attrNameLst>
                                          <p:attrName>style.visibility</p:attrName>
                                        </p:attrNameLst>
                                      </p:cBhvr>
                                      <p:to>
                                        <p:strVal val="visible"/>
                                      </p:to>
                                    </p:set>
                                  </p:childTnLst>
                                </p:cTn>
                              </p:par>
                              <p:par>
                                <p:cTn id="211" nodeType="withEffect" fill="hold" presetClass="entr" presetID="1">
                                  <p:stCondLst>
                                    <p:cond delay="0"/>
                                  </p:stCondLst>
                                  <p:childTnLst>
                                    <p:set>
                                      <p:cBhvr>
                                        <p:cTn id="212" dur="1" fill="hold">
                                          <p:stCondLst>
                                            <p:cond delay="0"/>
                                          </p:stCondLst>
                                        </p:cTn>
                                        <p:tgtEl>
                                          <p:spTgt spid="269">
                                            <p:txEl>
                                              <p:pRg st="1" end="1"/>
                                            </p:txEl>
                                          </p:spTgt>
                                        </p:tgtEl>
                                        <p:attrNameLst>
                                          <p:attrName>style.visibility</p:attrName>
                                        </p:attrNameLst>
                                      </p:cBhvr>
                                      <p:to>
                                        <p:strVal val="visible"/>
                                      </p:to>
                                    </p:set>
                                  </p:childTnLst>
                                </p:cTn>
                              </p:par>
                              <p:par>
                                <p:cTn id="213" nodeType="withEffect" fill="hold" presetClass="entr" presetID="1">
                                  <p:stCondLst>
                                    <p:cond delay="0"/>
                                  </p:stCondLst>
                                  <p:childTnLst>
                                    <p:set>
                                      <p:cBhvr>
                                        <p:cTn id="214" dur="1" fill="hold">
                                          <p:stCondLst>
                                            <p:cond delay="0"/>
                                          </p:stCondLst>
                                        </p:cTn>
                                        <p:tgtEl>
                                          <p:spTgt spid="269">
                                            <p:txEl>
                                              <p:pRg st="2" end="2"/>
                                            </p:txEl>
                                          </p:spTgt>
                                        </p:tgtEl>
                                        <p:attrNameLst>
                                          <p:attrName>style.visibility</p:attrName>
                                        </p:attrNameLst>
                                      </p:cBhvr>
                                      <p:to>
                                        <p:strVal val="visible"/>
                                      </p:to>
                                    </p:set>
                                  </p:childTnLst>
                                </p:cTn>
                              </p:par>
                              <p:par>
                                <p:cTn id="215" nodeType="withEffect" fill="hold" presetClass="entr" presetID="1">
                                  <p:stCondLst>
                                    <p:cond delay="0"/>
                                  </p:stCondLst>
                                  <p:childTnLst>
                                    <p:set>
                                      <p:cBhvr>
                                        <p:cTn id="216" dur="1" fill="hold">
                                          <p:stCondLst>
                                            <p:cond delay="0"/>
                                          </p:stCondLst>
                                        </p:cTn>
                                        <p:tgtEl>
                                          <p:spTgt spid="269">
                                            <p:txEl>
                                              <p:pRg st="3" end="3"/>
                                            </p:txEl>
                                          </p:spTgt>
                                        </p:tgtEl>
                                        <p:attrNameLst>
                                          <p:attrName>style.visibility</p:attrName>
                                        </p:attrNameLst>
                                      </p:cBhvr>
                                      <p:to>
                                        <p:strVal val="visible"/>
                                      </p:to>
                                    </p:set>
                                  </p:childTnLst>
                                </p:cTn>
                              </p:par>
                              <p:par>
                                <p:cTn id="217" nodeType="withEffect" fill="hold" presetClass="entr" presetID="1">
                                  <p:stCondLst>
                                    <p:cond delay="0"/>
                                  </p:stCondLst>
                                  <p:childTnLst>
                                    <p:set>
                                      <p:cBhvr>
                                        <p:cTn id="218" dur="1" fill="hold">
                                          <p:stCondLst>
                                            <p:cond delay="0"/>
                                          </p:stCondLst>
                                        </p:cTn>
                                        <p:tgtEl>
                                          <p:spTgt spid="269">
                                            <p:txEl>
                                              <p:pRg st="4" end="4"/>
                                            </p:txEl>
                                          </p:spTgt>
                                        </p:tgtEl>
                                        <p:attrNameLst>
                                          <p:attrName>style.visibility</p:attrName>
                                        </p:attrNameLst>
                                      </p:cBhvr>
                                      <p:to>
                                        <p:strVal val="visible"/>
                                      </p:to>
                                    </p:set>
                                  </p:childTnLst>
                                </p:cTn>
                              </p:par>
                              <p:par>
                                <p:cTn id="219" nodeType="withEffect" fill="hold" presetClass="entr" presetID="1">
                                  <p:stCondLst>
                                    <p:cond delay="0"/>
                                  </p:stCondLst>
                                  <p:childTnLst>
                                    <p:set>
                                      <p:cBhvr>
                                        <p:cTn id="220" dur="1" fill="hold">
                                          <p:stCondLst>
                                            <p:cond delay="0"/>
                                          </p:stCondLst>
                                        </p:cTn>
                                        <p:tgtEl>
                                          <p:spTgt spid="269">
                                            <p:txEl>
                                              <p:pRg st="5" end="5"/>
                                            </p:txEl>
                                          </p:spTgt>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270"/>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269">
                                            <p:txEl>
                                              <p:pRg st="7" end="7"/>
                                            </p:txEl>
                                          </p:spTgt>
                                        </p:tgtEl>
                                        <p:attrNameLst>
                                          <p:attrName>style.visibility</p:attrName>
                                        </p:attrNameLst>
                                      </p:cBhvr>
                                      <p:to>
                                        <p:strVal val="visible"/>
                                      </p:to>
                                    </p:set>
                                  </p:childTnLst>
                                </p:cTn>
                              </p:par>
                              <p:par>
                                <p:cTn id="229" nodeType="withEffect" fill="hold" presetClass="entr" presetID="1">
                                  <p:stCondLst>
                                    <p:cond delay="0"/>
                                  </p:stCondLst>
                                  <p:childTnLst>
                                    <p:set>
                                      <p:cBhvr>
                                        <p:cTn id="230" dur="1" fill="hold">
                                          <p:stCondLst>
                                            <p:cond delay="0"/>
                                          </p:stCondLst>
                                        </p:cTn>
                                        <p:tgtEl>
                                          <p:spTgt spid="269">
                                            <p:txEl>
                                              <p:pRg st="8" end="8"/>
                                            </p:txEl>
                                          </p:spTgt>
                                        </p:tgtEl>
                                        <p:attrNameLst>
                                          <p:attrName>style.visibility</p:attrName>
                                        </p:attrNameLst>
                                      </p:cBhvr>
                                      <p:to>
                                        <p:strVal val="visible"/>
                                      </p:to>
                                    </p:set>
                                  </p:childTnLst>
                                </p:cTn>
                              </p:par>
                              <p:par>
                                <p:cTn id="231" nodeType="withEffect" fill="hold" presetClass="entr" presetID="1">
                                  <p:stCondLst>
                                    <p:cond delay="0"/>
                                  </p:stCondLst>
                                  <p:childTnLst>
                                    <p:set>
                                      <p:cBhvr>
                                        <p:cTn id="232" dur="1" fill="hold">
                                          <p:stCondLst>
                                            <p:cond delay="0"/>
                                          </p:stCondLst>
                                        </p:cTn>
                                        <p:tgtEl>
                                          <p:spTgt spid="269">
                                            <p:txEl>
                                              <p:pRg st="9" end="9"/>
                                            </p:txEl>
                                          </p:spTgt>
                                        </p:tgtEl>
                                        <p:attrNameLst>
                                          <p:attrName>style.visibility</p:attrName>
                                        </p:attrNameLst>
                                      </p:cBhvr>
                                      <p:to>
                                        <p:strVal val="visible"/>
                                      </p:to>
                                    </p:set>
                                  </p:childTnLst>
                                </p:cTn>
                              </p:par>
                              <p:par>
                                <p:cTn id="233" nodeType="withEffect" fill="hold" presetClass="entr" presetID="1">
                                  <p:stCondLst>
                                    <p:cond delay="0"/>
                                  </p:stCondLst>
                                  <p:iterate type="lt">
                                    <p:tmAbs val="0"/>
                                  </p:iterate>
                                  <p:childTnLst>
                                    <p:set>
                                      <p:cBhvr>
                                        <p:cTn id="234" dur="1" fill="hold">
                                          <p:stCondLst>
                                            <p:cond delay="0"/>
                                          </p:stCondLst>
                                        </p:cTn>
                                        <p:tgtEl>
                                          <p:spTgt spid="269">
                                            <p:txEl>
                                              <p:pRg st="10" end="10"/>
                                            </p:txEl>
                                          </p:spTgt>
                                        </p:tgtEl>
                                        <p:attrNameLst>
                                          <p:attrName>style.visibility</p:attrName>
                                        </p:attrNameLst>
                                      </p:cBhvr>
                                      <p:to>
                                        <p:strVal val="visible"/>
                                      </p:to>
                                    </p:set>
                                  </p:childTnLst>
                                </p:cTn>
                              </p:par>
                              <p:par>
                                <p:cTn id="235" nodeType="withEffect" fill="hold" presetClass="entr" presetID="1">
                                  <p:stCondLst>
                                    <p:cond delay="0"/>
                                  </p:stCondLst>
                                  <p:childTnLst>
                                    <p:set>
                                      <p:cBhvr>
                                        <p:cTn id="236" dur="1" fill="hold">
                                          <p:stCondLst>
                                            <p:cond delay="0"/>
                                          </p:stCondLst>
                                        </p:cTn>
                                        <p:tgtEl>
                                          <p:spTgt spid="269">
                                            <p:txEl>
                                              <p:pRg st="11" end="11"/>
                                            </p:txEl>
                                          </p:spTgt>
                                        </p:tgtEl>
                                        <p:attrNameLst>
                                          <p:attrName>style.visibility</p:attrName>
                                        </p:attrNameLst>
                                      </p:cBhvr>
                                      <p:to>
                                        <p:strVal val="visible"/>
                                      </p:to>
                                    </p:set>
                                  </p:childTnLst>
                                </p:cTn>
                              </p:par>
                              <p:par>
                                <p:cTn id="237" nodeType="withEffect" fill="hold" presetClass="entr" presetID="1">
                                  <p:stCondLst>
                                    <p:cond delay="0"/>
                                  </p:stCondLst>
                                  <p:childTnLst>
                                    <p:set>
                                      <p:cBhvr>
                                        <p:cTn id="238" dur="1" fill="hold">
                                          <p:stCondLst>
                                            <p:cond delay="0"/>
                                          </p:stCondLst>
                                        </p:cTn>
                                        <p:tgtEl>
                                          <p:spTgt spid="269">
                                            <p:txEl>
                                              <p:pRg st="12" end="12"/>
                                            </p:txEl>
                                          </p:spTgt>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nodeType="clickEffect" fill="hold" presetClass="emph" presetID="15">
                                  <p:stCondLst>
                                    <p:cond delay="0"/>
                                  </p:stCondLst>
                                  <p:iterate type="lt">
                                    <p:tmAbs val="25"/>
                                  </p:iterate>
                                  <p:childTnLst>
                                    <p:set>
                                      <p:cBhvr>
                                        <p:cTn id="242" dur="indefinite"/>
                                        <p:tgtEl>
                                          <p:spTgt spid="269">
                                            <p:txEl>
                                              <p:pRg st="10" end="10"/>
                                            </p:txEl>
                                          </p:spTgt>
                                        </p:tgtEl>
                                        <p:attrNameLst>
                                          <p:attrName>style.fontWeight</p:attrName>
                                        </p:attrNameLst>
                                      </p:cBhvr>
                                      <p:to>
                                        <p:strVal val="bold"/>
                                      </p:to>
                                    </p:set>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1">
                                  <p:stCondLst>
                                    <p:cond delay="0"/>
                                  </p:stCondLst>
                                  <p:childTnLst>
                                    <p:set>
                                      <p:cBhvr>
                                        <p:cTn id="246" dur="1" fill="hold">
                                          <p:stCondLst>
                                            <p:cond delay="0"/>
                                          </p:stCondLst>
                                        </p:cTn>
                                        <p:tgtEl>
                                          <p:spTgt spid="273"/>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nodeType="clickEffect" fill="hold" presetClass="entr" presetID="1">
                                  <p:stCondLst>
                                    <p:cond delay="0"/>
                                  </p:stCondLst>
                                  <p:childTnLst>
                                    <p:set>
                                      <p:cBhvr>
                                        <p:cTn id="250"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Clarifications</a:t>
            </a:r>
            <a:endParaRPr b="0" lang="en-US" sz="2400" spc="-1" strike="noStrike">
              <a:solidFill>
                <a:srgbClr val="000000"/>
              </a:solidFill>
              <a:latin typeface="Arial"/>
            </a:endParaRPr>
          </a:p>
        </p:txBody>
      </p:sp>
      <p:sp>
        <p:nvSpPr>
          <p:cNvPr id="277" name="TextShape 2"/>
          <p:cNvSpPr txBox="1"/>
          <p:nvPr/>
        </p:nvSpPr>
        <p:spPr>
          <a:xfrm>
            <a:off x="380160" y="1368360"/>
            <a:ext cx="8383680" cy="5177520"/>
          </a:xfrm>
          <a:prstGeom prst="rect">
            <a:avLst/>
          </a:prstGeom>
          <a:noFill/>
          <a:ln>
            <a:noFill/>
          </a:ln>
        </p:spPr>
        <p:txBody>
          <a:bodyPr>
            <a:noAutofit/>
          </a:bodyPr>
          <a:p>
            <a:pPr marL="457200" indent="-406080">
              <a:lnSpc>
                <a:spcPct val="100000"/>
              </a:lnSpc>
              <a:spcBef>
                <a:spcPts val="561"/>
              </a:spcBef>
              <a:buClr>
                <a:srgbClr val="f36a25"/>
              </a:buClr>
              <a:buFont typeface="Arial"/>
              <a:buChar char="•"/>
            </a:pPr>
            <a:r>
              <a:rPr b="0" lang="en-US" sz="2000" spc="-1" strike="noStrike">
                <a:solidFill>
                  <a:srgbClr val="474c55"/>
                </a:solidFill>
                <a:latin typeface="Arial"/>
                <a:ea typeface="Arial"/>
              </a:rPr>
              <a:t>You may be wondering ‘couldn’t we have just done the following?’:</a:t>
            </a:r>
            <a:endParaRPr b="0" lang="en-US" sz="2000" spc="-1" strike="noStrike">
              <a:solidFill>
                <a:srgbClr val="000000"/>
              </a:solidFill>
              <a:latin typeface="Arial"/>
            </a:endParaRPr>
          </a:p>
          <a:p>
            <a:pPr>
              <a:lnSpc>
                <a:spcPct val="100000"/>
              </a:lnSpc>
              <a:spcBef>
                <a:spcPts val="561"/>
              </a:spcBef>
            </a:pPr>
            <a:endParaRPr b="0" lang="en-US" sz="2000" spc="-1" strike="noStrike">
              <a:solidFill>
                <a:srgbClr val="000000"/>
              </a:solidFill>
              <a:latin typeface="Arial"/>
            </a:endParaRPr>
          </a:p>
          <a:p>
            <a:pPr>
              <a:lnSpc>
                <a:spcPct val="100000"/>
              </a:lnSpc>
              <a:spcBef>
                <a:spcPts val="561"/>
              </a:spcBef>
            </a:pPr>
            <a:endParaRPr b="0" lang="en-US" sz="2000" spc="-1" strike="noStrike">
              <a:solidFill>
                <a:srgbClr val="000000"/>
              </a:solidFill>
              <a:latin typeface="Arial"/>
            </a:endParaRPr>
          </a:p>
          <a:p>
            <a:pPr>
              <a:lnSpc>
                <a:spcPct val="100000"/>
              </a:lnSpc>
              <a:spcBef>
                <a:spcPts val="561"/>
              </a:spcBef>
            </a:pPr>
            <a:endParaRPr b="0" lang="en-US" sz="2000" spc="-1" strike="noStrike">
              <a:solidFill>
                <a:srgbClr val="000000"/>
              </a:solidFill>
              <a:latin typeface="Arial"/>
            </a:endParaRPr>
          </a:p>
          <a:p>
            <a:pPr>
              <a:lnSpc>
                <a:spcPct val="100000"/>
              </a:lnSpc>
              <a:spcBef>
                <a:spcPts val="561"/>
              </a:spcBef>
            </a:pPr>
            <a:endParaRPr b="0" lang="en-US" sz="2000" spc="-1" strike="noStrike">
              <a:solidFill>
                <a:srgbClr val="000000"/>
              </a:solidFill>
              <a:latin typeface="Arial"/>
            </a:endParaRPr>
          </a:p>
          <a:p>
            <a:pPr>
              <a:lnSpc>
                <a:spcPct val="100000"/>
              </a:lnSpc>
              <a:spcBef>
                <a:spcPts val="561"/>
              </a:spcBef>
            </a:pPr>
            <a:endParaRPr b="0" lang="en-US" sz="2000" spc="-1" strike="noStrike">
              <a:solidFill>
                <a:srgbClr val="000000"/>
              </a:solidFill>
              <a:latin typeface="Arial"/>
            </a:endParaRPr>
          </a:p>
          <a:p>
            <a:pPr marL="457200" indent="-406080">
              <a:lnSpc>
                <a:spcPct val="100000"/>
              </a:lnSpc>
              <a:spcBef>
                <a:spcPts val="561"/>
              </a:spcBef>
              <a:buClr>
                <a:srgbClr val="f36a25"/>
              </a:buClr>
              <a:buFont typeface="Arial"/>
              <a:buChar char="•"/>
            </a:pPr>
            <a:r>
              <a:rPr b="0" lang="en-US" sz="2000" spc="-1" strike="noStrike">
                <a:solidFill>
                  <a:srgbClr val="474c55"/>
                </a:solidFill>
                <a:latin typeface="Arial"/>
                <a:ea typeface="Arial"/>
              </a:rPr>
              <a:t>You are correct. </a:t>
            </a:r>
            <a:endParaRPr b="0" lang="en-US" sz="2000" spc="-1" strike="noStrike">
              <a:solidFill>
                <a:srgbClr val="000000"/>
              </a:solidFill>
              <a:latin typeface="Arial"/>
            </a:endParaRPr>
          </a:p>
          <a:p>
            <a:pPr marL="457200" indent="-406080">
              <a:lnSpc>
                <a:spcPct val="100000"/>
              </a:lnSpc>
              <a:spcBef>
                <a:spcPts val="561"/>
              </a:spcBef>
              <a:buClr>
                <a:srgbClr val="f36a25"/>
              </a:buClr>
              <a:buFont typeface="Arial"/>
              <a:buChar char="•"/>
            </a:pPr>
            <a:r>
              <a:rPr b="0" lang="en-US" sz="2000" spc="-1" strike="noStrike">
                <a:solidFill>
                  <a:srgbClr val="474c55"/>
                </a:solidFill>
                <a:latin typeface="Arial"/>
                <a:ea typeface="Arial"/>
              </a:rPr>
              <a:t>So then why? </a:t>
            </a:r>
            <a:endParaRPr b="0" lang="en-US" sz="2000" spc="-1" strike="noStrike">
              <a:solidFill>
                <a:srgbClr val="000000"/>
              </a:solidFill>
              <a:latin typeface="Arial"/>
            </a:endParaRPr>
          </a:p>
          <a:p>
            <a:pPr marL="457200" indent="-406080">
              <a:lnSpc>
                <a:spcPct val="100000"/>
              </a:lnSpc>
              <a:spcBef>
                <a:spcPts val="561"/>
              </a:spcBef>
              <a:buClr>
                <a:srgbClr val="f36a25"/>
              </a:buClr>
              <a:buFont typeface="Arial"/>
              <a:buChar char="•"/>
            </a:pPr>
            <a:r>
              <a:rPr b="0" lang="en-US" sz="2000" spc="-1" strike="noStrike">
                <a:solidFill>
                  <a:srgbClr val="474c55"/>
                </a:solidFill>
                <a:latin typeface="Arial"/>
                <a:ea typeface="Arial"/>
              </a:rPr>
              <a:t>Using </a:t>
            </a:r>
            <a:r>
              <a:rPr b="0" i="1" lang="en-US" sz="2000" spc="-1" strike="noStrike">
                <a:solidFill>
                  <a:srgbClr val="474c55"/>
                </a:solidFill>
                <a:latin typeface="Arial"/>
                <a:ea typeface="Arial"/>
              </a:rPr>
              <a:t>this</a:t>
            </a:r>
            <a:r>
              <a:rPr b="0" lang="en-US" sz="2000" spc="-1" strike="noStrike">
                <a:solidFill>
                  <a:srgbClr val="474c55"/>
                </a:solidFill>
                <a:latin typeface="Arial"/>
                <a:ea typeface="Arial"/>
              </a:rPr>
              <a:t> makes it even more clear that you are referring to an instance variable. </a:t>
            </a:r>
            <a:endParaRPr b="0" lang="en-US" sz="2000" spc="-1" strike="noStrike">
              <a:solidFill>
                <a:srgbClr val="000000"/>
              </a:solidFill>
              <a:latin typeface="Arial"/>
            </a:endParaRPr>
          </a:p>
          <a:p>
            <a:pPr marL="457200" indent="-406080">
              <a:lnSpc>
                <a:spcPct val="100000"/>
              </a:lnSpc>
              <a:spcBef>
                <a:spcPts val="561"/>
              </a:spcBef>
              <a:buClr>
                <a:srgbClr val="f36a25"/>
              </a:buClr>
              <a:buFont typeface="Arial"/>
              <a:buChar char="•"/>
            </a:pPr>
            <a:r>
              <a:rPr b="0" lang="en-US" sz="2000" spc="-1" strike="noStrike">
                <a:solidFill>
                  <a:srgbClr val="474c55"/>
                </a:solidFill>
                <a:latin typeface="Arial"/>
                <a:ea typeface="Arial"/>
              </a:rPr>
              <a:t>Also, we could have created a </a:t>
            </a:r>
            <a:r>
              <a:rPr b="0" i="1" lang="en-US" sz="2000" spc="-1" strike="noStrike">
                <a:solidFill>
                  <a:srgbClr val="474c55"/>
                </a:solidFill>
                <a:latin typeface="Arial"/>
                <a:ea typeface="Arial"/>
              </a:rPr>
              <a:t>local size variable</a:t>
            </a:r>
            <a:r>
              <a:rPr b="0" lang="en-US" sz="2000" spc="-1" strike="noStrike">
                <a:solidFill>
                  <a:srgbClr val="474c55"/>
                </a:solidFill>
                <a:latin typeface="Arial"/>
                <a:ea typeface="Arial"/>
              </a:rPr>
              <a:t>- having two variables of the same name we need a way to differentiate between them. </a:t>
            </a:r>
            <a:endParaRPr b="0" lang="en-US" sz="2000" spc="-1" strike="noStrike">
              <a:solidFill>
                <a:srgbClr val="000000"/>
              </a:solidFill>
              <a:latin typeface="Arial"/>
            </a:endParaRPr>
          </a:p>
        </p:txBody>
      </p:sp>
      <p:sp>
        <p:nvSpPr>
          <p:cNvPr id="278"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28C93E5F-C589-47D7-A768-68178E9E9CDF}" type="slidenum">
              <a:rPr b="0" lang="en-US" sz="1200" spc="-1" strike="noStrike">
                <a:solidFill>
                  <a:srgbClr val="a0a1a0"/>
                </a:solidFill>
                <a:latin typeface="Arial"/>
                <a:ea typeface="Arial"/>
              </a:rPr>
              <a:t>9</a:t>
            </a:fld>
            <a:endParaRPr b="0" lang="en-US" sz="1200" spc="-1" strike="noStrike">
              <a:latin typeface="Times New Roman"/>
            </a:endParaRPr>
          </a:p>
        </p:txBody>
      </p:sp>
      <p:sp>
        <p:nvSpPr>
          <p:cNvPr id="279" name="CustomShape 4"/>
          <p:cNvSpPr/>
          <p:nvPr/>
        </p:nvSpPr>
        <p:spPr>
          <a:xfrm>
            <a:off x="2146680" y="1948320"/>
            <a:ext cx="4849920" cy="1651320"/>
          </a:xfrm>
          <a:prstGeom prst="rect">
            <a:avLst/>
          </a:prstGeom>
          <a:gradFill rotWithShape="0">
            <a:gsLst>
              <a:gs pos="0">
                <a:srgbClr val="e0e3e0"/>
              </a:gs>
              <a:gs pos="100000">
                <a:srgbClr val="f3f3f3"/>
              </a:gs>
            </a:gsLst>
            <a:lin ang="16200000"/>
          </a:gradFill>
          <a:ln>
            <a:solidFill>
              <a:srgbClr val="9c9d9c"/>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a:noAutofit/>
          </a:bodyPr>
          <a:p>
            <a:pPr marL="182880">
              <a:lnSpc>
                <a:spcPct val="90000"/>
              </a:lnSpc>
              <a:spcBef>
                <a:spcPts val="479"/>
              </a:spcBef>
              <a:tabLst>
                <a:tab algn="l" pos="0"/>
              </a:tabLst>
            </a:pPr>
            <a:r>
              <a:rPr b="0" lang="en-US" sz="1400" spc="-1" strike="noStrike">
                <a:solidFill>
                  <a:srgbClr val="000000"/>
                </a:solidFill>
                <a:latin typeface="Courier New"/>
                <a:ea typeface="Arial"/>
              </a:rPr>
              <a:t>public class Dog{</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double size = 5.5; </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void grow(){</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size += 1;</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251" dur="indefinite" restart="never" nodeType="tmRoot">
          <p:childTnLst>
            <p:seq>
              <p:cTn id="252" dur="indefinite" nodeType="mainSeq">
                <p:childTnLst>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279">
                                            <p:txEl>
                                              <p:pRg st="0" end="0"/>
                                            </p:txEl>
                                          </p:spTgt>
                                        </p:tgtEl>
                                        <p:attrNameLst>
                                          <p:attrName>style.visibility</p:attrName>
                                        </p:attrNameLst>
                                      </p:cBhvr>
                                      <p:to>
                                        <p:strVal val="visible"/>
                                      </p:to>
                                    </p:set>
                                  </p:childTnLst>
                                </p:cTn>
                              </p:par>
                              <p:par>
                                <p:cTn id="257" nodeType="withEffect" fill="hold" presetClass="entr" presetID="1">
                                  <p:stCondLst>
                                    <p:cond delay="0"/>
                                  </p:stCondLst>
                                  <p:childTnLst>
                                    <p:set>
                                      <p:cBhvr>
                                        <p:cTn id="258" dur="1" fill="hold">
                                          <p:stCondLst>
                                            <p:cond delay="0"/>
                                          </p:stCondLst>
                                        </p:cTn>
                                        <p:tgtEl>
                                          <p:spTgt spid="279">
                                            <p:txEl>
                                              <p:pRg st="1" end="1"/>
                                            </p:txEl>
                                          </p:spTgt>
                                        </p:tgtEl>
                                        <p:attrNameLst>
                                          <p:attrName>style.visibility</p:attrName>
                                        </p:attrNameLst>
                                      </p:cBhvr>
                                      <p:to>
                                        <p:strVal val="visible"/>
                                      </p:to>
                                    </p:set>
                                  </p:childTnLst>
                                </p:cTn>
                              </p:par>
                              <p:par>
                                <p:cTn id="259" nodeType="withEffect" fill="hold" presetClass="entr" presetID="1">
                                  <p:stCondLst>
                                    <p:cond delay="0"/>
                                  </p:stCondLst>
                                  <p:childTnLst>
                                    <p:set>
                                      <p:cBhvr>
                                        <p:cTn id="260" dur="1" fill="hold">
                                          <p:stCondLst>
                                            <p:cond delay="0"/>
                                          </p:stCondLst>
                                        </p:cTn>
                                        <p:tgtEl>
                                          <p:spTgt spid="279">
                                            <p:txEl>
                                              <p:pRg st="2" end="2"/>
                                            </p:txEl>
                                          </p:spTgt>
                                        </p:tgtEl>
                                        <p:attrNameLst>
                                          <p:attrName>style.visibility</p:attrName>
                                        </p:attrNameLst>
                                      </p:cBhvr>
                                      <p:to>
                                        <p:strVal val="visible"/>
                                      </p:to>
                                    </p:set>
                                  </p:childTnLst>
                                </p:cTn>
                              </p:par>
                              <p:par>
                                <p:cTn id="261" nodeType="withEffect" fill="hold" presetClass="entr" presetID="1">
                                  <p:stCondLst>
                                    <p:cond delay="0"/>
                                  </p:stCondLst>
                                  <p:childTnLst>
                                    <p:set>
                                      <p:cBhvr>
                                        <p:cTn id="262" dur="1" fill="hold">
                                          <p:stCondLst>
                                            <p:cond delay="0"/>
                                          </p:stCondLst>
                                        </p:cTn>
                                        <p:tgtEl>
                                          <p:spTgt spid="279">
                                            <p:txEl>
                                              <p:pRg st="3" end="3"/>
                                            </p:txEl>
                                          </p:spTgt>
                                        </p:tgtEl>
                                        <p:attrNameLst>
                                          <p:attrName>style.visibility</p:attrName>
                                        </p:attrNameLst>
                                      </p:cBhvr>
                                      <p:to>
                                        <p:strVal val="visible"/>
                                      </p:to>
                                    </p:set>
                                  </p:childTnLst>
                                </p:cTn>
                              </p:par>
                              <p:par>
                                <p:cTn id="263" nodeType="withEffect" fill="hold" presetClass="entr" presetID="1">
                                  <p:stCondLst>
                                    <p:cond delay="0"/>
                                  </p:stCondLst>
                                  <p:childTnLst>
                                    <p:set>
                                      <p:cBhvr>
                                        <p:cTn id="264" dur="1" fill="hold">
                                          <p:stCondLst>
                                            <p:cond delay="0"/>
                                          </p:stCondLst>
                                        </p:cTn>
                                        <p:tgtEl>
                                          <p:spTgt spid="279">
                                            <p:txEl>
                                              <p:pRg st="4" end="4"/>
                                            </p:txEl>
                                          </p:spTgt>
                                        </p:tgtEl>
                                        <p:attrNameLst>
                                          <p:attrName>style.visibility</p:attrName>
                                        </p:attrNameLst>
                                      </p:cBhvr>
                                      <p:to>
                                        <p:strVal val="visible"/>
                                      </p:to>
                                    </p:set>
                                  </p:childTnLst>
                                </p:cTn>
                              </p:par>
                              <p:par>
                                <p:cTn id="265" nodeType="withEffect" fill="hold" presetClass="entr" presetID="1">
                                  <p:stCondLst>
                                    <p:cond delay="0"/>
                                  </p:stCondLst>
                                  <p:childTnLst>
                                    <p:set>
                                      <p:cBhvr>
                                        <p:cTn id="266" dur="1" fill="hold">
                                          <p:stCondLst>
                                            <p:cond delay="0"/>
                                          </p:stCondLst>
                                        </p:cTn>
                                        <p:tgtEl>
                                          <p:spTgt spid="27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380160" y="-5040"/>
            <a:ext cx="6222240" cy="1223640"/>
          </a:xfrm>
          <a:prstGeom prst="rect">
            <a:avLst/>
          </a:prstGeom>
          <a:noFill/>
          <a:ln>
            <a:noFill/>
          </a:ln>
        </p:spPr>
        <p:txBody>
          <a:bodyPr anchor="ctr">
            <a:noAutofit/>
          </a:bodyPr>
          <a:p>
            <a:pPr>
              <a:lnSpc>
                <a:spcPct val="100000"/>
              </a:lnSpc>
            </a:pPr>
            <a:r>
              <a:rPr b="1" i="1" lang="en-US" sz="2400" spc="-1" strike="noStrike">
                <a:solidFill>
                  <a:srgbClr val="ffffff"/>
                </a:solidFill>
                <a:latin typeface="Arial"/>
                <a:ea typeface="Arial"/>
              </a:rPr>
              <a:t>This </a:t>
            </a:r>
            <a:r>
              <a:rPr b="1" lang="en-US" sz="2400" spc="-1" strike="noStrike">
                <a:solidFill>
                  <a:srgbClr val="ffffff"/>
                </a:solidFill>
                <a:latin typeface="Arial"/>
                <a:ea typeface="Arial"/>
              </a:rPr>
              <a:t>in action</a:t>
            </a:r>
            <a:endParaRPr b="0" lang="en-US" sz="2400" spc="-1" strike="noStrike">
              <a:solidFill>
                <a:srgbClr val="000000"/>
              </a:solidFill>
              <a:latin typeface="Arial"/>
            </a:endParaRPr>
          </a:p>
        </p:txBody>
      </p:sp>
      <p:sp>
        <p:nvSpPr>
          <p:cNvPr id="281" name="TextShape 2"/>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E8A1D17E-8439-47C8-82DE-448A7773D5C3}" type="slidenum">
              <a:rPr b="0" lang="en-US" sz="1200" spc="-1" strike="noStrike">
                <a:solidFill>
                  <a:srgbClr val="a0a1a0"/>
                </a:solidFill>
                <a:latin typeface="Arial"/>
                <a:ea typeface="Arial"/>
              </a:rPr>
              <a:t>9</a:t>
            </a:fld>
            <a:endParaRPr b="0" lang="en-US" sz="1200" spc="-1" strike="noStrike">
              <a:latin typeface="Times New Roman"/>
            </a:endParaRPr>
          </a:p>
        </p:txBody>
      </p:sp>
      <p:sp>
        <p:nvSpPr>
          <p:cNvPr id="282" name="CustomShape 3"/>
          <p:cNvSpPr/>
          <p:nvPr/>
        </p:nvSpPr>
        <p:spPr>
          <a:xfrm>
            <a:off x="380160" y="1690560"/>
            <a:ext cx="4849920" cy="3476160"/>
          </a:xfrm>
          <a:prstGeom prst="rect">
            <a:avLst/>
          </a:prstGeom>
          <a:gradFill rotWithShape="0">
            <a:gsLst>
              <a:gs pos="0">
                <a:srgbClr val="e0e3e0"/>
              </a:gs>
              <a:gs pos="100000">
                <a:srgbClr val="f3f3f3"/>
              </a:gs>
            </a:gsLst>
            <a:lin ang="16200000"/>
          </a:gradFill>
          <a:ln>
            <a:solidFill>
              <a:srgbClr val="9c9d9c"/>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a:noAutofit/>
          </a:bodyPr>
          <a:p>
            <a:pPr marL="182880">
              <a:lnSpc>
                <a:spcPct val="90000"/>
              </a:lnSpc>
              <a:spcBef>
                <a:spcPts val="479"/>
              </a:spcBef>
              <a:tabLst>
                <a:tab algn="l" pos="0"/>
              </a:tabLst>
            </a:pPr>
            <a:r>
              <a:rPr b="0" lang="en-US" sz="1400" spc="-1" strike="noStrike">
                <a:solidFill>
                  <a:srgbClr val="000000"/>
                </a:solidFill>
                <a:latin typeface="Courier New"/>
                <a:ea typeface="Arial"/>
              </a:rPr>
              <a:t>public class Dog{</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double size = 5.5; </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void growToSize(double size){</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this.size = size;</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public class TestDog{</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static void main(String[] args){</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Dog daisy = new Dog();</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daisy.growToSize(7.7);</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a:t>
            </a:r>
            <a:endParaRPr b="0" lang="en-US" sz="1400" spc="-1" strike="noStrike">
              <a:latin typeface="Arial"/>
            </a:endParaRPr>
          </a:p>
        </p:txBody>
      </p:sp>
      <p:grpSp>
        <p:nvGrpSpPr>
          <p:cNvPr id="283" name="Group 4"/>
          <p:cNvGrpSpPr/>
          <p:nvPr/>
        </p:nvGrpSpPr>
        <p:grpSpPr>
          <a:xfrm>
            <a:off x="3271680" y="1056600"/>
            <a:ext cx="3409200" cy="1523520"/>
            <a:chOff x="3271680" y="1056600"/>
            <a:chExt cx="3409200" cy="1523520"/>
          </a:xfrm>
        </p:grpSpPr>
        <p:sp>
          <p:nvSpPr>
            <p:cNvPr id="284" name="CustomShape 5"/>
            <p:cNvSpPr/>
            <p:nvPr/>
          </p:nvSpPr>
          <p:spPr>
            <a:xfrm>
              <a:off x="5055480" y="1056600"/>
              <a:ext cx="1625400" cy="1036080"/>
            </a:xfrm>
            <a:prstGeom prst="accentCallout1">
              <a:avLst>
                <a:gd name="adj1" fmla="val 18750"/>
                <a:gd name="adj2" fmla="val -8333"/>
                <a:gd name="adj3" fmla="val 112500"/>
                <a:gd name="adj4" fmla="val -38333"/>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Arial"/>
                  <a:ea typeface="Arial"/>
                </a:rPr>
                <a:t>Now the word  size refers to the parameter, size. </a:t>
              </a:r>
              <a:endParaRPr b="0" lang="en-US" sz="1400" spc="-1" strike="noStrike">
                <a:latin typeface="Arial"/>
              </a:endParaRPr>
            </a:p>
          </p:txBody>
        </p:sp>
        <p:sp>
          <p:nvSpPr>
            <p:cNvPr id="285" name="CustomShape 6"/>
            <p:cNvSpPr/>
            <p:nvPr/>
          </p:nvSpPr>
          <p:spPr>
            <a:xfrm>
              <a:off x="3271680" y="2194560"/>
              <a:ext cx="1452600" cy="385560"/>
            </a:xfrm>
            <a:prstGeom prst="ellipse">
              <a:avLst/>
            </a:prstGeom>
            <a:solidFill>
              <a:schemeClr val="accent1">
                <a:alpha val="11000"/>
              </a:schemeClr>
            </a:solidFill>
            <a:ln>
              <a:round/>
            </a:ln>
          </p:spPr>
          <p:style>
            <a:lnRef idx="2">
              <a:schemeClr val="accent1">
                <a:shade val="50000"/>
              </a:schemeClr>
            </a:lnRef>
            <a:fillRef idx="1">
              <a:schemeClr val="accent1"/>
            </a:fillRef>
            <a:effectRef idx="0">
              <a:schemeClr val="accent1"/>
            </a:effectRef>
            <a:fontRef idx="minor"/>
          </p:style>
        </p:sp>
      </p:grpSp>
      <p:sp>
        <p:nvSpPr>
          <p:cNvPr id="286" name="CustomShape 7"/>
          <p:cNvSpPr/>
          <p:nvPr/>
        </p:nvSpPr>
        <p:spPr>
          <a:xfrm>
            <a:off x="5717880" y="3429000"/>
            <a:ext cx="2262600" cy="954720"/>
          </a:xfrm>
          <a:prstGeom prst="accentCallout1">
            <a:avLst>
              <a:gd name="adj1" fmla="val 33362"/>
              <a:gd name="adj2" fmla="val -5130"/>
              <a:gd name="adj3" fmla="val -66562"/>
              <a:gd name="adj4" fmla="val -161871"/>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Arial"/>
                <a:ea typeface="Arial"/>
              </a:rPr>
              <a:t>We use the ‘</a:t>
            </a:r>
            <a:r>
              <a:rPr b="0" i="1" lang="en-US" sz="1400" spc="-1" strike="noStrike">
                <a:solidFill>
                  <a:srgbClr val="ffffff"/>
                </a:solidFill>
                <a:latin typeface="Arial"/>
                <a:ea typeface="Arial"/>
              </a:rPr>
              <a:t>this’</a:t>
            </a:r>
            <a:r>
              <a:rPr b="0" lang="en-US" sz="1400" spc="-1" strike="noStrike">
                <a:solidFill>
                  <a:srgbClr val="ffffff"/>
                </a:solidFill>
                <a:latin typeface="Arial"/>
                <a:ea typeface="Arial"/>
              </a:rPr>
              <a:t> keyword to refer to the actual size instance variable.</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267" dur="indefinite" restart="never" nodeType="tmRoot">
          <p:childTnLst>
            <p:seq>
              <p:cTn id="268" dur="indefinite" nodeType="mainSeq">
                <p:childTnLst>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282">
                                            <p:txEl>
                                              <p:pRg st="0" end="0"/>
                                            </p:txEl>
                                          </p:spTgt>
                                        </p:tgtEl>
                                        <p:attrNameLst>
                                          <p:attrName>style.visibility</p:attrName>
                                        </p:attrNameLst>
                                      </p:cBhvr>
                                      <p:to>
                                        <p:strVal val="visible"/>
                                      </p:to>
                                    </p:set>
                                  </p:childTnLst>
                                </p:cTn>
                              </p:par>
                              <p:par>
                                <p:cTn id="273" nodeType="withEffect" fill="hold" presetClass="entr" presetID="1">
                                  <p:stCondLst>
                                    <p:cond delay="0"/>
                                  </p:stCondLst>
                                  <p:childTnLst>
                                    <p:set>
                                      <p:cBhvr>
                                        <p:cTn id="274" dur="1" fill="hold">
                                          <p:stCondLst>
                                            <p:cond delay="0"/>
                                          </p:stCondLst>
                                        </p:cTn>
                                        <p:tgtEl>
                                          <p:spTgt spid="282">
                                            <p:txEl>
                                              <p:pRg st="1" end="1"/>
                                            </p:txEl>
                                          </p:spTgt>
                                        </p:tgtEl>
                                        <p:attrNameLst>
                                          <p:attrName>style.visibility</p:attrName>
                                        </p:attrNameLst>
                                      </p:cBhvr>
                                      <p:to>
                                        <p:strVal val="visible"/>
                                      </p:to>
                                    </p:set>
                                  </p:childTnLst>
                                </p:cTn>
                              </p:par>
                              <p:par>
                                <p:cTn id="275" nodeType="withEffect" fill="hold" presetClass="entr" presetID="1">
                                  <p:stCondLst>
                                    <p:cond delay="0"/>
                                  </p:stCondLst>
                                  <p:childTnLst>
                                    <p:set>
                                      <p:cBhvr>
                                        <p:cTn id="276" dur="1" fill="hold">
                                          <p:stCondLst>
                                            <p:cond delay="0"/>
                                          </p:stCondLst>
                                        </p:cTn>
                                        <p:tgtEl>
                                          <p:spTgt spid="282">
                                            <p:txEl>
                                              <p:pRg st="2" end="2"/>
                                            </p:txEl>
                                          </p:spTgt>
                                        </p:tgtEl>
                                        <p:attrNameLst>
                                          <p:attrName>style.visibility</p:attrName>
                                        </p:attrNameLst>
                                      </p:cBhvr>
                                      <p:to>
                                        <p:strVal val="visible"/>
                                      </p:to>
                                    </p:set>
                                  </p:childTnLst>
                                </p:cTn>
                              </p:par>
                              <p:par>
                                <p:cTn id="277" nodeType="withEffect" fill="hold" presetClass="entr" presetID="1">
                                  <p:stCondLst>
                                    <p:cond delay="0"/>
                                  </p:stCondLst>
                                  <p:childTnLst>
                                    <p:set>
                                      <p:cBhvr>
                                        <p:cTn id="278" dur="1" fill="hold">
                                          <p:stCondLst>
                                            <p:cond delay="0"/>
                                          </p:stCondLst>
                                        </p:cTn>
                                        <p:tgtEl>
                                          <p:spTgt spid="282">
                                            <p:txEl>
                                              <p:pRg st="3" end="3"/>
                                            </p:txEl>
                                          </p:spTgt>
                                        </p:tgtEl>
                                        <p:attrNameLst>
                                          <p:attrName>style.visibility</p:attrName>
                                        </p:attrNameLst>
                                      </p:cBhvr>
                                      <p:to>
                                        <p:strVal val="visible"/>
                                      </p:to>
                                    </p:set>
                                  </p:childTnLst>
                                </p:cTn>
                              </p:par>
                              <p:par>
                                <p:cTn id="279" nodeType="withEffect" fill="hold" presetClass="entr" presetID="1">
                                  <p:stCondLst>
                                    <p:cond delay="0"/>
                                  </p:stCondLst>
                                  <p:childTnLst>
                                    <p:set>
                                      <p:cBhvr>
                                        <p:cTn id="280" dur="1" fill="hold">
                                          <p:stCondLst>
                                            <p:cond delay="0"/>
                                          </p:stCondLst>
                                        </p:cTn>
                                        <p:tgtEl>
                                          <p:spTgt spid="282">
                                            <p:txEl>
                                              <p:pRg st="4" end="4"/>
                                            </p:txEl>
                                          </p:spTgt>
                                        </p:tgtEl>
                                        <p:attrNameLst>
                                          <p:attrName>style.visibility</p:attrName>
                                        </p:attrNameLst>
                                      </p:cBhvr>
                                      <p:to>
                                        <p:strVal val="visible"/>
                                      </p:to>
                                    </p:set>
                                  </p:childTnLst>
                                </p:cTn>
                              </p:par>
                              <p:par>
                                <p:cTn id="281" nodeType="withEffect" fill="hold" presetClass="entr" presetID="1">
                                  <p:stCondLst>
                                    <p:cond delay="0"/>
                                  </p:stCondLst>
                                  <p:childTnLst>
                                    <p:set>
                                      <p:cBhvr>
                                        <p:cTn id="282" dur="1" fill="hold">
                                          <p:stCondLst>
                                            <p:cond delay="0"/>
                                          </p:stCondLst>
                                        </p:cTn>
                                        <p:tgtEl>
                                          <p:spTgt spid="282">
                                            <p:txEl>
                                              <p:pRg st="5" end="5"/>
                                            </p:txEl>
                                          </p:spTgt>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282">
                                            <p:txEl>
                                              <p:pRg st="7" end="7"/>
                                            </p:txEl>
                                          </p:spTgt>
                                        </p:tgtEl>
                                        <p:attrNameLst>
                                          <p:attrName>style.visibility</p:attrName>
                                        </p:attrNameLst>
                                      </p:cBhvr>
                                      <p:to>
                                        <p:strVal val="visible"/>
                                      </p:to>
                                    </p:set>
                                  </p:childTnLst>
                                </p:cTn>
                              </p:par>
                              <p:par>
                                <p:cTn id="287" nodeType="withEffect" fill="hold" presetClass="entr" presetID="1">
                                  <p:stCondLst>
                                    <p:cond delay="0"/>
                                  </p:stCondLst>
                                  <p:childTnLst>
                                    <p:set>
                                      <p:cBhvr>
                                        <p:cTn id="288" dur="1" fill="hold">
                                          <p:stCondLst>
                                            <p:cond delay="0"/>
                                          </p:stCondLst>
                                        </p:cTn>
                                        <p:tgtEl>
                                          <p:spTgt spid="282">
                                            <p:txEl>
                                              <p:pRg st="8" end="8"/>
                                            </p:txEl>
                                          </p:spTgt>
                                        </p:tgtEl>
                                        <p:attrNameLst>
                                          <p:attrName>style.visibility</p:attrName>
                                        </p:attrNameLst>
                                      </p:cBhvr>
                                      <p:to>
                                        <p:strVal val="visible"/>
                                      </p:to>
                                    </p:set>
                                  </p:childTnLst>
                                </p:cTn>
                              </p:par>
                              <p:par>
                                <p:cTn id="289" nodeType="withEffect" fill="hold" presetClass="entr" presetID="1">
                                  <p:stCondLst>
                                    <p:cond delay="0"/>
                                  </p:stCondLst>
                                  <p:childTnLst>
                                    <p:set>
                                      <p:cBhvr>
                                        <p:cTn id="290" dur="1" fill="hold">
                                          <p:stCondLst>
                                            <p:cond delay="0"/>
                                          </p:stCondLst>
                                        </p:cTn>
                                        <p:tgtEl>
                                          <p:spTgt spid="282">
                                            <p:txEl>
                                              <p:pRg st="9" end="9"/>
                                            </p:txEl>
                                          </p:spTgt>
                                        </p:tgtEl>
                                        <p:attrNameLst>
                                          <p:attrName>style.visibility</p:attrName>
                                        </p:attrNameLst>
                                      </p:cBhvr>
                                      <p:to>
                                        <p:strVal val="visible"/>
                                      </p:to>
                                    </p:set>
                                  </p:childTnLst>
                                </p:cTn>
                              </p:par>
                              <p:par>
                                <p:cTn id="291" nodeType="withEffect" fill="hold" presetClass="entr" presetID="1">
                                  <p:stCondLst>
                                    <p:cond delay="0"/>
                                  </p:stCondLst>
                                  <p:iterate type="lt">
                                    <p:tmAbs val="0"/>
                                  </p:iterate>
                                  <p:childTnLst>
                                    <p:set>
                                      <p:cBhvr>
                                        <p:cTn id="292" dur="1" fill="hold">
                                          <p:stCondLst>
                                            <p:cond delay="0"/>
                                          </p:stCondLst>
                                        </p:cTn>
                                        <p:tgtEl>
                                          <p:spTgt spid="282">
                                            <p:txEl>
                                              <p:pRg st="10" end="10"/>
                                            </p:txEl>
                                          </p:spTgt>
                                        </p:tgtEl>
                                        <p:attrNameLst>
                                          <p:attrName>style.visibility</p:attrName>
                                        </p:attrNameLst>
                                      </p:cBhvr>
                                      <p:to>
                                        <p:strVal val="visible"/>
                                      </p:to>
                                    </p:set>
                                  </p:childTnLst>
                                </p:cTn>
                              </p:par>
                              <p:par>
                                <p:cTn id="293" nodeType="withEffect" fill="hold" presetClass="entr" presetID="1">
                                  <p:stCondLst>
                                    <p:cond delay="0"/>
                                  </p:stCondLst>
                                  <p:childTnLst>
                                    <p:set>
                                      <p:cBhvr>
                                        <p:cTn id="294" dur="1" fill="hold">
                                          <p:stCondLst>
                                            <p:cond delay="0"/>
                                          </p:stCondLst>
                                        </p:cTn>
                                        <p:tgtEl>
                                          <p:spTgt spid="282">
                                            <p:txEl>
                                              <p:pRg st="11" end="11"/>
                                            </p:txEl>
                                          </p:spTgt>
                                        </p:tgtEl>
                                        <p:attrNameLst>
                                          <p:attrName>style.visibility</p:attrName>
                                        </p:attrNameLst>
                                      </p:cBhvr>
                                      <p:to>
                                        <p:strVal val="visible"/>
                                      </p:to>
                                    </p:set>
                                  </p:childTnLst>
                                </p:cTn>
                              </p:par>
                              <p:par>
                                <p:cTn id="295" nodeType="withEffect" fill="hold" presetClass="entr" presetID="1">
                                  <p:stCondLst>
                                    <p:cond delay="0"/>
                                  </p:stCondLst>
                                  <p:childTnLst>
                                    <p:set>
                                      <p:cBhvr>
                                        <p:cTn id="296" dur="1" fill="hold">
                                          <p:stCondLst>
                                            <p:cond delay="0"/>
                                          </p:stCondLst>
                                        </p:cTn>
                                        <p:tgtEl>
                                          <p:spTgt spid="282">
                                            <p:txEl>
                                              <p:pRg st="12" end="12"/>
                                            </p:txEl>
                                          </p:spTgt>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nodeType="clickEffect" fill="hold" presetClass="emph" presetID="15">
                                  <p:stCondLst>
                                    <p:cond delay="0"/>
                                  </p:stCondLst>
                                  <p:iterate type="lt">
                                    <p:tmAbs val="25"/>
                                  </p:iterate>
                                  <p:childTnLst>
                                    <p:set>
                                      <p:cBhvr>
                                        <p:cTn id="300" dur="indefinite"/>
                                        <p:tgtEl>
                                          <p:spTgt spid="282">
                                            <p:txEl>
                                              <p:pRg st="10" end="10"/>
                                            </p:txEl>
                                          </p:spTgt>
                                        </p:tgtEl>
                                        <p:attrNameLst>
                                          <p:attrName>style.fontWeight</p:attrName>
                                        </p:attrNameLst>
                                      </p:cBhvr>
                                      <p:to>
                                        <p:strVal val="bold"/>
                                      </p:to>
                                    </p:set>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1">
                                  <p:stCondLst>
                                    <p:cond delay="0"/>
                                  </p:stCondLst>
                                  <p:childTnLst>
                                    <p:set>
                                      <p:cBhvr>
                                        <p:cTn id="304" dur="1" fill="hold">
                                          <p:stCondLst>
                                            <p:cond delay="0"/>
                                          </p:stCondLst>
                                        </p:cTn>
                                        <p:tgtEl>
                                          <p:spTgt spid="283"/>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nodeType="clickEffect" fill="hold" presetClass="entr" presetID="1">
                                  <p:stCondLst>
                                    <p:cond delay="0"/>
                                  </p:stCondLst>
                                  <p:childTnLst>
                                    <p:set>
                                      <p:cBhvr>
                                        <p:cTn id="308"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380160" y="-5040"/>
            <a:ext cx="6222240" cy="1223640"/>
          </a:xfrm>
          <a:prstGeom prst="rect">
            <a:avLst/>
          </a:prstGeom>
          <a:noFill/>
          <a:ln>
            <a:noFill/>
          </a:ln>
        </p:spPr>
        <p:txBody>
          <a:bodyPr anchor="ctr">
            <a:noAutofit/>
          </a:bodyPr>
          <a:p>
            <a:pPr>
              <a:lnSpc>
                <a:spcPct val="100000"/>
              </a:lnSpc>
              <a:tabLst>
                <a:tab algn="l" pos="0"/>
              </a:tabLst>
            </a:pPr>
            <a:r>
              <a:rPr b="1" lang="en-US" sz="2400" spc="-1" strike="noStrike">
                <a:solidFill>
                  <a:srgbClr val="ffffff"/>
                </a:solidFill>
                <a:latin typeface="Arial"/>
                <a:ea typeface="Arial"/>
              </a:rPr>
              <a:t>Constructors</a:t>
            </a:r>
            <a:r>
              <a:rPr b="1" lang="en-US" sz="2400" spc="-1" strike="noStrike">
                <a:solidFill>
                  <a:srgbClr val="ffffff"/>
                </a:solidFill>
                <a:latin typeface="Arial"/>
                <a:ea typeface="Arial"/>
              </a:rPr>
              <a:t>	</a:t>
            </a:r>
            <a:endParaRPr b="0" lang="en-US" sz="2400" spc="-1" strike="noStrike">
              <a:solidFill>
                <a:srgbClr val="000000"/>
              </a:solidFill>
              <a:latin typeface="Arial"/>
            </a:endParaRPr>
          </a:p>
        </p:txBody>
      </p:sp>
      <p:sp>
        <p:nvSpPr>
          <p:cNvPr id="288" name="TextShape 2"/>
          <p:cNvSpPr txBox="1"/>
          <p:nvPr/>
        </p:nvSpPr>
        <p:spPr>
          <a:xfrm>
            <a:off x="380160" y="1481400"/>
            <a:ext cx="8383680" cy="5114160"/>
          </a:xfrm>
          <a:prstGeom prst="rect">
            <a:avLst/>
          </a:prstGeom>
          <a:noFill/>
          <a:ln>
            <a:noFill/>
          </a:ln>
        </p:spPr>
        <p:txBody>
          <a:bodyPr anchor="ctr">
            <a:noAutofit/>
          </a:bodyPr>
          <a:p>
            <a:pPr marL="343080" indent="-342720">
              <a:lnSpc>
                <a:spcPct val="100000"/>
              </a:lnSpc>
              <a:buClr>
                <a:srgbClr val="f36a25"/>
              </a:buClr>
              <a:buFont typeface="Arial"/>
              <a:buChar char="•"/>
            </a:pPr>
            <a:r>
              <a:rPr b="0" lang="en-US" sz="2380" spc="-1" strike="noStrike">
                <a:solidFill>
                  <a:srgbClr val="474c55"/>
                </a:solidFill>
                <a:latin typeface="Arial"/>
                <a:ea typeface="Arial"/>
              </a:rPr>
              <a:t>Constructors are special methods* used to create objects.</a:t>
            </a:r>
            <a:endParaRPr b="0" lang="en-US" sz="2380" spc="-1" strike="noStrike">
              <a:solidFill>
                <a:srgbClr val="000000"/>
              </a:solidFill>
              <a:latin typeface="Arial"/>
            </a:endParaRPr>
          </a:p>
          <a:p>
            <a:pPr lvl="1" marL="800280" indent="-342720">
              <a:lnSpc>
                <a:spcPct val="100000"/>
              </a:lnSpc>
              <a:buClr>
                <a:srgbClr val="f36a25"/>
              </a:buClr>
              <a:buFont typeface="Arial"/>
              <a:buChar char="•"/>
            </a:pPr>
            <a:r>
              <a:rPr b="0" lang="en-US" sz="1979" spc="-1" strike="noStrike">
                <a:solidFill>
                  <a:srgbClr val="474c55"/>
                </a:solidFill>
                <a:latin typeface="Arial"/>
                <a:ea typeface="Arial"/>
              </a:rPr>
              <a:t>*Technically they are subroutines</a:t>
            </a:r>
            <a:endParaRPr b="0" lang="en-US" sz="1979" spc="-1" strike="noStrike">
              <a:solidFill>
                <a:srgbClr val="000000"/>
              </a:solidFill>
              <a:latin typeface="Arial"/>
            </a:endParaRPr>
          </a:p>
          <a:p>
            <a:pPr marL="343080" indent="-342720">
              <a:lnSpc>
                <a:spcPct val="100000"/>
              </a:lnSpc>
              <a:buClr>
                <a:srgbClr val="f36a25"/>
              </a:buClr>
              <a:buFont typeface="Arial"/>
              <a:buChar char="•"/>
            </a:pPr>
            <a:r>
              <a:rPr b="0" lang="en-US" sz="2590" spc="-1" strike="noStrike">
                <a:solidFill>
                  <a:srgbClr val="474c55"/>
                </a:solidFill>
                <a:latin typeface="Arial"/>
                <a:ea typeface="Arial"/>
              </a:rPr>
              <a:t>When a new object is created from a class, the class’ constructor is run:</a:t>
            </a:r>
            <a:endParaRPr b="0" lang="en-US" sz="2590" spc="-1" strike="noStrike">
              <a:solidFill>
                <a:srgbClr val="000000"/>
              </a:solidFill>
              <a:latin typeface="Arial"/>
            </a:endParaRPr>
          </a:p>
          <a:p>
            <a:pPr lvl="1" marL="800280" indent="-342720">
              <a:lnSpc>
                <a:spcPct val="80000"/>
              </a:lnSpc>
              <a:buClr>
                <a:srgbClr val="f36a25"/>
              </a:buClr>
              <a:buFont typeface="Arial"/>
              <a:buChar char="–"/>
            </a:pPr>
            <a:r>
              <a:rPr b="0" lang="en-US" sz="1820" spc="-1" strike="noStrike">
                <a:solidFill>
                  <a:srgbClr val="474c55"/>
                </a:solidFill>
                <a:latin typeface="Courier New"/>
                <a:ea typeface="Courier New"/>
              </a:rPr>
              <a:t>Example myExample = new </a:t>
            </a:r>
            <a:r>
              <a:rPr b="0" lang="en-US" sz="1820" spc="-1" strike="noStrike">
                <a:solidFill>
                  <a:srgbClr val="474c55"/>
                </a:solidFill>
                <a:highlight>
                  <a:srgbClr val="00ffff"/>
                </a:highlight>
                <a:latin typeface="Courier New"/>
                <a:ea typeface="Courier New"/>
              </a:rPr>
              <a:t>Example();</a:t>
            </a:r>
            <a:endParaRPr b="0" lang="en-US" sz="1820" spc="-1" strike="noStrike">
              <a:solidFill>
                <a:srgbClr val="000000"/>
              </a:solidFill>
              <a:latin typeface="Arial"/>
            </a:endParaRPr>
          </a:p>
          <a:p>
            <a:pPr marL="343080" indent="-342720">
              <a:lnSpc>
                <a:spcPct val="100000"/>
              </a:lnSpc>
              <a:buClr>
                <a:srgbClr val="f36a25"/>
              </a:buClr>
              <a:buFont typeface="Arial"/>
              <a:buChar char="•"/>
            </a:pPr>
            <a:r>
              <a:rPr b="0" lang="en-US" sz="2380" spc="-1" strike="noStrike">
                <a:solidFill>
                  <a:srgbClr val="474c55"/>
                </a:solidFill>
                <a:highlight>
                  <a:srgbClr val="00ffff"/>
                </a:highlight>
                <a:latin typeface="Arial"/>
                <a:ea typeface="Arial"/>
              </a:rPr>
              <a:t>Constructors have some special rules:</a:t>
            </a:r>
            <a:endParaRPr b="0" lang="en-US" sz="2380" spc="-1" strike="noStrike">
              <a:solidFill>
                <a:srgbClr val="000000"/>
              </a:solidFill>
              <a:latin typeface="Arial"/>
            </a:endParaRPr>
          </a:p>
          <a:p>
            <a:pPr lvl="1" marL="800280" indent="-342720">
              <a:lnSpc>
                <a:spcPct val="100000"/>
              </a:lnSpc>
              <a:buClr>
                <a:srgbClr val="f36a25"/>
              </a:buClr>
              <a:buFont typeface="Arial"/>
              <a:buChar char="–"/>
            </a:pPr>
            <a:r>
              <a:rPr b="0" lang="en-US" sz="1979" spc="-1" strike="noStrike">
                <a:solidFill>
                  <a:srgbClr val="474c55"/>
                </a:solidFill>
                <a:highlight>
                  <a:srgbClr val="00ffff"/>
                </a:highlight>
                <a:latin typeface="Arial"/>
                <a:ea typeface="Arial"/>
              </a:rPr>
              <a:t>They have no return type and always</a:t>
            </a:r>
            <a:r>
              <a:rPr b="0" i="1" lang="en-US" sz="1979" spc="-1" strike="noStrike">
                <a:solidFill>
                  <a:srgbClr val="474c55"/>
                </a:solidFill>
                <a:highlight>
                  <a:srgbClr val="00ffff"/>
                </a:highlight>
                <a:latin typeface="Arial"/>
                <a:ea typeface="Arial"/>
              </a:rPr>
              <a:t> </a:t>
            </a:r>
            <a:r>
              <a:rPr b="0" lang="en-US" sz="1979" spc="-1" strike="noStrike">
                <a:solidFill>
                  <a:srgbClr val="474c55"/>
                </a:solidFill>
                <a:highlight>
                  <a:srgbClr val="00ffff"/>
                </a:highlight>
                <a:latin typeface="Arial"/>
                <a:ea typeface="Arial"/>
              </a:rPr>
              <a:t>are </a:t>
            </a:r>
            <a:r>
              <a:rPr b="0" i="1" lang="en-US" sz="1979" spc="-1" strike="noStrike">
                <a:solidFill>
                  <a:srgbClr val="474c55"/>
                </a:solidFill>
                <a:highlight>
                  <a:srgbClr val="00ffff"/>
                </a:highlight>
                <a:latin typeface="Arial"/>
                <a:ea typeface="Arial"/>
              </a:rPr>
              <a:t>named with the same name as the class </a:t>
            </a:r>
            <a:r>
              <a:rPr b="0" lang="en-US" sz="1979" spc="-1" strike="noStrike">
                <a:solidFill>
                  <a:srgbClr val="474c55"/>
                </a:solidFill>
                <a:highlight>
                  <a:srgbClr val="00ffff"/>
                </a:highlight>
                <a:latin typeface="Arial"/>
                <a:ea typeface="Arial"/>
              </a:rPr>
              <a:t>in which they are defined.</a:t>
            </a:r>
            <a:endParaRPr b="0" lang="en-US" sz="1979" spc="-1" strike="noStrike">
              <a:solidFill>
                <a:srgbClr val="000000"/>
              </a:solidFill>
              <a:latin typeface="Arial"/>
            </a:endParaRPr>
          </a:p>
          <a:p>
            <a:pPr lvl="1" marL="800280" indent="-342720">
              <a:lnSpc>
                <a:spcPct val="100000"/>
              </a:lnSpc>
              <a:buClr>
                <a:srgbClr val="f36a25"/>
              </a:buClr>
              <a:buFont typeface="Arial"/>
              <a:buChar char="–"/>
            </a:pPr>
            <a:r>
              <a:rPr b="0" lang="en-US" sz="1979" spc="-1" strike="noStrike">
                <a:solidFill>
                  <a:srgbClr val="474c55"/>
                </a:solidFill>
                <a:highlight>
                  <a:srgbClr val="00ffff"/>
                </a:highlight>
                <a:latin typeface="Arial"/>
                <a:ea typeface="Arial"/>
              </a:rPr>
              <a:t>Every class </a:t>
            </a:r>
            <a:r>
              <a:rPr b="0" i="1" lang="en-US" sz="1979" spc="-1" strike="noStrike">
                <a:solidFill>
                  <a:srgbClr val="474c55"/>
                </a:solidFill>
                <a:highlight>
                  <a:srgbClr val="00ffff"/>
                </a:highlight>
                <a:latin typeface="Arial"/>
                <a:ea typeface="Arial"/>
              </a:rPr>
              <a:t>must</a:t>
            </a:r>
            <a:r>
              <a:rPr b="0" lang="en-US" sz="1979" spc="-1" strike="noStrike">
                <a:solidFill>
                  <a:srgbClr val="474c55"/>
                </a:solidFill>
                <a:highlight>
                  <a:srgbClr val="00ffff"/>
                </a:highlight>
                <a:latin typeface="Arial"/>
                <a:ea typeface="Arial"/>
              </a:rPr>
              <a:t> have at least one constructor.</a:t>
            </a:r>
            <a:endParaRPr b="0" lang="en-US" sz="1979" spc="-1" strike="noStrike">
              <a:solidFill>
                <a:srgbClr val="000000"/>
              </a:solidFill>
              <a:latin typeface="Arial"/>
            </a:endParaRPr>
          </a:p>
          <a:p>
            <a:pPr lvl="1" marL="800280" indent="-342720">
              <a:lnSpc>
                <a:spcPct val="100000"/>
              </a:lnSpc>
              <a:buClr>
                <a:srgbClr val="f36a25"/>
              </a:buClr>
              <a:buFont typeface="Arial"/>
              <a:buChar char="–"/>
            </a:pPr>
            <a:r>
              <a:rPr b="0" lang="en-US" sz="1979" spc="-1" strike="noStrike">
                <a:solidFill>
                  <a:srgbClr val="474c55"/>
                </a:solidFill>
                <a:highlight>
                  <a:srgbClr val="00ffff"/>
                </a:highlight>
                <a:latin typeface="Arial"/>
                <a:ea typeface="Arial"/>
              </a:rPr>
              <a:t>If you don’t provide one, a default no-argument constructor is implicitly provided.</a:t>
            </a:r>
            <a:endParaRPr b="0" lang="en-US" sz="1979" spc="-1" strike="noStrike">
              <a:solidFill>
                <a:srgbClr val="000000"/>
              </a:solidFill>
              <a:latin typeface="Arial"/>
            </a:endParaRPr>
          </a:p>
          <a:p>
            <a:pPr lvl="2" marL="1200240" indent="-285480">
              <a:lnSpc>
                <a:spcPct val="100000"/>
              </a:lnSpc>
              <a:spcBef>
                <a:spcPts val="408"/>
              </a:spcBef>
              <a:buClr>
                <a:srgbClr val="f36a25"/>
              </a:buClr>
              <a:buFont typeface="Arial"/>
              <a:buChar char="–"/>
            </a:pPr>
            <a:r>
              <a:rPr b="0" lang="en-US" sz="1640" spc="-1" strike="noStrike">
                <a:solidFill>
                  <a:srgbClr val="474c55"/>
                </a:solidFill>
                <a:highlight>
                  <a:srgbClr val="00ffff"/>
                </a:highlight>
                <a:latin typeface="Courier New"/>
                <a:ea typeface="Courier New"/>
              </a:rPr>
              <a:t>public MyClass() {} // it looks like this</a:t>
            </a:r>
            <a:endParaRPr b="0" lang="en-US" sz="1640" spc="-1" strike="noStrike">
              <a:solidFill>
                <a:srgbClr val="000000"/>
              </a:solidFill>
              <a:latin typeface="Arial"/>
            </a:endParaRPr>
          </a:p>
          <a:p>
            <a:pPr lvl="1" marL="743040" indent="-285480">
              <a:lnSpc>
                <a:spcPct val="100000"/>
              </a:lnSpc>
              <a:spcBef>
                <a:spcPts val="408"/>
              </a:spcBef>
              <a:buClr>
                <a:srgbClr val="f36a25"/>
              </a:buClr>
              <a:buFont typeface="Arial"/>
              <a:buChar char="–"/>
            </a:pPr>
            <a:r>
              <a:rPr b="0" lang="en-US" sz="2040" spc="-1" strike="noStrike">
                <a:solidFill>
                  <a:srgbClr val="474c55"/>
                </a:solidFill>
                <a:highlight>
                  <a:srgbClr val="00ffff"/>
                </a:highlight>
                <a:latin typeface="Arial"/>
                <a:ea typeface="Arial"/>
              </a:rPr>
              <a:t>If you </a:t>
            </a:r>
            <a:r>
              <a:rPr b="0" i="1" lang="en-US" sz="2040" spc="-1" strike="noStrike">
                <a:solidFill>
                  <a:srgbClr val="474c55"/>
                </a:solidFill>
                <a:highlight>
                  <a:srgbClr val="00ffff"/>
                </a:highlight>
                <a:latin typeface="Arial"/>
                <a:ea typeface="Arial"/>
              </a:rPr>
              <a:t>do</a:t>
            </a:r>
            <a:r>
              <a:rPr b="0" lang="en-US" sz="2040" spc="-1" strike="noStrike">
                <a:solidFill>
                  <a:srgbClr val="474c55"/>
                </a:solidFill>
                <a:highlight>
                  <a:srgbClr val="00ffff"/>
                </a:highlight>
                <a:latin typeface="Arial"/>
                <a:ea typeface="Arial"/>
              </a:rPr>
              <a:t> provide a constructor, you lose the default one!</a:t>
            </a:r>
            <a:endParaRPr b="0" lang="en-US" sz="2040" spc="-1" strike="noStrike">
              <a:solidFill>
                <a:srgbClr val="000000"/>
              </a:solidFill>
              <a:latin typeface="Arial"/>
            </a:endParaRPr>
          </a:p>
          <a:p>
            <a:pPr lvl="1" marL="743040" indent="-285480">
              <a:lnSpc>
                <a:spcPct val="100000"/>
              </a:lnSpc>
              <a:spcBef>
                <a:spcPts val="408"/>
              </a:spcBef>
              <a:buClr>
                <a:srgbClr val="f36a25"/>
              </a:buClr>
              <a:buFont typeface="Arial"/>
              <a:buChar char="–"/>
            </a:pPr>
            <a:r>
              <a:rPr b="0" lang="en-US" sz="2040" spc="-1" strike="noStrike">
                <a:solidFill>
                  <a:srgbClr val="474c55"/>
                </a:solidFill>
                <a:highlight>
                  <a:srgbClr val="00ffff"/>
                </a:highlight>
                <a:latin typeface="Arial"/>
                <a:ea typeface="Arial"/>
              </a:rPr>
              <a:t>Constructors are generally used to initialize instance variables</a:t>
            </a:r>
            <a:endParaRPr b="0" lang="en-US" sz="2040" spc="-1" strike="noStrike">
              <a:solidFill>
                <a:srgbClr val="000000"/>
              </a:solidFill>
              <a:latin typeface="Arial"/>
            </a:endParaRPr>
          </a:p>
          <a:p>
            <a:pPr lvl="1" marL="743040" indent="-285480">
              <a:lnSpc>
                <a:spcPct val="100000"/>
              </a:lnSpc>
              <a:spcBef>
                <a:spcPts val="408"/>
              </a:spcBef>
              <a:buClr>
                <a:srgbClr val="f36a25"/>
              </a:buClr>
              <a:buFont typeface="Arial"/>
              <a:buChar char="–"/>
            </a:pPr>
            <a:r>
              <a:rPr b="0" lang="en-US" sz="2040" spc="-1" strike="noStrike">
                <a:solidFill>
                  <a:srgbClr val="474c55"/>
                </a:solidFill>
                <a:highlight>
                  <a:srgbClr val="00ffff"/>
                </a:highlight>
                <a:latin typeface="Arial"/>
              </a:rPr>
              <a:t> </a:t>
            </a:r>
            <a:endParaRPr b="0" lang="en-US" sz="2040" spc="-1" strike="noStrike">
              <a:solidFill>
                <a:srgbClr val="000000"/>
              </a:solidFill>
              <a:latin typeface="Arial"/>
            </a:endParaRPr>
          </a:p>
        </p:txBody>
      </p:sp>
      <p:sp>
        <p:nvSpPr>
          <p:cNvPr id="289"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C48267A8-7A69-451E-9A1B-487F82E50DC3}" type="slidenum">
              <a:rPr b="0" lang="en-US" sz="1200" spc="-1" strike="noStrike">
                <a:solidFill>
                  <a:srgbClr val="a0a1a0"/>
                </a:solidFill>
                <a:latin typeface="Arial"/>
                <a:ea typeface="Arial"/>
              </a:rPr>
              <a:t>9</a:t>
            </a:fld>
            <a:endParaRPr b="0" lang="en-US" sz="1200" spc="-1" strike="noStrike">
              <a:latin typeface="Times New Roman"/>
            </a:endParaRPr>
          </a:p>
        </p:txBody>
      </p:sp>
    </p:spTree>
  </p:cSld>
  <mc:AlternateContent>
    <mc:Choice Requires="p14">
      <p:transition spd="slow" p14:dur="2000"/>
    </mc:Choice>
    <mc:Fallback>
      <p:transition spd="slow"/>
    </mc:Fallback>
  </mc:AlternateContent>
  <p:timing>
    <p:tnLst>
      <p:par>
        <p:cTn id="309" dur="indefinite" restart="never" nodeType="tmRoot">
          <p:childTnLst>
            <p:seq>
              <p:cTn id="310" dur="indefinite" nodeType="mainSeq">
                <p:childTnLst>
                  <p:par>
                    <p:cTn id="311" fill="hold">
                      <p:stCondLst>
                        <p:cond delay="indefinite"/>
                      </p:stCondLst>
                      <p:childTnLst>
                        <p:par>
                          <p:cTn id="312" fill="hold">
                            <p:stCondLst>
                              <p:cond delay="0"/>
                            </p:stCondLst>
                            <p:childTnLst>
                              <p:par>
                                <p:cTn id="313" nodeType="clickEffect" fill="hold" presetClass="entr" presetID="1">
                                  <p:stCondLst>
                                    <p:cond delay="0"/>
                                  </p:stCondLst>
                                  <p:childTnLst>
                                    <p:set>
                                      <p:cBhvr>
                                        <p:cTn id="314" dur="1" fill="hold">
                                          <p:stCondLst>
                                            <p:cond delay="0"/>
                                          </p:stCondLst>
                                        </p:cTn>
                                        <p:tgtEl>
                                          <p:spTgt spid="288">
                                            <p:txEl>
                                              <p:pRg st="0" end="0"/>
                                            </p:txEl>
                                          </p:spTgt>
                                        </p:tgtEl>
                                        <p:attrNameLst>
                                          <p:attrName>style.visibility</p:attrName>
                                        </p:attrNameLst>
                                      </p:cBhvr>
                                      <p:to>
                                        <p:strVal val="visible"/>
                                      </p:to>
                                    </p:set>
                                  </p:childTnLst>
                                </p:cTn>
                              </p:par>
                              <p:par>
                                <p:cTn id="315" nodeType="withEffect" fill="hold" presetClass="entr" presetID="1">
                                  <p:stCondLst>
                                    <p:cond delay="0"/>
                                  </p:stCondLst>
                                  <p:childTnLst>
                                    <p:set>
                                      <p:cBhvr>
                                        <p:cTn id="316" dur="1" fill="hold">
                                          <p:stCondLst>
                                            <p:cond delay="0"/>
                                          </p:stCondLst>
                                        </p:cTn>
                                        <p:tgtEl>
                                          <p:spTgt spid="288">
                                            <p:txEl>
                                              <p:pRg st="1" end="1"/>
                                            </p:txEl>
                                          </p:spTgt>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
                                  <p:stCondLst>
                                    <p:cond delay="0"/>
                                  </p:stCondLst>
                                  <p:childTnLst>
                                    <p:set>
                                      <p:cBhvr>
                                        <p:cTn id="320" dur="1" fill="hold">
                                          <p:stCondLst>
                                            <p:cond delay="0"/>
                                          </p:stCondLst>
                                        </p:cTn>
                                        <p:tgtEl>
                                          <p:spTgt spid="288">
                                            <p:txEl>
                                              <p:pRg st="2" end="2"/>
                                            </p:txEl>
                                          </p:spTgt>
                                        </p:tgtEl>
                                        <p:attrNameLst>
                                          <p:attrName>style.visibility</p:attrName>
                                        </p:attrNameLst>
                                      </p:cBhvr>
                                      <p:to>
                                        <p:strVal val="visible"/>
                                      </p:to>
                                    </p:set>
                                  </p:childTnLst>
                                </p:cTn>
                              </p:par>
                              <p:par>
                                <p:cTn id="321" nodeType="withEffect" fill="hold" presetClass="entr" presetID="1">
                                  <p:stCondLst>
                                    <p:cond delay="0"/>
                                  </p:stCondLst>
                                  <p:childTnLst>
                                    <p:set>
                                      <p:cBhvr>
                                        <p:cTn id="322" dur="1" fill="hold">
                                          <p:stCondLst>
                                            <p:cond delay="0"/>
                                          </p:stCondLst>
                                        </p:cTn>
                                        <p:tgtEl>
                                          <p:spTgt spid="288">
                                            <p:txEl>
                                              <p:pRg st="3" end="3"/>
                                            </p:txEl>
                                          </p:spTgt>
                                        </p:tgtEl>
                                        <p:attrNameLst>
                                          <p:attrName>style.visibility</p:attrName>
                                        </p:attrNameLst>
                                      </p:cBhvr>
                                      <p:to>
                                        <p:strVal val="visible"/>
                                      </p:to>
                                    </p:set>
                                  </p:childTnLst>
                                </p:cTn>
                              </p:par>
                            </p:childTnLst>
                          </p:cTn>
                        </p:par>
                      </p:childTnLst>
                    </p:cTn>
                  </p:par>
                  <p:par>
                    <p:cTn id="323" fill="hold">
                      <p:stCondLst>
                        <p:cond delay="indefinite"/>
                      </p:stCondLst>
                      <p:childTnLst>
                        <p:par>
                          <p:cTn id="324" fill="hold">
                            <p:stCondLst>
                              <p:cond delay="0"/>
                            </p:stCondLst>
                            <p:childTnLst>
                              <p:par>
                                <p:cTn id="325" nodeType="clickEffect" fill="hold" presetClass="entr" presetID="1">
                                  <p:stCondLst>
                                    <p:cond delay="0"/>
                                  </p:stCondLst>
                                  <p:childTnLst>
                                    <p:set>
                                      <p:cBhvr>
                                        <p:cTn id="326" dur="1" fill="hold">
                                          <p:stCondLst>
                                            <p:cond delay="0"/>
                                          </p:stCondLst>
                                        </p:cTn>
                                        <p:tgtEl>
                                          <p:spTgt spid="288">
                                            <p:txEl>
                                              <p:pRg st="4" end="4"/>
                                            </p:txEl>
                                          </p:spTgt>
                                        </p:tgtEl>
                                        <p:attrNameLst>
                                          <p:attrName>style.visibility</p:attrName>
                                        </p:attrNameLst>
                                      </p:cBhvr>
                                      <p:to>
                                        <p:strVal val="visible"/>
                                      </p:to>
                                    </p:set>
                                  </p:childTnLst>
                                </p:cTn>
                              </p:par>
                              <p:par>
                                <p:cTn id="327" nodeType="withEffect" fill="hold" presetClass="entr" presetID="1">
                                  <p:stCondLst>
                                    <p:cond delay="0"/>
                                  </p:stCondLst>
                                  <p:childTnLst>
                                    <p:set>
                                      <p:cBhvr>
                                        <p:cTn id="328" dur="1" fill="hold">
                                          <p:stCondLst>
                                            <p:cond delay="0"/>
                                          </p:stCondLst>
                                        </p:cTn>
                                        <p:tgtEl>
                                          <p:spTgt spid="288">
                                            <p:txEl>
                                              <p:pRg st="5" end="5"/>
                                            </p:txEl>
                                          </p:spTgt>
                                        </p:tgtEl>
                                        <p:attrNameLst>
                                          <p:attrName>style.visibility</p:attrName>
                                        </p:attrNameLst>
                                      </p:cBhvr>
                                      <p:to>
                                        <p:strVal val="visible"/>
                                      </p:to>
                                    </p:set>
                                  </p:childTnLst>
                                </p:cTn>
                              </p:par>
                              <p:par>
                                <p:cTn id="329" nodeType="withEffect" fill="hold" presetClass="entr" presetID="1">
                                  <p:stCondLst>
                                    <p:cond delay="0"/>
                                  </p:stCondLst>
                                  <p:childTnLst>
                                    <p:set>
                                      <p:cBhvr>
                                        <p:cTn id="330" dur="1" fill="hold">
                                          <p:stCondLst>
                                            <p:cond delay="0"/>
                                          </p:stCondLst>
                                        </p:cTn>
                                        <p:tgtEl>
                                          <p:spTgt spid="288">
                                            <p:txEl>
                                              <p:pRg st="6" end="6"/>
                                            </p:txEl>
                                          </p:spTgt>
                                        </p:tgtEl>
                                        <p:attrNameLst>
                                          <p:attrName>style.visibility</p:attrName>
                                        </p:attrNameLst>
                                      </p:cBhvr>
                                      <p:to>
                                        <p:strVal val="visible"/>
                                      </p:to>
                                    </p:set>
                                  </p:childTnLst>
                                </p:cTn>
                              </p:par>
                              <p:par>
                                <p:cTn id="331" nodeType="withEffect" fill="hold" presetClass="entr" presetID="1">
                                  <p:stCondLst>
                                    <p:cond delay="0"/>
                                  </p:stCondLst>
                                  <p:childTnLst>
                                    <p:set>
                                      <p:cBhvr>
                                        <p:cTn id="332" dur="1" fill="hold">
                                          <p:stCondLst>
                                            <p:cond delay="0"/>
                                          </p:stCondLst>
                                        </p:cTn>
                                        <p:tgtEl>
                                          <p:spTgt spid="288">
                                            <p:txEl>
                                              <p:pRg st="7" end="7"/>
                                            </p:txEl>
                                          </p:spTgt>
                                        </p:tgtEl>
                                        <p:attrNameLst>
                                          <p:attrName>style.visibility</p:attrName>
                                        </p:attrNameLst>
                                      </p:cBhvr>
                                      <p:to>
                                        <p:strVal val="visible"/>
                                      </p:to>
                                    </p:set>
                                  </p:childTnLst>
                                </p:cTn>
                              </p:par>
                              <p:par>
                                <p:cTn id="333" nodeType="withEffect" fill="hold" presetClass="entr" presetID="1">
                                  <p:stCondLst>
                                    <p:cond delay="0"/>
                                  </p:stCondLst>
                                  <p:childTnLst>
                                    <p:set>
                                      <p:cBhvr>
                                        <p:cTn id="334" dur="1" fill="hold">
                                          <p:stCondLst>
                                            <p:cond delay="0"/>
                                          </p:stCondLst>
                                        </p:cTn>
                                        <p:tgtEl>
                                          <p:spTgt spid="288">
                                            <p:txEl>
                                              <p:pRg st="8" end="8"/>
                                            </p:txEl>
                                          </p:spTgt>
                                        </p:tgtEl>
                                        <p:attrNameLst>
                                          <p:attrName>style.visibility</p:attrName>
                                        </p:attrNameLst>
                                      </p:cBhvr>
                                      <p:to>
                                        <p:strVal val="visible"/>
                                      </p:to>
                                    </p:set>
                                  </p:childTnLst>
                                </p:cTn>
                              </p:par>
                              <p:par>
                                <p:cTn id="335" nodeType="withEffect" fill="hold" presetClass="entr" presetID="1">
                                  <p:stCondLst>
                                    <p:cond delay="0"/>
                                  </p:stCondLst>
                                  <p:childTnLst>
                                    <p:set>
                                      <p:cBhvr>
                                        <p:cTn id="336" dur="1" fill="hold">
                                          <p:stCondLst>
                                            <p:cond delay="0"/>
                                          </p:stCondLst>
                                        </p:cTn>
                                        <p:tgtEl>
                                          <p:spTgt spid="288">
                                            <p:txEl>
                                              <p:pRg st="9" end="9"/>
                                            </p:txEl>
                                          </p:spTgt>
                                        </p:tgtEl>
                                        <p:attrNameLst>
                                          <p:attrName>style.visibility</p:attrName>
                                        </p:attrNameLst>
                                      </p:cBhvr>
                                      <p:to>
                                        <p:strVal val="visible"/>
                                      </p:to>
                                    </p:set>
                                  </p:childTnLst>
                                </p:cTn>
                              </p:par>
                              <p:par>
                                <p:cTn id="337" nodeType="withEffect" fill="hold" presetClass="entr" presetID="1">
                                  <p:stCondLst>
                                    <p:cond delay="0"/>
                                  </p:stCondLst>
                                  <p:childTnLst>
                                    <p:set>
                                      <p:cBhvr>
                                        <p:cTn id="338" dur="1" fill="hold">
                                          <p:stCondLst>
                                            <p:cond delay="0"/>
                                          </p:stCondLst>
                                        </p:cTn>
                                        <p:tgtEl>
                                          <p:spTgt spid="288">
                                            <p:txEl>
                                              <p:pRg st="10" end="10"/>
                                            </p:txEl>
                                          </p:spTgt>
                                        </p:tgtEl>
                                        <p:attrNameLst>
                                          <p:attrName>style.visibility</p:attrName>
                                        </p:attrNameLst>
                                      </p:cBhvr>
                                      <p:to>
                                        <p:strVal val="visible"/>
                                      </p:to>
                                    </p:set>
                                  </p:childTnLst>
                                </p:cTn>
                              </p:par>
                              <p:par>
                                <p:cTn id="339" nodeType="withEffect" fill="hold" presetClass="entr" presetID="1">
                                  <p:stCondLst>
                                    <p:cond delay="0"/>
                                  </p:stCondLst>
                                  <p:childTnLst>
                                    <p:set>
                                      <p:cBhvr>
                                        <p:cTn id="340" dur="1" fill="hold">
                                          <p:stCondLst>
                                            <p:cond delay="0"/>
                                          </p:stCondLst>
                                        </p:cTn>
                                        <p:tgtEl>
                                          <p:spTgt spid="288">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Default Constructor</a:t>
            </a:r>
            <a:endParaRPr b="0" lang="en-US" sz="2400" spc="-1" strike="noStrike">
              <a:solidFill>
                <a:srgbClr val="000000"/>
              </a:solidFill>
              <a:latin typeface="Arial"/>
            </a:endParaRPr>
          </a:p>
        </p:txBody>
      </p:sp>
      <p:sp>
        <p:nvSpPr>
          <p:cNvPr id="291" name="TextShape 2"/>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43951A1D-BABE-4992-8834-6D6B4ED4DC58}" type="slidenum">
              <a:rPr b="0" lang="en-US" sz="1200" spc="-1" strike="noStrike">
                <a:solidFill>
                  <a:srgbClr val="a0a1a0"/>
                </a:solidFill>
                <a:latin typeface="Arial"/>
                <a:ea typeface="Arial"/>
              </a:rPr>
              <a:t>9</a:t>
            </a:fld>
            <a:endParaRPr b="0" lang="en-US" sz="1200" spc="-1" strike="noStrike">
              <a:latin typeface="Times New Roman"/>
            </a:endParaRPr>
          </a:p>
        </p:txBody>
      </p:sp>
      <p:sp>
        <p:nvSpPr>
          <p:cNvPr id="292" name="CustomShape 3"/>
          <p:cNvSpPr/>
          <p:nvPr/>
        </p:nvSpPr>
        <p:spPr>
          <a:xfrm>
            <a:off x="516240" y="1519200"/>
            <a:ext cx="5949360" cy="3203280"/>
          </a:xfrm>
          <a:prstGeom prst="rect">
            <a:avLst/>
          </a:prstGeom>
          <a:gradFill rotWithShape="0">
            <a:gsLst>
              <a:gs pos="0">
                <a:srgbClr val="e0e3e0"/>
              </a:gs>
              <a:gs pos="100000">
                <a:srgbClr val="f3f3f3"/>
              </a:gs>
            </a:gsLst>
            <a:lin ang="16200000"/>
          </a:gradFill>
          <a:ln>
            <a:solidFill>
              <a:srgbClr val="9c9d9c"/>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a:noAutofit/>
          </a:bodyPr>
          <a:p>
            <a:pPr marL="182880">
              <a:lnSpc>
                <a:spcPct val="90000"/>
              </a:lnSpc>
              <a:spcBef>
                <a:spcPts val="479"/>
              </a:spcBef>
              <a:tabLst>
                <a:tab algn="l" pos="0"/>
              </a:tabLst>
            </a:pPr>
            <a:r>
              <a:rPr b="0" lang="en-US" sz="1400" spc="-1" strike="noStrike">
                <a:solidFill>
                  <a:srgbClr val="000000"/>
                </a:solidFill>
                <a:latin typeface="Courier New"/>
                <a:ea typeface="Arial"/>
              </a:rPr>
              <a:t>package one;</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public class Dog {</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private double size = 6.5;</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Dog(){}</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double getSize(){</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return this.size;</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void setSize(double size){</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this.size = size;</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endParaRPr b="0" lang="en-US" sz="1400" spc="-1" strike="noStrike">
              <a:latin typeface="Arial"/>
            </a:endParaRPr>
          </a:p>
        </p:txBody>
      </p:sp>
      <p:sp>
        <p:nvSpPr>
          <p:cNvPr id="293" name="CustomShape 4"/>
          <p:cNvSpPr/>
          <p:nvPr/>
        </p:nvSpPr>
        <p:spPr>
          <a:xfrm>
            <a:off x="3884040" y="4155480"/>
            <a:ext cx="4980240" cy="2027160"/>
          </a:xfrm>
          <a:prstGeom prst="rect">
            <a:avLst/>
          </a:prstGeom>
          <a:gradFill rotWithShape="0">
            <a:gsLst>
              <a:gs pos="0">
                <a:srgbClr val="e0e3e0"/>
              </a:gs>
              <a:gs pos="100000">
                <a:srgbClr val="f3f3f3"/>
              </a:gs>
            </a:gsLst>
            <a:lin ang="16200000"/>
          </a:gradFill>
          <a:ln>
            <a:solidFill>
              <a:srgbClr val="9c9d9c"/>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wrap="none" lIns="90000" rIns="90000" tIns="45000" bIns="45000">
            <a:spAutoFit/>
          </a:bodyPr>
          <a:p>
            <a:pPr marL="182880">
              <a:lnSpc>
                <a:spcPct val="90000"/>
              </a:lnSpc>
            </a:pPr>
            <a:r>
              <a:rPr b="0" lang="en-US" sz="1400" spc="-1" strike="noStrike">
                <a:solidFill>
                  <a:srgbClr val="000000"/>
                </a:solidFill>
                <a:latin typeface="Courier New"/>
                <a:ea typeface="Arial"/>
              </a:rPr>
              <a:t>package two;</a:t>
            </a:r>
            <a:endParaRPr b="0" lang="en-US" sz="1400" spc="-1" strike="noStrike">
              <a:latin typeface="Arial"/>
            </a:endParaRPr>
          </a:p>
          <a:p>
            <a:pPr marL="182880">
              <a:lnSpc>
                <a:spcPct val="90000"/>
              </a:lnSpc>
            </a:pPr>
            <a:endParaRPr b="0" lang="en-US" sz="1400" spc="-1" strike="noStrike">
              <a:latin typeface="Arial"/>
            </a:endParaRPr>
          </a:p>
          <a:p>
            <a:pPr marL="182880">
              <a:lnSpc>
                <a:spcPct val="90000"/>
              </a:lnSpc>
            </a:pPr>
            <a:r>
              <a:rPr b="0" lang="en-US" sz="1400" spc="-1" strike="noStrike">
                <a:solidFill>
                  <a:srgbClr val="000000"/>
                </a:solidFill>
                <a:latin typeface="Courier New"/>
                <a:ea typeface="Arial"/>
              </a:rPr>
              <a:t>public class TestDog{</a:t>
            </a:r>
            <a:endParaRPr b="0" lang="en-US" sz="1400" spc="-1" strike="noStrike">
              <a:latin typeface="Arial"/>
            </a:endParaRPr>
          </a:p>
          <a:p>
            <a:pPr marL="182880">
              <a:lnSpc>
                <a:spcPct val="90000"/>
              </a:lnSpc>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static void main(String[] args){</a:t>
            </a:r>
            <a:endParaRPr b="0" lang="en-US" sz="1400" spc="-1" strike="noStrike">
              <a:latin typeface="Arial"/>
            </a:endParaRPr>
          </a:p>
          <a:p>
            <a:pPr marL="182880">
              <a:lnSpc>
                <a:spcPct val="90000"/>
              </a:lnSpc>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Dog dog = new Dog();</a:t>
            </a:r>
            <a:endParaRPr b="0" lang="en-US" sz="1400" spc="-1" strike="noStrike">
              <a:latin typeface="Arial"/>
            </a:endParaRPr>
          </a:p>
          <a:p>
            <a:pPr marL="182880">
              <a:lnSpc>
                <a:spcPct val="90000"/>
              </a:lnSpc>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dog.setSize(9.0);</a:t>
            </a:r>
            <a:endParaRPr b="0" lang="en-US" sz="1400" spc="-1" strike="noStrike">
              <a:latin typeface="Arial"/>
            </a:endParaRPr>
          </a:p>
          <a:p>
            <a:pPr marL="182880">
              <a:lnSpc>
                <a:spcPct val="90000"/>
              </a:lnSpc>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System.out.println(dog.getSize());</a:t>
            </a:r>
            <a:endParaRPr b="0" lang="en-US" sz="1400" spc="-1" strike="noStrike">
              <a:latin typeface="Arial"/>
            </a:endParaRPr>
          </a:p>
          <a:p>
            <a:pPr marL="182880">
              <a:lnSpc>
                <a:spcPct val="90000"/>
              </a:lnSpc>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pPr>
            <a:r>
              <a:rPr b="0" lang="en-US" sz="1400" spc="-1" strike="noStrike">
                <a:solidFill>
                  <a:srgbClr val="000000"/>
                </a:solidFill>
                <a:latin typeface="Courier New"/>
                <a:ea typeface="Arial"/>
              </a:rPr>
              <a:t>}</a:t>
            </a:r>
            <a:endParaRPr b="0" lang="en-US" sz="1400" spc="-1" strike="noStrike">
              <a:latin typeface="Arial"/>
            </a:endParaRPr>
          </a:p>
          <a:p>
            <a:pPr marL="182880">
              <a:lnSpc>
                <a:spcPct val="100000"/>
              </a:lnSpc>
            </a:pPr>
            <a:endParaRPr b="0" lang="en-US" sz="1400" spc="-1" strike="noStrike">
              <a:latin typeface="Arial"/>
            </a:endParaRPr>
          </a:p>
        </p:txBody>
      </p:sp>
      <p:grpSp>
        <p:nvGrpSpPr>
          <p:cNvPr id="294" name="Group 5"/>
          <p:cNvGrpSpPr/>
          <p:nvPr/>
        </p:nvGrpSpPr>
        <p:grpSpPr>
          <a:xfrm>
            <a:off x="516240" y="4903920"/>
            <a:ext cx="6652080" cy="1636200"/>
            <a:chOff x="516240" y="4903920"/>
            <a:chExt cx="6652080" cy="1636200"/>
          </a:xfrm>
        </p:grpSpPr>
        <p:sp>
          <p:nvSpPr>
            <p:cNvPr id="295" name="CustomShape 6"/>
            <p:cNvSpPr/>
            <p:nvPr/>
          </p:nvSpPr>
          <p:spPr>
            <a:xfrm flipH="1">
              <a:off x="516240" y="4903920"/>
              <a:ext cx="3098160" cy="16362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Arial"/>
                  <a:ea typeface="Arial"/>
                </a:rPr>
                <a:t>This is how we would invoke that constructor (regardless of whether it was explicitly or implicitly defined). It reserves the memory needed to store all of the variables associated with our Dog object.  </a:t>
              </a:r>
              <a:endParaRPr b="0" lang="en-US" sz="1400" spc="-1" strike="noStrike">
                <a:latin typeface="Arial"/>
              </a:endParaRPr>
            </a:p>
          </p:txBody>
        </p:sp>
        <p:sp>
          <p:nvSpPr>
            <p:cNvPr id="296" name="CustomShape 7"/>
            <p:cNvSpPr/>
            <p:nvPr/>
          </p:nvSpPr>
          <p:spPr>
            <a:xfrm flipH="1">
              <a:off x="4859280" y="4969800"/>
              <a:ext cx="2308680" cy="199440"/>
            </a:xfrm>
            <a:prstGeom prst="roundRect">
              <a:avLst>
                <a:gd name="adj" fmla="val 16667"/>
              </a:avLst>
            </a:prstGeom>
            <a:solidFill>
              <a:schemeClr val="accent1">
                <a:alpha val="11000"/>
              </a:schemeClr>
            </a:solidFill>
            <a:ln>
              <a:round/>
            </a:ln>
          </p:spPr>
          <p:style>
            <a:lnRef idx="2">
              <a:schemeClr val="accent1">
                <a:shade val="50000"/>
              </a:schemeClr>
            </a:lnRef>
            <a:fillRef idx="1">
              <a:schemeClr val="accent1"/>
            </a:fillRef>
            <a:effectRef idx="0">
              <a:schemeClr val="accent1"/>
            </a:effectRef>
            <a:fontRef idx="minor"/>
          </p:style>
        </p:sp>
        <p:sp>
          <p:nvSpPr>
            <p:cNvPr id="297" name="CustomShape 8"/>
            <p:cNvSpPr/>
            <p:nvPr/>
          </p:nvSpPr>
          <p:spPr>
            <a:xfrm flipH="1">
              <a:off x="3614760" y="5069520"/>
              <a:ext cx="1244880" cy="652320"/>
            </a:xfrm>
            <a:custGeom>
              <a:avLst/>
              <a:gdLst/>
              <a:ahLst/>
              <a:rect l="l" t="t" r="r" b="b"/>
              <a:pathLst>
                <a:path w="21600" h="21600">
                  <a:moveTo>
                    <a:pt x="0" y="0"/>
                  </a:moveTo>
                  <a:lnTo>
                    <a:pt x="21600" y="21600"/>
                  </a:lnTo>
                </a:path>
              </a:pathLst>
            </a:custGeom>
            <a:noFill/>
            <a:ln>
              <a:solidFill>
                <a:srgbClr val="f2651f"/>
              </a:solidFill>
              <a:round/>
              <a:tailEnd len="med" type="triangle" w="med"/>
            </a:ln>
          </p:spPr>
          <p:style>
            <a:lnRef idx="1">
              <a:schemeClr val="accent1"/>
            </a:lnRef>
            <a:fillRef idx="0">
              <a:schemeClr val="accent1"/>
            </a:fillRef>
            <a:effectRef idx="0">
              <a:schemeClr val="accent1"/>
            </a:effectRef>
            <a:fontRef idx="minor"/>
          </p:style>
        </p:sp>
      </p:grpSp>
      <p:grpSp>
        <p:nvGrpSpPr>
          <p:cNvPr id="298" name="Group 9"/>
          <p:cNvGrpSpPr/>
          <p:nvPr/>
        </p:nvGrpSpPr>
        <p:grpSpPr>
          <a:xfrm>
            <a:off x="1500480" y="1629720"/>
            <a:ext cx="4750560" cy="961200"/>
            <a:chOff x="1500480" y="1629720"/>
            <a:chExt cx="4750560" cy="961200"/>
          </a:xfrm>
        </p:grpSpPr>
        <p:sp>
          <p:nvSpPr>
            <p:cNvPr id="299" name="CustomShape 10"/>
            <p:cNvSpPr/>
            <p:nvPr/>
          </p:nvSpPr>
          <p:spPr>
            <a:xfrm>
              <a:off x="4601880" y="1629720"/>
              <a:ext cx="1649160" cy="5558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Arial"/>
                  <a:ea typeface="Arial"/>
                </a:rPr>
                <a:t>Here implicitly.</a:t>
              </a:r>
              <a:endParaRPr b="0" lang="en-US" sz="1400" spc="-1" strike="noStrike">
                <a:latin typeface="Arial"/>
              </a:endParaRPr>
            </a:p>
          </p:txBody>
        </p:sp>
        <p:sp>
          <p:nvSpPr>
            <p:cNvPr id="300" name="CustomShape 11"/>
            <p:cNvSpPr/>
            <p:nvPr/>
          </p:nvSpPr>
          <p:spPr>
            <a:xfrm>
              <a:off x="1500480" y="2374560"/>
              <a:ext cx="1545480" cy="216360"/>
            </a:xfrm>
            <a:prstGeom prst="roundRect">
              <a:avLst>
                <a:gd name="adj" fmla="val 16667"/>
              </a:avLst>
            </a:prstGeom>
            <a:solidFill>
              <a:schemeClr val="accent1">
                <a:alpha val="11000"/>
              </a:schemeClr>
            </a:solidFill>
            <a:ln>
              <a:round/>
            </a:ln>
          </p:spPr>
          <p:style>
            <a:lnRef idx="2">
              <a:schemeClr val="accent1">
                <a:shade val="50000"/>
              </a:schemeClr>
            </a:lnRef>
            <a:fillRef idx="1">
              <a:schemeClr val="accent1"/>
            </a:fillRef>
            <a:effectRef idx="0">
              <a:schemeClr val="accent1"/>
            </a:effectRef>
            <a:fontRef idx="minor"/>
          </p:style>
        </p:sp>
        <p:sp>
          <p:nvSpPr>
            <p:cNvPr id="301" name="CustomShape 12"/>
            <p:cNvSpPr/>
            <p:nvPr/>
          </p:nvSpPr>
          <p:spPr>
            <a:xfrm flipV="1">
              <a:off x="3046320" y="1907640"/>
              <a:ext cx="1555200" cy="574560"/>
            </a:xfrm>
            <a:custGeom>
              <a:avLst/>
              <a:gdLst/>
              <a:ahLst/>
              <a:rect l="l" t="t" r="r" b="b"/>
              <a:pathLst>
                <a:path w="21600" h="21600">
                  <a:moveTo>
                    <a:pt x="0" y="0"/>
                  </a:moveTo>
                  <a:lnTo>
                    <a:pt x="21600" y="21600"/>
                  </a:lnTo>
                </a:path>
              </a:pathLst>
            </a:custGeom>
            <a:noFill/>
            <a:ln>
              <a:solidFill>
                <a:srgbClr val="f2651f"/>
              </a:solidFill>
              <a:round/>
              <a:tailEnd len="med" type="triangle" w="med"/>
            </a:ln>
          </p:spPr>
          <p:style>
            <a:lnRef idx="1">
              <a:schemeClr val="accent1"/>
            </a:lnRef>
            <a:fillRef idx="0">
              <a:schemeClr val="accent1"/>
            </a:fillRef>
            <a:effectRef idx="0">
              <a:schemeClr val="accent1"/>
            </a:effectRef>
            <a:fontRef idx="minor"/>
          </p:style>
        </p:sp>
      </p:grpSp>
    </p:spTree>
  </p:cSld>
  <mc:AlternateContent>
    <mc:Choice Requires="p14">
      <p:transition spd="slow" p14:dur="2000"/>
    </mc:Choice>
    <mc:Fallback>
      <p:transition spd="slow"/>
    </mc:Fallback>
  </mc:AlternateContent>
  <p:timing>
    <p:tnLst>
      <p:par>
        <p:cTn id="341" dur="indefinite" restart="never" nodeType="tmRoot">
          <p:childTnLst>
            <p:seq>
              <p:cTn id="342" dur="indefinite" nodeType="mainSeq">
                <p:childTnLst>
                  <p:par>
                    <p:cTn id="343" fill="hold">
                      <p:stCondLst>
                        <p:cond delay="0"/>
                      </p:stCondLst>
                      <p:childTnLst>
                        <p:par>
                          <p:cTn id="344" fill="hold">
                            <p:stCondLst>
                              <p:cond delay="0"/>
                            </p:stCondLst>
                            <p:childTnLst>
                              <p:par>
                                <p:cTn id="345" nodeType="withEffect" fill="hold" presetClass="entr" presetID="1">
                                  <p:stCondLst>
                                    <p:cond delay="0"/>
                                  </p:stCondLst>
                                  <p:childTnLst>
                                    <p:set>
                                      <p:cBhvr>
                                        <p:cTn id="346" dur="1" fill="hold">
                                          <p:stCondLst>
                                            <p:cond delay="0"/>
                                          </p:stCondLst>
                                        </p:cTn>
                                        <p:tgtEl>
                                          <p:spTgt spid="292">
                                            <p:txEl>
                                              <p:pRg st="0" end="0"/>
                                            </p:txEl>
                                          </p:spTgt>
                                        </p:tgtEl>
                                        <p:attrNameLst>
                                          <p:attrName>style.visibility</p:attrName>
                                        </p:attrNameLst>
                                      </p:cBhvr>
                                      <p:to>
                                        <p:strVal val="visible"/>
                                      </p:to>
                                    </p:set>
                                  </p:childTnLst>
                                </p:cTn>
                              </p:par>
                              <p:par>
                                <p:cTn id="347" nodeType="withEffect" fill="hold" presetClass="entr" presetID="1">
                                  <p:stCondLst>
                                    <p:cond delay="0"/>
                                  </p:stCondLst>
                                  <p:childTnLst>
                                    <p:set>
                                      <p:cBhvr>
                                        <p:cTn id="348" dur="1" fill="hold">
                                          <p:stCondLst>
                                            <p:cond delay="0"/>
                                          </p:stCondLst>
                                        </p:cTn>
                                        <p:tgtEl>
                                          <p:spTgt spid="292">
                                            <p:txEl>
                                              <p:pRg st="1" end="1"/>
                                            </p:txEl>
                                          </p:spTgt>
                                        </p:tgtEl>
                                        <p:attrNameLst>
                                          <p:attrName>style.visibility</p:attrName>
                                        </p:attrNameLst>
                                      </p:cBhvr>
                                      <p:to>
                                        <p:strVal val="visible"/>
                                      </p:to>
                                    </p:set>
                                  </p:childTnLst>
                                </p:cTn>
                              </p:par>
                              <p:par>
                                <p:cTn id="349" nodeType="withEffect" fill="hold" presetClass="entr" presetID="1">
                                  <p:stCondLst>
                                    <p:cond delay="0"/>
                                  </p:stCondLst>
                                  <p:iterate type="lt">
                                    <p:tmAbs val="0"/>
                                  </p:iterate>
                                  <p:childTnLst>
                                    <p:set>
                                      <p:cBhvr>
                                        <p:cTn id="350" dur="1" fill="hold">
                                          <p:stCondLst>
                                            <p:cond delay="0"/>
                                          </p:stCondLst>
                                        </p:cTn>
                                        <p:tgtEl>
                                          <p:spTgt spid="292">
                                            <p:txEl>
                                              <p:pRg st="2" end="2"/>
                                            </p:txEl>
                                          </p:spTgt>
                                        </p:tgtEl>
                                        <p:attrNameLst>
                                          <p:attrName>style.visibility</p:attrName>
                                        </p:attrNameLst>
                                      </p:cBhvr>
                                      <p:to>
                                        <p:strVal val="visible"/>
                                      </p:to>
                                    </p:set>
                                  </p:childTnLst>
                                </p:cTn>
                              </p:par>
                              <p:par>
                                <p:cTn id="351" nodeType="withEffect" fill="hold" presetClass="entr" presetID="1">
                                  <p:stCondLst>
                                    <p:cond delay="0"/>
                                  </p:stCondLst>
                                  <p:childTnLst>
                                    <p:set>
                                      <p:cBhvr>
                                        <p:cTn id="352" dur="1" fill="hold">
                                          <p:stCondLst>
                                            <p:cond delay="0"/>
                                          </p:stCondLst>
                                        </p:cTn>
                                        <p:tgtEl>
                                          <p:spTgt spid="292">
                                            <p:txEl>
                                              <p:pRg st="4" end="4"/>
                                            </p:txEl>
                                          </p:spTgt>
                                        </p:tgtEl>
                                        <p:attrNameLst>
                                          <p:attrName>style.visibility</p:attrName>
                                        </p:attrNameLst>
                                      </p:cBhvr>
                                      <p:to>
                                        <p:strVal val="visible"/>
                                      </p:to>
                                    </p:set>
                                  </p:childTnLst>
                                </p:cTn>
                              </p:par>
                              <p:par>
                                <p:cTn id="353" nodeType="withEffect" fill="hold" presetClass="entr" presetID="1">
                                  <p:stCondLst>
                                    <p:cond delay="0"/>
                                  </p:stCondLst>
                                  <p:childTnLst>
                                    <p:set>
                                      <p:cBhvr>
                                        <p:cTn id="354" dur="1" fill="hold">
                                          <p:stCondLst>
                                            <p:cond delay="0"/>
                                          </p:stCondLst>
                                        </p:cTn>
                                        <p:tgtEl>
                                          <p:spTgt spid="292">
                                            <p:txEl>
                                              <p:pRg st="5" end="5"/>
                                            </p:txEl>
                                          </p:spTgt>
                                        </p:tgtEl>
                                        <p:attrNameLst>
                                          <p:attrName>style.visibility</p:attrName>
                                        </p:attrNameLst>
                                      </p:cBhvr>
                                      <p:to>
                                        <p:strVal val="visible"/>
                                      </p:to>
                                    </p:set>
                                  </p:childTnLst>
                                </p:cTn>
                              </p:par>
                              <p:par>
                                <p:cTn id="355" nodeType="withEffect" fill="hold" presetClass="entr" presetID="1">
                                  <p:stCondLst>
                                    <p:cond delay="0"/>
                                  </p:stCondLst>
                                  <p:childTnLst>
                                    <p:set>
                                      <p:cBhvr>
                                        <p:cTn id="356" dur="1" fill="hold">
                                          <p:stCondLst>
                                            <p:cond delay="0"/>
                                          </p:stCondLst>
                                        </p:cTn>
                                        <p:tgtEl>
                                          <p:spTgt spid="292">
                                            <p:txEl>
                                              <p:pRg st="6" end="6"/>
                                            </p:txEl>
                                          </p:spTgt>
                                        </p:tgtEl>
                                        <p:attrNameLst>
                                          <p:attrName>style.visibility</p:attrName>
                                        </p:attrNameLst>
                                      </p:cBhvr>
                                      <p:to>
                                        <p:strVal val="visible"/>
                                      </p:to>
                                    </p:set>
                                  </p:childTnLst>
                                </p:cTn>
                              </p:par>
                              <p:par>
                                <p:cTn id="357" nodeType="withEffect" fill="hold" presetClass="entr" presetID="1">
                                  <p:stCondLst>
                                    <p:cond delay="0"/>
                                  </p:stCondLst>
                                  <p:childTnLst>
                                    <p:set>
                                      <p:cBhvr>
                                        <p:cTn id="358" dur="1" fill="hold">
                                          <p:stCondLst>
                                            <p:cond delay="0"/>
                                          </p:stCondLst>
                                        </p:cTn>
                                        <p:tgtEl>
                                          <p:spTgt spid="292">
                                            <p:txEl>
                                              <p:pRg st="7" end="7"/>
                                            </p:txEl>
                                          </p:spTgt>
                                        </p:tgtEl>
                                        <p:attrNameLst>
                                          <p:attrName>style.visibility</p:attrName>
                                        </p:attrNameLst>
                                      </p:cBhvr>
                                      <p:to>
                                        <p:strVal val="visible"/>
                                      </p:to>
                                    </p:set>
                                  </p:childTnLst>
                                </p:cTn>
                              </p:par>
                              <p:par>
                                <p:cTn id="359" nodeType="withEffect" fill="hold" presetClass="entr" presetID="1">
                                  <p:stCondLst>
                                    <p:cond delay="0"/>
                                  </p:stCondLst>
                                  <p:childTnLst>
                                    <p:set>
                                      <p:cBhvr>
                                        <p:cTn id="360" dur="1" fill="hold">
                                          <p:stCondLst>
                                            <p:cond delay="0"/>
                                          </p:stCondLst>
                                        </p:cTn>
                                        <p:tgtEl>
                                          <p:spTgt spid="292">
                                            <p:txEl>
                                              <p:pRg st="8" end="8"/>
                                            </p:txEl>
                                          </p:spTgt>
                                        </p:tgtEl>
                                        <p:attrNameLst>
                                          <p:attrName>style.visibility</p:attrName>
                                        </p:attrNameLst>
                                      </p:cBhvr>
                                      <p:to>
                                        <p:strVal val="visible"/>
                                      </p:to>
                                    </p:set>
                                  </p:childTnLst>
                                </p:cTn>
                              </p:par>
                              <p:par>
                                <p:cTn id="361" nodeType="withEffect" fill="hold" presetClass="entr" presetID="1">
                                  <p:stCondLst>
                                    <p:cond delay="0"/>
                                  </p:stCondLst>
                                  <p:childTnLst>
                                    <p:set>
                                      <p:cBhvr>
                                        <p:cTn id="362" dur="1" fill="hold">
                                          <p:stCondLst>
                                            <p:cond delay="0"/>
                                          </p:stCondLst>
                                        </p:cTn>
                                        <p:tgtEl>
                                          <p:spTgt spid="292">
                                            <p:txEl>
                                              <p:pRg st="9" end="9"/>
                                            </p:txEl>
                                          </p:spTgt>
                                        </p:tgtEl>
                                        <p:attrNameLst>
                                          <p:attrName>style.visibility</p:attrName>
                                        </p:attrNameLst>
                                      </p:cBhvr>
                                      <p:to>
                                        <p:strVal val="visible"/>
                                      </p:to>
                                    </p:set>
                                  </p:childTnLst>
                                </p:cTn>
                              </p:par>
                              <p:par>
                                <p:cTn id="363" nodeType="withEffect" fill="hold" presetClass="entr" presetID="1">
                                  <p:stCondLst>
                                    <p:cond delay="0"/>
                                  </p:stCondLst>
                                  <p:childTnLst>
                                    <p:set>
                                      <p:cBhvr>
                                        <p:cTn id="364" dur="1" fill="hold">
                                          <p:stCondLst>
                                            <p:cond delay="0"/>
                                          </p:stCondLst>
                                        </p:cTn>
                                        <p:tgtEl>
                                          <p:spTgt spid="292">
                                            <p:txEl>
                                              <p:pRg st="10" end="10"/>
                                            </p:txEl>
                                          </p:spTgt>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nodeType="clickEffect" fill="hold" presetClass="entr" presetID="1">
                                  <p:stCondLst>
                                    <p:cond delay="0"/>
                                  </p:stCondLst>
                                  <p:iterate type="lt">
                                    <p:tmAbs val="0"/>
                                  </p:iterate>
                                  <p:childTnLst>
                                    <p:set>
                                      <p:cBhvr>
                                        <p:cTn id="368" dur="1" fill="hold">
                                          <p:stCondLst>
                                            <p:cond delay="0"/>
                                          </p:stCondLst>
                                        </p:cTn>
                                        <p:tgtEl>
                                          <p:spTgt spid="292">
                                            <p:txEl>
                                              <p:pRg st="3" end="3"/>
                                            </p:txEl>
                                          </p:spTgt>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nodeType="clickEffect" fill="hold" presetClass="emph" presetID="15">
                                  <p:stCondLst>
                                    <p:cond delay="0"/>
                                  </p:stCondLst>
                                  <p:iterate type="lt">
                                    <p:tmAbs val="25"/>
                                  </p:iterate>
                                  <p:childTnLst>
                                    <p:set>
                                      <p:cBhvr>
                                        <p:cTn id="372" dur="indefinite"/>
                                        <p:tgtEl>
                                          <p:spTgt spid="292">
                                            <p:txEl>
                                              <p:pRg st="3" end="3"/>
                                            </p:txEl>
                                          </p:spTgt>
                                        </p:tgtEl>
                                        <p:attrNameLst>
                                          <p:attrName>style.fontWeight</p:attrName>
                                        </p:attrNameLst>
                                      </p:cBhvr>
                                      <p:to>
                                        <p:strVal val="bold"/>
                                      </p:to>
                                    </p:set>
                                  </p:childTnLst>
                                </p:cTn>
                              </p:par>
                              <p:par>
                                <p:cTn id="373" nodeType="withEffect" fill="hold" presetClass="entr" presetID="1">
                                  <p:stCondLst>
                                    <p:cond delay="0"/>
                                  </p:stCondLst>
                                  <p:childTnLst>
                                    <p:set>
                                      <p:cBhvr>
                                        <p:cTn id="374" dur="1" fill="hold">
                                          <p:stCondLst>
                                            <p:cond delay="0"/>
                                          </p:stCondLst>
                                        </p:cTn>
                                        <p:tgtEl>
                                          <p:spTgt spid="298"/>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293"/>
                                        </p:tgtEl>
                                        <p:attrNameLst>
                                          <p:attrName>style.visibility</p:attrName>
                                        </p:attrNameLst>
                                      </p:cBhvr>
                                      <p:to>
                                        <p:strVal val="visible"/>
                                      </p:to>
                                    </p:set>
                                  </p:childTnLst>
                                </p:cTn>
                              </p:par>
                              <p:par>
                                <p:cTn id="379" nodeType="withEffect" fill="hold" presetClass="entr" presetID="1">
                                  <p:stCondLst>
                                    <p:cond delay="0"/>
                                  </p:stCondLst>
                                  <p:childTnLst>
                                    <p:set>
                                      <p:cBhvr>
                                        <p:cTn id="380" dur="1" fill="hold">
                                          <p:stCondLst>
                                            <p:cond delay="0"/>
                                          </p:stCondLst>
                                        </p:cTn>
                                        <p:tgtEl>
                                          <p:spTgt spid="293">
                                            <p:txEl>
                                              <p:pRg st="0" end="0"/>
                                            </p:txEl>
                                          </p:spTgt>
                                        </p:tgtEl>
                                        <p:attrNameLst>
                                          <p:attrName>style.visibility</p:attrName>
                                        </p:attrNameLst>
                                      </p:cBhvr>
                                      <p:to>
                                        <p:strVal val="visible"/>
                                      </p:to>
                                    </p:set>
                                  </p:childTnLst>
                                </p:cTn>
                              </p:par>
                              <p:par>
                                <p:cTn id="381" nodeType="withEffect" fill="hold" presetClass="entr" presetID="1">
                                  <p:stCondLst>
                                    <p:cond delay="0"/>
                                  </p:stCondLst>
                                  <p:childTnLst>
                                    <p:set>
                                      <p:cBhvr>
                                        <p:cTn id="382" dur="1" fill="hold">
                                          <p:stCondLst>
                                            <p:cond delay="0"/>
                                          </p:stCondLst>
                                        </p:cTn>
                                        <p:tgtEl>
                                          <p:spTgt spid="293">
                                            <p:txEl>
                                              <p:pRg st="2" end="2"/>
                                            </p:txEl>
                                          </p:spTgt>
                                        </p:tgtEl>
                                        <p:attrNameLst>
                                          <p:attrName>style.visibility</p:attrName>
                                        </p:attrNameLst>
                                      </p:cBhvr>
                                      <p:to>
                                        <p:strVal val="visible"/>
                                      </p:to>
                                    </p:set>
                                  </p:childTnLst>
                                </p:cTn>
                              </p:par>
                              <p:par>
                                <p:cTn id="383" nodeType="withEffect" fill="hold" presetClass="entr" presetID="1">
                                  <p:stCondLst>
                                    <p:cond delay="0"/>
                                  </p:stCondLst>
                                  <p:childTnLst>
                                    <p:set>
                                      <p:cBhvr>
                                        <p:cTn id="384" dur="1" fill="hold">
                                          <p:stCondLst>
                                            <p:cond delay="0"/>
                                          </p:stCondLst>
                                        </p:cTn>
                                        <p:tgtEl>
                                          <p:spTgt spid="293">
                                            <p:txEl>
                                              <p:pRg st="3" end="3"/>
                                            </p:txEl>
                                          </p:spTgt>
                                        </p:tgtEl>
                                        <p:attrNameLst>
                                          <p:attrName>style.visibility</p:attrName>
                                        </p:attrNameLst>
                                      </p:cBhvr>
                                      <p:to>
                                        <p:strVal val="visible"/>
                                      </p:to>
                                    </p:set>
                                  </p:childTnLst>
                                </p:cTn>
                              </p:par>
                              <p:par>
                                <p:cTn id="385" nodeType="withEffect" fill="hold" presetClass="entr" presetID="1">
                                  <p:stCondLst>
                                    <p:cond delay="0"/>
                                  </p:stCondLst>
                                  <p:iterate type="lt">
                                    <p:tmAbs val="0"/>
                                  </p:iterate>
                                  <p:childTnLst>
                                    <p:set>
                                      <p:cBhvr>
                                        <p:cTn id="386" dur="1" fill="hold">
                                          <p:stCondLst>
                                            <p:cond delay="0"/>
                                          </p:stCondLst>
                                        </p:cTn>
                                        <p:tgtEl>
                                          <p:spTgt spid="293">
                                            <p:txEl>
                                              <p:pRg st="4" end="4"/>
                                            </p:txEl>
                                          </p:spTgt>
                                        </p:tgtEl>
                                        <p:attrNameLst>
                                          <p:attrName>style.visibility</p:attrName>
                                        </p:attrNameLst>
                                      </p:cBhvr>
                                      <p:to>
                                        <p:strVal val="visible"/>
                                      </p:to>
                                    </p:set>
                                  </p:childTnLst>
                                </p:cTn>
                              </p:par>
                              <p:par>
                                <p:cTn id="387" nodeType="withEffect" fill="hold" presetClass="entr" presetID="1">
                                  <p:stCondLst>
                                    <p:cond delay="0"/>
                                  </p:stCondLst>
                                  <p:iterate type="lt">
                                    <p:tmAbs val="0"/>
                                  </p:iterate>
                                  <p:childTnLst>
                                    <p:set>
                                      <p:cBhvr>
                                        <p:cTn id="388" dur="1" fill="hold">
                                          <p:stCondLst>
                                            <p:cond delay="0"/>
                                          </p:stCondLst>
                                        </p:cTn>
                                        <p:tgtEl>
                                          <p:spTgt spid="293">
                                            <p:txEl>
                                              <p:pRg st="5" end="5"/>
                                            </p:txEl>
                                          </p:spTgt>
                                        </p:tgtEl>
                                        <p:attrNameLst>
                                          <p:attrName>style.visibility</p:attrName>
                                        </p:attrNameLst>
                                      </p:cBhvr>
                                      <p:to>
                                        <p:strVal val="visible"/>
                                      </p:to>
                                    </p:set>
                                  </p:childTnLst>
                                </p:cTn>
                              </p:par>
                              <p:par>
                                <p:cTn id="389" nodeType="withEffect" fill="hold" presetClass="entr" presetID="1">
                                  <p:stCondLst>
                                    <p:cond delay="0"/>
                                  </p:stCondLst>
                                  <p:iterate type="lt">
                                    <p:tmAbs val="0"/>
                                  </p:iterate>
                                  <p:childTnLst>
                                    <p:set>
                                      <p:cBhvr>
                                        <p:cTn id="390" dur="1" fill="hold">
                                          <p:stCondLst>
                                            <p:cond delay="0"/>
                                          </p:stCondLst>
                                        </p:cTn>
                                        <p:tgtEl>
                                          <p:spTgt spid="293">
                                            <p:txEl>
                                              <p:pRg st="6" end="6"/>
                                            </p:txEl>
                                          </p:spTgt>
                                        </p:tgtEl>
                                        <p:attrNameLst>
                                          <p:attrName>style.visibility</p:attrName>
                                        </p:attrNameLst>
                                      </p:cBhvr>
                                      <p:to>
                                        <p:strVal val="visible"/>
                                      </p:to>
                                    </p:set>
                                  </p:childTnLst>
                                </p:cTn>
                              </p:par>
                              <p:par>
                                <p:cTn id="391" nodeType="withEffect" fill="hold" presetClass="entr" presetID="1">
                                  <p:stCondLst>
                                    <p:cond delay="0"/>
                                  </p:stCondLst>
                                  <p:childTnLst>
                                    <p:set>
                                      <p:cBhvr>
                                        <p:cTn id="392" dur="1" fill="hold">
                                          <p:stCondLst>
                                            <p:cond delay="0"/>
                                          </p:stCondLst>
                                        </p:cTn>
                                        <p:tgtEl>
                                          <p:spTgt spid="293">
                                            <p:txEl>
                                              <p:pRg st="7" end="7"/>
                                            </p:txEl>
                                          </p:spTgt>
                                        </p:tgtEl>
                                        <p:attrNameLst>
                                          <p:attrName>style.visibility</p:attrName>
                                        </p:attrNameLst>
                                      </p:cBhvr>
                                      <p:to>
                                        <p:strVal val="visible"/>
                                      </p:to>
                                    </p:set>
                                  </p:childTnLst>
                                </p:cTn>
                              </p:par>
                              <p:par>
                                <p:cTn id="393" nodeType="withEffect" fill="hold" presetClass="entr" presetID="1">
                                  <p:stCondLst>
                                    <p:cond delay="0"/>
                                  </p:stCondLst>
                                  <p:childTnLst>
                                    <p:set>
                                      <p:cBhvr>
                                        <p:cTn id="394" dur="1" fill="hold">
                                          <p:stCondLst>
                                            <p:cond delay="0"/>
                                          </p:stCondLst>
                                        </p:cTn>
                                        <p:tgtEl>
                                          <p:spTgt spid="293">
                                            <p:txEl>
                                              <p:pRg st="8" end="8"/>
                                            </p:txEl>
                                          </p:spTgt>
                                        </p:tgtEl>
                                        <p:attrNameLst>
                                          <p:attrName>style.visibility</p:attrName>
                                        </p:attrNameLst>
                                      </p:cBhvr>
                                      <p:to>
                                        <p:strVal val="visible"/>
                                      </p:to>
                                    </p:set>
                                  </p:childTnLst>
                                </p:cTn>
                              </p:par>
                            </p:childTnLst>
                          </p:cTn>
                        </p:par>
                      </p:childTnLst>
                    </p:cTn>
                  </p:par>
                  <p:par>
                    <p:cTn id="395" fill="hold">
                      <p:stCondLst>
                        <p:cond delay="indefinite"/>
                      </p:stCondLst>
                      <p:childTnLst>
                        <p:par>
                          <p:cTn id="396" fill="hold">
                            <p:stCondLst>
                              <p:cond delay="0"/>
                            </p:stCondLst>
                            <p:childTnLst>
                              <p:par>
                                <p:cTn id="397" nodeType="clickEffect" fill="hold" presetClass="emph" presetID="15">
                                  <p:stCondLst>
                                    <p:cond delay="0"/>
                                  </p:stCondLst>
                                  <p:iterate type="lt">
                                    <p:tmAbs val="25"/>
                                  </p:iterate>
                                  <p:childTnLst>
                                    <p:set>
                                      <p:cBhvr>
                                        <p:cTn id="398" dur="indefinite"/>
                                        <p:tgtEl>
                                          <p:spTgt spid="293">
                                            <p:txEl>
                                              <p:pRg st="4" end="4"/>
                                            </p:txEl>
                                          </p:spTgt>
                                        </p:tgtEl>
                                        <p:attrNameLst>
                                          <p:attrName>style.fontWeight</p:attrName>
                                        </p:attrNameLst>
                                      </p:cBhvr>
                                      <p:to>
                                        <p:strVal val="bold"/>
                                      </p:to>
                                    </p:set>
                                  </p:childTnLst>
                                </p:cTn>
                              </p:par>
                              <p:par>
                                <p:cTn id="399" nodeType="withEffect" fill="hold" presetClass="entr" presetID="1">
                                  <p:stCondLst>
                                    <p:cond delay="0"/>
                                  </p:stCondLst>
                                  <p:childTnLst>
                                    <p:set>
                                      <p:cBhvr>
                                        <p:cTn id="400"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380160" y="-5040"/>
            <a:ext cx="6222240" cy="1223640"/>
          </a:xfrm>
          <a:prstGeom prst="rect">
            <a:avLst/>
          </a:prstGeom>
          <a:noFill/>
          <a:ln>
            <a:noFill/>
          </a:ln>
        </p:spPr>
        <p:txBody>
          <a:bodyPr anchor="ctr">
            <a:noAutofit/>
          </a:bodyPr>
          <a:p>
            <a:pPr>
              <a:lnSpc>
                <a:spcPct val="100000"/>
              </a:lnSpc>
              <a:tabLst>
                <a:tab algn="l" pos="0"/>
              </a:tabLst>
            </a:pPr>
            <a:r>
              <a:rPr b="1" lang="en-US" sz="2400" spc="-1" strike="noStrike">
                <a:solidFill>
                  <a:srgbClr val="ffffff"/>
                </a:solidFill>
                <a:latin typeface="Arial"/>
                <a:ea typeface="Arial"/>
              </a:rPr>
              <a:t>Constructors</a:t>
            </a:r>
            <a:endParaRPr b="0" lang="en-US" sz="2400" spc="-1" strike="noStrike">
              <a:solidFill>
                <a:srgbClr val="000000"/>
              </a:solidFill>
              <a:latin typeface="Arial"/>
            </a:endParaRPr>
          </a:p>
        </p:txBody>
      </p:sp>
      <p:sp>
        <p:nvSpPr>
          <p:cNvPr id="303" name="TextShape 2"/>
          <p:cNvSpPr txBox="1"/>
          <p:nvPr/>
        </p:nvSpPr>
        <p:spPr>
          <a:xfrm>
            <a:off x="380160" y="1481400"/>
            <a:ext cx="8383680" cy="5099400"/>
          </a:xfrm>
          <a:prstGeom prst="rect">
            <a:avLst/>
          </a:prstGeom>
          <a:noFill/>
          <a:ln>
            <a:noFill/>
          </a:ln>
        </p:spPr>
        <p:txBody>
          <a:bodyPr anchor="ctr">
            <a:noAutofit/>
          </a:bodyPr>
          <a:p>
            <a:pPr marL="343080" indent="-342720">
              <a:lnSpc>
                <a:spcPct val="80000"/>
              </a:lnSpc>
              <a:spcBef>
                <a:spcPts val="519"/>
              </a:spcBef>
              <a:buClr>
                <a:srgbClr val="f36a25"/>
              </a:buClr>
              <a:buFont typeface="Arial"/>
              <a:buChar char="•"/>
            </a:pPr>
            <a:r>
              <a:rPr b="0" lang="en-US" sz="2590" spc="-1" strike="noStrike">
                <a:solidFill>
                  <a:srgbClr val="474c55"/>
                </a:solidFill>
                <a:latin typeface="Arial"/>
                <a:ea typeface="Arial"/>
              </a:rPr>
              <a:t>The first thing every constructor must do… is call another constructor!</a:t>
            </a:r>
            <a:endParaRPr b="0" lang="en-US" sz="2590" spc="-1" strike="noStrike">
              <a:solidFill>
                <a:srgbClr val="000000"/>
              </a:solidFill>
              <a:latin typeface="Arial"/>
            </a:endParaRPr>
          </a:p>
          <a:p>
            <a:pPr lvl="1" marL="743040" indent="-285480">
              <a:lnSpc>
                <a:spcPct val="80000"/>
              </a:lnSpc>
              <a:spcBef>
                <a:spcPts val="445"/>
              </a:spcBef>
              <a:buClr>
                <a:srgbClr val="f36a25"/>
              </a:buClr>
              <a:buFont typeface="Arial"/>
              <a:buChar char="–"/>
            </a:pPr>
            <a:r>
              <a:rPr b="0" lang="en-US" sz="2220" spc="-1" strike="noStrike">
                <a:solidFill>
                  <a:srgbClr val="474c55"/>
                </a:solidFill>
                <a:latin typeface="Arial"/>
                <a:ea typeface="Arial"/>
              </a:rPr>
              <a:t>This is done </a:t>
            </a:r>
            <a:r>
              <a:rPr b="0" i="1" lang="en-US" sz="2220" spc="-1" strike="noStrike">
                <a:solidFill>
                  <a:srgbClr val="474c55"/>
                </a:solidFill>
                <a:latin typeface="Arial"/>
                <a:ea typeface="Arial"/>
              </a:rPr>
              <a:t>implicitly</a:t>
            </a:r>
            <a:r>
              <a:rPr b="0" lang="en-US" sz="2220" spc="-1" strike="noStrike">
                <a:solidFill>
                  <a:srgbClr val="474c55"/>
                </a:solidFill>
                <a:latin typeface="Arial"/>
                <a:ea typeface="Arial"/>
              </a:rPr>
              <a:t>, i.e. without your explicit instruction</a:t>
            </a:r>
            <a:endParaRPr b="0" lang="en-US" sz="2220" spc="-1" strike="noStrike">
              <a:solidFill>
                <a:srgbClr val="000000"/>
              </a:solidFill>
              <a:latin typeface="Arial"/>
            </a:endParaRPr>
          </a:p>
          <a:p>
            <a:pPr lvl="1" marL="743040" indent="-285480">
              <a:lnSpc>
                <a:spcPct val="80000"/>
              </a:lnSpc>
              <a:spcBef>
                <a:spcPts val="445"/>
              </a:spcBef>
              <a:buClr>
                <a:srgbClr val="f36a25"/>
              </a:buClr>
              <a:buFont typeface="Arial"/>
              <a:buChar char="–"/>
            </a:pPr>
            <a:r>
              <a:rPr b="0" lang="en-US" sz="2220" spc="-1" strike="noStrike">
                <a:solidFill>
                  <a:srgbClr val="474c55"/>
                </a:solidFill>
                <a:latin typeface="Arial"/>
                <a:ea typeface="Arial"/>
              </a:rPr>
              <a:t>Normally the call is to </a:t>
            </a:r>
            <a:r>
              <a:rPr b="0" lang="en-US" sz="2220" spc="-1" strike="noStrike">
                <a:solidFill>
                  <a:srgbClr val="474c55"/>
                </a:solidFill>
                <a:latin typeface="Courier New"/>
                <a:ea typeface="Courier New"/>
              </a:rPr>
              <a:t>super(). super </a:t>
            </a:r>
            <a:r>
              <a:rPr b="0" lang="en-US" sz="2220" spc="-1" strike="noStrike">
                <a:solidFill>
                  <a:srgbClr val="474c55"/>
                </a:solidFill>
                <a:latin typeface="Arial"/>
                <a:ea typeface="Arial"/>
              </a:rPr>
              <a:t>is a keyword that references the current class’ super or parent class. </a:t>
            </a:r>
            <a:r>
              <a:rPr b="0" lang="en-US" sz="2220" spc="-1" strike="noStrike">
                <a:solidFill>
                  <a:srgbClr val="474c55"/>
                </a:solidFill>
                <a:latin typeface="Courier New"/>
                <a:ea typeface="Courier New"/>
              </a:rPr>
              <a:t>super() </a:t>
            </a:r>
            <a:r>
              <a:rPr b="0" lang="en-US" sz="2220" spc="-1" strike="noStrike">
                <a:solidFill>
                  <a:srgbClr val="474c55"/>
                </a:solidFill>
                <a:latin typeface="Arial"/>
                <a:ea typeface="Arial"/>
              </a:rPr>
              <a:t>is an invocation of that class’ no-argument constructor (we will examine superclass when we look at inheritance).</a:t>
            </a:r>
            <a:endParaRPr b="0" lang="en-US" sz="2220" spc="-1" strike="noStrike">
              <a:solidFill>
                <a:srgbClr val="000000"/>
              </a:solidFill>
              <a:latin typeface="Arial"/>
            </a:endParaRPr>
          </a:p>
          <a:p>
            <a:pPr marL="343080" indent="-342720">
              <a:lnSpc>
                <a:spcPct val="100000"/>
              </a:lnSpc>
              <a:spcBef>
                <a:spcPts val="476"/>
              </a:spcBef>
              <a:buClr>
                <a:srgbClr val="f36a25"/>
              </a:buClr>
              <a:buFont typeface="Arial"/>
              <a:buChar char="•"/>
            </a:pPr>
            <a:r>
              <a:rPr b="0" lang="en-US" sz="2380" spc="-1" strike="noStrike">
                <a:solidFill>
                  <a:srgbClr val="474c55"/>
                </a:solidFill>
                <a:latin typeface="Arial"/>
                <a:ea typeface="Arial"/>
              </a:rPr>
              <a:t>=&gt; Default no-arg constructors implicitly call </a:t>
            </a:r>
            <a:r>
              <a:rPr b="0" lang="en-US" sz="2380" spc="-1" strike="noStrike">
                <a:solidFill>
                  <a:srgbClr val="474c55"/>
                </a:solidFill>
                <a:latin typeface="Courier New"/>
                <a:ea typeface="Courier New"/>
              </a:rPr>
              <a:t>super();</a:t>
            </a:r>
            <a:endParaRPr b="0" lang="en-US" sz="2380" spc="-1" strike="noStrike">
              <a:solidFill>
                <a:srgbClr val="000000"/>
              </a:solidFill>
              <a:latin typeface="Arial"/>
            </a:endParaRPr>
          </a:p>
          <a:p>
            <a:pPr marL="343080" indent="-342720">
              <a:lnSpc>
                <a:spcPct val="100000"/>
              </a:lnSpc>
              <a:spcBef>
                <a:spcPts val="476"/>
              </a:spcBef>
              <a:buClr>
                <a:srgbClr val="f36a25"/>
              </a:buClr>
              <a:buFont typeface="Arial"/>
              <a:buChar char="•"/>
            </a:pPr>
            <a:r>
              <a:rPr b="0" lang="en-US" sz="2380" spc="-1" strike="noStrike">
                <a:solidFill>
                  <a:srgbClr val="474c55"/>
                </a:solidFill>
                <a:latin typeface="Arial"/>
                <a:ea typeface="Arial"/>
              </a:rPr>
              <a:t>The superclass-constructor-calling goes all the way up the inheritance tree to the Object class.</a:t>
            </a:r>
            <a:endParaRPr b="0" lang="en-US" sz="2380" spc="-1" strike="noStrike">
              <a:solidFill>
                <a:srgbClr val="000000"/>
              </a:solidFill>
              <a:latin typeface="Arial"/>
            </a:endParaRPr>
          </a:p>
          <a:p>
            <a:pPr lvl="1" marL="743040" indent="-285480">
              <a:lnSpc>
                <a:spcPct val="100000"/>
              </a:lnSpc>
              <a:spcBef>
                <a:spcPts val="408"/>
              </a:spcBef>
              <a:buClr>
                <a:srgbClr val="f36a25"/>
              </a:buClr>
              <a:buFont typeface="Arial"/>
              <a:buChar char="–"/>
            </a:pPr>
            <a:r>
              <a:rPr b="0" lang="en-US" sz="2040" spc="-1" strike="noStrike">
                <a:solidFill>
                  <a:srgbClr val="474c55"/>
                </a:solidFill>
                <a:latin typeface="Arial"/>
                <a:ea typeface="Arial"/>
              </a:rPr>
              <a:t>This is a function of inheritance and preventing code duplication.</a:t>
            </a:r>
            <a:endParaRPr b="0" lang="en-US" sz="2040" spc="-1" strike="noStrike">
              <a:solidFill>
                <a:srgbClr val="000000"/>
              </a:solidFill>
              <a:latin typeface="Arial"/>
            </a:endParaRPr>
          </a:p>
          <a:p>
            <a:pPr lvl="1" marL="743040" indent="-285480">
              <a:lnSpc>
                <a:spcPct val="100000"/>
              </a:lnSpc>
              <a:spcBef>
                <a:spcPts val="408"/>
              </a:spcBef>
              <a:buClr>
                <a:srgbClr val="f36a25"/>
              </a:buClr>
              <a:buFont typeface="Arial"/>
              <a:buChar char="–"/>
            </a:pPr>
            <a:r>
              <a:rPr b="0" lang="en-US" sz="2040" spc="-1" strike="noStrike">
                <a:solidFill>
                  <a:srgbClr val="474c55"/>
                </a:solidFill>
                <a:latin typeface="Arial"/>
                <a:ea typeface="Arial"/>
              </a:rPr>
              <a:t>If a Dog is-an Animal, which is-an Object. </a:t>
            </a:r>
            <a:endParaRPr b="0" lang="en-US" sz="2040" spc="-1" strike="noStrike">
              <a:solidFill>
                <a:srgbClr val="000000"/>
              </a:solidFill>
              <a:latin typeface="Arial"/>
            </a:endParaRPr>
          </a:p>
          <a:p>
            <a:pPr lvl="2" marL="1200240" indent="-285480">
              <a:lnSpc>
                <a:spcPct val="100000"/>
              </a:lnSpc>
              <a:spcBef>
                <a:spcPts val="408"/>
              </a:spcBef>
              <a:buClr>
                <a:srgbClr val="f36a25"/>
              </a:buClr>
              <a:buFont typeface="Arial"/>
              <a:buChar char="•"/>
            </a:pPr>
            <a:r>
              <a:rPr b="0" lang="en-US" sz="1640" spc="-1" strike="noStrike">
                <a:solidFill>
                  <a:srgbClr val="474c55"/>
                </a:solidFill>
                <a:latin typeface="Arial"/>
                <a:ea typeface="Arial"/>
              </a:rPr>
              <a:t>Creating a Dog object means initializing the object’s Dog nature. </a:t>
            </a:r>
            <a:endParaRPr b="0" lang="en-US" sz="1640" spc="-1" strike="noStrike">
              <a:solidFill>
                <a:srgbClr val="000000"/>
              </a:solidFill>
              <a:latin typeface="Arial"/>
            </a:endParaRPr>
          </a:p>
          <a:p>
            <a:pPr lvl="2" marL="1200240" indent="-285480">
              <a:lnSpc>
                <a:spcPct val="100000"/>
              </a:lnSpc>
              <a:spcBef>
                <a:spcPts val="408"/>
              </a:spcBef>
              <a:buClr>
                <a:srgbClr val="f36a25"/>
              </a:buClr>
              <a:buFont typeface="Arial"/>
              <a:buChar char="•"/>
            </a:pPr>
            <a:r>
              <a:rPr b="0" lang="en-US" sz="1640" spc="-1" strike="noStrike">
                <a:solidFill>
                  <a:srgbClr val="474c55"/>
                </a:solidFill>
                <a:latin typeface="Arial"/>
                <a:ea typeface="Arial"/>
              </a:rPr>
              <a:t>An instance of a Dog is also an instance of an Animal, so the Animal nature must be initialized too in addition to the Object nature.</a:t>
            </a:r>
            <a:endParaRPr b="0" lang="en-US" sz="1640" spc="-1" strike="noStrike">
              <a:solidFill>
                <a:srgbClr val="000000"/>
              </a:solidFill>
              <a:latin typeface="Arial"/>
            </a:endParaRPr>
          </a:p>
        </p:txBody>
      </p:sp>
      <p:sp>
        <p:nvSpPr>
          <p:cNvPr id="304"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45AA98A7-98D3-4177-995E-807FB753ECA1}" type="slidenum">
              <a:rPr b="0" lang="en-US" sz="1200" spc="-1" strike="noStrike">
                <a:solidFill>
                  <a:srgbClr val="a0a1a0"/>
                </a:solidFill>
                <a:latin typeface="Arial"/>
                <a:ea typeface="Arial"/>
              </a:rPr>
              <a:t>9</a:t>
            </a:fld>
            <a:endParaRPr b="0" lang="en-US" sz="1200" spc="-1" strike="noStrike">
              <a:latin typeface="Times New Roman"/>
            </a:endParaRPr>
          </a:p>
        </p:txBody>
      </p:sp>
    </p:spTree>
  </p:cSld>
  <mc:AlternateContent>
    <mc:Choice Requires="p14">
      <p:transition spd="slow" p14:dur="2000"/>
    </mc:Choice>
    <mc:Fallback>
      <p:transition spd="slow"/>
    </mc:Fallback>
  </mc:AlternateContent>
  <p:timing>
    <p:tnLst>
      <p:par>
        <p:cTn id="401" dur="indefinite" restart="never" nodeType="tmRoot">
          <p:childTnLst>
            <p:seq>
              <p:cTn id="402" dur="indefinite" nodeType="mainSeq">
                <p:childTnLst>
                  <p:par>
                    <p:cTn id="403" fill="hold">
                      <p:stCondLst>
                        <p:cond delay="indefinite"/>
                      </p:stCondLst>
                      <p:childTnLst>
                        <p:par>
                          <p:cTn id="404" fill="hold">
                            <p:stCondLst>
                              <p:cond delay="0"/>
                            </p:stCondLst>
                            <p:childTnLst>
                              <p:par>
                                <p:cTn id="405" nodeType="clickEffect" fill="hold" presetClass="entr" presetID="1">
                                  <p:stCondLst>
                                    <p:cond delay="0"/>
                                  </p:stCondLst>
                                  <p:childTnLst>
                                    <p:set>
                                      <p:cBhvr>
                                        <p:cTn id="406" dur="1" fill="hold">
                                          <p:stCondLst>
                                            <p:cond delay="0"/>
                                          </p:stCondLst>
                                        </p:cTn>
                                        <p:tgtEl>
                                          <p:spTgt spid="303">
                                            <p:txEl>
                                              <p:pRg st="0" end="0"/>
                                            </p:txEl>
                                          </p:spTgt>
                                        </p:tgtEl>
                                        <p:attrNameLst>
                                          <p:attrName>style.visibility</p:attrName>
                                        </p:attrNameLst>
                                      </p:cBhvr>
                                      <p:to>
                                        <p:strVal val="visible"/>
                                      </p:to>
                                    </p:set>
                                  </p:childTnLst>
                                </p:cTn>
                              </p:par>
                              <p:par>
                                <p:cTn id="407" nodeType="withEffect" fill="hold" presetClass="entr" presetID="1">
                                  <p:stCondLst>
                                    <p:cond delay="0"/>
                                  </p:stCondLst>
                                  <p:childTnLst>
                                    <p:set>
                                      <p:cBhvr>
                                        <p:cTn id="408" dur="1" fill="hold">
                                          <p:stCondLst>
                                            <p:cond delay="0"/>
                                          </p:stCondLst>
                                        </p:cTn>
                                        <p:tgtEl>
                                          <p:spTgt spid="303">
                                            <p:txEl>
                                              <p:pRg st="1" end="1"/>
                                            </p:txEl>
                                          </p:spTgt>
                                        </p:tgtEl>
                                        <p:attrNameLst>
                                          <p:attrName>style.visibility</p:attrName>
                                        </p:attrNameLst>
                                      </p:cBhvr>
                                      <p:to>
                                        <p:strVal val="visible"/>
                                      </p:to>
                                    </p:set>
                                  </p:childTnLst>
                                </p:cTn>
                              </p:par>
                              <p:par>
                                <p:cTn id="409" nodeType="withEffect" fill="hold" presetClass="entr" presetID="1">
                                  <p:stCondLst>
                                    <p:cond delay="0"/>
                                  </p:stCondLst>
                                  <p:childTnLst>
                                    <p:set>
                                      <p:cBhvr>
                                        <p:cTn id="410"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nodeType="clickEffect" fill="hold" presetClass="entr" presetID="1">
                                  <p:stCondLst>
                                    <p:cond delay="0"/>
                                  </p:stCondLst>
                                  <p:childTnLst>
                                    <p:set>
                                      <p:cBhvr>
                                        <p:cTn id="414" dur="1" fill="hold">
                                          <p:stCondLst>
                                            <p:cond delay="0"/>
                                          </p:stCondLst>
                                        </p:cTn>
                                        <p:tgtEl>
                                          <p:spTgt spid="303">
                                            <p:txEl>
                                              <p:pRg st="3" end="3"/>
                                            </p:txEl>
                                          </p:spTgt>
                                        </p:tgtEl>
                                        <p:attrNameLst>
                                          <p:attrName>style.visibility</p:attrName>
                                        </p:attrNameLst>
                                      </p:cBhvr>
                                      <p:to>
                                        <p:strVal val="visible"/>
                                      </p:to>
                                    </p:set>
                                  </p:childTnLst>
                                </p:cTn>
                              </p:par>
                            </p:childTnLst>
                          </p:cTn>
                        </p:par>
                      </p:childTnLst>
                    </p:cTn>
                  </p:par>
                  <p:par>
                    <p:cTn id="415" fill="hold">
                      <p:stCondLst>
                        <p:cond delay="indefinite"/>
                      </p:stCondLst>
                      <p:childTnLst>
                        <p:par>
                          <p:cTn id="416" fill="hold">
                            <p:stCondLst>
                              <p:cond delay="0"/>
                            </p:stCondLst>
                            <p:childTnLst>
                              <p:par>
                                <p:cTn id="417" nodeType="clickEffect" fill="hold" presetClass="entr" presetID="1">
                                  <p:stCondLst>
                                    <p:cond delay="0"/>
                                  </p:stCondLst>
                                  <p:childTnLst>
                                    <p:set>
                                      <p:cBhvr>
                                        <p:cTn id="418" dur="1" fill="hold">
                                          <p:stCondLst>
                                            <p:cond delay="0"/>
                                          </p:stCondLst>
                                        </p:cTn>
                                        <p:tgtEl>
                                          <p:spTgt spid="303">
                                            <p:txEl>
                                              <p:pRg st="4" end="4"/>
                                            </p:txEl>
                                          </p:spTgt>
                                        </p:tgtEl>
                                        <p:attrNameLst>
                                          <p:attrName>style.visibility</p:attrName>
                                        </p:attrNameLst>
                                      </p:cBhvr>
                                      <p:to>
                                        <p:strVal val="visible"/>
                                      </p:to>
                                    </p:set>
                                  </p:childTnLst>
                                </p:cTn>
                              </p:par>
                              <p:par>
                                <p:cTn id="419" nodeType="withEffect" fill="hold" presetClass="entr" presetID="1">
                                  <p:stCondLst>
                                    <p:cond delay="0"/>
                                  </p:stCondLst>
                                  <p:childTnLst>
                                    <p:set>
                                      <p:cBhvr>
                                        <p:cTn id="420" dur="1" fill="hold">
                                          <p:stCondLst>
                                            <p:cond delay="0"/>
                                          </p:stCondLst>
                                        </p:cTn>
                                        <p:tgtEl>
                                          <p:spTgt spid="303">
                                            <p:txEl>
                                              <p:pRg st="5" end="5"/>
                                            </p:txEl>
                                          </p:spTgt>
                                        </p:tgtEl>
                                        <p:attrNameLst>
                                          <p:attrName>style.visibility</p:attrName>
                                        </p:attrNameLst>
                                      </p:cBhvr>
                                      <p:to>
                                        <p:strVal val="visible"/>
                                      </p:to>
                                    </p:set>
                                  </p:childTnLst>
                                </p:cTn>
                              </p:par>
                              <p:par>
                                <p:cTn id="421" nodeType="withEffect" fill="hold" presetClass="entr" presetID="1">
                                  <p:stCondLst>
                                    <p:cond delay="0"/>
                                  </p:stCondLst>
                                  <p:childTnLst>
                                    <p:set>
                                      <p:cBhvr>
                                        <p:cTn id="422" dur="1" fill="hold">
                                          <p:stCondLst>
                                            <p:cond delay="0"/>
                                          </p:stCondLst>
                                        </p:cTn>
                                        <p:tgtEl>
                                          <p:spTgt spid="303">
                                            <p:txEl>
                                              <p:pRg st="6" end="6"/>
                                            </p:txEl>
                                          </p:spTgt>
                                        </p:tgtEl>
                                        <p:attrNameLst>
                                          <p:attrName>style.visibility</p:attrName>
                                        </p:attrNameLst>
                                      </p:cBhvr>
                                      <p:to>
                                        <p:strVal val="visible"/>
                                      </p:to>
                                    </p:set>
                                  </p:childTnLst>
                                </p:cTn>
                              </p:par>
                              <p:par>
                                <p:cTn id="423" nodeType="withEffect" fill="hold" presetClass="entr" presetID="1">
                                  <p:stCondLst>
                                    <p:cond delay="0"/>
                                  </p:stCondLst>
                                  <p:childTnLst>
                                    <p:set>
                                      <p:cBhvr>
                                        <p:cTn id="424" dur="1" fill="hold">
                                          <p:stCondLst>
                                            <p:cond delay="0"/>
                                          </p:stCondLst>
                                        </p:cTn>
                                        <p:tgtEl>
                                          <p:spTgt spid="303">
                                            <p:txEl>
                                              <p:pRg st="7" end="7"/>
                                            </p:txEl>
                                          </p:spTgt>
                                        </p:tgtEl>
                                        <p:attrNameLst>
                                          <p:attrName>style.visibility</p:attrName>
                                        </p:attrNameLst>
                                      </p:cBhvr>
                                      <p:to>
                                        <p:strVal val="visible"/>
                                      </p:to>
                                    </p:set>
                                  </p:childTnLst>
                                </p:cTn>
                              </p:par>
                              <p:par>
                                <p:cTn id="425" nodeType="withEffect" fill="hold" presetClass="entr" presetID="1">
                                  <p:stCondLst>
                                    <p:cond delay="0"/>
                                  </p:stCondLst>
                                  <p:childTnLst>
                                    <p:set>
                                      <p:cBhvr>
                                        <p:cTn id="426" dur="1" fill="hold">
                                          <p:stCondLst>
                                            <p:cond delay="0"/>
                                          </p:stCondLst>
                                        </p:cTn>
                                        <p:tgtEl>
                                          <p:spTgt spid="303">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More Implicit Behavior </a:t>
            </a:r>
            <a:endParaRPr b="0" lang="en-US" sz="2400" spc="-1" strike="noStrike">
              <a:solidFill>
                <a:srgbClr val="000000"/>
              </a:solidFill>
              <a:latin typeface="Arial"/>
            </a:endParaRPr>
          </a:p>
        </p:txBody>
      </p:sp>
      <p:sp>
        <p:nvSpPr>
          <p:cNvPr id="306" name="TextShape 2"/>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FDB4F539-DD36-412C-B392-36EC8377E45E}" type="slidenum">
              <a:rPr b="0" lang="en-US" sz="1200" spc="-1" strike="noStrike">
                <a:solidFill>
                  <a:srgbClr val="a0a1a0"/>
                </a:solidFill>
                <a:latin typeface="Arial"/>
                <a:ea typeface="Arial"/>
              </a:rPr>
              <a:t>9</a:t>
            </a:fld>
            <a:endParaRPr b="0" lang="en-US" sz="1200" spc="-1" strike="noStrike">
              <a:latin typeface="Times New Roman"/>
            </a:endParaRPr>
          </a:p>
        </p:txBody>
      </p:sp>
      <p:sp>
        <p:nvSpPr>
          <p:cNvPr id="307" name="CustomShape 3"/>
          <p:cNvSpPr/>
          <p:nvPr/>
        </p:nvSpPr>
        <p:spPr>
          <a:xfrm>
            <a:off x="210600" y="1301400"/>
            <a:ext cx="5949360" cy="3203280"/>
          </a:xfrm>
          <a:prstGeom prst="rect">
            <a:avLst/>
          </a:prstGeom>
          <a:gradFill rotWithShape="0">
            <a:gsLst>
              <a:gs pos="0">
                <a:srgbClr val="e0e3e0"/>
              </a:gs>
              <a:gs pos="100000">
                <a:srgbClr val="f3f3f3"/>
              </a:gs>
            </a:gsLst>
            <a:lin ang="16200000"/>
          </a:gradFill>
          <a:ln>
            <a:solidFill>
              <a:srgbClr val="9c9d9c"/>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a:noAutofit/>
          </a:bodyPr>
          <a:p>
            <a:pPr marL="182880">
              <a:lnSpc>
                <a:spcPct val="90000"/>
              </a:lnSpc>
              <a:spcBef>
                <a:spcPts val="479"/>
              </a:spcBef>
              <a:tabLst>
                <a:tab algn="l" pos="0"/>
              </a:tabLst>
            </a:pPr>
            <a:r>
              <a:rPr b="0" lang="en-US" sz="1400" spc="-1" strike="noStrike">
                <a:solidFill>
                  <a:srgbClr val="000000"/>
                </a:solidFill>
                <a:latin typeface="Courier New"/>
                <a:ea typeface="Arial"/>
              </a:rPr>
              <a:t>package one;</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public class Dog {</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private double size = 6.5;</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Dog(){super();}</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double getSize(){</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return this.size;</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void setSize(double size){</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this.size = size;</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spcBef>
                <a:spcPts val="479"/>
              </a:spcBef>
              <a:tabLst>
                <a:tab algn="l" pos="0"/>
              </a:tabLst>
            </a:pPr>
            <a:endParaRPr b="0" lang="en-US" sz="1400" spc="-1" strike="noStrike">
              <a:latin typeface="Arial"/>
            </a:endParaRPr>
          </a:p>
        </p:txBody>
      </p:sp>
      <p:grpSp>
        <p:nvGrpSpPr>
          <p:cNvPr id="308" name="Group 4"/>
          <p:cNvGrpSpPr/>
          <p:nvPr/>
        </p:nvGrpSpPr>
        <p:grpSpPr>
          <a:xfrm>
            <a:off x="1159560" y="1416960"/>
            <a:ext cx="4826160" cy="980640"/>
            <a:chOff x="1159560" y="1416960"/>
            <a:chExt cx="4826160" cy="980640"/>
          </a:xfrm>
        </p:grpSpPr>
        <p:sp>
          <p:nvSpPr>
            <p:cNvPr id="309" name="CustomShape 5"/>
            <p:cNvSpPr/>
            <p:nvPr/>
          </p:nvSpPr>
          <p:spPr>
            <a:xfrm>
              <a:off x="4260960" y="1416960"/>
              <a:ext cx="1724760" cy="8625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Arial"/>
                  <a:ea typeface="Arial"/>
                </a:rPr>
                <a:t>So, really, this whole phrase is here implicitly.</a:t>
              </a:r>
              <a:endParaRPr b="0" lang="en-US" sz="1400" spc="-1" strike="noStrike">
                <a:latin typeface="Arial"/>
              </a:endParaRPr>
            </a:p>
          </p:txBody>
        </p:sp>
        <p:sp>
          <p:nvSpPr>
            <p:cNvPr id="310" name="CustomShape 6"/>
            <p:cNvSpPr/>
            <p:nvPr/>
          </p:nvSpPr>
          <p:spPr>
            <a:xfrm>
              <a:off x="1159560" y="2161440"/>
              <a:ext cx="2485080" cy="236160"/>
            </a:xfrm>
            <a:prstGeom prst="roundRect">
              <a:avLst>
                <a:gd name="adj" fmla="val 16667"/>
              </a:avLst>
            </a:prstGeom>
            <a:solidFill>
              <a:schemeClr val="accent1">
                <a:alpha val="11000"/>
              </a:schemeClr>
            </a:solidFill>
            <a:ln>
              <a:round/>
            </a:ln>
          </p:spPr>
          <p:style>
            <a:lnRef idx="2">
              <a:schemeClr val="accent1">
                <a:shade val="50000"/>
              </a:schemeClr>
            </a:lnRef>
            <a:fillRef idx="1">
              <a:schemeClr val="accent1"/>
            </a:fillRef>
            <a:effectRef idx="0">
              <a:schemeClr val="accent1"/>
            </a:effectRef>
            <a:fontRef idx="minor"/>
          </p:style>
        </p:sp>
        <p:sp>
          <p:nvSpPr>
            <p:cNvPr id="311" name="CustomShape 7"/>
            <p:cNvSpPr/>
            <p:nvPr/>
          </p:nvSpPr>
          <p:spPr>
            <a:xfrm flipV="1">
              <a:off x="3644640" y="1847880"/>
              <a:ext cx="615600" cy="431280"/>
            </a:xfrm>
            <a:custGeom>
              <a:avLst/>
              <a:gdLst/>
              <a:ahLst/>
              <a:rect l="l" t="t" r="r" b="b"/>
              <a:pathLst>
                <a:path w="21600" h="21600">
                  <a:moveTo>
                    <a:pt x="0" y="0"/>
                  </a:moveTo>
                  <a:lnTo>
                    <a:pt x="21600" y="21600"/>
                  </a:lnTo>
                </a:path>
              </a:pathLst>
            </a:custGeom>
            <a:noFill/>
            <a:ln>
              <a:solidFill>
                <a:srgbClr val="f2651f"/>
              </a:solidFill>
              <a:round/>
              <a:tailEnd len="med" type="triangle" w="med"/>
            </a:ln>
          </p:spPr>
          <p:style>
            <a:lnRef idx="1">
              <a:schemeClr val="accent1"/>
            </a:lnRef>
            <a:fillRef idx="0">
              <a:schemeClr val="accent1"/>
            </a:fillRef>
            <a:effectRef idx="0">
              <a:schemeClr val="accent1"/>
            </a:effectRef>
            <a:fontRef idx="minor"/>
          </p:style>
        </p:sp>
      </p:grpSp>
      <p:sp>
        <p:nvSpPr>
          <p:cNvPr id="312" name="CustomShape 8"/>
          <p:cNvSpPr/>
          <p:nvPr/>
        </p:nvSpPr>
        <p:spPr>
          <a:xfrm>
            <a:off x="5740560" y="4942080"/>
            <a:ext cx="2103480" cy="700560"/>
          </a:xfrm>
          <a:prstGeom prst="rect">
            <a:avLst/>
          </a:prstGeom>
          <a:noFill/>
          <a:ln>
            <a:noFill/>
          </a:ln>
        </p:spPr>
        <p:style>
          <a:lnRef idx="0"/>
          <a:fillRef idx="0"/>
          <a:effectRef idx="0"/>
          <a:fontRef idx="minor"/>
        </p:style>
        <p:txBody>
          <a:bodyPr lIns="90000" rIns="90000" tIns="45000" bIns="45000" anchor="ctr" anchorCtr="1">
            <a:spAutoFit/>
          </a:bodyPr>
          <a:p>
            <a:pPr algn="ctr">
              <a:lnSpc>
                <a:spcPct val="100000"/>
              </a:lnSpc>
            </a:pPr>
            <a:r>
              <a:rPr b="0" lang="en-US" sz="2000" spc="-1" strike="noStrike">
                <a:solidFill>
                  <a:srgbClr val="f36a25"/>
                </a:solidFill>
                <a:latin typeface="Segoe Print"/>
                <a:ea typeface="Arial"/>
              </a:rPr>
              <a:t>Calls Object() in this case</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427" dur="indefinite" restart="never" nodeType="tmRoot">
          <p:childTnLst>
            <p:seq>
              <p:cTn id="428" dur="indefinite" nodeType="mainSeq">
                <p:childTnLst>
                  <p:par>
                    <p:cTn id="429" fill="hold">
                      <p:stCondLst>
                        <p:cond delay="0"/>
                      </p:stCondLst>
                      <p:childTnLst>
                        <p:par>
                          <p:cTn id="430" fill="hold">
                            <p:stCondLst>
                              <p:cond delay="0"/>
                            </p:stCondLst>
                            <p:childTnLst>
                              <p:par>
                                <p:cTn id="431" nodeType="withEffect" fill="hold" presetClass="entr" presetID="1">
                                  <p:stCondLst>
                                    <p:cond delay="0"/>
                                  </p:stCondLst>
                                  <p:childTnLst>
                                    <p:set>
                                      <p:cBhvr>
                                        <p:cTn id="432" dur="1" fill="hold">
                                          <p:stCondLst>
                                            <p:cond delay="0"/>
                                          </p:stCondLst>
                                        </p:cTn>
                                        <p:tgtEl>
                                          <p:spTgt spid="307">
                                            <p:txEl>
                                              <p:pRg st="0" end="0"/>
                                            </p:txEl>
                                          </p:spTgt>
                                        </p:tgtEl>
                                        <p:attrNameLst>
                                          <p:attrName>style.visibility</p:attrName>
                                        </p:attrNameLst>
                                      </p:cBhvr>
                                      <p:to>
                                        <p:strVal val="visible"/>
                                      </p:to>
                                    </p:set>
                                  </p:childTnLst>
                                </p:cTn>
                              </p:par>
                              <p:par>
                                <p:cTn id="433" nodeType="withEffect" fill="hold" presetClass="entr" presetID="1">
                                  <p:stCondLst>
                                    <p:cond delay="0"/>
                                  </p:stCondLst>
                                  <p:childTnLst>
                                    <p:set>
                                      <p:cBhvr>
                                        <p:cTn id="434" dur="1" fill="hold">
                                          <p:stCondLst>
                                            <p:cond delay="0"/>
                                          </p:stCondLst>
                                        </p:cTn>
                                        <p:tgtEl>
                                          <p:spTgt spid="307">
                                            <p:txEl>
                                              <p:pRg st="1" end="1"/>
                                            </p:txEl>
                                          </p:spTgt>
                                        </p:tgtEl>
                                        <p:attrNameLst>
                                          <p:attrName>style.visibility</p:attrName>
                                        </p:attrNameLst>
                                      </p:cBhvr>
                                      <p:to>
                                        <p:strVal val="visible"/>
                                      </p:to>
                                    </p:set>
                                  </p:childTnLst>
                                </p:cTn>
                              </p:par>
                              <p:par>
                                <p:cTn id="435" nodeType="withEffect" fill="hold" presetClass="entr" presetID="1">
                                  <p:stCondLst>
                                    <p:cond delay="0"/>
                                  </p:stCondLst>
                                  <p:iterate type="lt">
                                    <p:tmAbs val="0"/>
                                  </p:iterate>
                                  <p:childTnLst>
                                    <p:set>
                                      <p:cBhvr>
                                        <p:cTn id="436"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437" fill="hold">
                      <p:stCondLst>
                        <p:cond delay="indefinite"/>
                      </p:stCondLst>
                      <p:childTnLst>
                        <p:par>
                          <p:cTn id="438" fill="hold">
                            <p:stCondLst>
                              <p:cond delay="0"/>
                            </p:stCondLst>
                            <p:childTnLst>
                              <p:par>
                                <p:cTn id="439" nodeType="clickEffect" fill="hold" presetClass="entr" presetID="1">
                                  <p:stCondLst>
                                    <p:cond delay="0"/>
                                  </p:stCondLst>
                                  <p:iterate type="lt">
                                    <p:tmAbs val="0"/>
                                  </p:iterate>
                                  <p:childTnLst>
                                    <p:set>
                                      <p:cBhvr>
                                        <p:cTn id="440" dur="1" fill="hold">
                                          <p:stCondLst>
                                            <p:cond delay="0"/>
                                          </p:stCondLst>
                                        </p:cTn>
                                        <p:tgtEl>
                                          <p:spTgt spid="307">
                                            <p:txEl>
                                              <p:pRg st="3" end="3"/>
                                            </p:txEl>
                                          </p:spTgt>
                                        </p:tgtEl>
                                        <p:attrNameLst>
                                          <p:attrName>style.visibility</p:attrName>
                                        </p:attrNameLst>
                                      </p:cBhvr>
                                      <p:to>
                                        <p:strVal val="visible"/>
                                      </p:to>
                                    </p:set>
                                  </p:childTnLst>
                                </p:cTn>
                              </p:par>
                              <p:par>
                                <p:cTn id="441" nodeType="withEffect" fill="hold" presetClass="entr" presetID="1">
                                  <p:stCondLst>
                                    <p:cond delay="0"/>
                                  </p:stCondLst>
                                  <p:childTnLst>
                                    <p:set>
                                      <p:cBhvr>
                                        <p:cTn id="442" dur="1" fill="hold">
                                          <p:stCondLst>
                                            <p:cond delay="0"/>
                                          </p:stCondLst>
                                        </p:cTn>
                                        <p:tgtEl>
                                          <p:spTgt spid="307">
                                            <p:txEl>
                                              <p:pRg st="4" end="4"/>
                                            </p:txEl>
                                          </p:spTgt>
                                        </p:tgtEl>
                                        <p:attrNameLst>
                                          <p:attrName>style.visibility</p:attrName>
                                        </p:attrNameLst>
                                      </p:cBhvr>
                                      <p:to>
                                        <p:strVal val="visible"/>
                                      </p:to>
                                    </p:set>
                                  </p:childTnLst>
                                </p:cTn>
                              </p:par>
                              <p:par>
                                <p:cTn id="443" nodeType="withEffect" fill="hold" presetClass="entr" presetID="1">
                                  <p:stCondLst>
                                    <p:cond delay="0"/>
                                  </p:stCondLst>
                                  <p:childTnLst>
                                    <p:set>
                                      <p:cBhvr>
                                        <p:cTn id="444" dur="1" fill="hold">
                                          <p:stCondLst>
                                            <p:cond delay="0"/>
                                          </p:stCondLst>
                                        </p:cTn>
                                        <p:tgtEl>
                                          <p:spTgt spid="307">
                                            <p:txEl>
                                              <p:pRg st="5" end="5"/>
                                            </p:txEl>
                                          </p:spTgt>
                                        </p:tgtEl>
                                        <p:attrNameLst>
                                          <p:attrName>style.visibility</p:attrName>
                                        </p:attrNameLst>
                                      </p:cBhvr>
                                      <p:to>
                                        <p:strVal val="visible"/>
                                      </p:to>
                                    </p:set>
                                  </p:childTnLst>
                                </p:cTn>
                              </p:par>
                              <p:par>
                                <p:cTn id="445" nodeType="withEffect" fill="hold" presetClass="entr" presetID="1">
                                  <p:stCondLst>
                                    <p:cond delay="0"/>
                                  </p:stCondLst>
                                  <p:childTnLst>
                                    <p:set>
                                      <p:cBhvr>
                                        <p:cTn id="446" dur="1" fill="hold">
                                          <p:stCondLst>
                                            <p:cond delay="0"/>
                                          </p:stCondLst>
                                        </p:cTn>
                                        <p:tgtEl>
                                          <p:spTgt spid="307">
                                            <p:txEl>
                                              <p:pRg st="6" end="6"/>
                                            </p:txEl>
                                          </p:spTgt>
                                        </p:tgtEl>
                                        <p:attrNameLst>
                                          <p:attrName>style.visibility</p:attrName>
                                        </p:attrNameLst>
                                      </p:cBhvr>
                                      <p:to>
                                        <p:strVal val="visible"/>
                                      </p:to>
                                    </p:set>
                                  </p:childTnLst>
                                </p:cTn>
                              </p:par>
                              <p:par>
                                <p:cTn id="447" nodeType="withEffect" fill="hold" presetClass="entr" presetID="1">
                                  <p:stCondLst>
                                    <p:cond delay="0"/>
                                  </p:stCondLst>
                                  <p:childTnLst>
                                    <p:set>
                                      <p:cBhvr>
                                        <p:cTn id="448" dur="1" fill="hold">
                                          <p:stCondLst>
                                            <p:cond delay="0"/>
                                          </p:stCondLst>
                                        </p:cTn>
                                        <p:tgtEl>
                                          <p:spTgt spid="307">
                                            <p:txEl>
                                              <p:pRg st="7" end="7"/>
                                            </p:txEl>
                                          </p:spTgt>
                                        </p:tgtEl>
                                        <p:attrNameLst>
                                          <p:attrName>style.visibility</p:attrName>
                                        </p:attrNameLst>
                                      </p:cBhvr>
                                      <p:to>
                                        <p:strVal val="visible"/>
                                      </p:to>
                                    </p:set>
                                  </p:childTnLst>
                                </p:cTn>
                              </p:par>
                              <p:par>
                                <p:cTn id="449" nodeType="withEffect" fill="hold" presetClass="entr" presetID="1">
                                  <p:stCondLst>
                                    <p:cond delay="0"/>
                                  </p:stCondLst>
                                  <p:childTnLst>
                                    <p:set>
                                      <p:cBhvr>
                                        <p:cTn id="450" dur="1" fill="hold">
                                          <p:stCondLst>
                                            <p:cond delay="0"/>
                                          </p:stCondLst>
                                        </p:cTn>
                                        <p:tgtEl>
                                          <p:spTgt spid="307">
                                            <p:txEl>
                                              <p:pRg st="8" end="8"/>
                                            </p:txEl>
                                          </p:spTgt>
                                        </p:tgtEl>
                                        <p:attrNameLst>
                                          <p:attrName>style.visibility</p:attrName>
                                        </p:attrNameLst>
                                      </p:cBhvr>
                                      <p:to>
                                        <p:strVal val="visible"/>
                                      </p:to>
                                    </p:set>
                                  </p:childTnLst>
                                </p:cTn>
                              </p:par>
                              <p:par>
                                <p:cTn id="451" nodeType="withEffect" fill="hold" presetClass="entr" presetID="1">
                                  <p:stCondLst>
                                    <p:cond delay="0"/>
                                  </p:stCondLst>
                                  <p:childTnLst>
                                    <p:set>
                                      <p:cBhvr>
                                        <p:cTn id="452" dur="1" fill="hold">
                                          <p:stCondLst>
                                            <p:cond delay="0"/>
                                          </p:stCondLst>
                                        </p:cTn>
                                        <p:tgtEl>
                                          <p:spTgt spid="307">
                                            <p:txEl>
                                              <p:pRg st="9" end="9"/>
                                            </p:txEl>
                                          </p:spTgt>
                                        </p:tgtEl>
                                        <p:attrNameLst>
                                          <p:attrName>style.visibility</p:attrName>
                                        </p:attrNameLst>
                                      </p:cBhvr>
                                      <p:to>
                                        <p:strVal val="visible"/>
                                      </p:to>
                                    </p:set>
                                  </p:childTnLst>
                                </p:cTn>
                              </p:par>
                              <p:par>
                                <p:cTn id="453" nodeType="withEffect" fill="hold" presetClass="entr" presetID="1">
                                  <p:stCondLst>
                                    <p:cond delay="0"/>
                                  </p:stCondLst>
                                  <p:childTnLst>
                                    <p:set>
                                      <p:cBhvr>
                                        <p:cTn id="454" dur="1" fill="hold">
                                          <p:stCondLst>
                                            <p:cond delay="0"/>
                                          </p:stCondLst>
                                        </p:cTn>
                                        <p:tgtEl>
                                          <p:spTgt spid="307">
                                            <p:txEl>
                                              <p:pRg st="10" end="10"/>
                                            </p:txEl>
                                          </p:spTgt>
                                        </p:tgtEl>
                                        <p:attrNameLst>
                                          <p:attrName>style.visibility</p:attrName>
                                        </p:attrNameLst>
                                      </p:cBhvr>
                                      <p:to>
                                        <p:strVal val="visible"/>
                                      </p:to>
                                    </p:set>
                                  </p:childTnLst>
                                </p:cTn>
                              </p:par>
                            </p:childTnLst>
                          </p:cTn>
                        </p:par>
                      </p:childTnLst>
                    </p:cTn>
                  </p:par>
                  <p:par>
                    <p:cTn id="455" fill="hold">
                      <p:stCondLst>
                        <p:cond delay="indefinite"/>
                      </p:stCondLst>
                      <p:childTnLst>
                        <p:par>
                          <p:cTn id="456" fill="hold">
                            <p:stCondLst>
                              <p:cond delay="0"/>
                            </p:stCondLst>
                            <p:childTnLst>
                              <p:par>
                                <p:cTn id="457" nodeType="clickEffect" fill="hold" presetClass="emph" presetID="15">
                                  <p:stCondLst>
                                    <p:cond delay="0"/>
                                  </p:stCondLst>
                                  <p:iterate type="lt">
                                    <p:tmAbs val="25"/>
                                  </p:iterate>
                                  <p:childTnLst>
                                    <p:set>
                                      <p:cBhvr>
                                        <p:cTn id="458" dur="indefinite"/>
                                        <p:tgtEl>
                                          <p:spTgt spid="307">
                                            <p:txEl>
                                              <p:pRg st="3" end="3"/>
                                            </p:txEl>
                                          </p:spTgt>
                                        </p:tgtEl>
                                        <p:attrNameLst>
                                          <p:attrName>style.fontWeight</p:attrName>
                                        </p:attrNameLst>
                                      </p:cBhvr>
                                      <p:to>
                                        <p:strVal val="bold"/>
                                      </p:to>
                                    </p:set>
                                  </p:childTnLst>
                                </p:cTn>
                              </p:par>
                              <p:par>
                                <p:cTn id="459" nodeType="withEffect" fill="hold" presetClass="entr" presetID="1">
                                  <p:stCondLst>
                                    <p:cond delay="0"/>
                                  </p:stCondLst>
                                  <p:childTnLst>
                                    <p:set>
                                      <p:cBhvr>
                                        <p:cTn id="460"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380160" y="-5040"/>
            <a:ext cx="6222240" cy="1223640"/>
          </a:xfrm>
          <a:prstGeom prst="rect">
            <a:avLst/>
          </a:prstGeom>
          <a:noFill/>
          <a:ln>
            <a:noFill/>
          </a:ln>
        </p:spPr>
        <p:txBody>
          <a:bodyPr anchor="ctr">
            <a:noAutofit/>
          </a:bodyPr>
          <a:p>
            <a:pPr>
              <a:lnSpc>
                <a:spcPct val="100000"/>
              </a:lnSpc>
              <a:tabLst>
                <a:tab algn="l" pos="0"/>
              </a:tabLst>
            </a:pPr>
            <a:r>
              <a:rPr b="1" lang="en-US" sz="2400" spc="-1" strike="noStrike">
                <a:solidFill>
                  <a:srgbClr val="ffffff"/>
                </a:solidFill>
                <a:latin typeface="Arial"/>
                <a:ea typeface="Arial"/>
              </a:rPr>
              <a:t>Java Operators</a:t>
            </a:r>
            <a:endParaRPr b="0" lang="en-US" sz="2400" spc="-1" strike="noStrike">
              <a:solidFill>
                <a:srgbClr val="000000"/>
              </a:solidFill>
              <a:latin typeface="Arial"/>
            </a:endParaRPr>
          </a:p>
        </p:txBody>
      </p:sp>
      <p:sp>
        <p:nvSpPr>
          <p:cNvPr id="219" name="TextShape 2"/>
          <p:cNvSpPr txBox="1"/>
          <p:nvPr/>
        </p:nvSpPr>
        <p:spPr>
          <a:xfrm>
            <a:off x="380160" y="1392840"/>
            <a:ext cx="8383680" cy="5096520"/>
          </a:xfrm>
          <a:prstGeom prst="rect">
            <a:avLst/>
          </a:prstGeom>
          <a:noFill/>
          <a:ln>
            <a:noFill/>
          </a:ln>
        </p:spPr>
        <p:txBody>
          <a:bodyPr>
            <a:normAutofit/>
          </a:bodyPr>
          <a:p>
            <a:pPr marL="343080" indent="-342720">
              <a:lnSpc>
                <a:spcPct val="90000"/>
              </a:lnSpc>
              <a:buClr>
                <a:srgbClr val="f36a25"/>
              </a:buClr>
              <a:buFont typeface="Arial"/>
              <a:buChar char="•"/>
            </a:pPr>
            <a:r>
              <a:rPr b="0" lang="en-US" sz="2800" spc="-1" strike="noStrike">
                <a:solidFill>
                  <a:srgbClr val="474c55"/>
                </a:solidFill>
                <a:latin typeface="Arial"/>
                <a:ea typeface="Arial"/>
              </a:rPr>
              <a:t>An operator is a special symbol or reserved word that can be applied to a set of expressions, values or literals (referred to as operands) and return a result.</a:t>
            </a:r>
            <a:endParaRPr b="0" lang="en-US" sz="2800" spc="-1" strike="noStrike">
              <a:solidFill>
                <a:srgbClr val="000000"/>
              </a:solidFill>
              <a:latin typeface="Arial"/>
            </a:endParaRPr>
          </a:p>
          <a:p>
            <a:pPr marL="343080" indent="-342720">
              <a:lnSpc>
                <a:spcPct val="90000"/>
              </a:lnSpc>
              <a:buClr>
                <a:srgbClr val="f36a25"/>
              </a:buClr>
              <a:buFont typeface="Arial"/>
              <a:buChar char="•"/>
            </a:pPr>
            <a:r>
              <a:rPr b="0" lang="en-US" sz="2800" spc="-1" strike="noStrike">
                <a:solidFill>
                  <a:srgbClr val="474c55"/>
                </a:solidFill>
                <a:latin typeface="Arial"/>
                <a:ea typeface="Arial"/>
              </a:rPr>
              <a:t>Broadly speaking, there are three categories of operators in Java (if you ignore assignment operators)</a:t>
            </a:r>
            <a:endParaRPr b="0" lang="en-US" sz="2800" spc="-1" strike="noStrike">
              <a:solidFill>
                <a:srgbClr val="000000"/>
              </a:solidFill>
              <a:latin typeface="Arial"/>
            </a:endParaRPr>
          </a:p>
          <a:p>
            <a:pPr lvl="1" marL="800280" indent="-342720">
              <a:lnSpc>
                <a:spcPct val="90000"/>
              </a:lnSpc>
              <a:buClr>
                <a:srgbClr val="f36a25"/>
              </a:buClr>
              <a:buFont typeface="Arial"/>
              <a:buChar char="–"/>
            </a:pPr>
            <a:r>
              <a:rPr b="0" lang="en-US" sz="2400" spc="-1" strike="noStrike">
                <a:solidFill>
                  <a:srgbClr val="474c55"/>
                </a:solidFill>
                <a:latin typeface="Arial"/>
                <a:ea typeface="Arial"/>
              </a:rPr>
              <a:t>Unary operators – applied to a single operand</a:t>
            </a:r>
            <a:endParaRPr b="0" lang="en-US" sz="2400" spc="-1" strike="noStrike">
              <a:solidFill>
                <a:srgbClr val="000000"/>
              </a:solidFill>
              <a:latin typeface="Arial"/>
            </a:endParaRPr>
          </a:p>
          <a:p>
            <a:pPr lvl="1" marL="800280" indent="-342720">
              <a:lnSpc>
                <a:spcPct val="90000"/>
              </a:lnSpc>
              <a:buClr>
                <a:srgbClr val="f36a25"/>
              </a:buClr>
              <a:buFont typeface="Arial"/>
              <a:buChar char="–"/>
            </a:pPr>
            <a:r>
              <a:rPr b="0" lang="en-US" sz="2400" spc="-1" strike="noStrike">
                <a:solidFill>
                  <a:srgbClr val="474c55"/>
                </a:solidFill>
                <a:latin typeface="Arial"/>
                <a:ea typeface="Arial"/>
              </a:rPr>
              <a:t>Binary operators – applied to two operands</a:t>
            </a:r>
            <a:endParaRPr b="0" lang="en-US" sz="2400" spc="-1" strike="noStrike">
              <a:solidFill>
                <a:srgbClr val="000000"/>
              </a:solidFill>
              <a:latin typeface="Arial"/>
            </a:endParaRPr>
          </a:p>
          <a:p>
            <a:pPr lvl="1" marL="800280" indent="-342720">
              <a:lnSpc>
                <a:spcPct val="90000"/>
              </a:lnSpc>
              <a:buClr>
                <a:srgbClr val="f36a25"/>
              </a:buClr>
              <a:buFont typeface="Arial"/>
              <a:buChar char="–"/>
            </a:pPr>
            <a:r>
              <a:rPr b="0" lang="en-US" sz="2400" spc="-1" strike="noStrike">
                <a:solidFill>
                  <a:srgbClr val="474c55"/>
                </a:solidFill>
                <a:latin typeface="Arial"/>
                <a:ea typeface="Arial"/>
              </a:rPr>
              <a:t>Ternary operators – applied to three operands</a:t>
            </a:r>
            <a:endParaRPr b="0" lang="en-US" sz="2400" spc="-1" strike="noStrike">
              <a:solidFill>
                <a:srgbClr val="000000"/>
              </a:solidFill>
              <a:latin typeface="Arial"/>
            </a:endParaRPr>
          </a:p>
          <a:p>
            <a:pPr marL="343080" indent="-342720">
              <a:lnSpc>
                <a:spcPct val="90000"/>
              </a:lnSpc>
              <a:buClr>
                <a:srgbClr val="f36a25"/>
              </a:buClr>
              <a:buFont typeface="Arial"/>
              <a:buChar char="•"/>
            </a:pPr>
            <a:r>
              <a:rPr b="0" lang="en-US" sz="2800" spc="-1" strike="noStrike">
                <a:solidFill>
                  <a:srgbClr val="474c55"/>
                </a:solidFill>
                <a:latin typeface="Arial"/>
                <a:ea typeface="Arial"/>
              </a:rPr>
              <a:t>Operations follow an execution order, with those of a higher level of precedence executing first. </a:t>
            </a:r>
            <a:endParaRPr b="0" lang="en-US" sz="2800" spc="-1" strike="noStrike">
              <a:solidFill>
                <a:srgbClr val="000000"/>
              </a:solidFill>
              <a:latin typeface="Arial"/>
            </a:endParaRPr>
          </a:p>
          <a:p>
            <a:pPr lvl="1" marL="800280" indent="-342720">
              <a:lnSpc>
                <a:spcPct val="90000"/>
              </a:lnSpc>
              <a:buClr>
                <a:srgbClr val="f36a25"/>
              </a:buClr>
              <a:buFont typeface="Arial"/>
              <a:buChar char="–"/>
            </a:pPr>
            <a:r>
              <a:rPr b="0" lang="en-US" sz="2400" spc="-1" strike="noStrike">
                <a:solidFill>
                  <a:srgbClr val="474c55"/>
                </a:solidFill>
                <a:latin typeface="Arial"/>
                <a:ea typeface="Arial"/>
              </a:rPr>
              <a:t>When multiple operators have the same ‘level of precedence’ they will be evaluated from left-to-right</a:t>
            </a:r>
            <a:endParaRPr b="0" lang="en-US" sz="2400" spc="-1" strike="noStrike">
              <a:solidFill>
                <a:srgbClr val="000000"/>
              </a:solidFill>
              <a:latin typeface="Arial"/>
            </a:endParaRPr>
          </a:p>
        </p:txBody>
      </p:sp>
      <p:sp>
        <p:nvSpPr>
          <p:cNvPr id="220"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9DC5641F-08D7-48BB-826B-5593852936F0}" type="slidenum">
              <a:rPr b="0" lang="en-US" sz="1200" spc="-1" strike="noStrike">
                <a:solidFill>
                  <a:srgbClr val="a0a1a0"/>
                </a:solidFill>
                <a:latin typeface="Arial"/>
                <a:ea typeface="Arial"/>
              </a:rPr>
              <a:t>2</a:t>
            </a:fld>
            <a:endParaRPr b="0" lang="en-US" sz="1200" spc="-1" strike="noStrike">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219">
                                            <p:txEl>
                                              <p:pRg st="2" end="2"/>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219">
                                            <p:txEl>
                                              <p:pRg st="3" end="3"/>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219">
                                            <p:txEl>
                                              <p:pRg st="5" end="5"/>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21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380160" y="-5040"/>
            <a:ext cx="6222240" cy="1223640"/>
          </a:xfrm>
          <a:prstGeom prst="rect">
            <a:avLst/>
          </a:prstGeom>
          <a:noFill/>
          <a:ln>
            <a:noFill/>
          </a:ln>
        </p:spPr>
        <p:txBody>
          <a:bodyPr anchor="ctr">
            <a:noAutofit/>
          </a:bodyPr>
          <a:p>
            <a:pPr>
              <a:lnSpc>
                <a:spcPct val="100000"/>
              </a:lnSpc>
              <a:tabLst>
                <a:tab algn="l" pos="0"/>
              </a:tabLst>
            </a:pPr>
            <a:r>
              <a:rPr b="1" lang="en-US" sz="2400" spc="-1" strike="noStrike">
                <a:solidFill>
                  <a:srgbClr val="ffffff"/>
                </a:solidFill>
                <a:latin typeface="Arial"/>
                <a:ea typeface="Arial"/>
              </a:rPr>
              <a:t>Constructor Overloading</a:t>
            </a:r>
            <a:endParaRPr b="0" lang="en-US" sz="2400" spc="-1" strike="noStrike">
              <a:solidFill>
                <a:srgbClr val="000000"/>
              </a:solidFill>
              <a:latin typeface="Arial"/>
            </a:endParaRPr>
          </a:p>
        </p:txBody>
      </p:sp>
      <p:sp>
        <p:nvSpPr>
          <p:cNvPr id="314" name="TextShape 2"/>
          <p:cNvSpPr txBox="1"/>
          <p:nvPr/>
        </p:nvSpPr>
        <p:spPr>
          <a:xfrm>
            <a:off x="380160" y="1219320"/>
            <a:ext cx="8383680" cy="4525560"/>
          </a:xfrm>
          <a:prstGeom prst="rect">
            <a:avLst/>
          </a:prstGeom>
          <a:noFill/>
          <a:ln>
            <a:noFill/>
          </a:ln>
        </p:spPr>
        <p:txBody>
          <a:bodyPr>
            <a:noAutofit/>
          </a:bodyPr>
          <a:p>
            <a:pPr marL="343080" indent="-342720">
              <a:lnSpc>
                <a:spcPct val="90000"/>
              </a:lnSpc>
              <a:buClr>
                <a:srgbClr val="f36a25"/>
              </a:buClr>
              <a:buFont typeface="Arial"/>
              <a:buChar char="•"/>
            </a:pPr>
            <a:r>
              <a:rPr b="0" lang="en-US" sz="2590" spc="-1" strike="noStrike">
                <a:solidFill>
                  <a:srgbClr val="474c55"/>
                </a:solidFill>
                <a:latin typeface="Arial"/>
                <a:ea typeface="Arial"/>
              </a:rPr>
              <a:t>A class can have multiple constructors, differentiated by their parameters</a:t>
            </a:r>
            <a:endParaRPr b="0" lang="en-US" sz="2590" spc="-1" strike="noStrike">
              <a:solidFill>
                <a:srgbClr val="000000"/>
              </a:solidFill>
              <a:latin typeface="Arial"/>
            </a:endParaRPr>
          </a:p>
          <a:p>
            <a:pPr lvl="1" marL="743040" indent="-285480">
              <a:lnSpc>
                <a:spcPct val="90000"/>
              </a:lnSpc>
              <a:spcBef>
                <a:spcPts val="445"/>
              </a:spcBef>
              <a:buClr>
                <a:srgbClr val="f36a25"/>
              </a:buClr>
              <a:buFont typeface="Arial"/>
              <a:buChar char="–"/>
            </a:pPr>
            <a:r>
              <a:rPr b="0" lang="en-US" sz="2220" spc="-1" strike="noStrike">
                <a:solidFill>
                  <a:srgbClr val="474c55"/>
                </a:solidFill>
                <a:latin typeface="Courier New"/>
                <a:ea typeface="Courier New"/>
              </a:rPr>
              <a:t>public Example() { }</a:t>
            </a:r>
            <a:endParaRPr b="0" lang="en-US" sz="2220" spc="-1" strike="noStrike">
              <a:solidFill>
                <a:srgbClr val="000000"/>
              </a:solidFill>
              <a:latin typeface="Arial"/>
            </a:endParaRPr>
          </a:p>
          <a:p>
            <a:pPr lvl="1" marL="743040" indent="-285480">
              <a:lnSpc>
                <a:spcPct val="90000"/>
              </a:lnSpc>
              <a:spcBef>
                <a:spcPts val="445"/>
              </a:spcBef>
              <a:buClr>
                <a:srgbClr val="f36a25"/>
              </a:buClr>
              <a:buFont typeface="Arial"/>
              <a:buChar char="–"/>
            </a:pPr>
            <a:r>
              <a:rPr b="0" lang="en-US" sz="2220" spc="-1" strike="noStrike">
                <a:solidFill>
                  <a:srgbClr val="474c55"/>
                </a:solidFill>
                <a:latin typeface="Courier New"/>
                <a:ea typeface="Courier New"/>
              </a:rPr>
              <a:t>public Example(int num) { }</a:t>
            </a:r>
            <a:endParaRPr b="0" lang="en-US" sz="2220" spc="-1" strike="noStrike">
              <a:solidFill>
                <a:srgbClr val="000000"/>
              </a:solidFill>
              <a:latin typeface="Arial"/>
            </a:endParaRPr>
          </a:p>
          <a:p>
            <a:pPr lvl="1" marL="743040" indent="-285480">
              <a:lnSpc>
                <a:spcPct val="90000"/>
              </a:lnSpc>
              <a:spcBef>
                <a:spcPts val="445"/>
              </a:spcBef>
              <a:buClr>
                <a:srgbClr val="f36a25"/>
              </a:buClr>
              <a:buFont typeface="Arial"/>
              <a:buChar char="–"/>
            </a:pPr>
            <a:r>
              <a:rPr b="0" lang="en-US" sz="2220" spc="-1" strike="noStrike">
                <a:solidFill>
                  <a:srgbClr val="474c55"/>
                </a:solidFill>
                <a:latin typeface="Courier New"/>
                <a:ea typeface="Courier New"/>
              </a:rPr>
              <a:t>public Example(int num, String name) { }</a:t>
            </a:r>
            <a:endParaRPr b="0" lang="en-US" sz="2220" spc="-1" strike="noStrike">
              <a:solidFill>
                <a:srgbClr val="000000"/>
              </a:solidFill>
              <a:latin typeface="Arial"/>
            </a:endParaRPr>
          </a:p>
          <a:p>
            <a:pPr lvl="1" marL="743040" indent="-285480">
              <a:lnSpc>
                <a:spcPct val="90000"/>
              </a:lnSpc>
              <a:spcBef>
                <a:spcPts val="445"/>
              </a:spcBef>
              <a:buClr>
                <a:srgbClr val="f36a25"/>
              </a:buClr>
              <a:buFont typeface="Arial"/>
              <a:buChar char="–"/>
            </a:pPr>
            <a:r>
              <a:rPr b="0" lang="en-US" sz="2220" spc="-1" strike="noStrike">
                <a:solidFill>
                  <a:srgbClr val="474c55"/>
                </a:solidFill>
                <a:latin typeface="Courier New"/>
                <a:ea typeface="Arial"/>
              </a:rPr>
              <a:t>Public Example(String name) {}</a:t>
            </a:r>
            <a:endParaRPr b="0" lang="en-US" sz="2220" spc="-1" strike="noStrike">
              <a:solidFill>
                <a:srgbClr val="000000"/>
              </a:solidFill>
              <a:latin typeface="Arial"/>
            </a:endParaRPr>
          </a:p>
          <a:p>
            <a:pPr marL="343080" indent="-342720">
              <a:lnSpc>
                <a:spcPct val="90000"/>
              </a:lnSpc>
              <a:spcBef>
                <a:spcPts val="519"/>
              </a:spcBef>
              <a:buClr>
                <a:srgbClr val="f36a25"/>
              </a:buClr>
              <a:buFont typeface="Arial"/>
              <a:buChar char="•"/>
            </a:pPr>
            <a:r>
              <a:rPr b="0" lang="en-US" sz="2590" spc="-1" strike="noStrike">
                <a:solidFill>
                  <a:srgbClr val="474c55"/>
                </a:solidFill>
                <a:latin typeface="Arial"/>
                <a:ea typeface="Arial"/>
              </a:rPr>
              <a:t>Calling a specific constructor is a matter of passing in the right types/numbers of parameters.</a:t>
            </a:r>
            <a:endParaRPr b="0" lang="en-US" sz="2590" spc="-1" strike="noStrike">
              <a:solidFill>
                <a:srgbClr val="000000"/>
              </a:solidFill>
              <a:latin typeface="Arial"/>
            </a:endParaRPr>
          </a:p>
          <a:p>
            <a:pPr lvl="1" marL="743040" indent="-285480">
              <a:lnSpc>
                <a:spcPct val="90000"/>
              </a:lnSpc>
              <a:spcBef>
                <a:spcPts val="445"/>
              </a:spcBef>
              <a:buClr>
                <a:srgbClr val="f36a25"/>
              </a:buClr>
              <a:buFont typeface="Arial"/>
              <a:buChar char="–"/>
            </a:pPr>
            <a:r>
              <a:rPr b="0" lang="en-US" sz="2220" spc="-1" strike="noStrike">
                <a:solidFill>
                  <a:srgbClr val="474c55"/>
                </a:solidFill>
                <a:latin typeface="Courier New"/>
                <a:ea typeface="Courier New"/>
              </a:rPr>
              <a:t>Example myEx = new Example(3);</a:t>
            </a:r>
            <a:endParaRPr b="0" lang="en-US" sz="2220" spc="-1" strike="noStrike">
              <a:solidFill>
                <a:srgbClr val="000000"/>
              </a:solidFill>
              <a:latin typeface="Arial"/>
            </a:endParaRPr>
          </a:p>
          <a:p>
            <a:pPr marL="343080" indent="-342720">
              <a:lnSpc>
                <a:spcPct val="90000"/>
              </a:lnSpc>
              <a:spcBef>
                <a:spcPts val="519"/>
              </a:spcBef>
              <a:buClr>
                <a:srgbClr val="f36a25"/>
              </a:buClr>
              <a:buFont typeface="Arial"/>
              <a:buChar char="•"/>
            </a:pPr>
            <a:r>
              <a:rPr b="0" lang="en-US" sz="2590" spc="-1" strike="noStrike">
                <a:solidFill>
                  <a:srgbClr val="474c55"/>
                </a:solidFill>
                <a:latin typeface="Arial"/>
                <a:ea typeface="Arial"/>
              </a:rPr>
              <a:t>Constructor selection through parameters can also happen with </a:t>
            </a:r>
            <a:r>
              <a:rPr b="0" lang="en-US" sz="2590" spc="-1" strike="noStrike">
                <a:solidFill>
                  <a:srgbClr val="474c55"/>
                </a:solidFill>
                <a:latin typeface="Courier New"/>
                <a:ea typeface="Courier New"/>
              </a:rPr>
              <a:t>this</a:t>
            </a:r>
            <a:r>
              <a:rPr b="0" lang="en-US" sz="2590" spc="-1" strike="noStrike">
                <a:solidFill>
                  <a:srgbClr val="474c55"/>
                </a:solidFill>
                <a:latin typeface="Arial"/>
                <a:ea typeface="Arial"/>
              </a:rPr>
              <a:t> or </a:t>
            </a:r>
            <a:r>
              <a:rPr b="0" lang="en-US" sz="2590" spc="-1" strike="noStrike">
                <a:solidFill>
                  <a:srgbClr val="474c55"/>
                </a:solidFill>
                <a:latin typeface="Courier New"/>
                <a:ea typeface="Courier New"/>
              </a:rPr>
              <a:t>super</a:t>
            </a:r>
            <a:endParaRPr b="0" lang="en-US" sz="2590" spc="-1" strike="noStrike">
              <a:solidFill>
                <a:srgbClr val="000000"/>
              </a:solidFill>
              <a:latin typeface="Arial"/>
            </a:endParaRPr>
          </a:p>
          <a:p>
            <a:pPr lvl="1" marL="743040" indent="-285480">
              <a:lnSpc>
                <a:spcPct val="90000"/>
              </a:lnSpc>
              <a:spcBef>
                <a:spcPts val="445"/>
              </a:spcBef>
              <a:buClr>
                <a:srgbClr val="f36a25"/>
              </a:buClr>
              <a:buFont typeface="Arial"/>
              <a:buChar char="–"/>
            </a:pPr>
            <a:r>
              <a:rPr b="0" lang="en-US" sz="2220" spc="-1" strike="noStrike">
                <a:solidFill>
                  <a:srgbClr val="474c55"/>
                </a:solidFill>
                <a:latin typeface="Courier New"/>
                <a:ea typeface="Courier New"/>
              </a:rPr>
              <a:t>super(2, “Dave”);</a:t>
            </a:r>
            <a:endParaRPr b="0" lang="en-US" sz="2220" spc="-1" strike="noStrike">
              <a:solidFill>
                <a:srgbClr val="000000"/>
              </a:solidFill>
              <a:latin typeface="Arial"/>
            </a:endParaRPr>
          </a:p>
          <a:p>
            <a:endParaRPr b="0" lang="en-US" sz="2220" spc="-1" strike="noStrike">
              <a:solidFill>
                <a:srgbClr val="000000"/>
              </a:solidFill>
              <a:latin typeface="Arial"/>
            </a:endParaRPr>
          </a:p>
        </p:txBody>
      </p:sp>
      <p:sp>
        <p:nvSpPr>
          <p:cNvPr id="315"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EE3970E2-4422-461F-AE99-19E9519670BD}" type="slidenum">
              <a:rPr b="0" lang="en-US" sz="1200" spc="-1" strike="noStrike">
                <a:solidFill>
                  <a:srgbClr val="a0a1a0"/>
                </a:solidFill>
                <a:latin typeface="Arial"/>
                <a:ea typeface="Arial"/>
              </a:rPr>
              <a:t>9</a:t>
            </a:fld>
            <a:endParaRPr b="0" lang="en-US" sz="1200" spc="-1" strike="noStrike">
              <a:latin typeface="Times New Roman"/>
            </a:endParaRPr>
          </a:p>
        </p:txBody>
      </p:sp>
    </p:spTree>
  </p:cSld>
  <mc:AlternateContent>
    <mc:Choice Requires="p14">
      <p:transition spd="slow" p14:dur="2000"/>
    </mc:Choice>
    <mc:Fallback>
      <p:transition spd="slow"/>
    </mc:Fallback>
  </mc:AlternateContent>
  <p:timing>
    <p:tnLst>
      <p:par>
        <p:cTn id="461" dur="indefinite" restart="never" nodeType="tmRoot">
          <p:childTnLst>
            <p:seq>
              <p:cTn id="462" dur="indefinite" nodeType="mainSeq">
                <p:childTnLst>
                  <p:par>
                    <p:cTn id="463" fill="hold">
                      <p:stCondLst>
                        <p:cond delay="indefinite"/>
                      </p:stCondLst>
                      <p:childTnLst>
                        <p:par>
                          <p:cTn id="464" fill="hold">
                            <p:stCondLst>
                              <p:cond delay="0"/>
                            </p:stCondLst>
                            <p:childTnLst>
                              <p:par>
                                <p:cTn id="465" nodeType="clickEffect" fill="hold" presetClass="entr" presetID="1">
                                  <p:stCondLst>
                                    <p:cond delay="0"/>
                                  </p:stCondLst>
                                  <p:childTnLst>
                                    <p:set>
                                      <p:cBhvr>
                                        <p:cTn id="466" dur="1" fill="hold">
                                          <p:stCondLst>
                                            <p:cond delay="0"/>
                                          </p:stCondLst>
                                        </p:cTn>
                                        <p:tgtEl>
                                          <p:spTgt spid="314">
                                            <p:txEl>
                                              <p:pRg st="0" end="0"/>
                                            </p:txEl>
                                          </p:spTgt>
                                        </p:tgtEl>
                                        <p:attrNameLst>
                                          <p:attrName>style.visibility</p:attrName>
                                        </p:attrNameLst>
                                      </p:cBhvr>
                                      <p:to>
                                        <p:strVal val="visible"/>
                                      </p:to>
                                    </p:set>
                                  </p:childTnLst>
                                </p:cTn>
                              </p:par>
                              <p:par>
                                <p:cTn id="467" nodeType="withEffect" fill="hold" presetClass="entr" presetID="1">
                                  <p:stCondLst>
                                    <p:cond delay="0"/>
                                  </p:stCondLst>
                                  <p:childTnLst>
                                    <p:set>
                                      <p:cBhvr>
                                        <p:cTn id="468" dur="1" fill="hold">
                                          <p:stCondLst>
                                            <p:cond delay="0"/>
                                          </p:stCondLst>
                                        </p:cTn>
                                        <p:tgtEl>
                                          <p:spTgt spid="314">
                                            <p:txEl>
                                              <p:pRg st="1" end="1"/>
                                            </p:txEl>
                                          </p:spTgt>
                                        </p:tgtEl>
                                        <p:attrNameLst>
                                          <p:attrName>style.visibility</p:attrName>
                                        </p:attrNameLst>
                                      </p:cBhvr>
                                      <p:to>
                                        <p:strVal val="visible"/>
                                      </p:to>
                                    </p:set>
                                  </p:childTnLst>
                                </p:cTn>
                              </p:par>
                              <p:par>
                                <p:cTn id="469" nodeType="withEffect" fill="hold" presetClass="entr" presetID="1">
                                  <p:stCondLst>
                                    <p:cond delay="0"/>
                                  </p:stCondLst>
                                  <p:childTnLst>
                                    <p:set>
                                      <p:cBhvr>
                                        <p:cTn id="470" dur="1" fill="hold">
                                          <p:stCondLst>
                                            <p:cond delay="0"/>
                                          </p:stCondLst>
                                        </p:cTn>
                                        <p:tgtEl>
                                          <p:spTgt spid="314">
                                            <p:txEl>
                                              <p:pRg st="2" end="2"/>
                                            </p:txEl>
                                          </p:spTgt>
                                        </p:tgtEl>
                                        <p:attrNameLst>
                                          <p:attrName>style.visibility</p:attrName>
                                        </p:attrNameLst>
                                      </p:cBhvr>
                                      <p:to>
                                        <p:strVal val="visible"/>
                                      </p:to>
                                    </p:set>
                                  </p:childTnLst>
                                </p:cTn>
                              </p:par>
                              <p:par>
                                <p:cTn id="471" nodeType="withEffect" fill="hold" presetClass="entr" presetID="1">
                                  <p:stCondLst>
                                    <p:cond delay="0"/>
                                  </p:stCondLst>
                                  <p:childTnLst>
                                    <p:set>
                                      <p:cBhvr>
                                        <p:cTn id="472" dur="1" fill="hold">
                                          <p:stCondLst>
                                            <p:cond delay="0"/>
                                          </p:stCondLst>
                                        </p:cTn>
                                        <p:tgtEl>
                                          <p:spTgt spid="314">
                                            <p:txEl>
                                              <p:pRg st="3" end="3"/>
                                            </p:txEl>
                                          </p:spTgt>
                                        </p:tgtEl>
                                        <p:attrNameLst>
                                          <p:attrName>style.visibility</p:attrName>
                                        </p:attrNameLst>
                                      </p:cBhvr>
                                      <p:to>
                                        <p:strVal val="visible"/>
                                      </p:to>
                                    </p:set>
                                  </p:childTnLst>
                                </p:cTn>
                              </p:par>
                              <p:par>
                                <p:cTn id="473" nodeType="withEffect" fill="hold" presetClass="entr" presetID="1">
                                  <p:stCondLst>
                                    <p:cond delay="0"/>
                                  </p:stCondLst>
                                  <p:childTnLst>
                                    <p:set>
                                      <p:cBhvr>
                                        <p:cTn id="474" dur="1" fill="hold">
                                          <p:stCondLst>
                                            <p:cond delay="0"/>
                                          </p:stCondLst>
                                        </p:cTn>
                                        <p:tgtEl>
                                          <p:spTgt spid="314">
                                            <p:txEl>
                                              <p:pRg st="4" end="4"/>
                                            </p:txEl>
                                          </p:spTgt>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nodeType="clickEffect" fill="hold" presetClass="entr" presetID="1">
                                  <p:stCondLst>
                                    <p:cond delay="0"/>
                                  </p:stCondLst>
                                  <p:childTnLst>
                                    <p:set>
                                      <p:cBhvr>
                                        <p:cTn id="478" dur="1" fill="hold">
                                          <p:stCondLst>
                                            <p:cond delay="0"/>
                                          </p:stCondLst>
                                        </p:cTn>
                                        <p:tgtEl>
                                          <p:spTgt spid="314">
                                            <p:txEl>
                                              <p:pRg st="5" end="5"/>
                                            </p:txEl>
                                          </p:spTgt>
                                        </p:tgtEl>
                                        <p:attrNameLst>
                                          <p:attrName>style.visibility</p:attrName>
                                        </p:attrNameLst>
                                      </p:cBhvr>
                                      <p:to>
                                        <p:strVal val="visible"/>
                                      </p:to>
                                    </p:set>
                                  </p:childTnLst>
                                </p:cTn>
                              </p:par>
                              <p:par>
                                <p:cTn id="479" nodeType="withEffect" fill="hold" presetClass="entr" presetID="1">
                                  <p:stCondLst>
                                    <p:cond delay="0"/>
                                  </p:stCondLst>
                                  <p:childTnLst>
                                    <p:set>
                                      <p:cBhvr>
                                        <p:cTn id="480" dur="1" fill="hold">
                                          <p:stCondLst>
                                            <p:cond delay="0"/>
                                          </p:stCondLst>
                                        </p:cTn>
                                        <p:tgtEl>
                                          <p:spTgt spid="314">
                                            <p:txEl>
                                              <p:pRg st="6" end="6"/>
                                            </p:txEl>
                                          </p:spTgt>
                                        </p:tgtEl>
                                        <p:attrNameLst>
                                          <p:attrName>style.visibility</p:attrName>
                                        </p:attrNameLst>
                                      </p:cBhvr>
                                      <p:to>
                                        <p:strVal val="visible"/>
                                      </p:to>
                                    </p:set>
                                  </p:childTnLst>
                                </p:cTn>
                              </p:par>
                            </p:childTnLst>
                          </p:cTn>
                        </p:par>
                      </p:childTnLst>
                    </p:cTn>
                  </p:par>
                  <p:par>
                    <p:cTn id="481" fill="hold">
                      <p:stCondLst>
                        <p:cond delay="indefinite"/>
                      </p:stCondLst>
                      <p:childTnLst>
                        <p:par>
                          <p:cTn id="482" fill="hold">
                            <p:stCondLst>
                              <p:cond delay="0"/>
                            </p:stCondLst>
                            <p:childTnLst>
                              <p:par>
                                <p:cTn id="483" nodeType="clickEffect" fill="hold" presetClass="entr" presetID="1">
                                  <p:stCondLst>
                                    <p:cond delay="0"/>
                                  </p:stCondLst>
                                  <p:childTnLst>
                                    <p:set>
                                      <p:cBhvr>
                                        <p:cTn id="484" dur="1" fill="hold">
                                          <p:stCondLst>
                                            <p:cond delay="0"/>
                                          </p:stCondLst>
                                        </p:cTn>
                                        <p:tgtEl>
                                          <p:spTgt spid="314">
                                            <p:txEl>
                                              <p:pRg st="7" end="7"/>
                                            </p:txEl>
                                          </p:spTgt>
                                        </p:tgtEl>
                                        <p:attrNameLst>
                                          <p:attrName>style.visibility</p:attrName>
                                        </p:attrNameLst>
                                      </p:cBhvr>
                                      <p:to>
                                        <p:strVal val="visible"/>
                                      </p:to>
                                    </p:set>
                                  </p:childTnLst>
                                </p:cTn>
                              </p:par>
                              <p:par>
                                <p:cTn id="485" nodeType="withEffect" fill="hold" presetClass="entr" presetID="1">
                                  <p:stCondLst>
                                    <p:cond delay="0"/>
                                  </p:stCondLst>
                                  <p:childTnLst>
                                    <p:set>
                                      <p:cBhvr>
                                        <p:cTn id="486" dur="1" fill="hold">
                                          <p:stCondLst>
                                            <p:cond delay="0"/>
                                          </p:stCondLst>
                                        </p:cTn>
                                        <p:tgtEl>
                                          <p:spTgt spid="314">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this()… </a:t>
            </a:r>
            <a:endParaRPr b="0" lang="en-US" sz="2400" spc="-1" strike="noStrike">
              <a:solidFill>
                <a:srgbClr val="000000"/>
              </a:solidFill>
              <a:latin typeface="Arial"/>
            </a:endParaRPr>
          </a:p>
        </p:txBody>
      </p:sp>
      <p:sp>
        <p:nvSpPr>
          <p:cNvPr id="317" name="TextShape 2"/>
          <p:cNvSpPr txBox="1"/>
          <p:nvPr/>
        </p:nvSpPr>
        <p:spPr>
          <a:xfrm>
            <a:off x="380160" y="1481400"/>
            <a:ext cx="8383680" cy="2458440"/>
          </a:xfrm>
          <a:prstGeom prst="rect">
            <a:avLst/>
          </a:prstGeom>
          <a:noFill/>
          <a:ln>
            <a:noFill/>
          </a:ln>
        </p:spPr>
        <p:txBody>
          <a:bodyPr>
            <a:noAutofit/>
          </a:bodyPr>
          <a:p>
            <a:pPr marL="343080" indent="-342720">
              <a:lnSpc>
                <a:spcPct val="90000"/>
              </a:lnSpc>
              <a:spcBef>
                <a:spcPts val="519"/>
              </a:spcBef>
              <a:buClr>
                <a:srgbClr val="f36a25"/>
              </a:buClr>
              <a:buFont typeface="Arial"/>
              <a:buChar char="•"/>
            </a:pPr>
            <a:r>
              <a:rPr b="0" lang="en-US" sz="2590" spc="-1" strike="noStrike">
                <a:solidFill>
                  <a:srgbClr val="474c55"/>
                </a:solidFill>
                <a:latin typeface="Arial"/>
                <a:ea typeface="Arial"/>
              </a:rPr>
              <a:t>When you call a constructor only one of the constructors in each class runs unless one of the constructors calls this(…) </a:t>
            </a:r>
            <a:endParaRPr b="0" lang="en-US" sz="2590" spc="-1" strike="noStrike">
              <a:solidFill>
                <a:srgbClr val="000000"/>
              </a:solidFill>
              <a:latin typeface="Arial"/>
            </a:endParaRPr>
          </a:p>
          <a:p>
            <a:pPr marL="343080" indent="-342720">
              <a:lnSpc>
                <a:spcPct val="90000"/>
              </a:lnSpc>
              <a:spcBef>
                <a:spcPts val="519"/>
              </a:spcBef>
              <a:buClr>
                <a:srgbClr val="f36a25"/>
              </a:buClr>
              <a:buFont typeface="Arial"/>
              <a:buChar char="•"/>
            </a:pPr>
            <a:r>
              <a:rPr b="0" lang="en-US" sz="2800" spc="-1" strike="noStrike">
                <a:solidFill>
                  <a:srgbClr val="474c55"/>
                </a:solidFill>
                <a:latin typeface="Courier New"/>
                <a:ea typeface="Courier New"/>
              </a:rPr>
              <a:t>this</a:t>
            </a:r>
            <a:r>
              <a:rPr b="0" lang="en-US" sz="2800" spc="-1" strike="noStrike">
                <a:solidFill>
                  <a:srgbClr val="474c55"/>
                </a:solidFill>
                <a:latin typeface="Arial"/>
                <a:ea typeface="Arial"/>
              </a:rPr>
              <a:t> is a reference to the current class, so </a:t>
            </a:r>
            <a:r>
              <a:rPr b="0" lang="en-US" sz="2800" spc="-1" strike="noStrike">
                <a:solidFill>
                  <a:srgbClr val="474c55"/>
                </a:solidFill>
                <a:latin typeface="Courier New"/>
                <a:ea typeface="Courier New"/>
              </a:rPr>
              <a:t>this() </a:t>
            </a:r>
            <a:r>
              <a:rPr b="0" lang="en-US" sz="2800" spc="-1" strike="noStrike">
                <a:solidFill>
                  <a:srgbClr val="474c55"/>
                </a:solidFill>
                <a:latin typeface="Arial"/>
                <a:ea typeface="Arial"/>
              </a:rPr>
              <a:t>is an invocation of one of the current class’ constructors.</a:t>
            </a:r>
            <a:endParaRPr b="0" lang="en-US" sz="2800" spc="-1" strike="noStrike">
              <a:solidFill>
                <a:srgbClr val="000000"/>
              </a:solidFill>
              <a:latin typeface="Arial"/>
            </a:endParaRPr>
          </a:p>
        </p:txBody>
      </p:sp>
      <p:sp>
        <p:nvSpPr>
          <p:cNvPr id="318"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E497224E-A1A7-4470-9D82-15CB049802F7}" type="slidenum">
              <a:rPr b="0" lang="en-US" sz="1200" spc="-1" strike="noStrike">
                <a:solidFill>
                  <a:srgbClr val="a0a1a0"/>
                </a:solidFill>
                <a:latin typeface="Arial"/>
                <a:ea typeface="Arial"/>
              </a:rPr>
              <a:t>9</a:t>
            </a:fld>
            <a:endParaRPr b="0" lang="en-US" sz="1200" spc="-1" strike="noStrike">
              <a:latin typeface="Times New Roman"/>
            </a:endParaRPr>
          </a:p>
        </p:txBody>
      </p:sp>
      <p:sp>
        <p:nvSpPr>
          <p:cNvPr id="319" name="CustomShape 4"/>
          <p:cNvSpPr/>
          <p:nvPr/>
        </p:nvSpPr>
        <p:spPr>
          <a:xfrm>
            <a:off x="688320" y="3940560"/>
            <a:ext cx="4354920" cy="2066760"/>
          </a:xfrm>
          <a:prstGeom prst="rect">
            <a:avLst/>
          </a:prstGeom>
          <a:gradFill rotWithShape="0">
            <a:gsLst>
              <a:gs pos="0">
                <a:srgbClr val="e0e3e0"/>
              </a:gs>
              <a:gs pos="100000">
                <a:srgbClr val="f3f3f3"/>
              </a:gs>
            </a:gsLst>
            <a:lin ang="16200000"/>
          </a:gradFill>
          <a:ln>
            <a:solidFill>
              <a:srgbClr val="9c9d9c"/>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noAutofit/>
          </a:bodyPr>
          <a:p>
            <a:pPr marL="182880">
              <a:lnSpc>
                <a:spcPct val="90000"/>
              </a:lnSpc>
            </a:pPr>
            <a:r>
              <a:rPr b="0" lang="en-US" sz="1400" spc="-1" strike="noStrike">
                <a:solidFill>
                  <a:srgbClr val="000000"/>
                </a:solidFill>
                <a:latin typeface="Courier New"/>
                <a:ea typeface="Arial"/>
              </a:rPr>
              <a:t>package one;</a:t>
            </a:r>
            <a:endParaRPr b="0" lang="en-US" sz="1400" spc="-1" strike="noStrike">
              <a:latin typeface="Arial"/>
            </a:endParaRPr>
          </a:p>
          <a:p>
            <a:pPr marL="182880">
              <a:lnSpc>
                <a:spcPct val="90000"/>
              </a:lnSpc>
            </a:pPr>
            <a:r>
              <a:rPr b="0" lang="en-US" sz="1400" spc="-1" strike="noStrike">
                <a:solidFill>
                  <a:srgbClr val="000000"/>
                </a:solidFill>
                <a:latin typeface="Courier New"/>
                <a:ea typeface="Arial"/>
              </a:rPr>
              <a:t>public class Dog {</a:t>
            </a:r>
            <a:endParaRPr b="0" lang="en-US" sz="1400" spc="-1" strike="noStrike">
              <a:latin typeface="Arial"/>
            </a:endParaRPr>
          </a:p>
          <a:p>
            <a:pPr marL="182880">
              <a:lnSpc>
                <a:spcPct val="90000"/>
              </a:lnSpc>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private double size = 6.5;</a:t>
            </a:r>
            <a:endParaRPr b="0" lang="en-US" sz="1400" spc="-1" strike="noStrike">
              <a:latin typeface="Arial"/>
            </a:endParaRPr>
          </a:p>
          <a:p>
            <a:pPr marL="182880">
              <a:lnSpc>
                <a:spcPct val="90000"/>
              </a:lnSpc>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Dog(){this(12);}</a:t>
            </a:r>
            <a:endParaRPr b="0" lang="en-US" sz="1400" spc="-1" strike="noStrike">
              <a:latin typeface="Arial"/>
            </a:endParaRPr>
          </a:p>
          <a:p>
            <a:pPr marL="182880">
              <a:lnSpc>
                <a:spcPct val="90000"/>
              </a:lnSpc>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public Dog(int size){</a:t>
            </a:r>
            <a:endParaRPr b="0" lang="en-US" sz="1400" spc="-1" strike="noStrike">
              <a:latin typeface="Arial"/>
            </a:endParaRPr>
          </a:p>
          <a:p>
            <a:pPr marL="182880">
              <a:lnSpc>
                <a:spcPct val="90000"/>
              </a:lnSpc>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this.size = size;</a:t>
            </a:r>
            <a:endParaRPr b="0" lang="en-US" sz="1400" spc="-1" strike="noStrike">
              <a:latin typeface="Arial"/>
            </a:endParaRPr>
          </a:p>
          <a:p>
            <a:pPr marL="182880">
              <a:lnSpc>
                <a:spcPct val="90000"/>
              </a:lnSpc>
            </a:pP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	</a:t>
            </a:r>
            <a:r>
              <a:rPr b="0" lang="en-US" sz="1400" spc="-1" strike="noStrike">
                <a:solidFill>
                  <a:srgbClr val="000000"/>
                </a:solidFill>
                <a:latin typeface="Courier New"/>
                <a:ea typeface="Arial"/>
              </a:rPr>
              <a:t>}</a:t>
            </a:r>
            <a:endParaRPr b="0" lang="en-US" sz="1400" spc="-1" strike="noStrike">
              <a:latin typeface="Arial"/>
            </a:endParaRPr>
          </a:p>
          <a:p>
            <a:pPr marL="182880">
              <a:lnSpc>
                <a:spcPct val="90000"/>
              </a:lnSpc>
            </a:pPr>
            <a:endParaRPr b="0" lang="en-US" sz="1400" spc="-1" strike="noStrike">
              <a:latin typeface="Arial"/>
            </a:endParaRPr>
          </a:p>
          <a:p>
            <a:pPr marL="182880">
              <a:lnSpc>
                <a:spcPct val="90000"/>
              </a:lnSpc>
            </a:pPr>
            <a:r>
              <a:rPr b="0" lang="en-US" sz="1400" spc="-1" strike="noStrike">
                <a:solidFill>
                  <a:srgbClr val="000000"/>
                </a:solidFill>
                <a:latin typeface="Courier New"/>
                <a:ea typeface="Arial"/>
              </a:rPr>
              <a:t>}</a:t>
            </a:r>
            <a:endParaRPr b="0" lang="en-US" sz="1400" spc="-1" strike="noStrike">
              <a:latin typeface="Arial"/>
            </a:endParaRPr>
          </a:p>
        </p:txBody>
      </p:sp>
      <p:sp>
        <p:nvSpPr>
          <p:cNvPr id="320" name="CustomShape 5"/>
          <p:cNvSpPr/>
          <p:nvPr/>
        </p:nvSpPr>
        <p:spPr>
          <a:xfrm>
            <a:off x="5385600" y="3744360"/>
            <a:ext cx="3453120" cy="2458440"/>
          </a:xfrm>
          <a:prstGeom prst="rect">
            <a:avLst/>
          </a:prstGeom>
          <a:noFill/>
          <a:ln>
            <a:noFill/>
          </a:ln>
        </p:spPr>
        <p:style>
          <a:lnRef idx="0"/>
          <a:fillRef idx="0"/>
          <a:effectRef idx="0"/>
          <a:fontRef idx="minor"/>
        </p:style>
        <p:txBody>
          <a:bodyPr>
            <a:noAutofit/>
          </a:bodyPr>
          <a:p>
            <a:pPr marL="343080" indent="-342720">
              <a:lnSpc>
                <a:spcPct val="90000"/>
              </a:lnSpc>
              <a:spcBef>
                <a:spcPts val="519"/>
              </a:spcBef>
              <a:buClr>
                <a:srgbClr val="f36a25"/>
              </a:buClr>
              <a:buFont typeface="Arial"/>
              <a:buChar char="•"/>
            </a:pPr>
            <a:r>
              <a:rPr b="0" lang="en-US" sz="2800" spc="-1" strike="noStrike">
                <a:solidFill>
                  <a:srgbClr val="474c55"/>
                </a:solidFill>
                <a:latin typeface="Courier New"/>
                <a:ea typeface="Courier New"/>
              </a:rPr>
              <a:t>this() </a:t>
            </a:r>
            <a:r>
              <a:rPr b="0" lang="en-US" sz="2800" spc="-1" strike="noStrike">
                <a:solidFill>
                  <a:srgbClr val="474c55"/>
                </a:solidFill>
                <a:latin typeface="Arial"/>
                <a:ea typeface="Courier New"/>
              </a:rPr>
              <a:t>can be used in place of </a:t>
            </a:r>
            <a:r>
              <a:rPr b="0" lang="en-US" sz="2800" spc="-1" strike="noStrike">
                <a:solidFill>
                  <a:srgbClr val="474c55"/>
                </a:solidFill>
                <a:latin typeface="Courier New"/>
                <a:ea typeface="Courier New"/>
              </a:rPr>
              <a:t>super- </a:t>
            </a:r>
            <a:r>
              <a:rPr b="0" lang="en-US" sz="2800" spc="-1" strike="noStrike">
                <a:solidFill>
                  <a:srgbClr val="474c55"/>
                </a:solidFill>
                <a:latin typeface="Arial"/>
                <a:ea typeface="Courier New"/>
              </a:rPr>
              <a:t>it must be the first instruction of the constructor.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380160" y="-5040"/>
            <a:ext cx="6222240" cy="1223640"/>
          </a:xfrm>
          <a:prstGeom prst="rect">
            <a:avLst/>
          </a:prstGeom>
          <a:noFill/>
          <a:ln>
            <a:noFill/>
          </a:ln>
        </p:spPr>
        <p:txBody>
          <a:bodyPr anchor="ctr">
            <a:noAutofit/>
          </a:bodyPr>
          <a:p>
            <a:pPr>
              <a:lnSpc>
                <a:spcPct val="100000"/>
              </a:lnSpc>
              <a:tabLst>
                <a:tab algn="l" pos="0"/>
              </a:tabLst>
            </a:pPr>
            <a:r>
              <a:rPr b="1" lang="en-US" sz="2400" spc="-1" strike="noStrike">
                <a:solidFill>
                  <a:srgbClr val="ffffff"/>
                </a:solidFill>
                <a:latin typeface="Arial"/>
                <a:ea typeface="Arial"/>
              </a:rPr>
              <a:t>Pitfalls of Constructors:</a:t>
            </a:r>
            <a:endParaRPr b="0" lang="en-US" sz="2400" spc="-1" strike="noStrike">
              <a:solidFill>
                <a:srgbClr val="000000"/>
              </a:solidFill>
              <a:latin typeface="Arial"/>
            </a:endParaRPr>
          </a:p>
        </p:txBody>
      </p:sp>
      <p:sp>
        <p:nvSpPr>
          <p:cNvPr id="322" name="TextShape 2"/>
          <p:cNvSpPr txBox="1"/>
          <p:nvPr/>
        </p:nvSpPr>
        <p:spPr>
          <a:xfrm>
            <a:off x="380160" y="2811960"/>
            <a:ext cx="8383680" cy="1645560"/>
          </a:xfrm>
          <a:prstGeom prst="rect">
            <a:avLst/>
          </a:prstGeom>
          <a:noFill/>
          <a:ln>
            <a:noFill/>
          </a:ln>
        </p:spPr>
        <p:txBody>
          <a:bodyPr>
            <a:noAutofit/>
          </a:bodyPr>
          <a:p>
            <a:pPr>
              <a:lnSpc>
                <a:spcPct val="80000"/>
              </a:lnSpc>
              <a:spcBef>
                <a:spcPts val="349"/>
              </a:spcBef>
              <a:tabLst>
                <a:tab algn="l" pos="0"/>
              </a:tabLst>
            </a:pPr>
            <a:endParaRPr b="0" lang="en-US" sz="1400" spc="-1" strike="noStrike">
              <a:solidFill>
                <a:srgbClr val="000000"/>
              </a:solidFill>
              <a:latin typeface="Arial"/>
            </a:endParaRPr>
          </a:p>
          <a:p>
            <a:pPr marL="343080" indent="-342720">
              <a:lnSpc>
                <a:spcPct val="80000"/>
              </a:lnSpc>
              <a:spcBef>
                <a:spcPts val="349"/>
              </a:spcBef>
              <a:buClr>
                <a:srgbClr val="f36a25"/>
              </a:buClr>
              <a:buFont typeface="Arial"/>
              <a:buChar char="•"/>
              <a:tabLst>
                <a:tab algn="l" pos="0"/>
              </a:tabLst>
            </a:pPr>
            <a:r>
              <a:rPr b="0" lang="en-US" sz="1750" spc="-1" strike="noStrike">
                <a:solidFill>
                  <a:srgbClr val="474c55"/>
                </a:solidFill>
                <a:latin typeface="Arial"/>
                <a:ea typeface="Arial"/>
              </a:rPr>
              <a:t>Animal has a constructor defined, so it doesn’t get the default no-arg constructor. </a:t>
            </a:r>
            <a:endParaRPr b="0" lang="en-US" sz="1750" spc="-1" strike="noStrike">
              <a:solidFill>
                <a:srgbClr val="000000"/>
              </a:solidFill>
              <a:latin typeface="Arial"/>
            </a:endParaRPr>
          </a:p>
          <a:p>
            <a:pPr marL="343080" indent="-342720">
              <a:lnSpc>
                <a:spcPct val="80000"/>
              </a:lnSpc>
              <a:spcBef>
                <a:spcPts val="349"/>
              </a:spcBef>
              <a:buClr>
                <a:srgbClr val="f36a25"/>
              </a:buClr>
              <a:buFont typeface="Arial"/>
              <a:buChar char="•"/>
              <a:tabLst>
                <a:tab algn="l" pos="0"/>
              </a:tabLst>
            </a:pPr>
            <a:r>
              <a:rPr b="0" lang="en-US" sz="1750" spc="-1" strike="noStrike">
                <a:solidFill>
                  <a:srgbClr val="474c55"/>
                </a:solidFill>
                <a:latin typeface="Arial"/>
                <a:ea typeface="Arial"/>
              </a:rPr>
              <a:t>Dog is given a default no-arg constructor. The default constructor will call super().</a:t>
            </a:r>
            <a:endParaRPr b="0" lang="en-US" sz="1750" spc="-1" strike="noStrike">
              <a:solidFill>
                <a:srgbClr val="000000"/>
              </a:solidFill>
              <a:latin typeface="Arial"/>
            </a:endParaRPr>
          </a:p>
          <a:p>
            <a:pPr marL="343080" indent="-342720">
              <a:lnSpc>
                <a:spcPct val="80000"/>
              </a:lnSpc>
              <a:spcBef>
                <a:spcPts val="349"/>
              </a:spcBef>
              <a:buClr>
                <a:srgbClr val="f36a25"/>
              </a:buClr>
              <a:buFont typeface="Arial"/>
              <a:buChar char="•"/>
              <a:tabLst>
                <a:tab algn="l" pos="0"/>
              </a:tabLst>
            </a:pPr>
            <a:r>
              <a:rPr b="0" lang="en-US" sz="1750" spc="-1" strike="noStrike">
                <a:solidFill>
                  <a:srgbClr val="474c55"/>
                </a:solidFill>
                <a:latin typeface="Arial"/>
                <a:ea typeface="Arial"/>
              </a:rPr>
              <a:t>super() is undefined, because no no-arg constructor exists for Animal</a:t>
            </a:r>
            <a:endParaRPr b="0" lang="en-US" sz="1750" spc="-1" strike="noStrike">
              <a:solidFill>
                <a:srgbClr val="000000"/>
              </a:solidFill>
              <a:latin typeface="Arial"/>
            </a:endParaRPr>
          </a:p>
          <a:p>
            <a:pPr marL="343080" indent="-231480">
              <a:lnSpc>
                <a:spcPct val="80000"/>
              </a:lnSpc>
              <a:spcBef>
                <a:spcPts val="349"/>
              </a:spcBef>
              <a:tabLst>
                <a:tab algn="l" pos="0"/>
              </a:tabLst>
            </a:pPr>
            <a:endParaRPr b="0" lang="en-US" sz="1750" spc="-1" strike="noStrike">
              <a:solidFill>
                <a:srgbClr val="000000"/>
              </a:solidFill>
              <a:latin typeface="Arial"/>
            </a:endParaRPr>
          </a:p>
        </p:txBody>
      </p:sp>
      <p:sp>
        <p:nvSpPr>
          <p:cNvPr id="323"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A831B740-712D-4783-928A-2735D2D03885}" type="slidenum">
              <a:rPr b="0" lang="en-US" sz="1200" spc="-1" strike="noStrike">
                <a:solidFill>
                  <a:srgbClr val="a0a1a0"/>
                </a:solidFill>
                <a:latin typeface="Arial"/>
                <a:ea typeface="Arial"/>
              </a:rPr>
              <a:t>9</a:t>
            </a:fld>
            <a:endParaRPr b="0" lang="en-US" sz="1200" spc="-1" strike="noStrike">
              <a:latin typeface="Times New Roman"/>
            </a:endParaRPr>
          </a:p>
        </p:txBody>
      </p:sp>
      <p:sp>
        <p:nvSpPr>
          <p:cNvPr id="324" name="CustomShape 4"/>
          <p:cNvSpPr/>
          <p:nvPr/>
        </p:nvSpPr>
        <p:spPr>
          <a:xfrm>
            <a:off x="738000" y="1354680"/>
            <a:ext cx="5753880" cy="1645560"/>
          </a:xfrm>
          <a:prstGeom prst="rect">
            <a:avLst/>
          </a:prstGeom>
          <a:gradFill rotWithShape="0">
            <a:gsLst>
              <a:gs pos="0">
                <a:srgbClr val="e0e3e0"/>
              </a:gs>
              <a:gs pos="100000">
                <a:srgbClr val="f3f3f3"/>
              </a:gs>
            </a:gsLst>
            <a:lin ang="16200000"/>
          </a:gradFill>
          <a:ln>
            <a:solidFill>
              <a:srgbClr val="9c9d9c"/>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noAutofit/>
          </a:bodyPr>
          <a:p>
            <a:pPr>
              <a:lnSpc>
                <a:spcPct val="80000"/>
              </a:lnSpc>
            </a:pPr>
            <a:r>
              <a:rPr b="0" lang="en-US" sz="1400" spc="-1" strike="noStrike">
                <a:solidFill>
                  <a:srgbClr val="000000"/>
                </a:solidFill>
                <a:latin typeface="Courier New"/>
                <a:ea typeface="Courier New"/>
              </a:rPr>
              <a:t>public class Animal {</a:t>
            </a:r>
            <a:endParaRPr b="0" lang="en-US" sz="1400" spc="-1" strike="noStrike">
              <a:latin typeface="Arial"/>
            </a:endParaRPr>
          </a:p>
          <a:p>
            <a:pPr>
              <a:lnSpc>
                <a:spcPct val="80000"/>
              </a:lnSpc>
              <a:spcBef>
                <a:spcPts val="349"/>
              </a:spcBef>
            </a:pPr>
            <a:r>
              <a:rPr b="0" lang="en-US" sz="1400" spc="-1" strike="noStrike">
                <a:solidFill>
                  <a:srgbClr val="000000"/>
                </a:solidFill>
                <a:latin typeface="Courier New"/>
                <a:ea typeface="Courier New"/>
              </a:rPr>
              <a:t>    </a:t>
            </a:r>
            <a:r>
              <a:rPr b="0" lang="en-US" sz="1400" spc="-1" strike="noStrike">
                <a:solidFill>
                  <a:srgbClr val="000000"/>
                </a:solidFill>
                <a:latin typeface="Courier New"/>
                <a:ea typeface="Courier New"/>
              </a:rPr>
              <a:t>public Animal(String name) {}</a:t>
            </a:r>
            <a:endParaRPr b="0" lang="en-US" sz="1400" spc="-1" strike="noStrike">
              <a:latin typeface="Arial"/>
            </a:endParaRPr>
          </a:p>
          <a:p>
            <a:pPr>
              <a:lnSpc>
                <a:spcPct val="80000"/>
              </a:lnSpc>
              <a:spcBef>
                <a:spcPts val="349"/>
              </a:spcBef>
            </a:pPr>
            <a:r>
              <a:rPr b="0" lang="en-US" sz="1400" spc="-1" strike="noStrike">
                <a:solidFill>
                  <a:srgbClr val="000000"/>
                </a:solidFill>
                <a:latin typeface="Courier New"/>
                <a:ea typeface="Courier New"/>
              </a:rPr>
              <a:t>}</a:t>
            </a:r>
            <a:endParaRPr b="0" lang="en-US" sz="1400" spc="-1" strike="noStrike">
              <a:latin typeface="Arial"/>
            </a:endParaRPr>
          </a:p>
          <a:p>
            <a:pPr>
              <a:lnSpc>
                <a:spcPct val="80000"/>
              </a:lnSpc>
              <a:spcBef>
                <a:spcPts val="349"/>
              </a:spcBef>
            </a:pPr>
            <a:endParaRPr b="0" lang="en-US" sz="1400" spc="-1" strike="noStrike">
              <a:latin typeface="Arial"/>
            </a:endParaRPr>
          </a:p>
          <a:p>
            <a:pPr>
              <a:lnSpc>
                <a:spcPct val="80000"/>
              </a:lnSpc>
              <a:spcBef>
                <a:spcPts val="349"/>
              </a:spcBef>
            </a:pPr>
            <a:r>
              <a:rPr b="0" lang="en-US" sz="1400" spc="-1" strike="noStrike">
                <a:solidFill>
                  <a:srgbClr val="000000"/>
                </a:solidFill>
                <a:latin typeface="Courier New"/>
                <a:ea typeface="Courier New"/>
              </a:rPr>
              <a:t>public class Dog extends Animal {}</a:t>
            </a:r>
            <a:endParaRPr b="0" lang="en-US" sz="1400" spc="-1" strike="noStrike">
              <a:latin typeface="Arial"/>
            </a:endParaRPr>
          </a:p>
          <a:p>
            <a:pPr algn="ctr">
              <a:lnSpc>
                <a:spcPct val="100000"/>
              </a:lnSpc>
            </a:pPr>
            <a:endParaRPr b="0" lang="en-US" sz="1400" spc="-1" strike="noStrike">
              <a:latin typeface="Arial"/>
            </a:endParaRPr>
          </a:p>
        </p:txBody>
      </p:sp>
      <p:sp>
        <p:nvSpPr>
          <p:cNvPr id="325" name="CustomShape 5"/>
          <p:cNvSpPr/>
          <p:nvPr/>
        </p:nvSpPr>
        <p:spPr>
          <a:xfrm>
            <a:off x="738000" y="4579560"/>
            <a:ext cx="6736680" cy="1851480"/>
          </a:xfrm>
          <a:prstGeom prst="rect">
            <a:avLst/>
          </a:prstGeom>
          <a:gradFill rotWithShape="0">
            <a:gsLst>
              <a:gs pos="0">
                <a:srgbClr val="e0e3e0"/>
              </a:gs>
              <a:gs pos="100000">
                <a:srgbClr val="f3f3f3"/>
              </a:gs>
            </a:gsLst>
            <a:lin ang="16200000"/>
          </a:gradFill>
          <a:ln>
            <a:solidFill>
              <a:srgbClr val="9c9d9c"/>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noAutofit/>
          </a:bodyPr>
          <a:p>
            <a:pPr>
              <a:lnSpc>
                <a:spcPct val="80000"/>
              </a:lnSpc>
              <a:spcBef>
                <a:spcPts val="349"/>
              </a:spcBef>
            </a:pPr>
            <a:r>
              <a:rPr b="0" lang="en-US" sz="1400" spc="-1" strike="noStrike">
                <a:solidFill>
                  <a:srgbClr val="000000"/>
                </a:solidFill>
                <a:latin typeface="Courier New"/>
                <a:ea typeface="Courier New"/>
              </a:rPr>
              <a:t>public class Dog extends Animal {</a:t>
            </a:r>
            <a:br/>
            <a:r>
              <a:rPr b="0" lang="en-US" sz="1400" spc="-1" strike="noStrike">
                <a:solidFill>
                  <a:srgbClr val="000000"/>
                </a:solidFill>
                <a:latin typeface="Courier New"/>
                <a:ea typeface="Courier New"/>
              </a:rPr>
              <a:t>    </a:t>
            </a:r>
            <a:endParaRPr b="0" lang="en-US" sz="1400" spc="-1" strike="noStrike">
              <a:latin typeface="Arial"/>
            </a:endParaRPr>
          </a:p>
          <a:p>
            <a:pPr>
              <a:lnSpc>
                <a:spcPct val="80000"/>
              </a:lnSpc>
              <a:spcBef>
                <a:spcPts val="349"/>
              </a:spcBef>
            </a:pPr>
            <a:r>
              <a:rPr b="0" lang="en-US" sz="1400" spc="-1" strike="noStrike">
                <a:solidFill>
                  <a:srgbClr val="000000"/>
                </a:solidFill>
                <a:latin typeface="Courier New"/>
                <a:ea typeface="Courier New"/>
              </a:rPr>
              <a:t>    </a:t>
            </a:r>
            <a:r>
              <a:rPr b="0" lang="en-US" sz="1400" spc="-1" strike="noStrike">
                <a:solidFill>
                  <a:srgbClr val="000000"/>
                </a:solidFill>
                <a:latin typeface="Courier New"/>
                <a:ea typeface="Courier New"/>
              </a:rPr>
              <a:t>public Dog(String name) {</a:t>
            </a:r>
            <a:endParaRPr b="0" lang="en-US" sz="1400" spc="-1" strike="noStrike">
              <a:latin typeface="Arial"/>
            </a:endParaRPr>
          </a:p>
          <a:p>
            <a:pPr>
              <a:lnSpc>
                <a:spcPct val="80000"/>
              </a:lnSpc>
              <a:spcBef>
                <a:spcPts val="349"/>
              </a:spcBef>
            </a:pPr>
            <a:r>
              <a:rPr b="0" lang="en-US" sz="1400" spc="-1" strike="noStrike">
                <a:solidFill>
                  <a:srgbClr val="000000"/>
                </a:solidFill>
                <a:latin typeface="Courier New"/>
                <a:ea typeface="Courier New"/>
              </a:rPr>
              <a:t>	</a:t>
            </a:r>
            <a:r>
              <a:rPr b="0" lang="en-US" sz="1400" spc="-1" strike="noStrike">
                <a:solidFill>
                  <a:srgbClr val="000000"/>
                </a:solidFill>
                <a:latin typeface="Courier New"/>
                <a:ea typeface="Courier New"/>
              </a:rPr>
              <a:t>super(name); // calls Animal(String)</a:t>
            </a:r>
            <a:endParaRPr b="0" lang="en-US" sz="1400" spc="-1" strike="noStrike">
              <a:latin typeface="Arial"/>
            </a:endParaRPr>
          </a:p>
          <a:p>
            <a:pPr>
              <a:lnSpc>
                <a:spcPct val="80000"/>
              </a:lnSpc>
              <a:spcBef>
                <a:spcPts val="349"/>
              </a:spcBef>
            </a:pPr>
            <a:r>
              <a:rPr b="0" lang="en-US" sz="1400" spc="-1" strike="noStrike">
                <a:solidFill>
                  <a:srgbClr val="000000"/>
                </a:solidFill>
                <a:latin typeface="Courier New"/>
                <a:ea typeface="Courier New"/>
              </a:rPr>
              <a:t>    </a:t>
            </a:r>
            <a:r>
              <a:rPr b="0" lang="en-US" sz="1400" spc="-1" strike="noStrike">
                <a:solidFill>
                  <a:srgbClr val="000000"/>
                </a:solidFill>
                <a:latin typeface="Courier New"/>
                <a:ea typeface="Courier New"/>
              </a:rPr>
              <a:t>}</a:t>
            </a:r>
            <a:endParaRPr b="0" lang="en-US" sz="1400" spc="-1" strike="noStrike">
              <a:latin typeface="Arial"/>
            </a:endParaRPr>
          </a:p>
          <a:p>
            <a:pPr>
              <a:lnSpc>
                <a:spcPct val="80000"/>
              </a:lnSpc>
              <a:spcBef>
                <a:spcPts val="349"/>
              </a:spcBef>
            </a:pPr>
            <a:r>
              <a:rPr b="0" lang="en-US" sz="1400" spc="-1" strike="noStrike">
                <a:solidFill>
                  <a:srgbClr val="000000"/>
                </a:solidFill>
                <a:latin typeface="Courier New"/>
                <a:ea typeface="Courier New"/>
              </a:rPr>
              <a:t>    </a:t>
            </a:r>
            <a:r>
              <a:rPr b="0" lang="en-US" sz="1400" spc="-1" strike="noStrike">
                <a:solidFill>
                  <a:srgbClr val="000000"/>
                </a:solidFill>
                <a:latin typeface="Courier New"/>
                <a:ea typeface="Courier New"/>
              </a:rPr>
              <a:t>// You could also call a constructor in the same class:</a:t>
            </a:r>
            <a:endParaRPr b="0" lang="en-US" sz="1400" spc="-1" strike="noStrike">
              <a:latin typeface="Arial"/>
            </a:endParaRPr>
          </a:p>
          <a:p>
            <a:pPr>
              <a:lnSpc>
                <a:spcPct val="80000"/>
              </a:lnSpc>
              <a:spcBef>
                <a:spcPts val="349"/>
              </a:spcBef>
            </a:pPr>
            <a:r>
              <a:rPr b="0" lang="en-US" sz="1400" spc="-1" strike="noStrike">
                <a:solidFill>
                  <a:srgbClr val="000000"/>
                </a:solidFill>
                <a:latin typeface="Courier New"/>
                <a:ea typeface="Courier New"/>
              </a:rPr>
              <a:t>    </a:t>
            </a:r>
            <a:r>
              <a:rPr b="0" lang="en-US" sz="1400" spc="-1" strike="noStrike">
                <a:solidFill>
                  <a:srgbClr val="000000"/>
                </a:solidFill>
                <a:latin typeface="Courier New"/>
                <a:ea typeface="Courier New"/>
              </a:rPr>
              <a:t>public Dog() { this(“fido”); } // gives a default value</a:t>
            </a:r>
            <a:br/>
            <a:r>
              <a:rPr b="0" lang="en-US" sz="1400" spc="-1" strike="noStrike">
                <a:solidFill>
                  <a:srgbClr val="000000"/>
                </a:solidFill>
                <a:latin typeface="Courier New"/>
                <a:ea typeface="Courier New"/>
              </a:rPr>
              <a:t>}</a:t>
            </a:r>
            <a:endParaRPr b="0" lang="en-US" sz="1400" spc="-1" strike="noStrike">
              <a:latin typeface="Arial"/>
            </a:endParaRPr>
          </a:p>
          <a:p>
            <a:pPr algn="ctr">
              <a:lnSpc>
                <a:spcPct val="100000"/>
              </a:lnSpc>
            </a:pPr>
            <a:endParaRPr b="0" lang="en-US" sz="1400" spc="-1" strike="noStrike">
              <a:latin typeface="Arial"/>
            </a:endParaRPr>
          </a:p>
        </p:txBody>
      </p:sp>
      <p:grpSp>
        <p:nvGrpSpPr>
          <p:cNvPr id="326" name="Group 6"/>
          <p:cNvGrpSpPr/>
          <p:nvPr/>
        </p:nvGrpSpPr>
        <p:grpSpPr>
          <a:xfrm>
            <a:off x="792360" y="2362320"/>
            <a:ext cx="3718080" cy="273960"/>
            <a:chOff x="792360" y="2362320"/>
            <a:chExt cx="3718080" cy="273960"/>
          </a:xfrm>
        </p:grpSpPr>
        <p:sp>
          <p:nvSpPr>
            <p:cNvPr id="327" name="CustomShape 7"/>
            <p:cNvSpPr/>
            <p:nvPr/>
          </p:nvSpPr>
          <p:spPr>
            <a:xfrm>
              <a:off x="792360" y="2362320"/>
              <a:ext cx="3718080" cy="273960"/>
            </a:xfrm>
            <a:prstGeom prst="roundRect">
              <a:avLst>
                <a:gd name="adj" fmla="val 16667"/>
              </a:avLst>
            </a:prstGeom>
            <a:solidFill>
              <a:schemeClr val="accent1">
                <a:alpha val="11000"/>
              </a:schemeClr>
            </a:solidFill>
            <a:ln>
              <a:round/>
            </a:ln>
          </p:spPr>
          <p:style>
            <a:lnRef idx="2">
              <a:schemeClr val="accent1">
                <a:shade val="50000"/>
              </a:schemeClr>
            </a:lnRef>
            <a:fillRef idx="1">
              <a:schemeClr val="accent1"/>
            </a:fillRef>
            <a:effectRef idx="0">
              <a:schemeClr val="accent1"/>
            </a:effectRef>
            <a:fontRef idx="minor"/>
          </p:style>
        </p:sp>
      </p:grpSp>
    </p:spTree>
  </p:cSld>
  <mc:AlternateContent>
    <mc:Choice Requires="p14">
      <p:transition spd="slow" p14:dur="2000"/>
    </mc:Choice>
    <mc:Fallback>
      <p:transition spd="slow"/>
    </mc:Fallback>
  </mc:AlternateContent>
  <p:timing>
    <p:tnLst>
      <p:par>
        <p:cTn id="487" dur="indefinite" restart="never" nodeType="tmRoot">
          <p:childTnLst>
            <p:seq>
              <p:cTn id="488" dur="indefinite" nodeType="mainSeq">
                <p:childTnLst>
                  <p:par>
                    <p:cTn id="489" fill="hold">
                      <p:stCondLst>
                        <p:cond delay="indefinite"/>
                      </p:stCondLst>
                      <p:childTnLst>
                        <p:par>
                          <p:cTn id="490" fill="hold">
                            <p:stCondLst>
                              <p:cond delay="0"/>
                            </p:stCondLst>
                            <p:childTnLst>
                              <p:par>
                                <p:cTn id="491" nodeType="clickEffect" fill="hold" presetClass="entr" presetID="1">
                                  <p:stCondLst>
                                    <p:cond delay="0"/>
                                  </p:stCondLst>
                                  <p:childTnLst>
                                    <p:set>
                                      <p:cBhvr>
                                        <p:cTn id="492" dur="1" fill="hold">
                                          <p:stCondLst>
                                            <p:cond delay="0"/>
                                          </p:stCondLst>
                                        </p:cTn>
                                        <p:tgtEl>
                                          <p:spTgt spid="324"/>
                                        </p:tgtEl>
                                        <p:attrNameLst>
                                          <p:attrName>style.visibility</p:attrName>
                                        </p:attrNameLst>
                                      </p:cBhvr>
                                      <p:to>
                                        <p:strVal val="visible"/>
                                      </p:to>
                                    </p:set>
                                  </p:childTnLst>
                                </p:cTn>
                              </p:par>
                            </p:childTnLst>
                          </p:cTn>
                        </p:par>
                      </p:childTnLst>
                    </p:cTn>
                  </p:par>
                  <p:par>
                    <p:cTn id="493" fill="hold">
                      <p:stCondLst>
                        <p:cond delay="indefinite"/>
                      </p:stCondLst>
                      <p:childTnLst>
                        <p:par>
                          <p:cTn id="494" fill="hold">
                            <p:stCondLst>
                              <p:cond delay="0"/>
                            </p:stCondLst>
                            <p:childTnLst>
                              <p:par>
                                <p:cTn id="495" nodeType="clickEffect" fill="hold" presetClass="entr" presetID="1">
                                  <p:stCondLst>
                                    <p:cond delay="0"/>
                                  </p:stCondLst>
                                  <p:childTnLst>
                                    <p:set>
                                      <p:cBhvr>
                                        <p:cTn id="496" dur="1" fill="hold">
                                          <p:stCondLst>
                                            <p:cond delay="0"/>
                                          </p:stCondLst>
                                        </p:cTn>
                                        <p:tgtEl>
                                          <p:spTgt spid="322">
                                            <p:txEl>
                                              <p:pRg st="1" end="1"/>
                                            </p:txEl>
                                          </p:spTgt>
                                        </p:tgtEl>
                                        <p:attrNameLst>
                                          <p:attrName>style.visibility</p:attrName>
                                        </p:attrNameLst>
                                      </p:cBhvr>
                                      <p:to>
                                        <p:strVal val="visible"/>
                                      </p:to>
                                    </p:set>
                                  </p:childTnLst>
                                </p:cTn>
                              </p:par>
                            </p:childTnLst>
                          </p:cTn>
                        </p:par>
                      </p:childTnLst>
                    </p:cTn>
                  </p:par>
                  <p:par>
                    <p:cTn id="497" fill="hold">
                      <p:stCondLst>
                        <p:cond delay="indefinite"/>
                      </p:stCondLst>
                      <p:childTnLst>
                        <p:par>
                          <p:cTn id="498" fill="hold">
                            <p:stCondLst>
                              <p:cond delay="0"/>
                            </p:stCondLst>
                            <p:childTnLst>
                              <p:par>
                                <p:cTn id="499" nodeType="clickEffect" fill="hold" presetClass="entr" presetID="1">
                                  <p:stCondLst>
                                    <p:cond delay="0"/>
                                  </p:stCondLst>
                                  <p:childTnLst>
                                    <p:set>
                                      <p:cBhvr>
                                        <p:cTn id="500" dur="1" fill="hold">
                                          <p:stCondLst>
                                            <p:cond delay="0"/>
                                          </p:stCondLst>
                                        </p:cTn>
                                        <p:tgtEl>
                                          <p:spTgt spid="322">
                                            <p:txEl>
                                              <p:pRg st="2" end="2"/>
                                            </p:txEl>
                                          </p:spTgt>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1">
                                  <p:stCondLst>
                                    <p:cond delay="0"/>
                                  </p:stCondLst>
                                  <p:childTnLst>
                                    <p:set>
                                      <p:cBhvr>
                                        <p:cTn id="504" dur="1" fill="hold">
                                          <p:stCondLst>
                                            <p:cond delay="0"/>
                                          </p:stCondLst>
                                        </p:cTn>
                                        <p:tgtEl>
                                          <p:spTgt spid="322">
                                            <p:txEl>
                                              <p:pRg st="3" end="3"/>
                                            </p:txEl>
                                          </p:spTgt>
                                        </p:tgtEl>
                                        <p:attrNameLst>
                                          <p:attrName>style.visibility</p:attrName>
                                        </p:attrNameLst>
                                      </p:cBhvr>
                                      <p:to>
                                        <p:strVal val="visible"/>
                                      </p:to>
                                    </p:set>
                                  </p:childTnLst>
                                </p:cTn>
                              </p:par>
                            </p:childTnLst>
                          </p:cTn>
                        </p:par>
                      </p:childTnLst>
                    </p:cTn>
                  </p:par>
                  <p:par>
                    <p:cTn id="505" fill="hold">
                      <p:stCondLst>
                        <p:cond delay="indefinite"/>
                      </p:stCondLst>
                      <p:childTnLst>
                        <p:par>
                          <p:cTn id="506" fill="hold">
                            <p:stCondLst>
                              <p:cond delay="0"/>
                            </p:stCondLst>
                            <p:childTnLst>
                              <p:par>
                                <p:cTn id="507" nodeType="clickEffect" fill="hold" presetClass="entr" presetID="1">
                                  <p:stCondLst>
                                    <p:cond delay="0"/>
                                  </p:stCondLst>
                                  <p:childTnLst>
                                    <p:set>
                                      <p:cBhvr>
                                        <p:cTn id="508" dur="1" fill="hold">
                                          <p:stCondLst>
                                            <p:cond delay="0"/>
                                          </p:stCondLst>
                                        </p:cTn>
                                        <p:tgtEl>
                                          <p:spTgt spid="326"/>
                                        </p:tgtEl>
                                        <p:attrNameLst>
                                          <p:attrName>style.visibility</p:attrName>
                                        </p:attrNameLst>
                                      </p:cBhvr>
                                      <p:to>
                                        <p:strVal val="visible"/>
                                      </p:to>
                                    </p:set>
                                  </p:childTnLst>
                                </p:cTn>
                              </p:par>
                            </p:childTnLst>
                          </p:cTn>
                        </p:par>
                      </p:childTnLst>
                    </p:cTn>
                  </p:par>
                  <p:par>
                    <p:cTn id="509" fill="hold">
                      <p:stCondLst>
                        <p:cond delay="indefinite"/>
                      </p:stCondLst>
                      <p:childTnLst>
                        <p:par>
                          <p:cTn id="510" fill="hold">
                            <p:stCondLst>
                              <p:cond delay="0"/>
                            </p:stCondLst>
                            <p:childTnLst>
                              <p:par>
                                <p:cTn id="511" nodeType="clickEffect" fill="hold" presetClass="entr" presetID="1">
                                  <p:stCondLst>
                                    <p:cond delay="0"/>
                                  </p:stCondLst>
                                  <p:childTnLst>
                                    <p:set>
                                      <p:cBhvr>
                                        <p:cTn id="512" dur="1" fill="hold">
                                          <p:stCondLst>
                                            <p:cond delay="0"/>
                                          </p:stCondLst>
                                        </p:cTn>
                                        <p:tgtEl>
                                          <p:spTgt spid="325"/>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nodeType="clickEffect" fill="hold" presetClass="entr" presetID="1">
                                  <p:stCondLst>
                                    <p:cond delay="0"/>
                                  </p:stCondLst>
                                  <p:childTnLst>
                                    <p:set>
                                      <p:cBhvr>
                                        <p:cTn id="516" dur="1" fill="hold">
                                          <p:stCondLst>
                                            <p:cond delay="0"/>
                                          </p:stCondLst>
                                        </p:cTn>
                                        <p:tgtEl>
                                          <p:spTgt spid="325">
                                            <p:txEl>
                                              <p:pRg st="0" end="0"/>
                                            </p:txEl>
                                          </p:spTgt>
                                        </p:tgtEl>
                                        <p:attrNameLst>
                                          <p:attrName>style.visibility</p:attrName>
                                        </p:attrNameLst>
                                      </p:cBhvr>
                                      <p:to>
                                        <p:strVal val="visible"/>
                                      </p:to>
                                    </p:set>
                                  </p:childTnLst>
                                </p:cTn>
                              </p:par>
                            </p:childTnLst>
                          </p:cTn>
                        </p:par>
                      </p:childTnLst>
                    </p:cTn>
                  </p:par>
                  <p:par>
                    <p:cTn id="517" fill="hold">
                      <p:stCondLst>
                        <p:cond delay="indefinite"/>
                      </p:stCondLst>
                      <p:childTnLst>
                        <p:par>
                          <p:cTn id="518" fill="hold">
                            <p:stCondLst>
                              <p:cond delay="0"/>
                            </p:stCondLst>
                            <p:childTnLst>
                              <p:par>
                                <p:cTn id="519" nodeType="clickEffect" fill="hold" presetClass="entr" presetID="1">
                                  <p:stCondLst>
                                    <p:cond delay="0"/>
                                  </p:stCondLst>
                                  <p:childTnLst>
                                    <p:set>
                                      <p:cBhvr>
                                        <p:cTn id="520" dur="1" fill="hold">
                                          <p:stCondLst>
                                            <p:cond delay="0"/>
                                          </p:stCondLst>
                                        </p:cTn>
                                        <p:tgtEl>
                                          <p:spTgt spid="325">
                                            <p:txEl>
                                              <p:pRg st="1" end="1"/>
                                            </p:txEl>
                                          </p:spTgt>
                                        </p:tgtEl>
                                        <p:attrNameLst>
                                          <p:attrName>style.visibility</p:attrName>
                                        </p:attrNameLst>
                                      </p:cBhvr>
                                      <p:to>
                                        <p:strVal val="visible"/>
                                      </p:to>
                                    </p:set>
                                  </p:childTnLst>
                                </p:cTn>
                              </p:par>
                            </p:childTnLst>
                          </p:cTn>
                        </p:par>
                      </p:childTnLst>
                    </p:cTn>
                  </p:par>
                  <p:par>
                    <p:cTn id="521" fill="hold">
                      <p:stCondLst>
                        <p:cond delay="indefinite"/>
                      </p:stCondLst>
                      <p:childTnLst>
                        <p:par>
                          <p:cTn id="522" fill="hold">
                            <p:stCondLst>
                              <p:cond delay="0"/>
                            </p:stCondLst>
                            <p:childTnLst>
                              <p:par>
                                <p:cTn id="523" nodeType="clickEffect" fill="hold" presetClass="entr" presetID="1">
                                  <p:stCondLst>
                                    <p:cond delay="0"/>
                                  </p:stCondLst>
                                  <p:iterate type="lt">
                                    <p:tmAbs val="0"/>
                                  </p:iterate>
                                  <p:childTnLst>
                                    <p:set>
                                      <p:cBhvr>
                                        <p:cTn id="524" dur="1" fill="hold">
                                          <p:stCondLst>
                                            <p:cond delay="0"/>
                                          </p:stCondLst>
                                        </p:cTn>
                                        <p:tgtEl>
                                          <p:spTgt spid="325">
                                            <p:txEl>
                                              <p:pRg st="2" end="2"/>
                                            </p:txEl>
                                          </p:spTgt>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nodeType="clickEffect" fill="hold" presetClass="entr" presetID="1">
                                  <p:stCondLst>
                                    <p:cond delay="0"/>
                                  </p:stCondLst>
                                  <p:childTnLst>
                                    <p:set>
                                      <p:cBhvr>
                                        <p:cTn id="528" dur="1" fill="hold">
                                          <p:stCondLst>
                                            <p:cond delay="0"/>
                                          </p:stCondLst>
                                        </p:cTn>
                                        <p:tgtEl>
                                          <p:spTgt spid="325">
                                            <p:txEl>
                                              <p:pRg st="3" end="3"/>
                                            </p:txEl>
                                          </p:spTgt>
                                        </p:tgtEl>
                                        <p:attrNameLst>
                                          <p:attrName>style.visibility</p:attrName>
                                        </p:attrNameLst>
                                      </p:cBhvr>
                                      <p:to>
                                        <p:strVal val="visible"/>
                                      </p:to>
                                    </p:set>
                                  </p:childTnLst>
                                </p:cTn>
                              </p:par>
                              <p:par>
                                <p:cTn id="529" nodeType="withEffect" fill="hold" presetClass="entr" presetID="1">
                                  <p:stCondLst>
                                    <p:cond delay="0"/>
                                  </p:stCondLst>
                                  <p:childTnLst>
                                    <p:set>
                                      <p:cBhvr>
                                        <p:cTn id="530" dur="1" fill="hold">
                                          <p:stCondLst>
                                            <p:cond delay="0"/>
                                          </p:stCondLst>
                                        </p:cTn>
                                        <p:tgtEl>
                                          <p:spTgt spid="325">
                                            <p:txEl>
                                              <p:pRg st="4" end="4"/>
                                            </p:txEl>
                                          </p:spTgt>
                                        </p:tgtEl>
                                        <p:attrNameLst>
                                          <p:attrName>style.visibility</p:attrName>
                                        </p:attrNameLst>
                                      </p:cBhvr>
                                      <p:to>
                                        <p:strVal val="visible"/>
                                      </p:to>
                                    </p:set>
                                  </p:childTnLst>
                                </p:cTn>
                              </p:par>
                              <p:par>
                                <p:cTn id="531" nodeType="withEffect" fill="hold" presetClass="entr" presetID="1">
                                  <p:stCondLst>
                                    <p:cond delay="0"/>
                                  </p:stCondLst>
                                  <p:iterate type="lt">
                                    <p:tmAbs val="0"/>
                                  </p:iterate>
                                  <p:childTnLst>
                                    <p:set>
                                      <p:cBhvr>
                                        <p:cTn id="532" dur="1" fill="hold">
                                          <p:stCondLst>
                                            <p:cond delay="0"/>
                                          </p:stCondLst>
                                        </p:cTn>
                                        <p:tgtEl>
                                          <p:spTgt spid="325">
                                            <p:txEl>
                                              <p:pRg st="5" end="5"/>
                                            </p:txEl>
                                          </p:spTgt>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nodeType="clickEffect" fill="hold" presetClass="emph" presetID="15">
                                  <p:stCondLst>
                                    <p:cond delay="0"/>
                                  </p:stCondLst>
                                  <p:iterate type="lt">
                                    <p:tmAbs val="25"/>
                                  </p:iterate>
                                  <p:childTnLst>
                                    <p:set>
                                      <p:cBhvr>
                                        <p:cTn id="536" dur="indefinite"/>
                                        <p:tgtEl>
                                          <p:spTgt spid="325">
                                            <p:txEl>
                                              <p:pRg st="5" end="5"/>
                                            </p:txEl>
                                          </p:spTgt>
                                        </p:tgtEl>
                                        <p:attrNameLst>
                                          <p:attrName>style.fontWeight</p:attrName>
                                        </p:attrNameLst>
                                      </p:cBhvr>
                                      <p:to>
                                        <p:strVal val="bold"/>
                                      </p:to>
                                    </p:set>
                                  </p:childTnLst>
                                </p:cTn>
                              </p:par>
                            </p:childTnLst>
                          </p:cTn>
                        </p:par>
                      </p:childTnLst>
                    </p:cTn>
                  </p:par>
                  <p:par>
                    <p:cTn id="537" fill="hold">
                      <p:stCondLst>
                        <p:cond delay="indefinite"/>
                      </p:stCondLst>
                      <p:childTnLst>
                        <p:par>
                          <p:cTn id="538" fill="hold">
                            <p:stCondLst>
                              <p:cond delay="0"/>
                            </p:stCondLst>
                            <p:childTnLst>
                              <p:par>
                                <p:cTn id="539" nodeType="clickEffect" fill="hold" presetClass="emph" presetID="15">
                                  <p:stCondLst>
                                    <p:cond delay="0"/>
                                  </p:stCondLst>
                                  <p:iterate type="lt">
                                    <p:tmAbs val="25"/>
                                  </p:iterate>
                                  <p:childTnLst>
                                    <p:set>
                                      <p:cBhvr>
                                        <p:cTn id="540" dur="indefinite"/>
                                        <p:tgtEl>
                                          <p:spTgt spid="325">
                                            <p:txEl>
                                              <p:pRg st="2" end="2"/>
                                            </p:txEl>
                                          </p:spTgt>
                                        </p:tgtEl>
                                        <p:attrNameLst>
                                          <p:attrName>style.fontWeight</p:attrName>
                                        </p:attrNameLst>
                                      </p:cBhvr>
                                      <p:to>
                                        <p:strVal val="bold"/>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Arrays</a:t>
            </a:r>
            <a:endParaRPr b="0" lang="en-US" sz="2400" spc="-1" strike="noStrike">
              <a:solidFill>
                <a:srgbClr val="000000"/>
              </a:solidFill>
              <a:latin typeface="Arial"/>
            </a:endParaRPr>
          </a:p>
        </p:txBody>
      </p:sp>
      <p:sp>
        <p:nvSpPr>
          <p:cNvPr id="329" name="TextShape 2"/>
          <p:cNvSpPr txBox="1"/>
          <p:nvPr/>
        </p:nvSpPr>
        <p:spPr>
          <a:xfrm>
            <a:off x="380160" y="1481400"/>
            <a:ext cx="8383680" cy="5006520"/>
          </a:xfrm>
          <a:prstGeom prst="rect">
            <a:avLst/>
          </a:prstGeom>
          <a:noFill/>
          <a:ln>
            <a:noFill/>
          </a:ln>
        </p:spPr>
        <p:txBody>
          <a:bodyPr>
            <a:normAutofit fontScale="88000"/>
          </a:bodyPr>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An array is a special type of object that acts as a collection of multiple values.</a:t>
            </a:r>
            <a:endParaRPr b="0" lang="en-US" sz="2800" spc="-1" strike="noStrike">
              <a:solidFill>
                <a:srgbClr val="000000"/>
              </a:solidFill>
              <a:latin typeface="Arial"/>
            </a:endParaRPr>
          </a:p>
          <a:p>
            <a:pPr lvl="1" marL="914400" indent="-380520">
              <a:lnSpc>
                <a:spcPct val="100000"/>
              </a:lnSpc>
              <a:spcBef>
                <a:spcPts val="479"/>
              </a:spcBef>
              <a:buClr>
                <a:srgbClr val="f36a25"/>
              </a:buClr>
              <a:buFont typeface="Arial"/>
              <a:buChar char="–"/>
            </a:pPr>
            <a:r>
              <a:rPr b="0" lang="en-US" sz="2400" spc="-1" strike="noStrike">
                <a:solidFill>
                  <a:srgbClr val="474c55"/>
                </a:solidFill>
                <a:latin typeface="Arial"/>
                <a:ea typeface="Arial"/>
              </a:rPr>
              <a:t>Pretty useful, since a variable can only hold one value</a:t>
            </a:r>
            <a:endParaRPr b="0" lang="en-US" sz="2400" spc="-1" strike="noStrike">
              <a:solidFill>
                <a:srgbClr val="000000"/>
              </a:solidFill>
              <a:latin typeface="Arial"/>
            </a:endParaRPr>
          </a:p>
          <a:p>
            <a:pPr lvl="1" marL="914400" indent="-380520">
              <a:lnSpc>
                <a:spcPct val="100000"/>
              </a:lnSpc>
              <a:spcBef>
                <a:spcPts val="479"/>
              </a:spcBef>
              <a:buClr>
                <a:srgbClr val="f36a25"/>
              </a:buClr>
              <a:buFont typeface="Arial"/>
              <a:buChar char="–"/>
            </a:pPr>
            <a:r>
              <a:rPr b="0" lang="en-US" sz="2400" spc="-1" strike="noStrike">
                <a:solidFill>
                  <a:srgbClr val="474c55"/>
                </a:solidFill>
                <a:latin typeface="Arial"/>
                <a:ea typeface="Arial"/>
              </a:rPr>
              <a:t>A variable can hold an array, the array holds multiple values</a:t>
            </a:r>
            <a:endParaRPr b="0" lang="en-US" sz="2400" spc="-1" strike="noStrike">
              <a:solidFill>
                <a:srgbClr val="000000"/>
              </a:solidFill>
              <a:latin typeface="Arial"/>
            </a:endParaRPr>
          </a:p>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Arrays are distinguished with square brackets [ ].</a:t>
            </a:r>
            <a:endParaRPr b="0" lang="en-US" sz="2800" spc="-1" strike="noStrike">
              <a:solidFill>
                <a:srgbClr val="000000"/>
              </a:solidFill>
              <a:latin typeface="Arial"/>
            </a:endParaRPr>
          </a:p>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Arrays use special areas of memory on the heap reserved for a designated number of elements. This means that the size of Arrays in java are fixed when the array is created.</a:t>
            </a:r>
            <a:endParaRPr b="0" lang="en-US" sz="2800" spc="-1" strike="noStrike">
              <a:solidFill>
                <a:srgbClr val="000000"/>
              </a:solidFill>
              <a:latin typeface="Arial"/>
            </a:endParaRPr>
          </a:p>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Note that there are many structures in Java that use Array as a base, such as Strings and various types of collections, like ArrayList. </a:t>
            </a:r>
            <a:endParaRPr b="0" lang="en-US" sz="2800" spc="-1" strike="noStrike">
              <a:solidFill>
                <a:srgbClr val="000000"/>
              </a:solidFill>
              <a:latin typeface="Arial"/>
            </a:endParaRPr>
          </a:p>
          <a:p>
            <a:pPr marL="457200">
              <a:lnSpc>
                <a:spcPct val="100000"/>
              </a:lnSpc>
              <a:spcBef>
                <a:spcPts val="479"/>
              </a:spcBef>
              <a:tabLst>
                <a:tab algn="l" pos="0"/>
              </a:tabLst>
            </a:pPr>
            <a:endParaRPr b="0" lang="en-US" sz="2800" spc="-1" strike="noStrike">
              <a:solidFill>
                <a:srgbClr val="000000"/>
              </a:solidFill>
              <a:latin typeface="Arial"/>
            </a:endParaRPr>
          </a:p>
        </p:txBody>
      </p:sp>
      <p:sp>
        <p:nvSpPr>
          <p:cNvPr id="330"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BD8A73CA-6A0D-470A-9693-EBB22BEFB9B7}" type="slidenum">
              <a:rPr b="0" lang="en-US" sz="1200" spc="-1" strike="noStrike">
                <a:solidFill>
                  <a:srgbClr val="a0a1a0"/>
                </a:solidFill>
                <a:latin typeface="Arial"/>
                <a:ea typeface="Arial"/>
              </a:rPr>
              <a:t>23</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Creating Arrays</a:t>
            </a:r>
            <a:endParaRPr b="0" lang="en-US" sz="2400" spc="-1" strike="noStrike">
              <a:solidFill>
                <a:srgbClr val="000000"/>
              </a:solidFill>
              <a:latin typeface="Arial"/>
            </a:endParaRPr>
          </a:p>
        </p:txBody>
      </p:sp>
      <p:sp>
        <p:nvSpPr>
          <p:cNvPr id="332" name="TextShape 2"/>
          <p:cNvSpPr txBox="1"/>
          <p:nvPr/>
        </p:nvSpPr>
        <p:spPr>
          <a:xfrm>
            <a:off x="380160" y="1481400"/>
            <a:ext cx="8383680" cy="4525560"/>
          </a:xfrm>
          <a:prstGeom prst="rect">
            <a:avLst/>
          </a:prstGeom>
          <a:noFill/>
          <a:ln>
            <a:noFill/>
          </a:ln>
        </p:spPr>
        <p:txBody>
          <a:bodyPr>
            <a:normAutofit fontScale="70000"/>
          </a:bodyPr>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The most common way of creating arrays uses the new keyword to specify the size and datatype of an array, but not the data therein. It looks like this:</a:t>
            </a:r>
            <a:endParaRPr b="0" lang="en-US" sz="2800" spc="-1" strike="noStrike">
              <a:solidFill>
                <a:srgbClr val="000000"/>
              </a:solidFill>
              <a:latin typeface="Arial"/>
            </a:endParaRPr>
          </a:p>
          <a:p>
            <a:pPr lvl="1" marL="914400" indent="-380520">
              <a:lnSpc>
                <a:spcPct val="100000"/>
              </a:lnSpc>
              <a:spcBef>
                <a:spcPts val="479"/>
              </a:spcBef>
              <a:buClr>
                <a:srgbClr val="f36a25"/>
              </a:buClr>
              <a:buFont typeface="Arial"/>
              <a:buChar char="–"/>
            </a:pPr>
            <a:r>
              <a:rPr b="0" lang="en-US" sz="2400" spc="-1" strike="noStrike">
                <a:solidFill>
                  <a:srgbClr val="474c55"/>
                </a:solidFill>
                <a:latin typeface="Courier New"/>
                <a:ea typeface="Arial"/>
              </a:rPr>
              <a:t>int[] numbers = new int[3]; </a:t>
            </a:r>
            <a:r>
              <a:rPr b="0" lang="en-US" sz="2400" spc="-1" strike="noStrike">
                <a:solidFill>
                  <a:srgbClr val="474c55"/>
                </a:solidFill>
                <a:latin typeface="Arial"/>
                <a:ea typeface="Arial"/>
              </a:rPr>
              <a:t>// An array of 3 ints</a:t>
            </a:r>
            <a:endParaRPr b="0" lang="en-US" sz="2400" spc="-1" strike="noStrike">
              <a:solidFill>
                <a:srgbClr val="000000"/>
              </a:solidFill>
              <a:latin typeface="Arial"/>
            </a:endParaRPr>
          </a:p>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Alternatively, you can assign an array directly using curly braces { }:</a:t>
            </a:r>
            <a:endParaRPr b="0" lang="en-US" sz="2800" spc="-1" strike="noStrike">
              <a:solidFill>
                <a:srgbClr val="000000"/>
              </a:solidFill>
              <a:latin typeface="Arial"/>
            </a:endParaRPr>
          </a:p>
          <a:p>
            <a:pPr lvl="1" marL="914400" indent="-380520">
              <a:lnSpc>
                <a:spcPct val="100000"/>
              </a:lnSpc>
              <a:spcBef>
                <a:spcPts val="479"/>
              </a:spcBef>
              <a:buClr>
                <a:srgbClr val="f36a25"/>
              </a:buClr>
              <a:buFont typeface="Arial"/>
              <a:buChar char="–"/>
            </a:pPr>
            <a:r>
              <a:rPr b="0" lang="en-US" sz="2400" spc="-1" strike="noStrike">
                <a:solidFill>
                  <a:srgbClr val="474c55"/>
                </a:solidFill>
                <a:latin typeface="Courier New"/>
                <a:ea typeface="Arial"/>
              </a:rPr>
              <a:t>int[] numbers = new int[] {2, 4, 6}</a:t>
            </a:r>
            <a:r>
              <a:rPr b="0" lang="en-US" sz="2400" spc="-1" strike="noStrike">
                <a:solidFill>
                  <a:srgbClr val="474c55"/>
                </a:solidFill>
                <a:latin typeface="Arial"/>
                <a:ea typeface="Arial"/>
              </a:rPr>
              <a:t>;</a:t>
            </a:r>
            <a:endParaRPr b="0" lang="en-US" sz="2400" spc="-1" strike="noStrike">
              <a:solidFill>
                <a:srgbClr val="000000"/>
              </a:solidFill>
              <a:latin typeface="Arial"/>
            </a:endParaRPr>
          </a:p>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It is also possible to create and assign an array without specifying the datatype of size explicitly. This is called an Anonymous Array:</a:t>
            </a:r>
            <a:endParaRPr b="0" lang="en-US" sz="2800" spc="-1" strike="noStrike">
              <a:solidFill>
                <a:srgbClr val="000000"/>
              </a:solidFill>
              <a:latin typeface="Arial"/>
            </a:endParaRPr>
          </a:p>
          <a:p>
            <a:pPr lvl="1" marL="914400" indent="-380520">
              <a:lnSpc>
                <a:spcPct val="100000"/>
              </a:lnSpc>
              <a:spcBef>
                <a:spcPts val="479"/>
              </a:spcBef>
              <a:buClr>
                <a:srgbClr val="f36a25"/>
              </a:buClr>
              <a:buFont typeface="Arial"/>
              <a:buChar char="–"/>
            </a:pPr>
            <a:r>
              <a:rPr b="0" lang="en-US" sz="2400" spc="-1" strike="noStrike">
                <a:solidFill>
                  <a:srgbClr val="474c55"/>
                </a:solidFill>
                <a:latin typeface="Courier New"/>
                <a:ea typeface="Arial"/>
              </a:rPr>
              <a:t>int[] numbers = {2, 4, 6}</a:t>
            </a:r>
            <a:r>
              <a:rPr b="0" lang="en-US" sz="2400" spc="-1" strike="noStrike">
                <a:solidFill>
                  <a:srgbClr val="474c55"/>
                </a:solidFill>
                <a:latin typeface="Arial"/>
                <a:ea typeface="Arial"/>
              </a:rPr>
              <a:t>;</a:t>
            </a:r>
            <a:br/>
            <a:r>
              <a:rPr b="0" lang="en-US" sz="1600" spc="-1" strike="noStrike">
                <a:solidFill>
                  <a:srgbClr val="474c55"/>
                </a:solidFill>
                <a:latin typeface="Courier New"/>
                <a:ea typeface="Arial"/>
              </a:rPr>
              <a:t>	</a:t>
            </a:r>
            <a:endParaRPr b="0" lang="en-US" sz="1600" spc="-1" strike="noStrike">
              <a:solidFill>
                <a:srgbClr val="000000"/>
              </a:solidFill>
              <a:latin typeface="Arial"/>
            </a:endParaRPr>
          </a:p>
        </p:txBody>
      </p:sp>
      <p:sp>
        <p:nvSpPr>
          <p:cNvPr id="333"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322DFA84-35CD-4278-8BAC-030BAA70DB89}" type="slidenum">
              <a:rPr b="0" lang="en-US" sz="1200" spc="-1" strike="noStrike">
                <a:solidFill>
                  <a:srgbClr val="a0a1a0"/>
                </a:solidFill>
                <a:latin typeface="Arial"/>
                <a:ea typeface="Arial"/>
              </a:rPr>
              <a:t>24</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Creating Arrays (cont)</a:t>
            </a:r>
            <a:endParaRPr b="0" lang="en-US" sz="2400" spc="-1" strike="noStrike">
              <a:solidFill>
                <a:srgbClr val="000000"/>
              </a:solidFill>
              <a:latin typeface="Arial"/>
            </a:endParaRPr>
          </a:p>
        </p:txBody>
      </p:sp>
      <p:sp>
        <p:nvSpPr>
          <p:cNvPr id="335" name="TextShape 2"/>
          <p:cNvSpPr txBox="1"/>
          <p:nvPr/>
        </p:nvSpPr>
        <p:spPr>
          <a:xfrm>
            <a:off x="380160" y="1481400"/>
            <a:ext cx="8383680" cy="4764240"/>
          </a:xfrm>
          <a:prstGeom prst="rect">
            <a:avLst/>
          </a:prstGeom>
          <a:noFill/>
          <a:ln>
            <a:noFill/>
          </a:ln>
        </p:spPr>
        <p:txBody>
          <a:bodyPr>
            <a:normAutofit/>
          </a:bodyPr>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Although it is most common to see the square brackets immediately after the datatype, you can create an array by placing the square brackets after the datatype, or after the variable name, with or without a space.</a:t>
            </a:r>
            <a:endParaRPr b="0" lang="en-US" sz="2800" spc="-1" strike="noStrike">
              <a:solidFill>
                <a:srgbClr val="000000"/>
              </a:solidFill>
              <a:latin typeface="Arial"/>
            </a:endParaRPr>
          </a:p>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All the following are effectively the same:</a:t>
            </a:r>
            <a:endParaRPr b="0" lang="en-US" sz="2800" spc="-1" strike="noStrike">
              <a:solidFill>
                <a:srgbClr val="000000"/>
              </a:solidFill>
              <a:latin typeface="Arial"/>
            </a:endParaRPr>
          </a:p>
          <a:p>
            <a:pPr lvl="1" marL="914400" indent="-380520">
              <a:lnSpc>
                <a:spcPct val="100000"/>
              </a:lnSpc>
              <a:spcBef>
                <a:spcPts val="479"/>
              </a:spcBef>
              <a:buClr>
                <a:srgbClr val="f36a25"/>
              </a:buClr>
              <a:buFont typeface="Arial"/>
              <a:buChar char="–"/>
            </a:pPr>
            <a:r>
              <a:rPr b="0" lang="en-US" sz="2400" spc="-1" strike="noStrike">
                <a:solidFill>
                  <a:srgbClr val="474c55"/>
                </a:solidFill>
                <a:latin typeface="Courier New"/>
                <a:ea typeface="Arial"/>
              </a:rPr>
              <a:t>int[] numbers;</a:t>
            </a:r>
            <a:endParaRPr b="0" lang="en-US" sz="2400" spc="-1" strike="noStrike">
              <a:solidFill>
                <a:srgbClr val="000000"/>
              </a:solidFill>
              <a:latin typeface="Arial"/>
            </a:endParaRPr>
          </a:p>
          <a:p>
            <a:pPr lvl="1" marL="914400" indent="-380520">
              <a:lnSpc>
                <a:spcPct val="100000"/>
              </a:lnSpc>
              <a:spcBef>
                <a:spcPts val="479"/>
              </a:spcBef>
              <a:buClr>
                <a:srgbClr val="f36a25"/>
              </a:buClr>
              <a:buFont typeface="Arial"/>
              <a:buChar char="–"/>
            </a:pPr>
            <a:r>
              <a:rPr b="0" lang="en-US" sz="2400" spc="-1" strike="noStrike">
                <a:solidFill>
                  <a:srgbClr val="474c55"/>
                </a:solidFill>
                <a:latin typeface="Courier New"/>
                <a:ea typeface="Arial"/>
              </a:rPr>
              <a:t>int [] numbers;</a:t>
            </a:r>
            <a:endParaRPr b="0" lang="en-US" sz="2400" spc="-1" strike="noStrike">
              <a:solidFill>
                <a:srgbClr val="000000"/>
              </a:solidFill>
              <a:latin typeface="Arial"/>
            </a:endParaRPr>
          </a:p>
          <a:p>
            <a:pPr lvl="1" marL="914400" indent="-380520">
              <a:lnSpc>
                <a:spcPct val="100000"/>
              </a:lnSpc>
              <a:spcBef>
                <a:spcPts val="479"/>
              </a:spcBef>
              <a:buClr>
                <a:srgbClr val="f36a25"/>
              </a:buClr>
              <a:buFont typeface="Arial"/>
              <a:buChar char="–"/>
            </a:pPr>
            <a:r>
              <a:rPr b="0" lang="en-US" sz="2400" spc="-1" strike="noStrike">
                <a:solidFill>
                  <a:srgbClr val="474c55"/>
                </a:solidFill>
                <a:latin typeface="Courier New"/>
                <a:ea typeface="Arial"/>
              </a:rPr>
              <a:t>int numbers[];</a:t>
            </a:r>
            <a:endParaRPr b="0" lang="en-US" sz="2400" spc="-1" strike="noStrike">
              <a:solidFill>
                <a:srgbClr val="000000"/>
              </a:solidFill>
              <a:latin typeface="Arial"/>
            </a:endParaRPr>
          </a:p>
          <a:p>
            <a:pPr lvl="1" marL="914400" indent="-380520">
              <a:lnSpc>
                <a:spcPct val="100000"/>
              </a:lnSpc>
              <a:spcBef>
                <a:spcPts val="479"/>
              </a:spcBef>
              <a:buClr>
                <a:srgbClr val="f36a25"/>
              </a:buClr>
              <a:buFont typeface="Arial"/>
              <a:buChar char="–"/>
            </a:pPr>
            <a:r>
              <a:rPr b="0" lang="en-US" sz="2400" spc="-1" strike="noStrike">
                <a:solidFill>
                  <a:srgbClr val="474c55"/>
                </a:solidFill>
                <a:latin typeface="Courier New"/>
                <a:ea typeface="Arial"/>
              </a:rPr>
              <a:t>int numbers [];</a:t>
            </a:r>
            <a:endParaRPr b="0" lang="en-US" sz="2400" spc="-1" strike="noStrike">
              <a:solidFill>
                <a:srgbClr val="000000"/>
              </a:solidFill>
              <a:latin typeface="Arial"/>
            </a:endParaRPr>
          </a:p>
        </p:txBody>
      </p:sp>
      <p:sp>
        <p:nvSpPr>
          <p:cNvPr id="336"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C86DEDF1-8AEB-4D59-89ED-3FE17D551308}" type="slidenum">
              <a:rPr b="0" lang="en-US" sz="1200" spc="-1" strike="noStrike">
                <a:solidFill>
                  <a:srgbClr val="a0a1a0"/>
                </a:solidFill>
                <a:latin typeface="Arial"/>
                <a:ea typeface="Arial"/>
              </a:rPr>
              <a:t>25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Array Indexes</a:t>
            </a:r>
            <a:endParaRPr b="0" lang="en-US" sz="2400" spc="-1" strike="noStrike">
              <a:solidFill>
                <a:srgbClr val="000000"/>
              </a:solidFill>
              <a:latin typeface="Arial"/>
            </a:endParaRPr>
          </a:p>
        </p:txBody>
      </p:sp>
      <p:sp>
        <p:nvSpPr>
          <p:cNvPr id="338" name="TextShape 2"/>
          <p:cNvSpPr txBox="1"/>
          <p:nvPr/>
        </p:nvSpPr>
        <p:spPr>
          <a:xfrm>
            <a:off x="380160" y="1481400"/>
            <a:ext cx="8383680" cy="4525560"/>
          </a:xfrm>
          <a:prstGeom prst="rect">
            <a:avLst/>
          </a:prstGeom>
          <a:noFill/>
          <a:ln>
            <a:noFill/>
          </a:ln>
        </p:spPr>
        <p:txBody>
          <a:bodyPr>
            <a:normAutofit/>
          </a:bodyPr>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The values stored in an array are accessed by their position, called an </a:t>
            </a:r>
            <a:r>
              <a:rPr b="0" i="1" lang="en-US" sz="2800" spc="-1" strike="noStrike">
                <a:solidFill>
                  <a:srgbClr val="474c55"/>
                </a:solidFill>
                <a:latin typeface="Arial"/>
                <a:ea typeface="Arial"/>
              </a:rPr>
              <a:t>index</a:t>
            </a:r>
            <a:r>
              <a:rPr b="0" lang="en-US" sz="2800" spc="-1" strike="noStrike">
                <a:solidFill>
                  <a:srgbClr val="474c55"/>
                </a:solidFill>
                <a:latin typeface="Arial"/>
                <a:ea typeface="Arial"/>
              </a:rPr>
              <a:t>. Index numbering starts at 0 in Java.</a:t>
            </a:r>
            <a:endParaRPr b="0" lang="en-US" sz="2800" spc="-1" strike="noStrike">
              <a:solidFill>
                <a:srgbClr val="000000"/>
              </a:solidFill>
              <a:latin typeface="Arial"/>
            </a:endParaRPr>
          </a:p>
          <a:p>
            <a:pPr>
              <a:lnSpc>
                <a:spcPct val="100000"/>
              </a:lnSpc>
              <a:spcBef>
                <a:spcPts val="561"/>
              </a:spcBef>
              <a:tabLst>
                <a:tab algn="l" pos="0"/>
              </a:tabLst>
            </a:pPr>
            <a:r>
              <a:rPr b="0" lang="en-US" sz="2800" spc="-1" strike="noStrike">
                <a:solidFill>
                  <a:srgbClr val="474c55"/>
                </a:solidFill>
                <a:latin typeface="Arial"/>
                <a:ea typeface="Arial"/>
              </a:rPr>
              <a:t>	</a:t>
            </a:r>
            <a:r>
              <a:rPr b="0" lang="en-US" sz="2000" spc="-1" strike="noStrike">
                <a:solidFill>
                  <a:srgbClr val="474c55"/>
                </a:solidFill>
                <a:latin typeface="Courier New"/>
                <a:ea typeface="Arial"/>
              </a:rPr>
              <a:t>int[] arr = [12, 33, 65, 27, 99];</a:t>
            </a:r>
            <a:endParaRPr b="0" lang="en-US" sz="2000" spc="-1" strike="noStrike">
              <a:solidFill>
                <a:srgbClr val="000000"/>
              </a:solidFill>
              <a:latin typeface="Arial"/>
            </a:endParaRPr>
          </a:p>
          <a:p>
            <a:pPr>
              <a:lnSpc>
                <a:spcPct val="100000"/>
              </a:lnSpc>
              <a:spcBef>
                <a:spcPts val="561"/>
              </a:spcBef>
              <a:tabLst>
                <a:tab algn="l" pos="0"/>
              </a:tabLst>
            </a:pPr>
            <a:endParaRPr b="0" lang="en-US" sz="2000" spc="-1" strike="noStrike">
              <a:solidFill>
                <a:srgbClr val="000000"/>
              </a:solidFill>
              <a:latin typeface="Arial"/>
            </a:endParaRPr>
          </a:p>
          <a:p>
            <a:pPr>
              <a:lnSpc>
                <a:spcPct val="100000"/>
              </a:lnSpc>
              <a:spcBef>
                <a:spcPts val="561"/>
              </a:spcBef>
              <a:tabLst>
                <a:tab algn="l" pos="0"/>
              </a:tabLst>
            </a:pPr>
            <a:endParaRPr b="0" lang="en-US" sz="2000" spc="-1" strike="noStrike">
              <a:solidFill>
                <a:srgbClr val="000000"/>
              </a:solidFill>
              <a:latin typeface="Arial"/>
            </a:endParaRPr>
          </a:p>
          <a:p>
            <a:pPr>
              <a:lnSpc>
                <a:spcPct val="100000"/>
              </a:lnSpc>
              <a:spcBef>
                <a:spcPts val="561"/>
              </a:spcBef>
              <a:tabLst>
                <a:tab algn="l" pos="0"/>
              </a:tabLst>
            </a:pPr>
            <a:br/>
            <a:r>
              <a:rPr b="0" lang="en-US" sz="2000" spc="-1" strike="noStrike">
                <a:solidFill>
                  <a:srgbClr val="474c55"/>
                </a:solidFill>
                <a:latin typeface="Courier New"/>
                <a:ea typeface="Arial"/>
              </a:rPr>
              <a:t>	</a:t>
            </a:r>
            <a:r>
              <a:rPr b="0" lang="en-US" sz="2000" spc="-1" strike="noStrike">
                <a:solidFill>
                  <a:srgbClr val="474c55"/>
                </a:solidFill>
                <a:latin typeface="Courier New"/>
                <a:ea typeface="Arial"/>
              </a:rPr>
              <a:t>System.out.println( arr[1] ); // prints 33</a:t>
            </a:r>
            <a:endParaRPr b="0" lang="en-US" sz="2000" spc="-1" strike="noStrike">
              <a:solidFill>
                <a:srgbClr val="000000"/>
              </a:solidFill>
              <a:latin typeface="Arial"/>
            </a:endParaRPr>
          </a:p>
          <a:p>
            <a:pPr>
              <a:lnSpc>
                <a:spcPct val="100000"/>
              </a:lnSpc>
              <a:spcBef>
                <a:spcPts val="561"/>
              </a:spcBef>
              <a:tabLst>
                <a:tab algn="l" pos="0"/>
              </a:tabLst>
            </a:pPr>
            <a:endParaRPr b="0" lang="en-US" sz="2000" spc="-1" strike="noStrike">
              <a:solidFill>
                <a:srgbClr val="000000"/>
              </a:solidFill>
              <a:latin typeface="Arial"/>
            </a:endParaRPr>
          </a:p>
        </p:txBody>
      </p:sp>
      <p:sp>
        <p:nvSpPr>
          <p:cNvPr id="339"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A9C909A2-015E-4614-938A-AFBC73634EEA}" type="slidenum">
              <a:rPr b="0" lang="en-US" sz="1200" spc="-1" strike="noStrike">
                <a:solidFill>
                  <a:srgbClr val="a0a1a0"/>
                </a:solidFill>
                <a:latin typeface="Arial"/>
                <a:ea typeface="Arial"/>
              </a:rPr>
              <a:t>26</a:t>
            </a:fld>
            <a:endParaRPr b="0" lang="en-US" sz="1200" spc="-1" strike="noStrike">
              <a:latin typeface="Times New Roman"/>
            </a:endParaRPr>
          </a:p>
        </p:txBody>
      </p:sp>
      <p:graphicFrame>
        <p:nvGraphicFramePr>
          <p:cNvPr id="340" name="Table 4"/>
          <p:cNvGraphicFramePr/>
          <p:nvPr/>
        </p:nvGraphicFramePr>
        <p:xfrm>
          <a:off x="1443960" y="3607560"/>
          <a:ext cx="6095520" cy="741240"/>
        </p:xfrm>
        <a:graphic>
          <a:graphicData uri="http://schemas.openxmlformats.org/drawingml/2006/table">
            <a:tbl>
              <a:tblPr/>
              <a:tblGrid>
                <a:gridCol w="1015920"/>
                <a:gridCol w="1015920"/>
                <a:gridCol w="1015920"/>
                <a:gridCol w="1015920"/>
                <a:gridCol w="1015920"/>
                <a:gridCol w="1015920"/>
              </a:tblGrid>
              <a:tr h="370800">
                <a:tc>
                  <a:txBody>
                    <a:bodyPr anchor="ctr">
                      <a:noAutofit/>
                    </a:bodyPr>
                    <a:p>
                      <a:pPr>
                        <a:lnSpc>
                          <a:spcPct val="100000"/>
                        </a:lnSpc>
                      </a:pPr>
                      <a:r>
                        <a:rPr b="0" lang="en-US" sz="1400" spc="-1" strike="noStrike">
                          <a:solidFill>
                            <a:srgbClr val="000000"/>
                          </a:solidFill>
                          <a:latin typeface="Arial"/>
                          <a:ea typeface="Arial"/>
                        </a:rPr>
                        <a:t>Index:</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abc9da"/>
                    </a:solidFill>
                  </a:tcPr>
                </a:tc>
                <a:tc>
                  <a:txBody>
                    <a:bodyPr anchor="ctr">
                      <a:noAutofit/>
                    </a:bodyPr>
                    <a:p>
                      <a:pPr algn="ct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Arial"/>
                          <a:ea typeface="Arial"/>
                        </a:rPr>
                        <a:t>1</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Arial"/>
                          <a:ea typeface="Arial"/>
                        </a:rPr>
                        <a:t>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Arial"/>
                          <a:ea typeface="Arial"/>
                        </a:rPr>
                        <a:t>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Arial"/>
                          <a:ea typeface="Arial"/>
                        </a:rPr>
                        <a:t>4</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ctr">
                      <a:noAutofit/>
                    </a:bodyPr>
                    <a:p>
                      <a:pPr>
                        <a:lnSpc>
                          <a:spcPct val="100000"/>
                        </a:lnSpc>
                      </a:pPr>
                      <a:r>
                        <a:rPr b="0" lang="en-US" sz="1400" spc="-1" strike="noStrike">
                          <a:solidFill>
                            <a:srgbClr val="000000"/>
                          </a:solidFill>
                          <a:latin typeface="Arial"/>
                          <a:ea typeface="Arial"/>
                        </a:rPr>
                        <a:t>Element:</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f8a67c"/>
                    </a:solidFill>
                  </a:tcPr>
                </a:tc>
                <a:tc>
                  <a:txBody>
                    <a:bodyPr anchor="ctr">
                      <a:noAutofit/>
                    </a:bodyPr>
                    <a:p>
                      <a:pPr algn="ctr">
                        <a:lnSpc>
                          <a:spcPct val="100000"/>
                        </a:lnSpc>
                      </a:pPr>
                      <a:r>
                        <a:rPr b="0" lang="en-US" sz="1400" spc="-1" strike="noStrike">
                          <a:solidFill>
                            <a:srgbClr val="000000"/>
                          </a:solidFill>
                          <a:latin typeface="Arial"/>
                          <a:ea typeface="Arial"/>
                        </a:rPr>
                        <a:t>12</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Arial"/>
                          <a:ea typeface="Arial"/>
                        </a:rPr>
                        <a:t>33</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Arial"/>
                          <a:ea typeface="Arial"/>
                        </a:rPr>
                        <a:t>65</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Arial"/>
                          <a:ea typeface="Arial"/>
                        </a:rPr>
                        <a:t>27</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pPr>
                      <a:r>
                        <a:rPr b="0" lang="en-US" sz="1400" spc="-1" strike="noStrike">
                          <a:solidFill>
                            <a:srgbClr val="000000"/>
                          </a:solidFill>
                          <a:latin typeface="Arial"/>
                          <a:ea typeface="Arial"/>
                        </a:rPr>
                        <a:t>99</a:t>
                      </a:r>
                      <a:endParaRPr b="0" lang="en-US"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380160" y="-5040"/>
            <a:ext cx="6222240" cy="1223640"/>
          </a:xfrm>
          <a:prstGeom prst="rect">
            <a:avLst/>
          </a:prstGeom>
          <a:noFill/>
          <a:ln>
            <a:noFill/>
          </a:ln>
        </p:spPr>
        <p:txBody>
          <a:bodyPr anchor="ctr">
            <a:noAutofit/>
          </a:bodyPr>
          <a:p>
            <a:pPr>
              <a:lnSpc>
                <a:spcPct val="100000"/>
              </a:lnSpc>
              <a:tabLst>
                <a:tab algn="l" pos="0"/>
              </a:tabLst>
            </a:pPr>
            <a:r>
              <a:rPr b="1" lang="en-US" sz="2400" spc="-1" strike="noStrike">
                <a:solidFill>
                  <a:srgbClr val="ffffff"/>
                </a:solidFill>
                <a:latin typeface="Arial"/>
                <a:ea typeface="Arial"/>
              </a:rPr>
              <a:t>Passing parameters to a Java Program</a:t>
            </a:r>
            <a:endParaRPr b="0" lang="en-US" sz="2400" spc="-1" strike="noStrike">
              <a:solidFill>
                <a:srgbClr val="000000"/>
              </a:solidFill>
              <a:latin typeface="Arial"/>
            </a:endParaRPr>
          </a:p>
        </p:txBody>
      </p:sp>
      <p:sp>
        <p:nvSpPr>
          <p:cNvPr id="342" name="TextShape 2"/>
          <p:cNvSpPr txBox="1"/>
          <p:nvPr/>
        </p:nvSpPr>
        <p:spPr>
          <a:xfrm>
            <a:off x="380160" y="1287360"/>
            <a:ext cx="8383680" cy="5441040"/>
          </a:xfrm>
          <a:prstGeom prst="rect">
            <a:avLst/>
          </a:prstGeom>
          <a:noFill/>
          <a:ln>
            <a:noFill/>
          </a:ln>
        </p:spPr>
        <p:txBody>
          <a:bodyPr>
            <a:noAutofit/>
          </a:bodyPr>
          <a:p>
            <a:pPr marL="343080" indent="-342360">
              <a:lnSpc>
                <a:spcPct val="100000"/>
              </a:lnSpc>
              <a:buClr>
                <a:srgbClr val="f36a25"/>
              </a:buClr>
              <a:buFont typeface="Arial"/>
              <a:buChar char="•"/>
            </a:pPr>
            <a:r>
              <a:rPr b="0" lang="en-US" sz="2000" spc="-1" strike="noStrike">
                <a:solidFill>
                  <a:srgbClr val="474c55"/>
                </a:solidFill>
                <a:latin typeface="Arial"/>
                <a:ea typeface="Arial"/>
              </a:rPr>
              <a:t>Recall the syntax for an executable main method:</a:t>
            </a:r>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a:p>
            <a:pPr marL="343080" indent="-342360">
              <a:lnSpc>
                <a:spcPct val="100000"/>
              </a:lnSpc>
              <a:buClr>
                <a:srgbClr val="f36a25"/>
              </a:buClr>
              <a:buFont typeface="Arial"/>
              <a:buChar char="•"/>
            </a:pPr>
            <a:r>
              <a:rPr b="0" lang="en-US" sz="2000" spc="-1" strike="noStrike">
                <a:solidFill>
                  <a:srgbClr val="474c55"/>
                </a:solidFill>
                <a:latin typeface="Arial"/>
                <a:ea typeface="Arial"/>
              </a:rPr>
              <a:t>The main method takes an array of Strings as an argument. You can use this to pass data to the main method:</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marL="343080" indent="-342360">
              <a:lnSpc>
                <a:spcPct val="100000"/>
              </a:lnSpc>
              <a:buClr>
                <a:srgbClr val="f36a25"/>
              </a:buClr>
              <a:buFont typeface="Arial"/>
              <a:buChar char="•"/>
            </a:pPr>
            <a:r>
              <a:rPr b="0" lang="en-US" sz="2000" spc="-1" strike="noStrike">
                <a:solidFill>
                  <a:srgbClr val="474c55"/>
                </a:solidFill>
                <a:latin typeface="Arial"/>
                <a:ea typeface="Arial"/>
              </a:rPr>
              <a:t>When you pass data into a main method this way, spaces are used to denote new String elements.</a:t>
            </a:r>
            <a:endParaRPr b="0" lang="en-US" sz="2000" spc="-1" strike="noStrike">
              <a:solidFill>
                <a:srgbClr val="000000"/>
              </a:solidFill>
              <a:latin typeface="Arial"/>
            </a:endParaRPr>
          </a:p>
        </p:txBody>
      </p:sp>
      <p:sp>
        <p:nvSpPr>
          <p:cNvPr id="343"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E7938E48-5914-4C43-8FC5-99027EDA5375}" type="slidenum">
              <a:rPr b="0" lang="en-US" sz="1200" spc="-1" strike="noStrike">
                <a:solidFill>
                  <a:srgbClr val="a0a1a0"/>
                </a:solidFill>
                <a:latin typeface="Arial"/>
                <a:ea typeface="Arial"/>
              </a:rPr>
              <a:t>26</a:t>
            </a:fld>
            <a:endParaRPr b="0" lang="en-US" sz="1200" spc="-1" strike="noStrike">
              <a:latin typeface="Times New Roman"/>
            </a:endParaRPr>
          </a:p>
        </p:txBody>
      </p:sp>
      <p:sp>
        <p:nvSpPr>
          <p:cNvPr id="344" name="CustomShape 4"/>
          <p:cNvSpPr/>
          <p:nvPr/>
        </p:nvSpPr>
        <p:spPr>
          <a:xfrm>
            <a:off x="1636200" y="1719720"/>
            <a:ext cx="5871600" cy="506520"/>
          </a:xfrm>
          <a:prstGeom prst="rect">
            <a:avLst/>
          </a:prstGeom>
          <a:gradFill rotWithShape="0">
            <a:gsLst>
              <a:gs pos="0">
                <a:srgbClr val="e0e3e0"/>
              </a:gs>
              <a:gs pos="100000">
                <a:srgbClr val="f3f3f3"/>
              </a:gs>
            </a:gsLst>
            <a:lin ang="16200000"/>
          </a:gradFill>
          <a:ln>
            <a:solidFill>
              <a:srgbClr val="9c9d9c"/>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a:noAutofit/>
          </a:bodyPr>
          <a:p>
            <a:pPr>
              <a:lnSpc>
                <a:spcPct val="90000"/>
              </a:lnSpc>
              <a:spcBef>
                <a:spcPts val="360"/>
              </a:spcBef>
              <a:tabLst>
                <a:tab algn="l" pos="0"/>
              </a:tabLst>
            </a:pPr>
            <a:r>
              <a:rPr b="1" lang="en-US" sz="1800" spc="-1" strike="noStrike">
                <a:solidFill>
                  <a:srgbClr val="474c55"/>
                </a:solidFill>
                <a:latin typeface="Courier New"/>
                <a:ea typeface="Courier New"/>
              </a:rPr>
              <a:t>public static void main(String[] args) {}</a:t>
            </a:r>
            <a:endParaRPr b="0" lang="en-US" sz="1800" spc="-1" strike="noStrike">
              <a:latin typeface="Arial"/>
            </a:endParaRPr>
          </a:p>
        </p:txBody>
      </p:sp>
      <p:sp>
        <p:nvSpPr>
          <p:cNvPr id="345" name="CustomShape 5"/>
          <p:cNvSpPr/>
          <p:nvPr/>
        </p:nvSpPr>
        <p:spPr>
          <a:xfrm>
            <a:off x="1301400" y="3059280"/>
            <a:ext cx="6541200" cy="1710360"/>
          </a:xfrm>
          <a:prstGeom prst="rect">
            <a:avLst/>
          </a:prstGeom>
          <a:gradFill rotWithShape="0">
            <a:gsLst>
              <a:gs pos="0">
                <a:srgbClr val="e0e3e0"/>
              </a:gs>
              <a:gs pos="100000">
                <a:srgbClr val="f3f3f3"/>
              </a:gs>
            </a:gsLst>
            <a:lin ang="16200000"/>
          </a:gradFill>
          <a:ln>
            <a:solidFill>
              <a:srgbClr val="9c9d9c"/>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a:noAutofit/>
          </a:bodyPr>
          <a:p>
            <a:pPr>
              <a:lnSpc>
                <a:spcPct val="90000"/>
              </a:lnSpc>
              <a:spcBef>
                <a:spcPts val="360"/>
              </a:spcBef>
              <a:tabLst>
                <a:tab algn="l" pos="0"/>
              </a:tabLst>
            </a:pPr>
            <a:r>
              <a:rPr b="0" lang="en-US" sz="1800" spc="-1" strike="noStrike">
                <a:solidFill>
                  <a:srgbClr val="474c55"/>
                </a:solidFill>
                <a:latin typeface="Courier New"/>
                <a:ea typeface="Courier New"/>
              </a:rPr>
              <a:t>public class Message {</a:t>
            </a:r>
            <a:br/>
            <a:r>
              <a:rPr b="0" lang="en-US" sz="1800" spc="-1" strike="noStrike">
                <a:solidFill>
                  <a:srgbClr val="474c55"/>
                </a:solidFill>
                <a:latin typeface="Courier New"/>
                <a:ea typeface="Courier New"/>
              </a:rPr>
              <a:t>    </a:t>
            </a:r>
            <a:r>
              <a:rPr b="1" lang="en-US" sz="1800" spc="-1" strike="noStrike">
                <a:solidFill>
                  <a:srgbClr val="474c55"/>
                </a:solidFill>
                <a:latin typeface="Courier New"/>
                <a:ea typeface="Courier New"/>
              </a:rPr>
              <a:t>public static void main(String[] args) {</a:t>
            </a:r>
            <a:br/>
            <a:r>
              <a:rPr b="0" lang="en-US" sz="1800" spc="-1" strike="noStrike">
                <a:solidFill>
                  <a:srgbClr val="474c55"/>
                </a:solidFill>
                <a:latin typeface="Courier New"/>
                <a:ea typeface="Courier New"/>
              </a:rPr>
              <a:t>	</a:t>
            </a:r>
            <a:r>
              <a:rPr b="0" lang="en-US" sz="1800" spc="-1" strike="noStrike">
                <a:solidFill>
                  <a:srgbClr val="474c55"/>
                </a:solidFill>
                <a:latin typeface="Courier New"/>
                <a:ea typeface="Courier New"/>
              </a:rPr>
              <a:t>System.out.println(args[0]);</a:t>
            </a:r>
            <a:endParaRPr b="0" lang="en-US" sz="1800" spc="-1" strike="noStrike">
              <a:latin typeface="Arial"/>
            </a:endParaRPr>
          </a:p>
          <a:p>
            <a:pPr>
              <a:lnSpc>
                <a:spcPct val="90000"/>
              </a:lnSpc>
              <a:spcBef>
                <a:spcPts val="360"/>
              </a:spcBef>
              <a:tabLst>
                <a:tab algn="l" pos="0"/>
              </a:tabLst>
            </a:pPr>
            <a:r>
              <a:rPr b="0" lang="en-US" sz="1800" spc="-1" strike="noStrike">
                <a:solidFill>
                  <a:srgbClr val="474c55"/>
                </a:solidFill>
                <a:latin typeface="Courier New"/>
                <a:ea typeface="Courier New"/>
              </a:rPr>
              <a:t>	</a:t>
            </a:r>
            <a:r>
              <a:rPr b="0" lang="en-US" sz="1800" spc="-1" strike="noStrike">
                <a:solidFill>
                  <a:srgbClr val="474c55"/>
                </a:solidFill>
                <a:latin typeface="Courier New"/>
                <a:ea typeface="Courier New"/>
              </a:rPr>
              <a:t>System.out.println(args[1]);</a:t>
            </a:r>
            <a:br/>
            <a:r>
              <a:rPr b="0" lang="en-US" sz="1800" spc="-1" strike="noStrike">
                <a:solidFill>
                  <a:srgbClr val="474c55"/>
                </a:solidFill>
                <a:latin typeface="Courier New"/>
                <a:ea typeface="Courier New"/>
              </a:rPr>
              <a:t>    }</a:t>
            </a:r>
            <a:br/>
            <a:r>
              <a:rPr b="0" lang="en-US" sz="1800" spc="-1" strike="noStrike">
                <a:solidFill>
                  <a:srgbClr val="474c55"/>
                </a:solidFill>
                <a:latin typeface="Courier New"/>
                <a:ea typeface="Courier New"/>
              </a:rPr>
              <a:t>}</a:t>
            </a:r>
            <a:endParaRPr b="0" lang="en-US" sz="1800" spc="-1" strike="noStrike">
              <a:latin typeface="Arial"/>
            </a:endParaRPr>
          </a:p>
        </p:txBody>
      </p:sp>
      <p:sp>
        <p:nvSpPr>
          <p:cNvPr id="346" name="CustomShape 6"/>
          <p:cNvSpPr/>
          <p:nvPr/>
        </p:nvSpPr>
        <p:spPr>
          <a:xfrm>
            <a:off x="1301400" y="4980240"/>
            <a:ext cx="6541200" cy="914040"/>
          </a:xfrm>
          <a:prstGeom prst="rect">
            <a:avLst/>
          </a:prstGeom>
          <a:gradFill rotWithShape="0">
            <a:gsLst>
              <a:gs pos="0">
                <a:srgbClr val="e0e3e0"/>
              </a:gs>
              <a:gs pos="100000">
                <a:srgbClr val="f3f3f3"/>
              </a:gs>
            </a:gsLst>
            <a:lin ang="16200000"/>
          </a:gradFill>
          <a:ln>
            <a:solidFill>
              <a:srgbClr val="9c9d9c"/>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a:noAutofit/>
          </a:bodyPr>
          <a:p>
            <a:pPr>
              <a:lnSpc>
                <a:spcPct val="90000"/>
              </a:lnSpc>
              <a:spcBef>
                <a:spcPts val="360"/>
              </a:spcBef>
              <a:tabLst>
                <a:tab algn="l" pos="0"/>
              </a:tabLst>
            </a:pPr>
            <a:r>
              <a:rPr b="0" lang="en-US" sz="1600" spc="-1" strike="noStrike">
                <a:solidFill>
                  <a:srgbClr val="474c55"/>
                </a:solidFill>
                <a:latin typeface="Arial"/>
                <a:ea typeface="Arial"/>
              </a:rPr>
              <a:t>javac Message.java</a:t>
            </a:r>
            <a:endParaRPr b="0" lang="en-US" sz="1600" spc="-1" strike="noStrike">
              <a:latin typeface="Arial"/>
            </a:endParaRPr>
          </a:p>
          <a:p>
            <a:pPr>
              <a:lnSpc>
                <a:spcPct val="90000"/>
              </a:lnSpc>
              <a:spcBef>
                <a:spcPts val="360"/>
              </a:spcBef>
              <a:tabLst>
                <a:tab algn="l" pos="0"/>
              </a:tabLst>
            </a:pPr>
            <a:r>
              <a:rPr b="0" lang="en-US" sz="1600" spc="-1" strike="noStrike">
                <a:solidFill>
                  <a:srgbClr val="474c55"/>
                </a:solidFill>
                <a:latin typeface="Arial"/>
                <a:ea typeface="Arial"/>
              </a:rPr>
              <a:t>java Message Hello World</a:t>
            </a:r>
            <a:endParaRPr b="0" lang="en-US" sz="1600" spc="-1" strike="noStrike">
              <a:latin typeface="Arial"/>
            </a:endParaRPr>
          </a:p>
          <a:p>
            <a:pPr>
              <a:lnSpc>
                <a:spcPct val="90000"/>
              </a:lnSpc>
              <a:spcBef>
                <a:spcPts val="360"/>
              </a:spcBef>
              <a:tabLst>
                <a:tab algn="l" pos="0"/>
              </a:tabLst>
            </a:pPr>
            <a:r>
              <a:rPr b="0" lang="en-US" sz="1600" spc="-1" strike="noStrike">
                <a:solidFill>
                  <a:srgbClr val="474c55"/>
                </a:solidFill>
                <a:latin typeface="Arial"/>
                <a:ea typeface="Arial"/>
              </a:rPr>
              <a:t>&gt; Hello World</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541" dur="indefinite" restart="never" nodeType="tmRoot">
          <p:childTnLst>
            <p:seq>
              <p:cTn id="542" dur="indefinite" nodeType="mainSeq">
                <p:childTnLst>
                  <p:par>
                    <p:cTn id="543" fill="hold">
                      <p:stCondLst>
                        <p:cond delay="indefinite"/>
                      </p:stCondLst>
                      <p:childTnLst>
                        <p:par>
                          <p:cTn id="544" fill="hold">
                            <p:stCondLst>
                              <p:cond delay="0"/>
                            </p:stCondLst>
                            <p:childTnLst>
                              <p:par>
                                <p:cTn id="545" nodeType="clickEffect" fill="hold" presetClass="entr" presetID="1">
                                  <p:stCondLst>
                                    <p:cond delay="0"/>
                                  </p:stCondLst>
                                  <p:childTnLst>
                                    <p:set>
                                      <p:cBhvr>
                                        <p:cTn id="546" dur="1" fill="hold">
                                          <p:stCondLst>
                                            <p:cond delay="0"/>
                                          </p:stCondLst>
                                        </p:cTn>
                                        <p:tgtEl>
                                          <p:spTgt spid="342">
                                            <p:txEl>
                                              <p:pRg st="0" end="0"/>
                                            </p:txEl>
                                          </p:spTgt>
                                        </p:tgtEl>
                                        <p:attrNameLst>
                                          <p:attrName>style.visibility</p:attrName>
                                        </p:attrNameLst>
                                      </p:cBhvr>
                                      <p:to>
                                        <p:strVal val="visible"/>
                                      </p:to>
                                    </p:set>
                                  </p:childTnLst>
                                </p:cTn>
                              </p:par>
                            </p:childTnLst>
                          </p:cTn>
                        </p:par>
                      </p:childTnLst>
                    </p:cTn>
                  </p:par>
                  <p:par>
                    <p:cTn id="547" fill="hold">
                      <p:stCondLst>
                        <p:cond delay="indefinite"/>
                      </p:stCondLst>
                      <p:childTnLst>
                        <p:par>
                          <p:cTn id="548" fill="hold">
                            <p:stCondLst>
                              <p:cond delay="0"/>
                            </p:stCondLst>
                            <p:childTnLst>
                              <p:par>
                                <p:cTn id="549" nodeType="clickEffect" fill="hold" presetClass="entr" presetID="1">
                                  <p:stCondLst>
                                    <p:cond delay="0"/>
                                  </p:stCondLst>
                                  <p:childTnLst>
                                    <p:set>
                                      <p:cBhvr>
                                        <p:cTn id="550" dur="1" fill="hold">
                                          <p:stCondLst>
                                            <p:cond delay="0"/>
                                          </p:stCondLst>
                                        </p:cTn>
                                        <p:tgtEl>
                                          <p:spTgt spid="342">
                                            <p:txEl>
                                              <p:pRg st="3" end="3"/>
                                            </p:txEl>
                                          </p:spTgt>
                                        </p:tgtEl>
                                        <p:attrNameLst>
                                          <p:attrName>style.visibility</p:attrName>
                                        </p:attrNameLst>
                                      </p:cBhvr>
                                      <p:to>
                                        <p:strVal val="visible"/>
                                      </p:to>
                                    </p:set>
                                  </p:childTnLst>
                                </p:cTn>
                              </p:par>
                            </p:childTnLst>
                          </p:cTn>
                        </p:par>
                      </p:childTnLst>
                    </p:cTn>
                  </p:par>
                  <p:par>
                    <p:cTn id="551" fill="hold">
                      <p:stCondLst>
                        <p:cond delay="indefinite"/>
                      </p:stCondLst>
                      <p:childTnLst>
                        <p:par>
                          <p:cTn id="552" fill="hold">
                            <p:stCondLst>
                              <p:cond delay="0"/>
                            </p:stCondLst>
                            <p:childTnLst>
                              <p:par>
                                <p:cTn id="553" nodeType="clickEffect" fill="hold" presetClass="entr" presetID="1">
                                  <p:stCondLst>
                                    <p:cond delay="0"/>
                                  </p:stCondLst>
                                  <p:childTnLst>
                                    <p:set>
                                      <p:cBhvr>
                                        <p:cTn id="554" dur="1" fill="hold">
                                          <p:stCondLst>
                                            <p:cond delay="0"/>
                                          </p:stCondLst>
                                        </p:cTn>
                                        <p:tgtEl>
                                          <p:spTgt spid="342">
                                            <p:txEl>
                                              <p:pRg st="14" end="14"/>
                                            </p:txEl>
                                          </p:spTgt>
                                        </p:tgtEl>
                                        <p:attrNameLst>
                                          <p:attrName>style.visibility</p:attrName>
                                        </p:attrNameLst>
                                      </p:cBhvr>
                                      <p:to>
                                        <p:strVal val="visible"/>
                                      </p:to>
                                    </p:set>
                                  </p:childTnLst>
                                </p:cTn>
                              </p:par>
                            </p:childTnLst>
                          </p:cTn>
                        </p:par>
                      </p:childTnLst>
                    </p:cTn>
                  </p:par>
                  <p:par>
                    <p:cTn id="555" fill="hold">
                      <p:stCondLst>
                        <p:cond delay="indefinite"/>
                      </p:stCondLst>
                      <p:childTnLst>
                        <p:par>
                          <p:cTn id="556" fill="hold">
                            <p:stCondLst>
                              <p:cond delay="0"/>
                            </p:stCondLst>
                            <p:childTnLst>
                              <p:par>
                                <p:cTn id="557" nodeType="clickEffect" fill="hold" presetClass="entr" presetID="1">
                                  <p:stCondLst>
                                    <p:cond delay="0"/>
                                  </p:stCondLst>
                                  <p:childTnLst>
                                    <p:set>
                                      <p:cBhvr>
                                        <p:cTn id="558" dur="1" fill="hold">
                                          <p:stCondLst>
                                            <p:cond delay="0"/>
                                          </p:stCondLst>
                                        </p:cTn>
                                        <p:tgtEl>
                                          <p:spTgt spid="344"/>
                                        </p:tgtEl>
                                        <p:attrNameLst>
                                          <p:attrName>style.visibility</p:attrName>
                                        </p:attrNameLst>
                                      </p:cBhvr>
                                      <p:to>
                                        <p:strVal val="visible"/>
                                      </p:to>
                                    </p:set>
                                  </p:childTnLst>
                                </p:cTn>
                              </p:par>
                            </p:childTnLst>
                          </p:cTn>
                        </p:par>
                      </p:childTnLst>
                    </p:cTn>
                  </p:par>
                  <p:par>
                    <p:cTn id="559" fill="hold">
                      <p:stCondLst>
                        <p:cond delay="indefinite"/>
                      </p:stCondLst>
                      <p:childTnLst>
                        <p:par>
                          <p:cTn id="560" fill="hold">
                            <p:stCondLst>
                              <p:cond delay="0"/>
                            </p:stCondLst>
                            <p:childTnLst>
                              <p:par>
                                <p:cTn id="561" nodeType="clickEffect" fill="hold" presetClass="entr" presetID="1">
                                  <p:stCondLst>
                                    <p:cond delay="0"/>
                                  </p:stCondLst>
                                  <p:childTnLst>
                                    <p:set>
                                      <p:cBhvr>
                                        <p:cTn id="562" dur="1" fill="hold">
                                          <p:stCondLst>
                                            <p:cond delay="0"/>
                                          </p:stCondLst>
                                        </p:cTn>
                                        <p:tgtEl>
                                          <p:spTgt spid="345"/>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nodeType="clickEffect" fill="hold" presetClass="entr" presetID="1">
                                  <p:stCondLst>
                                    <p:cond delay="0"/>
                                  </p:stCondLst>
                                  <p:childTnLst>
                                    <p:set>
                                      <p:cBhvr>
                                        <p:cTn id="566" dur="1" fill="hold">
                                          <p:stCondLst>
                                            <p:cond delay="0"/>
                                          </p:stCondLst>
                                        </p:cTn>
                                        <p:tgtEl>
                                          <p:spTgt spid="3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extShape 1"/>
          <p:cNvSpPr txBox="1"/>
          <p:nvPr/>
        </p:nvSpPr>
        <p:spPr>
          <a:xfrm>
            <a:off x="380160" y="-5040"/>
            <a:ext cx="6222240" cy="1223640"/>
          </a:xfrm>
          <a:prstGeom prst="rect">
            <a:avLst/>
          </a:prstGeom>
          <a:noFill/>
          <a:ln>
            <a:noFill/>
          </a:ln>
        </p:spPr>
        <p:txBody>
          <a:bodyPr anchor="ctr">
            <a:noAutofit/>
          </a:bodyPr>
          <a:p>
            <a:pPr>
              <a:lnSpc>
                <a:spcPct val="100000"/>
              </a:lnSpc>
              <a:tabLst>
                <a:tab algn="l" pos="0"/>
              </a:tabLst>
            </a:pPr>
            <a:r>
              <a:rPr b="1" lang="en-US" sz="2400" spc="-1" strike="noStrike">
                <a:solidFill>
                  <a:srgbClr val="ffffff"/>
                </a:solidFill>
                <a:latin typeface="Arial"/>
                <a:ea typeface="Arial"/>
              </a:rPr>
              <a:t>varargs...</a:t>
            </a:r>
            <a:endParaRPr b="0" lang="en-US" sz="2400" spc="-1" strike="noStrike">
              <a:solidFill>
                <a:srgbClr val="000000"/>
              </a:solidFill>
              <a:latin typeface="Arial"/>
            </a:endParaRPr>
          </a:p>
        </p:txBody>
      </p:sp>
      <p:sp>
        <p:nvSpPr>
          <p:cNvPr id="348" name="TextShape 2"/>
          <p:cNvSpPr txBox="1"/>
          <p:nvPr/>
        </p:nvSpPr>
        <p:spPr>
          <a:xfrm>
            <a:off x="380160" y="1287360"/>
            <a:ext cx="8383680" cy="5441040"/>
          </a:xfrm>
          <a:prstGeom prst="rect">
            <a:avLst/>
          </a:prstGeom>
          <a:noFill/>
          <a:ln>
            <a:noFill/>
          </a:ln>
        </p:spPr>
        <p:txBody>
          <a:bodyPr>
            <a:normAutofit/>
          </a:bodyPr>
          <a:p>
            <a:pPr marL="343080" indent="-342360">
              <a:lnSpc>
                <a:spcPct val="100000"/>
              </a:lnSpc>
              <a:buClr>
                <a:srgbClr val="f36a25"/>
              </a:buClr>
              <a:buFont typeface="Arial"/>
              <a:buChar char="•"/>
            </a:pPr>
            <a:r>
              <a:rPr b="0" lang="en-US" sz="2800" spc="-1" strike="noStrike">
                <a:solidFill>
                  <a:srgbClr val="474c55"/>
                </a:solidFill>
                <a:latin typeface="Arial"/>
                <a:ea typeface="Arial"/>
              </a:rPr>
              <a:t>A Variable Arguments List (varargs) is a feature that allows you to pass an arbitrary number of values as the last argument of a method and treat the data as a single array.</a:t>
            </a:r>
            <a:endParaRPr b="0" lang="en-US" sz="2800" spc="-1" strike="noStrike">
              <a:solidFill>
                <a:srgbClr val="000000"/>
              </a:solidFill>
              <a:latin typeface="Arial"/>
            </a:endParaRPr>
          </a:p>
          <a:p>
            <a:pPr marL="343080" indent="-342360">
              <a:lnSpc>
                <a:spcPct val="100000"/>
              </a:lnSpc>
              <a:buClr>
                <a:srgbClr val="f36a25"/>
              </a:buClr>
              <a:buFont typeface="Arial"/>
              <a:buChar char="•"/>
            </a:pPr>
            <a:r>
              <a:rPr b="0" lang="en-US" sz="2800" spc="-1" strike="noStrike">
                <a:solidFill>
                  <a:srgbClr val="474c55"/>
                </a:solidFill>
                <a:latin typeface="Arial"/>
                <a:ea typeface="Arial"/>
              </a:rPr>
              <a:t>varargs are symbolized through the use of an ellipses (. . .) following the datatype of the parameter.</a:t>
            </a:r>
            <a:endParaRPr b="0" lang="en-US" sz="2800" spc="-1" strike="noStrike">
              <a:solidFill>
                <a:srgbClr val="000000"/>
              </a:solidFill>
              <a:latin typeface="Arial"/>
            </a:endParaRPr>
          </a:p>
          <a:p>
            <a:pPr marL="343080" indent="-342360">
              <a:lnSpc>
                <a:spcPct val="100000"/>
              </a:lnSpc>
              <a:buClr>
                <a:srgbClr val="f36a25"/>
              </a:buClr>
              <a:buFont typeface="Arial"/>
              <a:buChar char="•"/>
            </a:pPr>
            <a:r>
              <a:rPr b="0" lang="en-US" sz="2800" spc="-1" strike="noStrike">
                <a:solidFill>
                  <a:srgbClr val="474c55"/>
                </a:solidFill>
                <a:latin typeface="Arial"/>
                <a:ea typeface="Arial"/>
              </a:rPr>
              <a:t>If used, varargs must be the last parameter in a method’s signature, and only one varargs</a:t>
            </a:r>
            <a:endParaRPr b="0" lang="en-US" sz="2800" spc="-1" strike="noStrike">
              <a:solidFill>
                <a:srgbClr val="000000"/>
              </a:solidFill>
              <a:latin typeface="Arial"/>
            </a:endParaRPr>
          </a:p>
        </p:txBody>
      </p:sp>
      <p:sp>
        <p:nvSpPr>
          <p:cNvPr id="349"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63C96540-24DB-499B-93FF-32D3D60E168D}" type="slidenum">
              <a:rPr b="0" lang="en-US" sz="1200" spc="-1" strike="noStrike">
                <a:solidFill>
                  <a:srgbClr val="a0a1a0"/>
                </a:solidFill>
                <a:latin typeface="Arial"/>
                <a:ea typeface="Arial"/>
              </a:rPr>
              <a:t>28</a:t>
            </a:fld>
            <a:endParaRPr b="0" lang="en-US" sz="1200" spc="-1" strike="noStrike">
              <a:latin typeface="Times New Roman"/>
            </a:endParaRPr>
          </a:p>
        </p:txBody>
      </p:sp>
    </p:spTree>
  </p:cSld>
  <mc:AlternateContent>
    <mc:Choice Requires="p14">
      <p:transition spd="slow" p14:dur="2000"/>
    </mc:Choice>
    <mc:Fallback>
      <p:transition spd="slow"/>
    </mc:Fallback>
  </mc:AlternateContent>
  <p:timing>
    <p:tnLst>
      <p:par>
        <p:cTn id="567" dur="indefinite" restart="never" nodeType="tmRoot">
          <p:childTnLst>
            <p:seq>
              <p:cTn id="568" dur="indefinite" nodeType="mainSeq">
                <p:childTnLst>
                  <p:par>
                    <p:cTn id="569" fill="hold">
                      <p:stCondLst>
                        <p:cond delay="indefinite"/>
                      </p:stCondLst>
                      <p:childTnLst>
                        <p:par>
                          <p:cTn id="570" fill="hold">
                            <p:stCondLst>
                              <p:cond delay="0"/>
                            </p:stCondLst>
                            <p:childTnLst>
                              <p:par>
                                <p:cTn id="571" nodeType="clickEffect" fill="hold" presetClass="entr" presetID="1">
                                  <p:stCondLst>
                                    <p:cond delay="0"/>
                                  </p:stCondLst>
                                  <p:childTnLst>
                                    <p:set>
                                      <p:cBhvr>
                                        <p:cTn id="572" dur="1" fill="hold">
                                          <p:stCondLst>
                                            <p:cond delay="0"/>
                                          </p:stCondLst>
                                        </p:cTn>
                                        <p:tgtEl>
                                          <p:spTgt spid="348">
                                            <p:txEl>
                                              <p:pRg st="0" end="0"/>
                                            </p:txEl>
                                          </p:spTgt>
                                        </p:tgtEl>
                                        <p:attrNameLst>
                                          <p:attrName>style.visibility</p:attrName>
                                        </p:attrNameLst>
                                      </p:cBhvr>
                                      <p:to>
                                        <p:strVal val="visible"/>
                                      </p:to>
                                    </p:set>
                                  </p:childTnLst>
                                </p:cTn>
                              </p:par>
                            </p:childTnLst>
                          </p:cTn>
                        </p:par>
                      </p:childTnLst>
                    </p:cTn>
                  </p:par>
                  <p:par>
                    <p:cTn id="573" fill="hold">
                      <p:stCondLst>
                        <p:cond delay="indefinite"/>
                      </p:stCondLst>
                      <p:childTnLst>
                        <p:par>
                          <p:cTn id="574" fill="hold">
                            <p:stCondLst>
                              <p:cond delay="0"/>
                            </p:stCondLst>
                            <p:childTnLst>
                              <p:par>
                                <p:cTn id="575" nodeType="clickEffect" fill="hold" presetClass="entr" presetID="1">
                                  <p:stCondLst>
                                    <p:cond delay="0"/>
                                  </p:stCondLst>
                                  <p:childTnLst>
                                    <p:set>
                                      <p:cBhvr>
                                        <p:cTn id="576" dur="1" fill="hold">
                                          <p:stCondLst>
                                            <p:cond delay="0"/>
                                          </p:stCondLst>
                                        </p:cTn>
                                        <p:tgtEl>
                                          <p:spTgt spid="348">
                                            <p:txEl>
                                              <p:pRg st="1" end="1"/>
                                            </p:txEl>
                                          </p:spTgt>
                                        </p:tgtEl>
                                        <p:attrNameLst>
                                          <p:attrName>style.visibility</p:attrName>
                                        </p:attrNameLst>
                                      </p:cBhvr>
                                      <p:to>
                                        <p:strVal val="visible"/>
                                      </p:to>
                                    </p:set>
                                  </p:childTnLst>
                                </p:cTn>
                              </p:par>
                            </p:childTnLst>
                          </p:cTn>
                        </p:par>
                      </p:childTnLst>
                    </p:cTn>
                  </p:par>
                  <p:par>
                    <p:cTn id="577" fill="hold">
                      <p:stCondLst>
                        <p:cond delay="indefinite"/>
                      </p:stCondLst>
                      <p:childTnLst>
                        <p:par>
                          <p:cTn id="578" fill="hold">
                            <p:stCondLst>
                              <p:cond delay="0"/>
                            </p:stCondLst>
                            <p:childTnLst>
                              <p:par>
                                <p:cTn id="579" nodeType="clickEffect" fill="hold" presetClass="entr" presetID="1">
                                  <p:stCondLst>
                                    <p:cond delay="0"/>
                                  </p:stCondLst>
                                  <p:childTnLst>
                                    <p:set>
                                      <p:cBhvr>
                                        <p:cTn id="580" dur="1" fill="hold">
                                          <p:stCondLst>
                                            <p:cond delay="0"/>
                                          </p:stCondLst>
                                        </p:cTn>
                                        <p:tgtEl>
                                          <p:spTgt spid="34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380160" y="-5040"/>
            <a:ext cx="6222240" cy="1223640"/>
          </a:xfrm>
          <a:prstGeom prst="rect">
            <a:avLst/>
          </a:prstGeom>
          <a:noFill/>
          <a:ln>
            <a:noFill/>
          </a:ln>
        </p:spPr>
        <p:txBody>
          <a:bodyPr anchor="ctr">
            <a:noAutofit/>
          </a:bodyPr>
          <a:p>
            <a:pPr>
              <a:lnSpc>
                <a:spcPct val="100000"/>
              </a:lnSpc>
              <a:tabLst>
                <a:tab algn="l" pos="0"/>
              </a:tabLst>
            </a:pPr>
            <a:r>
              <a:rPr b="1" lang="en-US" sz="2400" spc="-1" strike="noStrike">
                <a:solidFill>
                  <a:srgbClr val="ffffff"/>
                </a:solidFill>
                <a:latin typeface="Arial"/>
                <a:ea typeface="Arial"/>
              </a:rPr>
              <a:t>varargs... (cont)</a:t>
            </a:r>
            <a:endParaRPr b="0" lang="en-US" sz="2400" spc="-1" strike="noStrike">
              <a:solidFill>
                <a:srgbClr val="000000"/>
              </a:solidFill>
              <a:latin typeface="Arial"/>
            </a:endParaRPr>
          </a:p>
        </p:txBody>
      </p:sp>
      <p:sp>
        <p:nvSpPr>
          <p:cNvPr id="351" name="TextShape 2"/>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66F5BBB3-03A4-48C3-99CF-AE9D858557C6}" type="slidenum">
              <a:rPr b="0" lang="en-US" sz="1200" spc="-1" strike="noStrike">
                <a:solidFill>
                  <a:srgbClr val="a0a1a0"/>
                </a:solidFill>
                <a:latin typeface="Arial"/>
                <a:ea typeface="Arial"/>
              </a:rPr>
              <a:t>28</a:t>
            </a:fld>
            <a:endParaRPr b="0" lang="en-US" sz="1200" spc="-1" strike="noStrike">
              <a:latin typeface="Times New Roman"/>
            </a:endParaRPr>
          </a:p>
        </p:txBody>
      </p:sp>
      <p:sp>
        <p:nvSpPr>
          <p:cNvPr id="352" name="CustomShape 3"/>
          <p:cNvSpPr/>
          <p:nvPr/>
        </p:nvSpPr>
        <p:spPr>
          <a:xfrm>
            <a:off x="555840" y="1758600"/>
            <a:ext cx="8032320" cy="4604760"/>
          </a:xfrm>
          <a:prstGeom prst="rect">
            <a:avLst/>
          </a:prstGeom>
          <a:gradFill rotWithShape="0">
            <a:gsLst>
              <a:gs pos="0">
                <a:srgbClr val="e0e3e0"/>
              </a:gs>
              <a:gs pos="100000">
                <a:srgbClr val="f3f3f3"/>
              </a:gs>
            </a:gsLst>
            <a:lin ang="16200000"/>
          </a:gradFill>
          <a:ln>
            <a:solidFill>
              <a:srgbClr val="9c9d9c"/>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a:noAutofit/>
          </a:bodyPr>
          <a:p>
            <a:pPr>
              <a:lnSpc>
                <a:spcPct val="90000"/>
              </a:lnSpc>
              <a:spcBef>
                <a:spcPts val="360"/>
              </a:spcBef>
              <a:tabLst>
                <a:tab algn="l" pos="0"/>
              </a:tabLst>
            </a:pPr>
            <a:r>
              <a:rPr b="0" lang="en-US" sz="2200" spc="-1" strike="noStrike">
                <a:solidFill>
                  <a:srgbClr val="474c55"/>
                </a:solidFill>
                <a:latin typeface="Courier New"/>
                <a:ea typeface="Courier New"/>
              </a:rPr>
              <a:t>public class Example {</a:t>
            </a:r>
            <a:br/>
            <a:r>
              <a:rPr b="0" lang="en-US" sz="2200" spc="-1" strike="noStrike">
                <a:solidFill>
                  <a:srgbClr val="474c55"/>
                </a:solidFill>
                <a:latin typeface="Courier New"/>
                <a:ea typeface="Courier New"/>
              </a:rPr>
              <a:t>    public static void main(String[] args) {</a:t>
            </a:r>
            <a:endParaRPr b="0" lang="en-US" sz="2200" spc="-1" strike="noStrike">
              <a:latin typeface="Arial"/>
            </a:endParaRPr>
          </a:p>
          <a:p>
            <a:pPr>
              <a:lnSpc>
                <a:spcPct val="90000"/>
              </a:lnSpc>
              <a:spcBef>
                <a:spcPts val="360"/>
              </a:spcBef>
              <a:tabLst>
                <a:tab algn="l" pos="0"/>
              </a:tabLst>
            </a:pPr>
            <a:r>
              <a:rPr b="0" lang="en-US" sz="2200" spc="-1" strike="noStrike">
                <a:solidFill>
                  <a:srgbClr val="474c55"/>
                </a:solidFill>
                <a:latin typeface="Courier New"/>
                <a:ea typeface="Courier New"/>
              </a:rPr>
              <a:t>	</a:t>
            </a:r>
            <a:r>
              <a:rPr b="0" lang="en-US" sz="2200" spc="-1" strike="noStrike">
                <a:solidFill>
                  <a:srgbClr val="474c55"/>
                </a:solidFill>
                <a:latin typeface="Courier New"/>
                <a:ea typeface="Courier New"/>
              </a:rPr>
              <a:t>printValues(1,3,5,7);</a:t>
            </a:r>
            <a:endParaRPr b="0" lang="en-US" sz="2200" spc="-1" strike="noStrike">
              <a:latin typeface="Arial"/>
            </a:endParaRPr>
          </a:p>
          <a:p>
            <a:pPr>
              <a:lnSpc>
                <a:spcPct val="90000"/>
              </a:lnSpc>
              <a:spcBef>
                <a:spcPts val="360"/>
              </a:spcBef>
              <a:tabLst>
                <a:tab algn="l" pos="0"/>
              </a:tabLst>
            </a:pPr>
            <a:r>
              <a:rPr b="0" lang="en-US" sz="2200" spc="-1" strike="noStrike">
                <a:solidFill>
                  <a:srgbClr val="474c55"/>
                </a:solidFill>
                <a:latin typeface="Courier New"/>
                <a:ea typeface="Courier New"/>
              </a:rPr>
              <a:t>	</a:t>
            </a:r>
            <a:r>
              <a:rPr b="0" lang="en-US" sz="2200" spc="-1" strike="noStrike">
                <a:solidFill>
                  <a:srgbClr val="474c55"/>
                </a:solidFill>
                <a:latin typeface="Courier New"/>
                <a:ea typeface="Courier New"/>
              </a:rPr>
              <a:t>printValues(1,3,5,7);</a:t>
            </a:r>
            <a:br/>
            <a:r>
              <a:rPr b="0" lang="en-US" sz="2200" spc="-1" strike="noStrike">
                <a:solidFill>
                  <a:srgbClr val="474c55"/>
                </a:solidFill>
                <a:latin typeface="Courier New"/>
                <a:ea typeface="Courier New"/>
              </a:rPr>
              <a:t>    }</a:t>
            </a:r>
            <a:br/>
            <a:r>
              <a:rPr b="0" lang="en-US" sz="2200" spc="-1" strike="noStrike">
                <a:solidFill>
                  <a:srgbClr val="474c55"/>
                </a:solidFill>
                <a:latin typeface="Courier New"/>
                <a:ea typeface="Courier New"/>
              </a:rPr>
              <a:t>}</a:t>
            </a:r>
            <a:endParaRPr b="0" lang="en-US" sz="2200" spc="-1" strike="noStrike">
              <a:latin typeface="Arial"/>
            </a:endParaRPr>
          </a:p>
          <a:p>
            <a:pPr>
              <a:lnSpc>
                <a:spcPct val="90000"/>
              </a:lnSpc>
              <a:spcBef>
                <a:spcPts val="360"/>
              </a:spcBef>
              <a:tabLst>
                <a:tab algn="l" pos="0"/>
              </a:tabLst>
            </a:pPr>
            <a:endParaRPr b="0" lang="en-US" sz="2200" spc="-1" strike="noStrike">
              <a:latin typeface="Arial"/>
            </a:endParaRPr>
          </a:p>
          <a:p>
            <a:pPr>
              <a:lnSpc>
                <a:spcPct val="90000"/>
              </a:lnSpc>
              <a:spcBef>
                <a:spcPts val="360"/>
              </a:spcBef>
              <a:tabLst>
                <a:tab algn="l" pos="0"/>
              </a:tabLst>
            </a:pPr>
            <a:r>
              <a:rPr b="0" lang="en-US" sz="2200" spc="-1" strike="noStrike">
                <a:solidFill>
                  <a:srgbClr val="474c55"/>
                </a:solidFill>
                <a:latin typeface="Courier New"/>
                <a:ea typeface="Courier New"/>
              </a:rPr>
              <a:t>public static void printValues(int... arr) {</a:t>
            </a:r>
            <a:endParaRPr b="0" lang="en-US" sz="2200" spc="-1" strike="noStrike">
              <a:latin typeface="Arial"/>
            </a:endParaRPr>
          </a:p>
          <a:p>
            <a:pPr>
              <a:lnSpc>
                <a:spcPct val="90000"/>
              </a:lnSpc>
              <a:spcBef>
                <a:spcPts val="360"/>
              </a:spcBef>
              <a:tabLst>
                <a:tab algn="l" pos="0"/>
              </a:tabLst>
            </a:pPr>
            <a:r>
              <a:rPr b="0" lang="en-US" sz="2200" spc="-1" strike="noStrike">
                <a:solidFill>
                  <a:srgbClr val="474c55"/>
                </a:solidFill>
                <a:latin typeface="Courier New"/>
                <a:ea typeface="Courier New"/>
              </a:rPr>
              <a:t>	</a:t>
            </a:r>
            <a:r>
              <a:rPr b="0" lang="en-US" sz="2200" spc="-1" strike="noStrike">
                <a:solidFill>
                  <a:srgbClr val="474c55"/>
                </a:solidFill>
                <a:latin typeface="Courier New"/>
                <a:ea typeface="Courier New"/>
              </a:rPr>
              <a:t>for(int a : arr) {</a:t>
            </a:r>
            <a:endParaRPr b="0" lang="en-US" sz="2200" spc="-1" strike="noStrike">
              <a:latin typeface="Arial"/>
            </a:endParaRPr>
          </a:p>
          <a:p>
            <a:pPr>
              <a:lnSpc>
                <a:spcPct val="90000"/>
              </a:lnSpc>
              <a:spcBef>
                <a:spcPts val="360"/>
              </a:spcBef>
              <a:tabLst>
                <a:tab algn="l" pos="0"/>
              </a:tabLst>
            </a:pPr>
            <a:r>
              <a:rPr b="0" lang="en-US" sz="2200" spc="-1" strike="noStrike">
                <a:solidFill>
                  <a:srgbClr val="474c55"/>
                </a:solidFill>
                <a:latin typeface="Courier New"/>
                <a:ea typeface="Courier New"/>
              </a:rPr>
              <a:t>	</a:t>
            </a:r>
            <a:r>
              <a:rPr b="0" lang="en-US" sz="2200" spc="-1" strike="noStrike">
                <a:solidFill>
                  <a:srgbClr val="474c55"/>
                </a:solidFill>
                <a:latin typeface="Courier New"/>
                <a:ea typeface="Courier New"/>
              </a:rPr>
              <a:t>	</a:t>
            </a:r>
            <a:r>
              <a:rPr b="0" lang="en-US" sz="2200" spc="-1" strike="noStrike">
                <a:solidFill>
                  <a:srgbClr val="474c55"/>
                </a:solidFill>
                <a:latin typeface="Courier New"/>
                <a:ea typeface="Courier New"/>
              </a:rPr>
              <a:t>System.out.print(a + “ “);</a:t>
            </a:r>
            <a:endParaRPr b="0" lang="en-US" sz="2200" spc="-1" strike="noStrike">
              <a:latin typeface="Arial"/>
            </a:endParaRPr>
          </a:p>
          <a:p>
            <a:pPr>
              <a:lnSpc>
                <a:spcPct val="90000"/>
              </a:lnSpc>
              <a:spcBef>
                <a:spcPts val="360"/>
              </a:spcBef>
              <a:tabLst>
                <a:tab algn="l" pos="0"/>
              </a:tabLst>
            </a:pPr>
            <a:r>
              <a:rPr b="0" lang="en-US" sz="2200" spc="-1" strike="noStrike">
                <a:solidFill>
                  <a:srgbClr val="474c55"/>
                </a:solidFill>
                <a:latin typeface="Courier New"/>
                <a:ea typeface="Courier New"/>
              </a:rPr>
              <a:t>	</a:t>
            </a:r>
            <a:r>
              <a:rPr b="0" lang="en-US" sz="2200" spc="-1" strike="noStrike">
                <a:solidFill>
                  <a:srgbClr val="474c55"/>
                </a:solidFill>
                <a:latin typeface="Courier New"/>
                <a:ea typeface="Courier New"/>
              </a:rPr>
              <a:t>}</a:t>
            </a:r>
            <a:endParaRPr b="0" lang="en-US" sz="2200" spc="-1" strike="noStrike">
              <a:latin typeface="Arial"/>
            </a:endParaRPr>
          </a:p>
          <a:p>
            <a:pPr>
              <a:lnSpc>
                <a:spcPct val="90000"/>
              </a:lnSpc>
              <a:spcBef>
                <a:spcPts val="360"/>
              </a:spcBef>
              <a:tabLst>
                <a:tab algn="l" pos="0"/>
              </a:tabLst>
            </a:pPr>
            <a:r>
              <a:rPr b="0" lang="en-US" sz="2200" spc="-1" strike="noStrike">
                <a:solidFill>
                  <a:srgbClr val="474c55"/>
                </a:solidFill>
                <a:latin typeface="Courier New"/>
                <a:ea typeface="Courier New"/>
              </a:rPr>
              <a:t>}</a:t>
            </a:r>
            <a:endParaRPr b="0" lang="en-US" sz="2200" spc="-1" strike="noStrike">
              <a:latin typeface="Arial"/>
            </a:endParaRPr>
          </a:p>
          <a:p>
            <a:pPr>
              <a:lnSpc>
                <a:spcPct val="90000"/>
              </a:lnSpc>
              <a:spcBef>
                <a:spcPts val="360"/>
              </a:spcBef>
              <a:tabLst>
                <a:tab algn="l" pos="0"/>
              </a:tabLst>
            </a:pP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581" dur="indefinite" restart="never" nodeType="tmRoot">
          <p:childTnLst>
            <p:seq>
              <p:cTn id="582" dur="indefinite" nodeType="mainSeq">
                <p:childTnLst>
                  <p:par>
                    <p:cTn id="583" fill="hold">
                      <p:stCondLst>
                        <p:cond delay="indefinite"/>
                      </p:stCondLst>
                      <p:childTnLst>
                        <p:par>
                          <p:cTn id="584" fill="hold">
                            <p:stCondLst>
                              <p:cond delay="0"/>
                            </p:stCondLst>
                            <p:childTnLst>
                              <p:par>
                                <p:cTn id="585" nodeType="clickEffect" fill="hold" presetClass="entr" presetID="1">
                                  <p:stCondLst>
                                    <p:cond delay="0"/>
                                  </p:stCondLst>
                                  <p:childTnLst>
                                    <p:set>
                                      <p:cBhvr>
                                        <p:cTn id="586"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Common Java Operators (Unary)</a:t>
            </a:r>
            <a:endParaRPr b="0" lang="en-US" sz="2400" spc="-1" strike="noStrike">
              <a:solidFill>
                <a:srgbClr val="000000"/>
              </a:solidFill>
              <a:latin typeface="Arial"/>
            </a:endParaRPr>
          </a:p>
        </p:txBody>
      </p:sp>
      <p:sp>
        <p:nvSpPr>
          <p:cNvPr id="222" name="TextShape 2"/>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0D0029DE-0B41-4668-9305-7BB1311AC430}" type="slidenum">
              <a:rPr b="0" lang="en-US" sz="1200" spc="-1" strike="noStrike">
                <a:solidFill>
                  <a:srgbClr val="a0a1a0"/>
                </a:solidFill>
                <a:latin typeface="Arial"/>
              </a:rPr>
              <a:t>2</a:t>
            </a:fld>
            <a:endParaRPr b="0" lang="en-US" sz="1200" spc="-1" strike="noStrike">
              <a:latin typeface="Times New Roman"/>
            </a:endParaRPr>
          </a:p>
        </p:txBody>
      </p:sp>
      <p:graphicFrame>
        <p:nvGraphicFramePr>
          <p:cNvPr id="223" name="Table 3"/>
          <p:cNvGraphicFramePr/>
          <p:nvPr/>
        </p:nvGraphicFramePr>
        <p:xfrm>
          <a:off x="380160" y="1607760"/>
          <a:ext cx="8493120" cy="2224800"/>
        </p:xfrm>
        <a:graphic>
          <a:graphicData uri="http://schemas.openxmlformats.org/drawingml/2006/table">
            <a:tbl>
              <a:tblPr/>
              <a:tblGrid>
                <a:gridCol w="2256480"/>
                <a:gridCol w="1765080"/>
                <a:gridCol w="4471560"/>
              </a:tblGrid>
              <a:tr h="310680">
                <a:tc>
                  <a:txBody>
                    <a:bodyPr>
                      <a:noAutofit/>
                    </a:bodyPr>
                    <a:p>
                      <a:pPr>
                        <a:lnSpc>
                          <a:spcPct val="100000"/>
                        </a:lnSpc>
                      </a:pPr>
                      <a:r>
                        <a:rPr b="1" lang="en-US" sz="1400" spc="-1" strike="noStrike">
                          <a:solidFill>
                            <a:srgbClr val="ffffff"/>
                          </a:solidFill>
                          <a:latin typeface="Arial"/>
                          <a:ea typeface="Arial"/>
                        </a:rPr>
                        <a:t>Name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36a25"/>
                    </a:solidFill>
                  </a:tcPr>
                </a:tc>
                <a:tc>
                  <a:txBody>
                    <a:bodyPr>
                      <a:noAutofit/>
                    </a:bodyPr>
                    <a:p>
                      <a:pPr>
                        <a:lnSpc>
                          <a:spcPct val="100000"/>
                        </a:lnSpc>
                      </a:pPr>
                      <a:r>
                        <a:rPr b="1" lang="en-US" sz="1400" spc="-1" strike="noStrike">
                          <a:solidFill>
                            <a:srgbClr val="ffffff"/>
                          </a:solidFill>
                          <a:latin typeface="Arial"/>
                          <a:ea typeface="Arial"/>
                        </a:rPr>
                        <a:t>Operator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36a25"/>
                    </a:solidFill>
                  </a:tcPr>
                </a:tc>
                <a:tc>
                  <a:txBody>
                    <a:bodyPr>
                      <a:noAutofit/>
                    </a:bodyPr>
                    <a:p>
                      <a:pPr>
                        <a:lnSpc>
                          <a:spcPct val="100000"/>
                        </a:lnSpc>
                      </a:pPr>
                      <a:r>
                        <a:rPr b="1" lang="en-US" sz="1400" spc="-1" strike="noStrike">
                          <a:solidFill>
                            <a:srgbClr val="ffffff"/>
                          </a:solidFill>
                          <a:latin typeface="Arial"/>
                          <a:ea typeface="Arial"/>
                        </a:rPr>
                        <a:t>Definition</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36a25"/>
                    </a:solidFill>
                  </a:tcPr>
                </a:tc>
              </a:tr>
              <a:tr h="491400">
                <a:tc>
                  <a:txBody>
                    <a:bodyPr>
                      <a:noAutofit/>
                    </a:bodyPr>
                    <a:p>
                      <a:pPr marL="285840" indent="-285480">
                        <a:lnSpc>
                          <a:spcPct val="100000"/>
                        </a:lnSpc>
                        <a:buClr>
                          <a:srgbClr val="000000"/>
                        </a:buClr>
                        <a:buFont typeface="Arial"/>
                        <a:buChar char="•"/>
                      </a:pPr>
                      <a:r>
                        <a:rPr b="0" lang="en-US" sz="1400" spc="-1" strike="noStrike">
                          <a:solidFill>
                            <a:srgbClr val="000000"/>
                          </a:solidFill>
                          <a:latin typeface="Arial"/>
                          <a:ea typeface="Arial"/>
                        </a:rPr>
                        <a:t>Post-unary Increment/Decrement</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c>
                  <a:txBody>
                    <a:bodyPr>
                      <a:noAutofit/>
                    </a:bodyPr>
                    <a:p>
                      <a:pPr>
                        <a:lnSpc>
                          <a:spcPct val="100000"/>
                        </a:lnSpc>
                      </a:pPr>
                      <a:r>
                        <a:rPr b="0" lang="en-US" sz="1400" spc="-1" strike="noStrike">
                          <a:solidFill>
                            <a:srgbClr val="000000"/>
                          </a:solidFill>
                          <a:latin typeface="Arial"/>
                          <a:ea typeface="Arial"/>
                        </a:rPr>
                        <a:t>expression++</a:t>
                      </a:r>
                      <a:endParaRPr b="0" lang="en-US" sz="1400" spc="-1" strike="noStrike">
                        <a:latin typeface="Arial"/>
                      </a:endParaRPr>
                    </a:p>
                    <a:p>
                      <a:pPr>
                        <a:lnSpc>
                          <a:spcPct val="100000"/>
                        </a:lnSpc>
                      </a:pPr>
                      <a:r>
                        <a:rPr b="0" lang="en-US" sz="1400" spc="-1" strike="noStrike">
                          <a:solidFill>
                            <a:srgbClr val="000000"/>
                          </a:solidFill>
                          <a:latin typeface="Arial"/>
                          <a:ea typeface="Arial"/>
                        </a:rPr>
                        <a:t>expression--</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c>
                  <a:txBody>
                    <a:bodyPr>
                      <a:noAutofit/>
                    </a:bodyPr>
                    <a:p>
                      <a:pPr>
                        <a:lnSpc>
                          <a:spcPct val="100000"/>
                        </a:lnSpc>
                      </a:pPr>
                      <a:r>
                        <a:rPr b="0" lang="en-US" sz="1400" spc="-1" strike="noStrike">
                          <a:solidFill>
                            <a:srgbClr val="000000"/>
                          </a:solidFill>
                          <a:latin typeface="Arial"/>
                          <a:ea typeface="Arial"/>
                        </a:rPr>
                        <a:t>Return value then increase expression by 1</a:t>
                      </a:r>
                      <a:endParaRPr b="0" lang="en-US" sz="1400" spc="-1" strike="noStrike">
                        <a:latin typeface="Arial"/>
                      </a:endParaRPr>
                    </a:p>
                    <a:p>
                      <a:pPr>
                        <a:lnSpc>
                          <a:spcPct val="100000"/>
                        </a:lnSpc>
                      </a:pPr>
                      <a:r>
                        <a:rPr b="0" lang="en-US" sz="1400" spc="-1" strike="noStrike">
                          <a:solidFill>
                            <a:srgbClr val="000000"/>
                          </a:solidFill>
                          <a:latin typeface="Arial"/>
                          <a:ea typeface="Arial"/>
                        </a:rPr>
                        <a:t>Return value then decrease expression by 1</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r>
              <a:tr h="491400">
                <a:tc>
                  <a:txBody>
                    <a:bodyPr>
                      <a:noAutofit/>
                    </a:bodyPr>
                    <a:p>
                      <a:pPr marL="285840" indent="-285480">
                        <a:lnSpc>
                          <a:spcPct val="100000"/>
                        </a:lnSpc>
                        <a:buClr>
                          <a:srgbClr val="000000"/>
                        </a:buClr>
                        <a:buFont typeface="Arial"/>
                        <a:buChar char="•"/>
                      </a:pPr>
                      <a:r>
                        <a:rPr b="0" lang="en-US" sz="1400" spc="-1" strike="noStrike">
                          <a:solidFill>
                            <a:srgbClr val="000000"/>
                          </a:solidFill>
                          <a:latin typeface="Arial"/>
                          <a:ea typeface="Arial"/>
                        </a:rPr>
                        <a:t>Pre-unary Increment/Decrement</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c>
                  <a:txBody>
                    <a:bodyPr>
                      <a:noAutofit/>
                    </a:bodyPr>
                    <a:p>
                      <a:pPr>
                        <a:lnSpc>
                          <a:spcPct val="100000"/>
                        </a:lnSpc>
                      </a:pPr>
                      <a:r>
                        <a:rPr b="0" lang="en-US" sz="1400" spc="-1" strike="noStrike">
                          <a:solidFill>
                            <a:srgbClr val="000000"/>
                          </a:solidFill>
                          <a:latin typeface="Arial"/>
                          <a:ea typeface="Arial"/>
                        </a:rPr>
                        <a:t>++expression</a:t>
                      </a:r>
                      <a:endParaRPr b="0" lang="en-US" sz="1400" spc="-1" strike="noStrike">
                        <a:latin typeface="Arial"/>
                      </a:endParaRPr>
                    </a:p>
                    <a:p>
                      <a:pPr>
                        <a:lnSpc>
                          <a:spcPct val="100000"/>
                        </a:lnSpc>
                      </a:pPr>
                      <a:r>
                        <a:rPr b="0" lang="en-US" sz="1400" spc="-1" strike="noStrike">
                          <a:solidFill>
                            <a:srgbClr val="000000"/>
                          </a:solidFill>
                          <a:latin typeface="Arial"/>
                          <a:ea typeface="Arial"/>
                        </a:rPr>
                        <a:t>--expression</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c>
                  <a:txBody>
                    <a:bodyPr>
                      <a:noAutofit/>
                    </a:bodyPr>
                    <a:p>
                      <a:pPr>
                        <a:lnSpc>
                          <a:spcPct val="100000"/>
                        </a:lnSpc>
                      </a:pPr>
                      <a:r>
                        <a:rPr b="0" lang="en-US" sz="1400" spc="-1" strike="noStrike">
                          <a:solidFill>
                            <a:srgbClr val="000000"/>
                          </a:solidFill>
                          <a:latin typeface="Arial"/>
                          <a:ea typeface="Arial"/>
                        </a:rPr>
                        <a:t>Increase expression by 1, then return value</a:t>
                      </a:r>
                      <a:endParaRPr b="0" lang="en-US" sz="1400" spc="-1" strike="noStrike">
                        <a:latin typeface="Arial"/>
                      </a:endParaRPr>
                    </a:p>
                    <a:p>
                      <a:pPr>
                        <a:lnSpc>
                          <a:spcPct val="100000"/>
                        </a:lnSpc>
                      </a:pPr>
                      <a:r>
                        <a:rPr b="0" lang="en-US" sz="1400" spc="-1" strike="noStrike">
                          <a:solidFill>
                            <a:srgbClr val="000000"/>
                          </a:solidFill>
                          <a:latin typeface="Arial"/>
                          <a:ea typeface="Arial"/>
                        </a:rPr>
                        <a:t>Decrease expression by 1, then return value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r>
              <a:tr h="310680">
                <a:tc>
                  <a:txBody>
                    <a:bodyPr>
                      <a:noAutofit/>
                    </a:bodyPr>
                    <a:p>
                      <a:pPr marL="285840" indent="-285480">
                        <a:lnSpc>
                          <a:spcPct val="100000"/>
                        </a:lnSpc>
                        <a:buClr>
                          <a:srgbClr val="000000"/>
                        </a:buClr>
                        <a:buFont typeface="Arial"/>
                        <a:buChar char="•"/>
                      </a:pPr>
                      <a:r>
                        <a:rPr b="0" lang="en-US" sz="1400" spc="-1" strike="noStrike">
                          <a:solidFill>
                            <a:srgbClr val="000000"/>
                          </a:solidFill>
                          <a:latin typeface="Arial"/>
                          <a:ea typeface="Arial"/>
                        </a:rPr>
                        <a:t>Not operator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c>
                  <a:txBody>
                    <a:bodyPr>
                      <a:noAutofit/>
                    </a:bodyPr>
                    <a:p>
                      <a:pPr>
                        <a:lnSpc>
                          <a:spcPct val="100000"/>
                        </a:lnSpc>
                      </a:pPr>
                      <a:r>
                        <a:rPr b="0" lang="en-US" sz="1400" spc="-1" strike="noStrike">
                          <a:solidFill>
                            <a:srgbClr val="000000"/>
                          </a:solidFill>
                          <a:latin typeface="Arial"/>
                          <a:ea typeface="Arial"/>
                        </a:rPr>
                        <a:t>!expression</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c>
                  <a:txBody>
                    <a:bodyPr>
                      <a:noAutofit/>
                    </a:bodyPr>
                    <a:p>
                      <a:pPr>
                        <a:lnSpc>
                          <a:spcPct val="100000"/>
                        </a:lnSpc>
                      </a:pPr>
                      <a:r>
                        <a:rPr b="0" lang="en-US" sz="1400" spc="-1" strike="noStrike">
                          <a:solidFill>
                            <a:srgbClr val="000000"/>
                          </a:solidFill>
                          <a:latin typeface="Arial"/>
                          <a:ea typeface="Arial"/>
                        </a:rPr>
                        <a:t>Returns the inverse of a Boolean expression</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r>
              <a:tr h="310680">
                <a:tc>
                  <a:txBody>
                    <a:bodyPr>
                      <a:noAutofit/>
                    </a:bodyPr>
                    <a:p>
                      <a:pPr marL="285840" indent="-285480">
                        <a:lnSpc>
                          <a:spcPct val="100000"/>
                        </a:lnSpc>
                        <a:buClr>
                          <a:srgbClr val="000000"/>
                        </a:buClr>
                        <a:buFont typeface="Arial"/>
                        <a:buChar char="•"/>
                      </a:pPr>
                      <a:r>
                        <a:rPr b="0" lang="en-US" sz="1400" spc="-1" strike="noStrike">
                          <a:solidFill>
                            <a:srgbClr val="000000"/>
                          </a:solidFill>
                          <a:latin typeface="Arial"/>
                          <a:ea typeface="Arial"/>
                        </a:rPr>
                        <a:t>Negative Sign</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c>
                  <a:txBody>
                    <a:bodyPr>
                      <a:noAutofit/>
                    </a:bodyPr>
                    <a:p>
                      <a:pPr>
                        <a:lnSpc>
                          <a:spcPct val="100000"/>
                        </a:lnSpc>
                      </a:pPr>
                      <a:r>
                        <a:rPr b="0" lang="en-US" sz="1400" spc="-1" strike="noStrike">
                          <a:solidFill>
                            <a:srgbClr val="000000"/>
                          </a:solidFill>
                          <a:latin typeface="Arial"/>
                          <a:ea typeface="Arial"/>
                        </a:rPr>
                        <a:t>-expression</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c>
                  <a:txBody>
                    <a:bodyPr>
                      <a:noAutofit/>
                    </a:bodyPr>
                    <a:p>
                      <a:pPr>
                        <a:lnSpc>
                          <a:spcPct val="100000"/>
                        </a:lnSpc>
                      </a:pPr>
                      <a:r>
                        <a:rPr b="0" lang="en-US" sz="1400" spc="-1" strike="noStrike">
                          <a:solidFill>
                            <a:srgbClr val="000000"/>
                          </a:solidFill>
                          <a:latin typeface="Arial"/>
                          <a:ea typeface="Arial"/>
                        </a:rPr>
                        <a:t>Indicates that a numerical expression is negative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r>
              <a:tr h="309960">
                <a:tc>
                  <a:txBody>
                    <a:bodyPr>
                      <a:noAutofit/>
                    </a:bodyPr>
                    <a:p>
                      <a:pPr marL="285840" indent="-285480">
                        <a:lnSpc>
                          <a:spcPct val="100000"/>
                        </a:lnSpc>
                        <a:buClr>
                          <a:srgbClr val="000000"/>
                        </a:buClr>
                        <a:buFont typeface="Arial"/>
                        <a:buChar char="•"/>
                      </a:pPr>
                      <a:r>
                        <a:rPr b="0" lang="en-US" sz="1400" spc="-1" strike="noStrike">
                          <a:solidFill>
                            <a:srgbClr val="000000"/>
                          </a:solidFill>
                          <a:latin typeface="Arial"/>
                          <a:ea typeface="Arial"/>
                        </a:rPr>
                        <a:t>Cast</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c>
                  <a:txBody>
                    <a:bodyPr>
                      <a:noAutofit/>
                    </a:bodyPr>
                    <a:p>
                      <a:pPr>
                        <a:lnSpc>
                          <a:spcPct val="100000"/>
                        </a:lnSpc>
                      </a:pPr>
                      <a:r>
                        <a:rPr b="0" lang="en-US" sz="1400" spc="-1" strike="noStrike">
                          <a:solidFill>
                            <a:srgbClr val="000000"/>
                          </a:solidFill>
                          <a:latin typeface="Arial"/>
                          <a:ea typeface="Arial"/>
                        </a:rPr>
                        <a:t>(type)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c>
                  <a:txBody>
                    <a:bodyPr>
                      <a:noAutofit/>
                    </a:bodyPr>
                    <a:p>
                      <a:pPr>
                        <a:lnSpc>
                          <a:spcPct val="100000"/>
                        </a:lnSpc>
                      </a:pPr>
                      <a:r>
                        <a:rPr b="0" lang="en-US" sz="1400" spc="-1" strike="noStrike">
                          <a:solidFill>
                            <a:srgbClr val="000000"/>
                          </a:solidFill>
                          <a:latin typeface="Arial"/>
                          <a:ea typeface="Arial"/>
                        </a:rPr>
                        <a:t>Casts a value to a specific type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r>
            </a:tbl>
          </a:graphicData>
        </a:graphic>
      </p:graphicFrame>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380160" y="-5040"/>
            <a:ext cx="6222240" cy="1223640"/>
          </a:xfrm>
          <a:prstGeom prst="rect">
            <a:avLst/>
          </a:prstGeom>
          <a:noFill/>
          <a:ln>
            <a:noFill/>
          </a:ln>
        </p:spPr>
        <p:txBody>
          <a:bodyPr anchor="ctr">
            <a:noAutofit/>
          </a:bodyPr>
          <a:p>
            <a:pPr>
              <a:lnSpc>
                <a:spcPct val="100000"/>
              </a:lnSpc>
              <a:tabLst>
                <a:tab algn="l" pos="0"/>
              </a:tabLst>
            </a:pPr>
            <a:r>
              <a:rPr b="1" lang="en-US" sz="2400" spc="-1" strike="noStrike">
                <a:solidFill>
                  <a:srgbClr val="ffffff"/>
                </a:solidFill>
                <a:latin typeface="Arial"/>
                <a:ea typeface="Arial"/>
              </a:rPr>
              <a:t>varargs… (cont)</a:t>
            </a:r>
            <a:endParaRPr b="0" lang="en-US" sz="2400" spc="-1" strike="noStrike">
              <a:solidFill>
                <a:srgbClr val="000000"/>
              </a:solidFill>
              <a:latin typeface="Arial"/>
            </a:endParaRPr>
          </a:p>
        </p:txBody>
      </p:sp>
      <p:sp>
        <p:nvSpPr>
          <p:cNvPr id="354" name="TextShape 2"/>
          <p:cNvSpPr txBox="1"/>
          <p:nvPr/>
        </p:nvSpPr>
        <p:spPr>
          <a:xfrm>
            <a:off x="380160" y="1287360"/>
            <a:ext cx="8383680" cy="5441040"/>
          </a:xfrm>
          <a:prstGeom prst="rect">
            <a:avLst/>
          </a:prstGeom>
          <a:noFill/>
          <a:ln>
            <a:noFill/>
          </a:ln>
        </p:spPr>
        <p:txBody>
          <a:bodyPr>
            <a:normAutofit/>
          </a:bodyPr>
          <a:p>
            <a:pPr marL="343080" indent="-342360">
              <a:lnSpc>
                <a:spcPct val="100000"/>
              </a:lnSpc>
              <a:buClr>
                <a:srgbClr val="f36a25"/>
              </a:buClr>
              <a:buFont typeface="Arial"/>
              <a:buChar char="•"/>
            </a:pPr>
            <a:r>
              <a:rPr b="0" lang="en-US" sz="2400" spc="-1" strike="noStrike">
                <a:solidFill>
                  <a:srgbClr val="474c55"/>
                </a:solidFill>
                <a:latin typeface="Arial"/>
                <a:ea typeface="Arial"/>
              </a:rPr>
              <a:t>Ultimately, Java creates an array under the hood, and therefor, varags can be used in place of an array in certain locations, such as with the main method.</a:t>
            </a:r>
            <a:endParaRPr b="0" lang="en-US" sz="2400" spc="-1" strike="noStrike">
              <a:solidFill>
                <a:srgbClr val="000000"/>
              </a:solidFill>
              <a:latin typeface="Arial"/>
            </a:endParaRPr>
          </a:p>
        </p:txBody>
      </p:sp>
      <p:sp>
        <p:nvSpPr>
          <p:cNvPr id="355"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4989FB85-BFC3-420A-991E-7C33075A7309}" type="slidenum">
              <a:rPr b="0" lang="en-US" sz="1200" spc="-1" strike="noStrike">
                <a:solidFill>
                  <a:srgbClr val="a0a1a0"/>
                </a:solidFill>
                <a:latin typeface="Arial"/>
                <a:ea typeface="Arial"/>
              </a:rPr>
              <a:t>30</a:t>
            </a:fld>
            <a:endParaRPr b="0" lang="en-US" sz="1200" spc="-1" strike="noStrike">
              <a:latin typeface="Times New Roman"/>
            </a:endParaRPr>
          </a:p>
        </p:txBody>
      </p:sp>
      <p:sp>
        <p:nvSpPr>
          <p:cNvPr id="356" name="CustomShape 4"/>
          <p:cNvSpPr/>
          <p:nvPr/>
        </p:nvSpPr>
        <p:spPr>
          <a:xfrm>
            <a:off x="1301400" y="3152520"/>
            <a:ext cx="6541200" cy="1710360"/>
          </a:xfrm>
          <a:prstGeom prst="rect">
            <a:avLst/>
          </a:prstGeom>
          <a:gradFill rotWithShape="0">
            <a:gsLst>
              <a:gs pos="0">
                <a:srgbClr val="e0e3e0"/>
              </a:gs>
              <a:gs pos="100000">
                <a:srgbClr val="f3f3f3"/>
              </a:gs>
            </a:gsLst>
            <a:lin ang="16200000"/>
          </a:gradFill>
          <a:ln>
            <a:solidFill>
              <a:srgbClr val="9c9d9c"/>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a:noAutofit/>
          </a:bodyPr>
          <a:p>
            <a:pPr>
              <a:lnSpc>
                <a:spcPct val="90000"/>
              </a:lnSpc>
              <a:spcBef>
                <a:spcPts val="360"/>
              </a:spcBef>
              <a:tabLst>
                <a:tab algn="l" pos="0"/>
              </a:tabLst>
            </a:pPr>
            <a:r>
              <a:rPr b="1" lang="en-US" sz="1800" spc="-1" strike="noStrike">
                <a:solidFill>
                  <a:srgbClr val="474c55"/>
                </a:solidFill>
                <a:latin typeface="Courier New"/>
                <a:ea typeface="Courier New"/>
              </a:rPr>
              <a:t>public static void main(String[] args) {</a:t>
            </a:r>
            <a:endParaRPr b="0" lang="en-US" sz="1800" spc="-1" strike="noStrike">
              <a:latin typeface="Arial"/>
            </a:endParaRPr>
          </a:p>
          <a:p>
            <a:pPr>
              <a:lnSpc>
                <a:spcPct val="90000"/>
              </a:lnSpc>
              <a:spcBef>
                <a:spcPts val="360"/>
              </a:spcBef>
              <a:tabLst>
                <a:tab algn="l" pos="0"/>
              </a:tabLst>
            </a:pPr>
            <a:r>
              <a:rPr b="0" lang="en-US" sz="1800" spc="-1" strike="noStrike">
                <a:solidFill>
                  <a:srgbClr val="474c55"/>
                </a:solidFill>
                <a:latin typeface="Courier New"/>
                <a:ea typeface="Courier New"/>
              </a:rPr>
              <a:t>}</a:t>
            </a:r>
            <a:endParaRPr b="0" lang="en-US" sz="1800" spc="-1" strike="noStrike">
              <a:latin typeface="Arial"/>
            </a:endParaRPr>
          </a:p>
          <a:p>
            <a:pPr>
              <a:lnSpc>
                <a:spcPct val="90000"/>
              </a:lnSpc>
              <a:spcBef>
                <a:spcPts val="360"/>
              </a:spcBef>
              <a:tabLst>
                <a:tab algn="l" pos="0"/>
              </a:tabLst>
            </a:pPr>
            <a:endParaRPr b="0" lang="en-US" sz="1800" spc="-1" strike="noStrike">
              <a:latin typeface="Arial"/>
            </a:endParaRPr>
          </a:p>
          <a:p>
            <a:pPr>
              <a:lnSpc>
                <a:spcPct val="90000"/>
              </a:lnSpc>
              <a:spcBef>
                <a:spcPts val="360"/>
              </a:spcBef>
              <a:tabLst>
                <a:tab algn="l" pos="0"/>
              </a:tabLst>
            </a:pPr>
            <a:r>
              <a:rPr b="1" lang="en-US" sz="1800" spc="-1" strike="noStrike">
                <a:solidFill>
                  <a:srgbClr val="474c55"/>
                </a:solidFill>
                <a:latin typeface="Courier New"/>
                <a:ea typeface="Courier New"/>
              </a:rPr>
              <a:t>public static void main(String... args) {</a:t>
            </a:r>
            <a:endParaRPr b="0" lang="en-US" sz="1800" spc="-1" strike="noStrike">
              <a:latin typeface="Arial"/>
            </a:endParaRPr>
          </a:p>
          <a:p>
            <a:pPr>
              <a:lnSpc>
                <a:spcPct val="90000"/>
              </a:lnSpc>
              <a:spcBef>
                <a:spcPts val="360"/>
              </a:spcBef>
              <a:tabLst>
                <a:tab algn="l" pos="0"/>
              </a:tabLst>
            </a:pPr>
            <a:r>
              <a:rPr b="0" lang="en-US" sz="1800" spc="-1" strike="noStrike">
                <a:solidFill>
                  <a:srgbClr val="474c55"/>
                </a:solidFill>
                <a:latin typeface="Courier New"/>
                <a:ea typeface="Courier New"/>
              </a:rPr>
              <a: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87" dur="indefinite" restart="never" nodeType="tmRoot">
          <p:childTnLst>
            <p:seq>
              <p:cTn id="588" dur="indefinite" nodeType="mainSeq">
                <p:childTnLst>
                  <p:par>
                    <p:cTn id="589" fill="hold">
                      <p:stCondLst>
                        <p:cond delay="indefinite"/>
                      </p:stCondLst>
                      <p:childTnLst>
                        <p:par>
                          <p:cTn id="590" fill="hold">
                            <p:stCondLst>
                              <p:cond delay="0"/>
                            </p:stCondLst>
                            <p:childTnLst>
                              <p:par>
                                <p:cTn id="591" nodeType="clickEffect" fill="hold" presetClass="entr" presetID="1">
                                  <p:stCondLst>
                                    <p:cond delay="0"/>
                                  </p:stCondLst>
                                  <p:childTnLst>
                                    <p:set>
                                      <p:cBhvr>
                                        <p:cTn id="592" dur="1" fill="hold">
                                          <p:stCondLst>
                                            <p:cond delay="0"/>
                                          </p:stCondLst>
                                        </p:cTn>
                                        <p:tgtEl>
                                          <p:spTgt spid="354">
                                            <p:txEl>
                                              <p:pRg st="0" end="0"/>
                                            </p:txEl>
                                          </p:spTgt>
                                        </p:tgtEl>
                                        <p:attrNameLst>
                                          <p:attrName>style.visibility</p:attrName>
                                        </p:attrNameLst>
                                      </p:cBhvr>
                                      <p:to>
                                        <p:strVal val="visible"/>
                                      </p:to>
                                    </p:set>
                                  </p:childTnLst>
                                </p:cTn>
                              </p:par>
                            </p:childTnLst>
                          </p:cTn>
                        </p:par>
                      </p:childTnLst>
                    </p:cTn>
                  </p:par>
                  <p:par>
                    <p:cTn id="593" fill="hold">
                      <p:stCondLst>
                        <p:cond delay="indefinite"/>
                      </p:stCondLst>
                      <p:childTnLst>
                        <p:par>
                          <p:cTn id="594" fill="hold">
                            <p:stCondLst>
                              <p:cond delay="0"/>
                            </p:stCondLst>
                            <p:childTnLst>
                              <p:par>
                                <p:cTn id="595" nodeType="clickEffect" fill="hold" presetClass="entr" presetID="1">
                                  <p:stCondLst>
                                    <p:cond delay="0"/>
                                  </p:stCondLst>
                                  <p:childTnLst>
                                    <p:set>
                                      <p:cBhvr>
                                        <p:cTn id="596"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Conditional Statements</a:t>
            </a:r>
            <a:endParaRPr b="0" lang="en-US" sz="2400" spc="-1" strike="noStrike">
              <a:solidFill>
                <a:srgbClr val="000000"/>
              </a:solidFill>
              <a:latin typeface="Arial"/>
            </a:endParaRPr>
          </a:p>
        </p:txBody>
      </p:sp>
      <p:sp>
        <p:nvSpPr>
          <p:cNvPr id="358" name="TextShape 2"/>
          <p:cNvSpPr txBox="1"/>
          <p:nvPr/>
        </p:nvSpPr>
        <p:spPr>
          <a:xfrm>
            <a:off x="380160" y="1481400"/>
            <a:ext cx="8383680" cy="4881960"/>
          </a:xfrm>
          <a:prstGeom prst="rect">
            <a:avLst/>
          </a:prstGeom>
          <a:noFill/>
          <a:ln>
            <a:noFill/>
          </a:ln>
        </p:spPr>
        <p:txBody>
          <a:bodyPr>
            <a:normAutofit fontScale="49000"/>
          </a:bodyPr>
          <a:p>
            <a:pPr marL="457200" indent="-406080">
              <a:lnSpc>
                <a:spcPct val="100000"/>
              </a:lnSpc>
              <a:spcBef>
                <a:spcPts val="561"/>
              </a:spcBef>
              <a:buClr>
                <a:srgbClr val="f36a25"/>
              </a:buClr>
              <a:buFont typeface="Arial"/>
              <a:buChar char="•"/>
            </a:pPr>
            <a:r>
              <a:rPr b="0" lang="en-US" sz="2800" spc="-1" strike="noStrike">
                <a:solidFill>
                  <a:srgbClr val="474c55"/>
                </a:solidFill>
                <a:latin typeface="Courier New"/>
                <a:ea typeface="Arial"/>
              </a:rPr>
              <a:t>if (</a:t>
            </a:r>
            <a:r>
              <a:rPr b="0" i="1" lang="en-US" sz="2800" spc="-1" strike="noStrike">
                <a:solidFill>
                  <a:srgbClr val="474c55"/>
                </a:solidFill>
                <a:latin typeface="Courier New"/>
                <a:ea typeface="Arial"/>
              </a:rPr>
              <a:t>expression</a:t>
            </a:r>
            <a:r>
              <a:rPr b="0" lang="en-US" sz="2800" spc="-1" strike="noStrike">
                <a:solidFill>
                  <a:srgbClr val="474c55"/>
                </a:solidFill>
                <a:latin typeface="Courier New"/>
                <a:ea typeface="Arial"/>
              </a:rPr>
              <a:t>) :</a:t>
            </a:r>
            <a:endParaRPr b="0" lang="en-US" sz="2800" spc="-1" strike="noStrike">
              <a:solidFill>
                <a:srgbClr val="000000"/>
              </a:solidFill>
              <a:latin typeface="Arial"/>
            </a:endParaRPr>
          </a:p>
          <a:p>
            <a:pPr lvl="1" marL="914400" indent="-380520">
              <a:lnSpc>
                <a:spcPct val="100000"/>
              </a:lnSpc>
              <a:spcBef>
                <a:spcPts val="479"/>
              </a:spcBef>
              <a:buClr>
                <a:srgbClr val="f36a25"/>
              </a:buClr>
              <a:buFont typeface="Arial"/>
              <a:buChar char="–"/>
            </a:pPr>
            <a:r>
              <a:rPr b="0" lang="en-US" sz="2400" spc="-1" strike="noStrike">
                <a:solidFill>
                  <a:srgbClr val="474c55"/>
                </a:solidFill>
                <a:latin typeface="Arial"/>
                <a:ea typeface="Arial"/>
              </a:rPr>
              <a:t>If the </a:t>
            </a:r>
            <a:r>
              <a:rPr b="0" i="1" lang="en-US" sz="2400" spc="-1" strike="noStrike">
                <a:solidFill>
                  <a:srgbClr val="474c55"/>
                </a:solidFill>
                <a:latin typeface="Arial"/>
                <a:ea typeface="Arial"/>
              </a:rPr>
              <a:t>expression</a:t>
            </a:r>
            <a:r>
              <a:rPr b="0" lang="en-US" sz="2400" spc="-1" strike="noStrike">
                <a:solidFill>
                  <a:srgbClr val="474c55"/>
                </a:solidFill>
                <a:latin typeface="Arial"/>
                <a:ea typeface="Arial"/>
              </a:rPr>
              <a:t> results in a </a:t>
            </a:r>
            <a:r>
              <a:rPr b="0" lang="en-US" sz="2400" spc="-1" strike="noStrike">
                <a:solidFill>
                  <a:srgbClr val="474c55"/>
                </a:solidFill>
                <a:latin typeface="Courier New"/>
                <a:ea typeface="Arial"/>
              </a:rPr>
              <a:t>true</a:t>
            </a:r>
            <a:r>
              <a:rPr b="0" lang="en-US" sz="2400" spc="-1" strike="noStrike">
                <a:solidFill>
                  <a:srgbClr val="474c55"/>
                </a:solidFill>
                <a:latin typeface="Arial"/>
                <a:ea typeface="Arial"/>
              </a:rPr>
              <a:t> boolean value, then execute the next statement or block of statements.</a:t>
            </a:r>
            <a:endParaRPr b="0" lang="en-US" sz="2400" spc="-1" strike="noStrike">
              <a:solidFill>
                <a:srgbClr val="000000"/>
              </a:solidFill>
              <a:latin typeface="Arial"/>
            </a:endParaRPr>
          </a:p>
          <a:p>
            <a:pPr marL="457200">
              <a:lnSpc>
                <a:spcPct val="100000"/>
              </a:lnSpc>
              <a:spcBef>
                <a:spcPts val="479"/>
              </a:spcBef>
              <a:tabLst>
                <a:tab algn="l" pos="0"/>
              </a:tabLst>
            </a:pPr>
            <a:r>
              <a:rPr b="0" lang="en-US" sz="2400" spc="-1" strike="noStrike">
                <a:solidFill>
                  <a:srgbClr val="474c55"/>
                </a:solidFill>
                <a:latin typeface="Arial"/>
                <a:ea typeface="Arial"/>
              </a:rPr>
              <a:t>	</a:t>
            </a:r>
            <a:r>
              <a:rPr b="0" lang="en-US" sz="2400" spc="-1" strike="noStrike">
                <a:solidFill>
                  <a:srgbClr val="474c55"/>
                </a:solidFill>
                <a:latin typeface="Courier New"/>
                <a:ea typeface="Arial"/>
              </a:rPr>
              <a:t>if(x &gt; 5 &amp;&amp; x &lt;= 10)</a:t>
            </a:r>
            <a:endParaRPr b="0" lang="en-US" sz="2400" spc="-1" strike="noStrike">
              <a:solidFill>
                <a:srgbClr val="000000"/>
              </a:solidFill>
              <a:latin typeface="Arial"/>
            </a:endParaRPr>
          </a:p>
          <a:p>
            <a:pPr marL="457200">
              <a:lnSpc>
                <a:spcPct val="100000"/>
              </a:lnSpc>
              <a:spcBef>
                <a:spcPts val="479"/>
              </a:spcBef>
              <a:tabLst>
                <a:tab algn="l" pos="0"/>
              </a:tabLst>
            </a:pPr>
            <a:r>
              <a:rPr b="1" lang="en-US" sz="2400" spc="-1" strike="noStrike">
                <a:solidFill>
                  <a:srgbClr val="474c55"/>
                </a:solidFill>
                <a:latin typeface="Courier New"/>
                <a:ea typeface="Arial"/>
              </a:rPr>
              <a:t>       </a:t>
            </a:r>
            <a:r>
              <a:rPr b="1" lang="en-US" sz="2400" spc="-1" strike="noStrike">
                <a:solidFill>
                  <a:srgbClr val="474c55"/>
                </a:solidFill>
                <a:latin typeface="Courier New"/>
                <a:ea typeface="Arial"/>
              </a:rPr>
              <a:t>x++;</a:t>
            </a:r>
            <a:br/>
            <a:br/>
            <a:r>
              <a:rPr b="0" lang="en-US" sz="2400" spc="-1" strike="noStrike">
                <a:solidFill>
                  <a:srgbClr val="474c55"/>
                </a:solidFill>
                <a:latin typeface="Courier New"/>
                <a:ea typeface="Arial"/>
              </a:rPr>
              <a:t>	</a:t>
            </a:r>
            <a:r>
              <a:rPr b="0" lang="en-US" sz="2400" spc="-1" strike="noStrike">
                <a:solidFill>
                  <a:srgbClr val="474c55"/>
                </a:solidFill>
                <a:latin typeface="Courier New"/>
                <a:ea typeface="Arial"/>
              </a:rPr>
              <a:t>if(x &gt; 5 &amp;&amp; x &lt;= 10) {</a:t>
            </a:r>
            <a:br/>
            <a:r>
              <a:rPr b="0" lang="en-US" sz="2400" spc="-1" strike="noStrike">
                <a:solidFill>
                  <a:srgbClr val="474c55"/>
                </a:solidFill>
                <a:latin typeface="Courier New"/>
                <a:ea typeface="Arial"/>
              </a:rPr>
              <a:t>	</a:t>
            </a:r>
            <a:r>
              <a:rPr b="0" lang="en-US" sz="2400" spc="-1" strike="noStrike">
                <a:solidFill>
                  <a:srgbClr val="474c55"/>
                </a:solidFill>
                <a:latin typeface="Courier New"/>
                <a:ea typeface="Arial"/>
              </a:rPr>
              <a:t>    // do one thing</a:t>
            </a:r>
            <a:br/>
            <a:r>
              <a:rPr b="0" lang="en-US" sz="2400" spc="-1" strike="noStrike">
                <a:solidFill>
                  <a:srgbClr val="474c55"/>
                </a:solidFill>
                <a:latin typeface="Courier New"/>
                <a:ea typeface="Arial"/>
              </a:rPr>
              <a:t>	</a:t>
            </a:r>
            <a:r>
              <a:rPr b="0" lang="en-US" sz="2400" spc="-1" strike="noStrike">
                <a:solidFill>
                  <a:srgbClr val="474c55"/>
                </a:solidFill>
                <a:latin typeface="Courier New"/>
                <a:ea typeface="Arial"/>
              </a:rPr>
              <a:t>    // do another thing</a:t>
            </a:r>
            <a:br/>
            <a:r>
              <a:rPr b="0" lang="en-US" sz="2400" spc="-1" strike="noStrike">
                <a:solidFill>
                  <a:srgbClr val="474c55"/>
                </a:solidFill>
                <a:latin typeface="Courier New"/>
                <a:ea typeface="Arial"/>
              </a:rPr>
              <a:t>	</a:t>
            </a:r>
            <a:r>
              <a:rPr b="0" lang="en-US" sz="2400" spc="-1" strike="noStrike">
                <a:solidFill>
                  <a:srgbClr val="474c55"/>
                </a:solidFill>
                <a:latin typeface="Courier New"/>
                <a:ea typeface="Arial"/>
              </a:rPr>
              <a:t>}</a:t>
            </a:r>
            <a:endParaRPr b="0" lang="en-US" sz="2400" spc="-1" strike="noStrike">
              <a:solidFill>
                <a:srgbClr val="000000"/>
              </a:solidFill>
              <a:latin typeface="Arial"/>
            </a:endParaRPr>
          </a:p>
          <a:p>
            <a:pPr marL="457200" indent="-406080">
              <a:lnSpc>
                <a:spcPct val="100000"/>
              </a:lnSpc>
              <a:spcBef>
                <a:spcPts val="561"/>
              </a:spcBef>
              <a:buClr>
                <a:srgbClr val="f36a25"/>
              </a:buClr>
              <a:buFont typeface="Arial"/>
              <a:buChar char="•"/>
              <a:tabLst>
                <a:tab algn="l" pos="0"/>
              </a:tabLst>
            </a:pPr>
            <a:r>
              <a:rPr b="0" lang="en-US" sz="2800" spc="-1" strike="noStrike">
                <a:solidFill>
                  <a:srgbClr val="474c55"/>
                </a:solidFill>
                <a:latin typeface="Courier New"/>
                <a:ea typeface="Arial"/>
              </a:rPr>
              <a:t>else :</a:t>
            </a:r>
            <a:endParaRPr b="0" lang="en-US" sz="2800" spc="-1" strike="noStrike">
              <a:solidFill>
                <a:srgbClr val="000000"/>
              </a:solidFill>
              <a:latin typeface="Arial"/>
            </a:endParaRPr>
          </a:p>
          <a:p>
            <a:pPr lvl="1" marL="914400" indent="-380520">
              <a:lnSpc>
                <a:spcPct val="100000"/>
              </a:lnSpc>
              <a:spcBef>
                <a:spcPts val="479"/>
              </a:spcBef>
              <a:buClr>
                <a:srgbClr val="f36a25"/>
              </a:buClr>
              <a:buFont typeface="Arial"/>
              <a:buChar char="–"/>
              <a:tabLst>
                <a:tab algn="l" pos="0"/>
              </a:tabLst>
            </a:pPr>
            <a:r>
              <a:rPr b="0" lang="en-US" sz="2400" spc="-1" strike="noStrike">
                <a:solidFill>
                  <a:srgbClr val="474c55"/>
                </a:solidFill>
                <a:latin typeface="Arial"/>
                <a:ea typeface="Arial"/>
              </a:rPr>
              <a:t>If the </a:t>
            </a:r>
            <a:r>
              <a:rPr b="0" i="1" lang="en-US" sz="2400" spc="-1" strike="noStrike">
                <a:solidFill>
                  <a:srgbClr val="474c55"/>
                </a:solidFill>
                <a:latin typeface="Arial"/>
                <a:ea typeface="Arial"/>
              </a:rPr>
              <a:t>expression</a:t>
            </a:r>
            <a:r>
              <a:rPr b="0" lang="en-US" sz="2400" spc="-1" strike="noStrike">
                <a:solidFill>
                  <a:srgbClr val="474c55"/>
                </a:solidFill>
                <a:latin typeface="Arial"/>
                <a:ea typeface="Arial"/>
              </a:rPr>
              <a:t> results in a </a:t>
            </a:r>
            <a:r>
              <a:rPr b="0" lang="en-US" sz="2400" spc="-1" strike="noStrike">
                <a:solidFill>
                  <a:srgbClr val="474c55"/>
                </a:solidFill>
                <a:latin typeface="Courier New"/>
                <a:ea typeface="Arial"/>
              </a:rPr>
              <a:t>true</a:t>
            </a:r>
            <a:r>
              <a:rPr b="0" lang="en-US" sz="2400" spc="-1" strike="noStrike">
                <a:solidFill>
                  <a:srgbClr val="474c55"/>
                </a:solidFill>
                <a:latin typeface="Arial"/>
                <a:ea typeface="Arial"/>
              </a:rPr>
              <a:t> boolean value, then execute the next statement or block of statements. Otherwise execute the statement/block proceeding the </a:t>
            </a:r>
            <a:r>
              <a:rPr b="0" lang="en-US" sz="2400" spc="-1" strike="noStrike">
                <a:solidFill>
                  <a:srgbClr val="474c55"/>
                </a:solidFill>
                <a:latin typeface="Courier New"/>
                <a:ea typeface="Arial"/>
              </a:rPr>
              <a:t>else</a:t>
            </a:r>
            <a:r>
              <a:rPr b="0" lang="en-US" sz="2400" spc="-1" strike="noStrike">
                <a:solidFill>
                  <a:srgbClr val="474c55"/>
                </a:solidFill>
                <a:latin typeface="Arial"/>
                <a:ea typeface="Arial"/>
              </a:rPr>
              <a:t>.</a:t>
            </a:r>
            <a:endParaRPr b="0" lang="en-US" sz="2400" spc="-1" strike="noStrike">
              <a:solidFill>
                <a:srgbClr val="000000"/>
              </a:solidFill>
              <a:latin typeface="Arial"/>
            </a:endParaRPr>
          </a:p>
          <a:p>
            <a:pPr marL="457200">
              <a:lnSpc>
                <a:spcPct val="100000"/>
              </a:lnSpc>
              <a:spcBef>
                <a:spcPts val="479"/>
              </a:spcBef>
              <a:tabLst>
                <a:tab algn="l" pos="0"/>
              </a:tabLst>
            </a:pPr>
            <a:r>
              <a:rPr b="0" lang="en-US" sz="2400" spc="-1" strike="noStrike">
                <a:solidFill>
                  <a:srgbClr val="474c55"/>
                </a:solidFill>
                <a:latin typeface="Arial"/>
                <a:ea typeface="Arial"/>
              </a:rPr>
              <a:t>	</a:t>
            </a:r>
            <a:r>
              <a:rPr b="0" lang="en-US" sz="2400" spc="-1" strike="noStrike">
                <a:solidFill>
                  <a:srgbClr val="474c55"/>
                </a:solidFill>
                <a:latin typeface="Courier New"/>
                <a:ea typeface="Arial"/>
              </a:rPr>
              <a:t>if(x &gt; 5)</a:t>
            </a:r>
            <a:br/>
            <a:r>
              <a:rPr b="0" lang="en-US" sz="2400" spc="-1" strike="noStrike">
                <a:solidFill>
                  <a:srgbClr val="474c55"/>
                </a:solidFill>
                <a:latin typeface="Courier New"/>
                <a:ea typeface="Arial"/>
              </a:rPr>
              <a:t>	</a:t>
            </a:r>
            <a:r>
              <a:rPr b="0" lang="en-US" sz="2400" spc="-1" strike="noStrike">
                <a:solidFill>
                  <a:srgbClr val="474c55"/>
                </a:solidFill>
                <a:latin typeface="Courier New"/>
                <a:ea typeface="Arial"/>
              </a:rPr>
              <a:t>    // do something</a:t>
            </a:r>
            <a:endParaRPr b="0" lang="en-US" sz="2400" spc="-1" strike="noStrike">
              <a:solidFill>
                <a:srgbClr val="000000"/>
              </a:solidFill>
              <a:latin typeface="Arial"/>
            </a:endParaRPr>
          </a:p>
          <a:p>
            <a:pPr marL="457200">
              <a:lnSpc>
                <a:spcPct val="100000"/>
              </a:lnSpc>
              <a:spcBef>
                <a:spcPts val="479"/>
              </a:spcBef>
              <a:tabLst>
                <a:tab algn="l" pos="0"/>
              </a:tabLst>
            </a:pPr>
            <a:r>
              <a:rPr b="0" lang="en-US" sz="2400" spc="-1" strike="noStrike">
                <a:solidFill>
                  <a:srgbClr val="474c55"/>
                </a:solidFill>
                <a:latin typeface="Courier New"/>
                <a:ea typeface="Arial"/>
              </a:rPr>
              <a:t>	</a:t>
            </a:r>
            <a:r>
              <a:rPr b="0" lang="en-US" sz="2400" spc="-1" strike="noStrike">
                <a:solidFill>
                  <a:srgbClr val="474c55"/>
                </a:solidFill>
                <a:latin typeface="Courier New"/>
                <a:ea typeface="Arial"/>
              </a:rPr>
              <a:t>else</a:t>
            </a:r>
            <a:endParaRPr b="0" lang="en-US" sz="2400" spc="-1" strike="noStrike">
              <a:solidFill>
                <a:srgbClr val="000000"/>
              </a:solidFill>
              <a:latin typeface="Arial"/>
            </a:endParaRPr>
          </a:p>
          <a:p>
            <a:pPr marL="457200">
              <a:lnSpc>
                <a:spcPct val="100000"/>
              </a:lnSpc>
              <a:spcBef>
                <a:spcPts val="479"/>
              </a:spcBef>
              <a:tabLst>
                <a:tab algn="l" pos="0"/>
              </a:tabLst>
            </a:pPr>
            <a:r>
              <a:rPr b="0" lang="en-US" sz="2400" spc="-1" strike="noStrike">
                <a:solidFill>
                  <a:srgbClr val="474c55"/>
                </a:solidFill>
                <a:latin typeface="Courier New"/>
                <a:ea typeface="Arial"/>
              </a:rPr>
              <a:t>	</a:t>
            </a:r>
            <a:r>
              <a:rPr b="0" lang="en-US" sz="2400" spc="-1" strike="noStrike">
                <a:solidFill>
                  <a:srgbClr val="474c55"/>
                </a:solidFill>
                <a:latin typeface="Courier New"/>
                <a:ea typeface="Arial"/>
              </a:rPr>
              <a:t>    </a:t>
            </a:r>
            <a:r>
              <a:rPr b="0" lang="en-US" sz="2400" spc="-1" strike="noStrike">
                <a:solidFill>
                  <a:srgbClr val="474c55"/>
                </a:solidFill>
                <a:latin typeface="Courier New"/>
                <a:ea typeface="Arial"/>
              </a:rPr>
              <a:t>// do something else</a:t>
            </a:r>
            <a:endParaRPr b="0" lang="en-US" sz="2400" spc="-1" strike="noStrike">
              <a:solidFill>
                <a:srgbClr val="000000"/>
              </a:solidFill>
              <a:latin typeface="Arial"/>
            </a:endParaRPr>
          </a:p>
        </p:txBody>
      </p:sp>
      <p:sp>
        <p:nvSpPr>
          <p:cNvPr id="359"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C2F0EBC2-3ACE-40A8-888A-27D79B78469C}" type="slidenum">
              <a:rPr b="0" lang="en-US" sz="1200" spc="-1" strike="noStrike">
                <a:solidFill>
                  <a:srgbClr val="a0a1a0"/>
                </a:solidFill>
                <a:latin typeface="Arial"/>
              </a:rPr>
              <a:t>31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If-Else-If</a:t>
            </a:r>
            <a:endParaRPr b="0" lang="en-US" sz="2400" spc="-1" strike="noStrike">
              <a:solidFill>
                <a:srgbClr val="000000"/>
              </a:solidFill>
              <a:latin typeface="Arial"/>
            </a:endParaRPr>
          </a:p>
        </p:txBody>
      </p:sp>
      <p:sp>
        <p:nvSpPr>
          <p:cNvPr id="361" name="TextShape 2"/>
          <p:cNvSpPr txBox="1"/>
          <p:nvPr/>
        </p:nvSpPr>
        <p:spPr>
          <a:xfrm>
            <a:off x="380160" y="1481400"/>
            <a:ext cx="8383680" cy="4963320"/>
          </a:xfrm>
          <a:prstGeom prst="rect">
            <a:avLst/>
          </a:prstGeom>
          <a:noFill/>
          <a:ln>
            <a:noFill/>
          </a:ln>
        </p:spPr>
        <p:txBody>
          <a:bodyPr>
            <a:normAutofit fontScale="91000"/>
          </a:bodyPr>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If-statements can be used to string together </a:t>
            </a:r>
            <a:r>
              <a:rPr b="0" i="1" lang="en-US" sz="2800" spc="-1" strike="noStrike">
                <a:solidFill>
                  <a:srgbClr val="474c55"/>
                </a:solidFill>
                <a:latin typeface="Arial"/>
                <a:ea typeface="Arial"/>
              </a:rPr>
              <a:t>mutually exclusive</a:t>
            </a:r>
            <a:r>
              <a:rPr b="0" lang="en-US" sz="2800" spc="-1" strike="noStrike">
                <a:solidFill>
                  <a:srgbClr val="474c55"/>
                </a:solidFill>
                <a:latin typeface="Arial"/>
                <a:ea typeface="Arial"/>
              </a:rPr>
              <a:t> conditions (only one can be true).</a:t>
            </a:r>
            <a:endParaRPr b="0" lang="en-US" sz="2800" spc="-1" strike="noStrike">
              <a:solidFill>
                <a:srgbClr val="000000"/>
              </a:solidFill>
              <a:latin typeface="Arial"/>
            </a:endParaRPr>
          </a:p>
          <a:p>
            <a:pPr>
              <a:lnSpc>
                <a:spcPct val="100000"/>
              </a:lnSpc>
              <a:spcBef>
                <a:spcPts val="561"/>
              </a:spcBef>
              <a:tabLst>
                <a:tab algn="l" pos="0"/>
              </a:tabLst>
            </a:pP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if(cond1)</a:t>
            </a:r>
            <a:b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    // execute first option</a:t>
            </a:r>
            <a:endParaRPr b="0" lang="en-US" sz="2800" spc="-1" strike="noStrike">
              <a:solidFill>
                <a:srgbClr val="000000"/>
              </a:solidFill>
              <a:latin typeface="Arial"/>
            </a:endParaRPr>
          </a:p>
          <a:p>
            <a:pPr>
              <a:lnSpc>
                <a:spcPct val="100000"/>
              </a:lnSpc>
              <a:spcBef>
                <a:spcPts val="561"/>
              </a:spcBef>
              <a:tabLst>
                <a:tab algn="l" pos="0"/>
              </a:tabLst>
            </a:pP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else if(cond 2)</a:t>
            </a:r>
            <a:endParaRPr b="0" lang="en-US" sz="2800" spc="-1" strike="noStrike">
              <a:solidFill>
                <a:srgbClr val="000000"/>
              </a:solidFill>
              <a:latin typeface="Arial"/>
            </a:endParaRPr>
          </a:p>
          <a:p>
            <a:pPr>
              <a:lnSpc>
                <a:spcPct val="100000"/>
              </a:lnSpc>
              <a:spcBef>
                <a:spcPts val="561"/>
              </a:spcBef>
              <a:tabLst>
                <a:tab algn="l" pos="0"/>
              </a:tabLst>
            </a:pP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 execute second option</a:t>
            </a:r>
            <a:b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else if(cond 3)</a:t>
            </a:r>
            <a:b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    // execute third option</a:t>
            </a:r>
            <a:endParaRPr b="0" lang="en-US" sz="2800" spc="-1" strike="noStrike">
              <a:solidFill>
                <a:srgbClr val="000000"/>
              </a:solidFill>
              <a:latin typeface="Arial"/>
            </a:endParaRPr>
          </a:p>
          <a:p>
            <a:pPr>
              <a:lnSpc>
                <a:spcPct val="100000"/>
              </a:lnSpc>
              <a:spcBef>
                <a:spcPts val="561"/>
              </a:spcBef>
              <a:tabLst>
                <a:tab algn="l" pos="0"/>
              </a:tabLst>
            </a:pP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else</a:t>
            </a:r>
            <a:endParaRPr b="0" lang="en-US" sz="2800" spc="-1" strike="noStrike">
              <a:solidFill>
                <a:srgbClr val="000000"/>
              </a:solidFill>
              <a:latin typeface="Arial"/>
            </a:endParaRPr>
          </a:p>
          <a:p>
            <a:pPr>
              <a:lnSpc>
                <a:spcPct val="100000"/>
              </a:lnSpc>
              <a:spcBef>
                <a:spcPts val="561"/>
              </a:spcBef>
              <a:tabLst>
                <a:tab algn="l" pos="0"/>
              </a:tabLst>
            </a:pP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 do whatever when all 3 </a:t>
            </a: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     conditions were false */</a:t>
            </a:r>
            <a:endParaRPr b="0" lang="en-US" sz="2800" spc="-1" strike="noStrike">
              <a:solidFill>
                <a:srgbClr val="000000"/>
              </a:solidFill>
              <a:latin typeface="Arial"/>
            </a:endParaRPr>
          </a:p>
        </p:txBody>
      </p:sp>
      <p:sp>
        <p:nvSpPr>
          <p:cNvPr id="362"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AAADE011-F344-4077-9B7B-09481CF20065}" type="slidenum">
              <a:rPr b="0" lang="en-US" sz="1200" spc="-1" strike="noStrike">
                <a:solidFill>
                  <a:srgbClr val="a0a1a0"/>
                </a:solidFill>
                <a:latin typeface="Arial"/>
              </a:rPr>
              <a:t>32</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Nested If Statements</a:t>
            </a:r>
            <a:endParaRPr b="0" lang="en-US" sz="2400" spc="-1" strike="noStrike">
              <a:solidFill>
                <a:srgbClr val="000000"/>
              </a:solidFill>
              <a:latin typeface="Arial"/>
            </a:endParaRPr>
          </a:p>
        </p:txBody>
      </p:sp>
      <p:sp>
        <p:nvSpPr>
          <p:cNvPr id="364" name="TextShape 2"/>
          <p:cNvSpPr txBox="1"/>
          <p:nvPr/>
        </p:nvSpPr>
        <p:spPr>
          <a:xfrm>
            <a:off x="380160" y="1402560"/>
            <a:ext cx="8383680" cy="5202000"/>
          </a:xfrm>
          <a:prstGeom prst="rect">
            <a:avLst/>
          </a:prstGeom>
          <a:noFill/>
          <a:ln>
            <a:noFill/>
          </a:ln>
        </p:spPr>
        <p:txBody>
          <a:bodyPr>
            <a:normAutofit fontScale="90000"/>
          </a:bodyPr>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Nest if-conditions when you want to test whether </a:t>
            </a:r>
            <a:r>
              <a:rPr b="0" i="1" lang="en-US" sz="2800" spc="-1" strike="noStrike">
                <a:solidFill>
                  <a:srgbClr val="474c55"/>
                </a:solidFill>
                <a:latin typeface="Arial"/>
                <a:ea typeface="Arial"/>
              </a:rPr>
              <a:t>successive</a:t>
            </a:r>
            <a:r>
              <a:rPr b="0" lang="en-US" sz="2800" spc="-1" strike="noStrike">
                <a:solidFill>
                  <a:srgbClr val="474c55"/>
                </a:solidFill>
                <a:latin typeface="Arial"/>
                <a:ea typeface="Arial"/>
              </a:rPr>
              <a:t> conditions are true</a:t>
            </a:r>
            <a:endParaRPr b="0" lang="en-US" sz="2800" spc="-1" strike="noStrike">
              <a:solidFill>
                <a:srgbClr val="000000"/>
              </a:solidFill>
              <a:latin typeface="Arial"/>
            </a:endParaRPr>
          </a:p>
          <a:p>
            <a:pPr>
              <a:lnSpc>
                <a:spcPct val="100000"/>
              </a:lnSpc>
              <a:spcBef>
                <a:spcPts val="561"/>
              </a:spcBef>
              <a:tabLst>
                <a:tab algn="l" pos="0"/>
              </a:tabLst>
            </a:pPr>
            <a:r>
              <a:rPr b="0" lang="en-US" sz="2600" spc="-1" strike="noStrike">
                <a:solidFill>
                  <a:srgbClr val="474c55"/>
                </a:solidFill>
                <a:latin typeface="Arial"/>
                <a:ea typeface="Arial"/>
              </a:rPr>
              <a:t>	</a:t>
            </a:r>
            <a:r>
              <a:rPr b="0" lang="en-US" sz="2600" spc="-1" strike="noStrike">
                <a:solidFill>
                  <a:srgbClr val="474c55"/>
                </a:solidFill>
                <a:latin typeface="Courier New"/>
                <a:ea typeface="Arial"/>
              </a:rPr>
              <a:t>if(cond1){</a:t>
            </a:r>
            <a:b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if(cond2) {</a:t>
            </a:r>
            <a:endParaRPr b="0" lang="en-US" sz="2600" spc="-1" strike="noStrike">
              <a:solidFill>
                <a:srgbClr val="000000"/>
              </a:solidFill>
              <a:latin typeface="Arial"/>
            </a:endParaRPr>
          </a:p>
          <a:p>
            <a:pPr>
              <a:lnSpc>
                <a:spcPct val="100000"/>
              </a:lnSpc>
              <a:spcBef>
                <a:spcPts val="561"/>
              </a:spcBef>
              <a:tabLst>
                <a:tab algn="l" pos="0"/>
              </a:tabLst>
            </a:pP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cond1 and cond2 </a:t>
            </a: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are true */</a:t>
            </a:r>
            <a:b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else</a:t>
            </a:r>
            <a:endParaRPr b="0" lang="en-US" sz="2600" spc="-1" strike="noStrike">
              <a:solidFill>
                <a:srgbClr val="000000"/>
              </a:solidFill>
              <a:latin typeface="Arial"/>
            </a:endParaRPr>
          </a:p>
          <a:p>
            <a:pPr>
              <a:lnSpc>
                <a:spcPct val="100000"/>
              </a:lnSpc>
              <a:spcBef>
                <a:spcPts val="561"/>
              </a:spcBef>
              <a:tabLst>
                <a:tab algn="l" pos="0"/>
              </a:tabLst>
            </a:pP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cond1 is true </a:t>
            </a: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but cond2 is false */ </a:t>
            </a:r>
            <a:endParaRPr b="0" lang="en-US" sz="2600" spc="-1" strike="noStrike">
              <a:solidFill>
                <a:srgbClr val="000000"/>
              </a:solidFill>
              <a:latin typeface="Arial"/>
            </a:endParaRPr>
          </a:p>
          <a:p>
            <a:pPr>
              <a:lnSpc>
                <a:spcPct val="100000"/>
              </a:lnSpc>
              <a:spcBef>
                <a:spcPts val="561"/>
              </a:spcBef>
              <a:tabLst>
                <a:tab algn="l" pos="0"/>
              </a:tabLst>
            </a:pP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a:t>
            </a:r>
            <a:endParaRPr b="0" lang="en-US" sz="2600" spc="-1" strike="noStrike">
              <a:solidFill>
                <a:srgbClr val="000000"/>
              </a:solidFill>
              <a:latin typeface="Arial"/>
            </a:endParaRPr>
          </a:p>
          <a:p>
            <a:pPr>
              <a:lnSpc>
                <a:spcPct val="100000"/>
              </a:lnSpc>
              <a:spcBef>
                <a:spcPts val="561"/>
              </a:spcBef>
              <a:tabLst>
                <a:tab algn="l" pos="0"/>
              </a:tabLst>
            </a:pP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else {</a:t>
            </a:r>
            <a:endParaRPr b="0" lang="en-US" sz="2600" spc="-1" strike="noStrike">
              <a:solidFill>
                <a:srgbClr val="000000"/>
              </a:solidFill>
              <a:latin typeface="Arial"/>
            </a:endParaRPr>
          </a:p>
          <a:p>
            <a:pPr>
              <a:lnSpc>
                <a:spcPct val="100000"/>
              </a:lnSpc>
              <a:spcBef>
                <a:spcPts val="561"/>
              </a:spcBef>
              <a:tabLst>
                <a:tab algn="l" pos="0"/>
              </a:tabLst>
            </a:pP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 do when cond1 is false </a:t>
            </a:r>
            <a:endParaRPr b="0" lang="en-US" sz="2600" spc="-1" strike="noStrike">
              <a:solidFill>
                <a:srgbClr val="000000"/>
              </a:solidFill>
              <a:latin typeface="Arial"/>
            </a:endParaRPr>
          </a:p>
          <a:p>
            <a:pPr>
              <a:lnSpc>
                <a:spcPct val="100000"/>
              </a:lnSpc>
              <a:spcBef>
                <a:spcPts val="561"/>
              </a:spcBef>
              <a:tabLst>
                <a:tab algn="l" pos="0"/>
              </a:tabLst>
            </a:pPr>
            <a:r>
              <a:rPr b="0" lang="en-US" sz="2600" spc="-1" strike="noStrike">
                <a:solidFill>
                  <a:srgbClr val="474c55"/>
                </a:solidFill>
                <a:latin typeface="Courier New"/>
                <a:ea typeface="Arial"/>
              </a:rPr>
              <a:t>	</a:t>
            </a:r>
            <a:r>
              <a:rPr b="0" lang="en-US" sz="2600" spc="-1" strike="noStrike">
                <a:solidFill>
                  <a:srgbClr val="474c55"/>
                </a:solidFill>
                <a:latin typeface="Courier New"/>
                <a:ea typeface="Arial"/>
              </a:rPr>
              <a:t>}</a:t>
            </a:r>
            <a:endParaRPr b="0" lang="en-US" sz="2600" spc="-1" strike="noStrike">
              <a:solidFill>
                <a:srgbClr val="000000"/>
              </a:solidFill>
              <a:latin typeface="Arial"/>
            </a:endParaRPr>
          </a:p>
        </p:txBody>
      </p:sp>
      <p:sp>
        <p:nvSpPr>
          <p:cNvPr id="365"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D4E2D969-63DE-4732-BB2C-05408FAA3415}" type="slidenum">
              <a:rPr b="0" lang="en-US" sz="1200" spc="-1" strike="noStrike">
                <a:solidFill>
                  <a:srgbClr val="a0a1a0"/>
                </a:solidFill>
                <a:latin typeface="Arial"/>
              </a:rPr>
              <a:t>33</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Ternary Operator</a:t>
            </a:r>
            <a:endParaRPr b="0" lang="en-US" sz="2400" spc="-1" strike="noStrike">
              <a:solidFill>
                <a:srgbClr val="000000"/>
              </a:solidFill>
              <a:latin typeface="Arial"/>
            </a:endParaRPr>
          </a:p>
        </p:txBody>
      </p:sp>
      <p:sp>
        <p:nvSpPr>
          <p:cNvPr id="367" name="TextShape 2"/>
          <p:cNvSpPr txBox="1"/>
          <p:nvPr/>
        </p:nvSpPr>
        <p:spPr>
          <a:xfrm>
            <a:off x="380160" y="1481400"/>
            <a:ext cx="8383680" cy="5011920"/>
          </a:xfrm>
          <a:prstGeom prst="rect">
            <a:avLst/>
          </a:prstGeom>
          <a:noFill/>
          <a:ln>
            <a:noFill/>
          </a:ln>
        </p:spPr>
        <p:txBody>
          <a:bodyPr>
            <a:normAutofit/>
          </a:bodyPr>
          <a:p>
            <a:pPr marL="457200" indent="-406080">
              <a:lnSpc>
                <a:spcPct val="100000"/>
              </a:lnSpc>
              <a:spcBef>
                <a:spcPts val="561"/>
              </a:spcBef>
              <a:buClr>
                <a:srgbClr val="f36a25"/>
              </a:buClr>
              <a:buFont typeface="Arial"/>
              <a:buChar char="•"/>
            </a:pPr>
            <a:r>
              <a:rPr b="0" lang="en-US" sz="2400" spc="-1" strike="noStrike">
                <a:solidFill>
                  <a:srgbClr val="474c55"/>
                </a:solidFill>
                <a:latin typeface="Arial"/>
                <a:ea typeface="Arial"/>
              </a:rPr>
              <a:t>The Ternary Operator (?) acts as a shorthand way to write an if…else conditional statement.</a:t>
            </a:r>
            <a:endParaRPr b="0" lang="en-US" sz="2400" spc="-1" strike="noStrike">
              <a:solidFill>
                <a:srgbClr val="000000"/>
              </a:solidFill>
              <a:latin typeface="Arial"/>
            </a:endParaRPr>
          </a:p>
          <a:p>
            <a:pPr marL="457200" indent="-406080">
              <a:lnSpc>
                <a:spcPct val="100000"/>
              </a:lnSpc>
              <a:spcBef>
                <a:spcPts val="561"/>
              </a:spcBef>
              <a:buClr>
                <a:srgbClr val="f36a25"/>
              </a:buClr>
              <a:buFont typeface="Arial"/>
              <a:buChar char="•"/>
            </a:pPr>
            <a:r>
              <a:rPr b="0" lang="en-US" sz="2400" spc="-1" strike="noStrike">
                <a:solidFill>
                  <a:srgbClr val="474c55"/>
                </a:solidFill>
                <a:latin typeface="Arial"/>
                <a:ea typeface="Arial"/>
              </a:rPr>
              <a:t>The syntax is as follows:</a:t>
            </a:r>
            <a:endParaRPr b="0" lang="en-US" sz="2400" spc="-1" strike="noStrike">
              <a:solidFill>
                <a:srgbClr val="000000"/>
              </a:solidFill>
              <a:latin typeface="Arial"/>
            </a:endParaRPr>
          </a:p>
          <a:p>
            <a:pPr>
              <a:lnSpc>
                <a:spcPct val="100000"/>
              </a:lnSpc>
              <a:spcBef>
                <a:spcPts val="561"/>
              </a:spcBef>
            </a:pPr>
            <a:endParaRPr b="0" lang="en-US" sz="2400" spc="-1" strike="noStrike">
              <a:solidFill>
                <a:srgbClr val="000000"/>
              </a:solidFill>
              <a:latin typeface="Arial"/>
            </a:endParaRPr>
          </a:p>
          <a:p>
            <a:pPr>
              <a:lnSpc>
                <a:spcPct val="100000"/>
              </a:lnSpc>
              <a:spcBef>
                <a:spcPts val="561"/>
              </a:spcBef>
              <a:tabLst>
                <a:tab algn="l" pos="0"/>
              </a:tabLst>
            </a:pPr>
            <a:r>
              <a:rPr b="0" lang="en-US" sz="2400" spc="-1" strike="noStrike">
                <a:solidFill>
                  <a:srgbClr val="474c55"/>
                </a:solidFill>
                <a:latin typeface="Courier New"/>
                <a:ea typeface="Arial"/>
              </a:rPr>
              <a:t>	</a:t>
            </a:r>
            <a:r>
              <a:rPr b="0" lang="en-US" sz="2400" spc="-1" strike="noStrike">
                <a:solidFill>
                  <a:srgbClr val="474c55"/>
                </a:solidFill>
                <a:latin typeface="Courier New"/>
                <a:ea typeface="Arial"/>
              </a:rPr>
              <a:t>condition ? exprIfTrue : exprIfFalse</a:t>
            </a:r>
            <a:endParaRPr b="0" lang="en-US" sz="2400" spc="-1" strike="noStrike">
              <a:solidFill>
                <a:srgbClr val="000000"/>
              </a:solidFill>
              <a:latin typeface="Arial"/>
            </a:endParaRPr>
          </a:p>
          <a:p>
            <a:pPr>
              <a:lnSpc>
                <a:spcPct val="100000"/>
              </a:lnSpc>
              <a:spcBef>
                <a:spcPts val="561"/>
              </a:spcBef>
              <a:tabLst>
                <a:tab algn="l" pos="0"/>
              </a:tabLst>
            </a:pPr>
            <a:endParaRPr b="0" lang="en-US" sz="2400" spc="-1" strike="noStrike">
              <a:solidFill>
                <a:srgbClr val="000000"/>
              </a:solidFill>
              <a:latin typeface="Arial"/>
            </a:endParaRPr>
          </a:p>
          <a:p>
            <a:pPr marL="457200" indent="-406080">
              <a:lnSpc>
                <a:spcPct val="100000"/>
              </a:lnSpc>
              <a:spcBef>
                <a:spcPts val="561"/>
              </a:spcBef>
              <a:buClr>
                <a:srgbClr val="f36a25"/>
              </a:buClr>
              <a:buFont typeface="Arial"/>
              <a:buChar char="•"/>
              <a:tabLst>
                <a:tab algn="l" pos="0"/>
              </a:tabLst>
            </a:pPr>
            <a:r>
              <a:rPr b="1" i="1" lang="en-US" sz="2400" spc="-1" strike="noStrike" u="sng">
                <a:solidFill>
                  <a:srgbClr val="474c55"/>
                </a:solidFill>
                <a:uFillTx/>
                <a:latin typeface="Arial"/>
                <a:ea typeface="Arial"/>
              </a:rPr>
              <a:t>condition</a:t>
            </a:r>
            <a:r>
              <a:rPr b="0" lang="en-US" sz="2400" spc="-1" strike="noStrike">
                <a:solidFill>
                  <a:srgbClr val="474c55"/>
                </a:solidFill>
                <a:latin typeface="Arial"/>
                <a:ea typeface="Arial"/>
              </a:rPr>
              <a:t>: An expression whose Boolean value is used to determine the resulting expression.</a:t>
            </a:r>
            <a:endParaRPr b="0" lang="en-US" sz="2400" spc="-1" strike="noStrike">
              <a:solidFill>
                <a:srgbClr val="000000"/>
              </a:solidFill>
              <a:latin typeface="Arial"/>
            </a:endParaRPr>
          </a:p>
          <a:p>
            <a:pPr marL="457200" indent="-406080">
              <a:lnSpc>
                <a:spcPct val="100000"/>
              </a:lnSpc>
              <a:spcBef>
                <a:spcPts val="561"/>
              </a:spcBef>
              <a:buClr>
                <a:srgbClr val="f36a25"/>
              </a:buClr>
              <a:buFont typeface="Arial"/>
              <a:buChar char="•"/>
              <a:tabLst>
                <a:tab algn="l" pos="0"/>
              </a:tabLst>
            </a:pPr>
            <a:r>
              <a:rPr b="1" i="1" lang="en-US" sz="2400" spc="-1" strike="noStrike" u="sng">
                <a:solidFill>
                  <a:srgbClr val="474c55"/>
                </a:solidFill>
                <a:uFillTx/>
                <a:latin typeface="Arial"/>
                <a:ea typeface="Arial"/>
              </a:rPr>
              <a:t>exprIfTrue</a:t>
            </a:r>
            <a:r>
              <a:rPr b="0" lang="en-US" sz="2400" spc="-1" strike="noStrike">
                <a:solidFill>
                  <a:srgbClr val="474c55"/>
                </a:solidFill>
                <a:latin typeface="Arial"/>
                <a:ea typeface="Arial"/>
              </a:rPr>
              <a:t>: The expression returned if the </a:t>
            </a:r>
            <a:r>
              <a:rPr b="0" lang="en-US" sz="2400" spc="-1" strike="noStrike">
                <a:solidFill>
                  <a:srgbClr val="474c55"/>
                </a:solidFill>
                <a:latin typeface="Courier New"/>
                <a:ea typeface="Arial"/>
              </a:rPr>
              <a:t>condition</a:t>
            </a:r>
            <a:r>
              <a:rPr b="0" lang="en-US" sz="2400" spc="-1" strike="noStrike">
                <a:solidFill>
                  <a:srgbClr val="474c55"/>
                </a:solidFill>
                <a:latin typeface="Arial"/>
                <a:ea typeface="Arial"/>
              </a:rPr>
              <a:t> evaluates as </a:t>
            </a:r>
            <a:r>
              <a:rPr b="0" lang="en-US" sz="2400" spc="-1" strike="noStrike">
                <a:solidFill>
                  <a:srgbClr val="474c55"/>
                </a:solidFill>
                <a:latin typeface="Courier New"/>
                <a:ea typeface="Arial"/>
              </a:rPr>
              <a:t>true</a:t>
            </a:r>
            <a:r>
              <a:rPr b="0" lang="en-US" sz="2400" spc="-1" strike="noStrike">
                <a:solidFill>
                  <a:srgbClr val="474c55"/>
                </a:solidFill>
                <a:latin typeface="Arial"/>
                <a:ea typeface="Arial"/>
              </a:rPr>
              <a:t>.</a:t>
            </a:r>
            <a:endParaRPr b="0" lang="en-US" sz="2400" spc="-1" strike="noStrike">
              <a:solidFill>
                <a:srgbClr val="000000"/>
              </a:solidFill>
              <a:latin typeface="Arial"/>
            </a:endParaRPr>
          </a:p>
          <a:p>
            <a:pPr marL="457200" indent="-406080">
              <a:lnSpc>
                <a:spcPct val="100000"/>
              </a:lnSpc>
              <a:spcBef>
                <a:spcPts val="561"/>
              </a:spcBef>
              <a:buClr>
                <a:srgbClr val="f36a25"/>
              </a:buClr>
              <a:buFont typeface="Arial"/>
              <a:buChar char="•"/>
              <a:tabLst>
                <a:tab algn="l" pos="0"/>
              </a:tabLst>
            </a:pPr>
            <a:r>
              <a:rPr b="1" i="1" lang="en-US" sz="2400" spc="-1" strike="noStrike" u="sng">
                <a:solidFill>
                  <a:srgbClr val="474c55"/>
                </a:solidFill>
                <a:uFillTx/>
                <a:latin typeface="Arial"/>
                <a:ea typeface="Arial"/>
              </a:rPr>
              <a:t>exprIfFalse</a:t>
            </a:r>
            <a:r>
              <a:rPr b="0" lang="en-US" sz="2400" spc="-1" strike="noStrike">
                <a:solidFill>
                  <a:srgbClr val="474c55"/>
                </a:solidFill>
                <a:latin typeface="Arial"/>
                <a:ea typeface="Arial"/>
              </a:rPr>
              <a:t>: An expression returned if the </a:t>
            </a:r>
            <a:r>
              <a:rPr b="0" lang="en-US" sz="2400" spc="-1" strike="noStrike">
                <a:solidFill>
                  <a:srgbClr val="474c55"/>
                </a:solidFill>
                <a:latin typeface="Courier New"/>
                <a:ea typeface="Arial"/>
              </a:rPr>
              <a:t>condition</a:t>
            </a:r>
            <a:r>
              <a:rPr b="0" lang="en-US" sz="2400" spc="-1" strike="noStrike">
                <a:solidFill>
                  <a:srgbClr val="474c55"/>
                </a:solidFill>
                <a:latin typeface="Arial"/>
                <a:ea typeface="Arial"/>
              </a:rPr>
              <a:t> evaluates as </a:t>
            </a:r>
            <a:r>
              <a:rPr b="0" lang="en-US" sz="2400" spc="-1" strike="noStrike">
                <a:solidFill>
                  <a:srgbClr val="474c55"/>
                </a:solidFill>
                <a:latin typeface="Courier New"/>
                <a:ea typeface="Arial"/>
              </a:rPr>
              <a:t>false</a:t>
            </a:r>
            <a:r>
              <a:rPr b="0" lang="en-US" sz="2400" spc="-1" strike="noStrike">
                <a:solidFill>
                  <a:srgbClr val="474c55"/>
                </a:solidFill>
                <a:latin typeface="Arial"/>
                <a:ea typeface="Arial"/>
              </a:rPr>
              <a:t>.</a:t>
            </a:r>
            <a:endParaRPr b="0" lang="en-US" sz="2400" spc="-1" strike="noStrike">
              <a:solidFill>
                <a:srgbClr val="000000"/>
              </a:solidFill>
              <a:latin typeface="Arial"/>
            </a:endParaRPr>
          </a:p>
          <a:p>
            <a:pPr>
              <a:lnSpc>
                <a:spcPct val="100000"/>
              </a:lnSpc>
              <a:spcBef>
                <a:spcPts val="561"/>
              </a:spcBef>
              <a:tabLst>
                <a:tab algn="l" pos="0"/>
              </a:tabLst>
            </a:pPr>
            <a:endParaRPr b="0" lang="en-US" sz="2400" spc="-1" strike="noStrike">
              <a:solidFill>
                <a:srgbClr val="000000"/>
              </a:solidFill>
              <a:latin typeface="Arial"/>
            </a:endParaRPr>
          </a:p>
        </p:txBody>
      </p:sp>
      <p:sp>
        <p:nvSpPr>
          <p:cNvPr id="368"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5D1105D8-7CA5-4D72-A020-3FB34BE6E80D}" type="slidenum">
              <a:rPr b="0" lang="en-US" sz="1200" spc="-1" strike="noStrike">
                <a:solidFill>
                  <a:srgbClr val="a0a1a0"/>
                </a:solidFill>
                <a:latin typeface="Arial"/>
              </a:rPr>
              <a:t>34</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Switch Statements</a:t>
            </a:r>
            <a:endParaRPr b="0" lang="en-US" sz="2400" spc="-1" strike="noStrike">
              <a:solidFill>
                <a:srgbClr val="000000"/>
              </a:solidFill>
              <a:latin typeface="Arial"/>
            </a:endParaRPr>
          </a:p>
        </p:txBody>
      </p:sp>
      <p:sp>
        <p:nvSpPr>
          <p:cNvPr id="370" name="TextShape 2"/>
          <p:cNvSpPr txBox="1"/>
          <p:nvPr/>
        </p:nvSpPr>
        <p:spPr>
          <a:xfrm>
            <a:off x="380160" y="1406880"/>
            <a:ext cx="8383680" cy="5321880"/>
          </a:xfrm>
          <a:prstGeom prst="rect">
            <a:avLst/>
          </a:prstGeom>
          <a:noFill/>
          <a:ln>
            <a:noFill/>
          </a:ln>
        </p:spPr>
        <p:txBody>
          <a:bodyPr>
            <a:normAutofit fontScale="30000"/>
          </a:bodyPr>
          <a:p>
            <a:pPr marL="457200" indent="-406080">
              <a:lnSpc>
                <a:spcPct val="100000"/>
              </a:lnSpc>
              <a:spcBef>
                <a:spcPts val="561"/>
              </a:spcBef>
              <a:buClr>
                <a:srgbClr val="f36a25"/>
              </a:buClr>
              <a:buFont typeface="Arial"/>
              <a:buChar char="•"/>
            </a:pPr>
            <a:r>
              <a:rPr b="0" lang="en-US" sz="3800" spc="-1" strike="noStrike">
                <a:solidFill>
                  <a:srgbClr val="474c55"/>
                </a:solidFill>
                <a:latin typeface="Arial"/>
                <a:ea typeface="Arial"/>
              </a:rPr>
              <a:t>Switch Statements check some variable against multiple, defined values and executes code if the value of the variable matches.</a:t>
            </a:r>
            <a:endParaRPr b="0" lang="en-US" sz="3800" spc="-1" strike="noStrike">
              <a:solidFill>
                <a:srgbClr val="000000"/>
              </a:solidFill>
              <a:latin typeface="Arial"/>
            </a:endParaRPr>
          </a:p>
          <a:p>
            <a:pPr>
              <a:lnSpc>
                <a:spcPct val="100000"/>
              </a:lnSpc>
              <a:spcBef>
                <a:spcPts val="561"/>
              </a:spcBef>
              <a:tabLst>
                <a:tab algn="l" pos="0"/>
              </a:tabLst>
            </a:pPr>
            <a:r>
              <a:rPr b="0" lang="en-US" sz="3200" spc="-1" strike="noStrike">
                <a:solidFill>
                  <a:srgbClr val="474c55"/>
                </a:solidFill>
                <a:latin typeface="Arial"/>
                <a:ea typeface="Arial"/>
              </a:rPr>
              <a:t>	</a:t>
            </a:r>
            <a:r>
              <a:rPr b="0" lang="en-US" sz="3200" spc="-1" strike="noStrike">
                <a:solidFill>
                  <a:srgbClr val="474c55"/>
                </a:solidFill>
                <a:latin typeface="Courier New"/>
                <a:ea typeface="Arial"/>
              </a:rPr>
              <a:t>switch(var)</a:t>
            </a:r>
            <a:b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case value1:</a:t>
            </a:r>
            <a:endParaRPr b="0" lang="en-US" sz="3200" spc="-1" strike="noStrike">
              <a:solidFill>
                <a:srgbClr val="000000"/>
              </a:solidFill>
              <a:latin typeface="Arial"/>
            </a:endParaRPr>
          </a:p>
          <a:p>
            <a:pPr>
              <a:lnSpc>
                <a:spcPct val="100000"/>
              </a:lnSpc>
              <a:spcBef>
                <a:spcPts val="561"/>
              </a:spcBef>
              <a:tabLst>
                <a:tab algn="l" pos="0"/>
              </a:tabLst>
            </a:pP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executes if var === value1</a:t>
            </a:r>
            <a:endParaRPr b="0" lang="en-US" sz="3200" spc="-1" strike="noStrike">
              <a:solidFill>
                <a:srgbClr val="000000"/>
              </a:solidFill>
              <a:latin typeface="Arial"/>
            </a:endParaRPr>
          </a:p>
          <a:p>
            <a:pPr>
              <a:lnSpc>
                <a:spcPct val="100000"/>
              </a:lnSpc>
              <a:spcBef>
                <a:spcPts val="561"/>
              </a:spcBef>
              <a:tabLst>
                <a:tab algn="l" pos="0"/>
              </a:tabLst>
            </a:pP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break;</a:t>
            </a:r>
            <a:endParaRPr b="0" lang="en-US" sz="3200" spc="-1" strike="noStrike">
              <a:solidFill>
                <a:srgbClr val="000000"/>
              </a:solidFill>
              <a:latin typeface="Arial"/>
            </a:endParaRPr>
          </a:p>
          <a:p>
            <a:pPr>
              <a:lnSpc>
                <a:spcPct val="100000"/>
              </a:lnSpc>
              <a:spcBef>
                <a:spcPts val="561"/>
              </a:spcBef>
              <a:tabLst>
                <a:tab algn="l" pos="0"/>
              </a:tabLst>
            </a:pP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case value2:</a:t>
            </a:r>
            <a:endParaRPr b="0" lang="en-US" sz="3200" spc="-1" strike="noStrike">
              <a:solidFill>
                <a:srgbClr val="000000"/>
              </a:solidFill>
              <a:latin typeface="Arial"/>
            </a:endParaRPr>
          </a:p>
          <a:p>
            <a:pPr>
              <a:lnSpc>
                <a:spcPct val="100000"/>
              </a:lnSpc>
              <a:spcBef>
                <a:spcPts val="561"/>
              </a:spcBef>
              <a:tabLst>
                <a:tab algn="l" pos="0"/>
              </a:tabLst>
            </a:pP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executes if var === value2</a:t>
            </a:r>
            <a:endParaRPr b="0" lang="en-US" sz="3200" spc="-1" strike="noStrike">
              <a:solidFill>
                <a:srgbClr val="000000"/>
              </a:solidFill>
              <a:latin typeface="Arial"/>
            </a:endParaRPr>
          </a:p>
          <a:p>
            <a:pPr>
              <a:lnSpc>
                <a:spcPct val="100000"/>
              </a:lnSpc>
              <a:spcBef>
                <a:spcPts val="561"/>
              </a:spcBef>
              <a:tabLst>
                <a:tab algn="l" pos="0"/>
              </a:tabLst>
            </a:pP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break;</a:t>
            </a:r>
            <a:endParaRPr b="0" lang="en-US" sz="3200" spc="-1" strike="noStrike">
              <a:solidFill>
                <a:srgbClr val="000000"/>
              </a:solidFill>
              <a:latin typeface="Arial"/>
            </a:endParaRPr>
          </a:p>
          <a:p>
            <a:pPr>
              <a:lnSpc>
                <a:spcPct val="100000"/>
              </a:lnSpc>
              <a:spcBef>
                <a:spcPts val="561"/>
              </a:spcBef>
              <a:tabLst>
                <a:tab algn="l" pos="0"/>
              </a:tabLst>
            </a:pP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default:</a:t>
            </a:r>
            <a:endParaRPr b="0" lang="en-US" sz="3200" spc="-1" strike="noStrike">
              <a:solidFill>
                <a:srgbClr val="000000"/>
              </a:solidFill>
              <a:latin typeface="Arial"/>
            </a:endParaRPr>
          </a:p>
          <a:p>
            <a:pPr>
              <a:lnSpc>
                <a:spcPct val="100000"/>
              </a:lnSpc>
              <a:spcBef>
                <a:spcPts val="561"/>
              </a:spcBef>
              <a:tabLst>
                <a:tab algn="l" pos="0"/>
              </a:tabLst>
            </a:pP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executes if var is not equal to any </a:t>
            </a: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other case</a:t>
            </a:r>
            <a:endParaRPr b="0" lang="en-US" sz="3200" spc="-1" strike="noStrike">
              <a:solidFill>
                <a:srgbClr val="000000"/>
              </a:solidFill>
              <a:latin typeface="Arial"/>
            </a:endParaRPr>
          </a:p>
          <a:p>
            <a:pPr>
              <a:lnSpc>
                <a:spcPct val="100000"/>
              </a:lnSpc>
              <a:spcBef>
                <a:spcPts val="561"/>
              </a:spcBef>
              <a:tabLst>
                <a:tab algn="l" pos="0"/>
              </a:tabLst>
            </a:pP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	</a:t>
            </a:r>
            <a:r>
              <a:rPr b="0" lang="en-US" sz="3200" spc="-1" strike="noStrike">
                <a:solidFill>
                  <a:srgbClr val="474c55"/>
                </a:solidFill>
                <a:latin typeface="Courier New"/>
                <a:ea typeface="Arial"/>
              </a:rPr>
              <a:t>break;</a:t>
            </a:r>
            <a:endParaRPr b="0" lang="en-US" sz="3200" spc="-1" strike="noStrike">
              <a:solidFill>
                <a:srgbClr val="000000"/>
              </a:solidFill>
              <a:latin typeface="Arial"/>
            </a:endParaRPr>
          </a:p>
          <a:p>
            <a:pPr>
              <a:lnSpc>
                <a:spcPct val="100000"/>
              </a:lnSpc>
              <a:spcBef>
                <a:spcPts val="561"/>
              </a:spcBef>
              <a:tabLst>
                <a:tab algn="l" pos="0"/>
              </a:tabLst>
            </a:pPr>
            <a:endParaRPr b="0" lang="en-US" sz="3200" spc="-1" strike="noStrike">
              <a:solidFill>
                <a:srgbClr val="000000"/>
              </a:solidFill>
              <a:latin typeface="Arial"/>
            </a:endParaRPr>
          </a:p>
          <a:p>
            <a:pPr marL="457200" indent="-456840">
              <a:lnSpc>
                <a:spcPct val="100000"/>
              </a:lnSpc>
              <a:spcBef>
                <a:spcPts val="561"/>
              </a:spcBef>
              <a:buClr>
                <a:srgbClr val="f36a25"/>
              </a:buClr>
              <a:buFont typeface="Arial"/>
              <a:buChar char="•"/>
              <a:tabLst>
                <a:tab algn="l" pos="0"/>
              </a:tabLst>
            </a:pPr>
            <a:r>
              <a:rPr b="0" lang="en-US" sz="2900" spc="-1" strike="noStrike">
                <a:solidFill>
                  <a:srgbClr val="474c55"/>
                </a:solidFill>
                <a:latin typeface="Arial"/>
                <a:ea typeface="Arial"/>
              </a:rPr>
              <a:t>The “break” is used to stop the execution of code in the current block and exit the switch statement.</a:t>
            </a:r>
            <a:endParaRPr b="0" lang="en-US" sz="2900" spc="-1" strike="noStrike">
              <a:solidFill>
                <a:srgbClr val="000000"/>
              </a:solidFill>
              <a:latin typeface="Arial"/>
            </a:endParaRPr>
          </a:p>
          <a:p>
            <a:pPr marL="457200" indent="-456840">
              <a:lnSpc>
                <a:spcPct val="100000"/>
              </a:lnSpc>
              <a:spcBef>
                <a:spcPts val="561"/>
              </a:spcBef>
              <a:buClr>
                <a:srgbClr val="f36a25"/>
              </a:buClr>
              <a:buFont typeface="Arial"/>
              <a:buChar char="•"/>
              <a:tabLst>
                <a:tab algn="l" pos="0"/>
              </a:tabLst>
            </a:pPr>
            <a:r>
              <a:rPr b="0" lang="en-US" sz="2900" spc="-1" strike="noStrike">
                <a:solidFill>
                  <a:srgbClr val="474c55"/>
                </a:solidFill>
                <a:latin typeface="Arial"/>
                <a:ea typeface="Arial"/>
              </a:rPr>
              <a:t>Default statements </a:t>
            </a:r>
            <a:r>
              <a:rPr b="0" i="1" lang="en-US" sz="2900" spc="-1" strike="noStrike">
                <a:solidFill>
                  <a:srgbClr val="474c55"/>
                </a:solidFill>
                <a:latin typeface="Arial"/>
                <a:ea typeface="Arial"/>
              </a:rPr>
              <a:t>do not</a:t>
            </a:r>
            <a:r>
              <a:rPr b="0" lang="en-US" sz="2900" spc="-1" strike="noStrike">
                <a:solidFill>
                  <a:srgbClr val="474c55"/>
                </a:solidFill>
                <a:latin typeface="Arial"/>
                <a:ea typeface="Arial"/>
              </a:rPr>
              <a:t> need a value, they will occur if none of the other conditions apply.</a:t>
            </a:r>
            <a:endParaRPr b="0" lang="en-US" sz="2900" spc="-1" strike="noStrike">
              <a:solidFill>
                <a:srgbClr val="000000"/>
              </a:solidFill>
              <a:latin typeface="Arial"/>
            </a:endParaRPr>
          </a:p>
        </p:txBody>
      </p:sp>
      <p:sp>
        <p:nvSpPr>
          <p:cNvPr id="371"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138FD16D-F169-47B6-80C5-C8B2784B6DCA}" type="slidenum">
              <a:rPr b="0" lang="en-US" sz="1200" spc="-1" strike="noStrike">
                <a:solidFill>
                  <a:srgbClr val="a0a1a0"/>
                </a:solidFill>
                <a:latin typeface="Arial"/>
              </a:rPr>
              <a:t>35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Loops</a:t>
            </a:r>
            <a:endParaRPr b="0" lang="en-US" sz="2400" spc="-1" strike="noStrike">
              <a:solidFill>
                <a:srgbClr val="000000"/>
              </a:solidFill>
              <a:latin typeface="Arial"/>
            </a:endParaRPr>
          </a:p>
        </p:txBody>
      </p:sp>
      <p:sp>
        <p:nvSpPr>
          <p:cNvPr id="373" name="TextShape 2"/>
          <p:cNvSpPr txBox="1"/>
          <p:nvPr/>
        </p:nvSpPr>
        <p:spPr>
          <a:xfrm>
            <a:off x="380160" y="1481400"/>
            <a:ext cx="8383680" cy="4525560"/>
          </a:xfrm>
          <a:prstGeom prst="rect">
            <a:avLst/>
          </a:prstGeom>
          <a:noFill/>
          <a:ln>
            <a:noFill/>
          </a:ln>
        </p:spPr>
        <p:txBody>
          <a:bodyPr>
            <a:normAutofit fontScale="73000"/>
          </a:bodyPr>
          <a:p>
            <a:pPr marL="457200" indent="-406080">
              <a:lnSpc>
                <a:spcPct val="100000"/>
              </a:lnSpc>
              <a:spcBef>
                <a:spcPts val="561"/>
              </a:spcBef>
              <a:buClr>
                <a:srgbClr val="f36a25"/>
              </a:buClr>
              <a:buFont typeface="Arial"/>
              <a:buChar char="•"/>
            </a:pPr>
            <a:r>
              <a:rPr b="0" lang="en-US" sz="2800" spc="-1" strike="noStrike">
                <a:solidFill>
                  <a:srgbClr val="474c55"/>
                </a:solidFill>
                <a:latin typeface="Courier New"/>
                <a:ea typeface="Arial"/>
              </a:rPr>
              <a:t>while</a:t>
            </a:r>
            <a:r>
              <a:rPr b="0" lang="en-US" sz="2800" spc="-1" strike="noStrike">
                <a:solidFill>
                  <a:srgbClr val="474c55"/>
                </a:solidFill>
                <a:latin typeface="Arial"/>
                <a:ea typeface="Arial"/>
              </a:rPr>
              <a:t> loops: execute the next statement or block so long as a condition is true (check before each iteration)</a:t>
            </a:r>
            <a:endParaRPr b="0" lang="en-US" sz="2800" spc="-1" strike="noStrike">
              <a:solidFill>
                <a:srgbClr val="000000"/>
              </a:solidFill>
              <a:latin typeface="Arial"/>
            </a:endParaRPr>
          </a:p>
          <a:p>
            <a:pPr>
              <a:lnSpc>
                <a:spcPct val="100000"/>
              </a:lnSpc>
              <a:spcBef>
                <a:spcPts val="561"/>
              </a:spcBef>
              <a:tabLst>
                <a:tab algn="l" pos="0"/>
              </a:tabLst>
            </a:pPr>
            <a:r>
              <a:rPr b="0" lang="en-US" sz="2800" spc="-1" strike="noStrike">
                <a:solidFill>
                  <a:srgbClr val="474c55"/>
                </a:solidFill>
                <a:latin typeface="Arial"/>
                <a:ea typeface="Arial"/>
              </a:rPr>
              <a:t>	</a:t>
            </a:r>
            <a:r>
              <a:rPr b="0" lang="en-US" sz="2800" spc="-1" strike="noStrike">
                <a:solidFill>
                  <a:srgbClr val="474c55"/>
                </a:solidFill>
                <a:latin typeface="Courier New"/>
                <a:ea typeface="Arial"/>
              </a:rPr>
              <a:t>while(cond) {</a:t>
            </a:r>
            <a:endParaRPr b="0" lang="en-US" sz="2800" spc="-1" strike="noStrike">
              <a:solidFill>
                <a:srgbClr val="000000"/>
              </a:solidFill>
              <a:latin typeface="Arial"/>
            </a:endParaRPr>
          </a:p>
          <a:p>
            <a:pPr>
              <a:lnSpc>
                <a:spcPct val="100000"/>
              </a:lnSpc>
              <a:spcBef>
                <a:spcPts val="561"/>
              </a:spcBef>
              <a:tabLst>
                <a:tab algn="l" pos="0"/>
              </a:tabLst>
            </a:pP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 do things</a:t>
            </a:r>
            <a:endParaRPr b="0" lang="en-US" sz="2800" spc="-1" strike="noStrike">
              <a:solidFill>
                <a:srgbClr val="000000"/>
              </a:solidFill>
              <a:latin typeface="Arial"/>
            </a:endParaRPr>
          </a:p>
          <a:p>
            <a:pPr>
              <a:lnSpc>
                <a:spcPct val="100000"/>
              </a:lnSpc>
              <a:spcBef>
                <a:spcPts val="561"/>
              </a:spcBef>
              <a:tabLst>
                <a:tab algn="l" pos="0"/>
              </a:tabLst>
            </a:pP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a:t>
            </a:r>
            <a:endParaRPr b="0" lang="en-US" sz="2800" spc="-1" strike="noStrike">
              <a:solidFill>
                <a:srgbClr val="000000"/>
              </a:solidFill>
              <a:latin typeface="Arial"/>
            </a:endParaRPr>
          </a:p>
          <a:p>
            <a:pPr marL="457200" indent="-406080">
              <a:lnSpc>
                <a:spcPct val="100000"/>
              </a:lnSpc>
              <a:spcBef>
                <a:spcPts val="561"/>
              </a:spcBef>
              <a:buClr>
                <a:srgbClr val="f36a25"/>
              </a:buClr>
              <a:buFont typeface="Arial"/>
              <a:buChar char="•"/>
              <a:tabLst>
                <a:tab algn="l" pos="0"/>
              </a:tabLst>
            </a:pPr>
            <a:r>
              <a:rPr b="0" lang="en-US" sz="2800" spc="-1" strike="noStrike">
                <a:solidFill>
                  <a:srgbClr val="474c55"/>
                </a:solidFill>
                <a:latin typeface="Courier New"/>
                <a:ea typeface="Arial"/>
              </a:rPr>
              <a:t>do-while</a:t>
            </a:r>
            <a:r>
              <a:rPr b="0" lang="en-US" sz="2800" spc="-1" strike="noStrike">
                <a:solidFill>
                  <a:srgbClr val="474c55"/>
                </a:solidFill>
                <a:latin typeface="Arial"/>
                <a:ea typeface="Arial"/>
              </a:rPr>
              <a:t> loops: execute the next statement or block, then repeat so long as a condition is true (check at the end of each iteration)</a:t>
            </a:r>
            <a:endParaRPr b="0" lang="en-US" sz="2800" spc="-1" strike="noStrike">
              <a:solidFill>
                <a:srgbClr val="000000"/>
              </a:solidFill>
              <a:latin typeface="Arial"/>
            </a:endParaRPr>
          </a:p>
          <a:p>
            <a:pPr>
              <a:lnSpc>
                <a:spcPct val="100000"/>
              </a:lnSpc>
              <a:spcBef>
                <a:spcPts val="561"/>
              </a:spcBef>
              <a:tabLst>
                <a:tab algn="l" pos="0"/>
              </a:tabLst>
            </a:pP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do {</a:t>
            </a:r>
            <a:endParaRPr b="0" lang="en-US" sz="2800" spc="-1" strike="noStrike">
              <a:solidFill>
                <a:srgbClr val="000000"/>
              </a:solidFill>
              <a:latin typeface="Arial"/>
            </a:endParaRPr>
          </a:p>
          <a:p>
            <a:pPr>
              <a:lnSpc>
                <a:spcPct val="100000"/>
              </a:lnSpc>
              <a:spcBef>
                <a:spcPts val="561"/>
              </a:spcBef>
              <a:tabLst>
                <a:tab algn="l" pos="0"/>
              </a:tabLst>
            </a:pP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 do things</a:t>
            </a:r>
            <a:endParaRPr b="0" lang="en-US" sz="2800" spc="-1" strike="noStrike">
              <a:solidFill>
                <a:srgbClr val="000000"/>
              </a:solidFill>
              <a:latin typeface="Arial"/>
            </a:endParaRPr>
          </a:p>
          <a:p>
            <a:pPr>
              <a:lnSpc>
                <a:spcPct val="100000"/>
              </a:lnSpc>
              <a:spcBef>
                <a:spcPts val="561"/>
              </a:spcBef>
              <a:tabLst>
                <a:tab algn="l" pos="0"/>
              </a:tabLst>
            </a:pPr>
            <a:r>
              <a:rPr b="0" lang="en-US" sz="2800" spc="-1" strike="noStrike">
                <a:solidFill>
                  <a:srgbClr val="474c55"/>
                </a:solidFill>
                <a:latin typeface="Courier New"/>
                <a:ea typeface="Arial"/>
              </a:rPr>
              <a:t>	</a:t>
            </a:r>
            <a:r>
              <a:rPr b="0" lang="en-US" sz="2800" spc="-1" strike="noStrike">
                <a:solidFill>
                  <a:srgbClr val="474c55"/>
                </a:solidFill>
                <a:latin typeface="Courier New"/>
                <a:ea typeface="Arial"/>
              </a:rPr>
              <a:t>} while (cond)</a:t>
            </a:r>
            <a:endParaRPr b="0" lang="en-US" sz="2800" spc="-1" strike="noStrike">
              <a:solidFill>
                <a:srgbClr val="000000"/>
              </a:solidFill>
              <a:latin typeface="Arial"/>
            </a:endParaRPr>
          </a:p>
          <a:p>
            <a:pPr>
              <a:lnSpc>
                <a:spcPct val="100000"/>
              </a:lnSpc>
              <a:spcBef>
                <a:spcPts val="561"/>
              </a:spcBef>
              <a:tabLst>
                <a:tab algn="l" pos="0"/>
              </a:tabLst>
            </a:pPr>
            <a:endParaRPr b="0" lang="en-US" sz="2800" spc="-1" strike="noStrike">
              <a:solidFill>
                <a:srgbClr val="000000"/>
              </a:solidFill>
              <a:latin typeface="Arial"/>
            </a:endParaRPr>
          </a:p>
        </p:txBody>
      </p:sp>
      <p:sp>
        <p:nvSpPr>
          <p:cNvPr id="374"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DD3CED44-6755-41BF-9571-2229771455ED}" type="slidenum">
              <a:rPr b="0" lang="en-US" sz="1200" spc="-1" strike="noStrike">
                <a:solidFill>
                  <a:srgbClr val="a0a1a0"/>
                </a:solidFill>
                <a:latin typeface="Arial"/>
              </a:rPr>
              <a:t>36</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Loops (cont…)</a:t>
            </a:r>
            <a:endParaRPr b="0" lang="en-US" sz="2400" spc="-1" strike="noStrike">
              <a:solidFill>
                <a:srgbClr val="000000"/>
              </a:solidFill>
              <a:latin typeface="Arial"/>
            </a:endParaRPr>
          </a:p>
        </p:txBody>
      </p:sp>
      <p:sp>
        <p:nvSpPr>
          <p:cNvPr id="376" name="TextShape 2"/>
          <p:cNvSpPr txBox="1"/>
          <p:nvPr/>
        </p:nvSpPr>
        <p:spPr>
          <a:xfrm>
            <a:off x="380160" y="1481400"/>
            <a:ext cx="8383680" cy="4525560"/>
          </a:xfrm>
          <a:prstGeom prst="rect">
            <a:avLst/>
          </a:prstGeom>
          <a:noFill/>
          <a:ln>
            <a:noFill/>
          </a:ln>
        </p:spPr>
        <p:txBody>
          <a:bodyPr>
            <a:normAutofit fontScale="73000"/>
          </a:bodyPr>
          <a:p>
            <a:pPr marL="457200" indent="-406080">
              <a:lnSpc>
                <a:spcPct val="100000"/>
              </a:lnSpc>
              <a:spcBef>
                <a:spcPts val="561"/>
              </a:spcBef>
              <a:buClr>
                <a:srgbClr val="f36a25"/>
              </a:buClr>
              <a:buFont typeface="Arial"/>
              <a:buChar char="•"/>
            </a:pPr>
            <a:r>
              <a:rPr b="0" lang="en-US" sz="2800" spc="-1" strike="noStrike">
                <a:solidFill>
                  <a:srgbClr val="474c55"/>
                </a:solidFill>
                <a:latin typeface="Courier New"/>
                <a:ea typeface="Arial"/>
              </a:rPr>
              <a:t>for</a:t>
            </a:r>
            <a:r>
              <a:rPr b="0" lang="en-US" sz="2800" spc="-1" strike="noStrike">
                <a:solidFill>
                  <a:srgbClr val="474c55"/>
                </a:solidFill>
                <a:latin typeface="Arial"/>
                <a:ea typeface="Arial"/>
              </a:rPr>
              <a:t> loops: execute the next statement or block a specified number of times.</a:t>
            </a:r>
            <a:endParaRPr b="0" lang="en-US" sz="2800" spc="-1" strike="noStrike">
              <a:solidFill>
                <a:srgbClr val="000000"/>
              </a:solidFill>
              <a:latin typeface="Arial"/>
            </a:endParaRPr>
          </a:p>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Standard for loops have 3 components</a:t>
            </a:r>
            <a:endParaRPr b="0" lang="en-US" sz="2800" spc="-1" strike="noStrike">
              <a:solidFill>
                <a:srgbClr val="000000"/>
              </a:solidFill>
              <a:latin typeface="Arial"/>
            </a:endParaRPr>
          </a:p>
          <a:p>
            <a:pPr>
              <a:lnSpc>
                <a:spcPct val="100000"/>
              </a:lnSpc>
              <a:spcBef>
                <a:spcPts val="561"/>
              </a:spcBef>
              <a:tabLst>
                <a:tab algn="l" pos="0"/>
              </a:tabLst>
            </a:pPr>
            <a:r>
              <a:rPr b="0" lang="en-US" sz="1400" spc="-1" strike="noStrike">
                <a:solidFill>
                  <a:srgbClr val="474c55"/>
                </a:solidFill>
                <a:latin typeface="Courier New"/>
                <a:ea typeface="Arial"/>
              </a:rPr>
              <a:t>	</a:t>
            </a:r>
            <a:r>
              <a:rPr b="0" lang="en-US" sz="2200" spc="-1" strike="noStrike">
                <a:solidFill>
                  <a:srgbClr val="474c55"/>
                </a:solidFill>
                <a:latin typeface="Courier New"/>
                <a:ea typeface="Arial"/>
              </a:rPr>
              <a:t>for(initialization; condition; adjustment){</a:t>
            </a:r>
            <a:endParaRPr b="0" lang="en-US" sz="2200" spc="-1" strike="noStrike">
              <a:solidFill>
                <a:srgbClr val="000000"/>
              </a:solidFill>
              <a:latin typeface="Arial"/>
            </a:endParaRPr>
          </a:p>
          <a:p>
            <a:pPr marL="399960">
              <a:lnSpc>
                <a:spcPct val="100000"/>
              </a:lnSpc>
              <a:spcBef>
                <a:spcPts val="479"/>
              </a:spcBef>
              <a:tabLst>
                <a:tab algn="l" pos="0"/>
              </a:tabLst>
            </a:pPr>
            <a:r>
              <a:rPr b="0" lang="en-US" sz="2200" spc="-1" strike="noStrike">
                <a:solidFill>
                  <a:srgbClr val="474c55"/>
                </a:solidFill>
                <a:latin typeface="Courier New"/>
                <a:ea typeface="Arial"/>
              </a:rPr>
              <a:t>	</a:t>
            </a:r>
            <a:r>
              <a:rPr b="0" lang="en-US" sz="2200" spc="-1" strike="noStrike">
                <a:solidFill>
                  <a:srgbClr val="474c55"/>
                </a:solidFill>
                <a:latin typeface="Courier New"/>
                <a:ea typeface="Arial"/>
              </a:rPr>
              <a:t>	</a:t>
            </a:r>
            <a:r>
              <a:rPr b="0" lang="en-US" sz="2200" spc="-1" strike="noStrike">
                <a:solidFill>
                  <a:srgbClr val="474c55"/>
                </a:solidFill>
                <a:latin typeface="Courier New"/>
                <a:ea typeface="Arial"/>
              </a:rPr>
              <a:t>// do things</a:t>
            </a:r>
            <a:endParaRPr b="0" lang="en-US" sz="2200" spc="-1" strike="noStrike">
              <a:solidFill>
                <a:srgbClr val="000000"/>
              </a:solidFill>
              <a:latin typeface="Arial"/>
            </a:endParaRPr>
          </a:p>
          <a:p>
            <a:pPr marL="399960">
              <a:lnSpc>
                <a:spcPct val="100000"/>
              </a:lnSpc>
              <a:spcBef>
                <a:spcPts val="479"/>
              </a:spcBef>
              <a:tabLst>
                <a:tab algn="l" pos="0"/>
              </a:tabLst>
            </a:pPr>
            <a:r>
              <a:rPr b="0" lang="en-US" sz="2200" spc="-1" strike="noStrike">
                <a:solidFill>
                  <a:srgbClr val="474c55"/>
                </a:solidFill>
                <a:latin typeface="Courier New"/>
                <a:ea typeface="Arial"/>
              </a:rPr>
              <a:t>	</a:t>
            </a:r>
            <a:r>
              <a:rPr b="0" lang="en-US" sz="2200" spc="-1" strike="noStrike">
                <a:solidFill>
                  <a:srgbClr val="474c55"/>
                </a:solidFill>
                <a:latin typeface="Courier New"/>
                <a:ea typeface="Arial"/>
              </a:rPr>
              <a:t>}</a:t>
            </a:r>
            <a:endParaRPr b="0" lang="en-US" sz="2200" spc="-1" strike="noStrike">
              <a:solidFill>
                <a:srgbClr val="000000"/>
              </a:solidFill>
              <a:latin typeface="Arial"/>
            </a:endParaRPr>
          </a:p>
          <a:p>
            <a:pPr marL="457200" indent="-406080">
              <a:lnSpc>
                <a:spcPct val="100000"/>
              </a:lnSpc>
              <a:spcBef>
                <a:spcPts val="561"/>
              </a:spcBef>
              <a:buClr>
                <a:srgbClr val="f36a25"/>
              </a:buClr>
              <a:buFont typeface="Arial"/>
              <a:buChar char="•"/>
              <a:tabLst>
                <a:tab algn="l" pos="0"/>
              </a:tabLst>
            </a:pPr>
            <a:r>
              <a:rPr b="0" lang="en-US" sz="2800" spc="-1" strike="noStrike" u="sng">
                <a:solidFill>
                  <a:srgbClr val="474c55"/>
                </a:solidFill>
                <a:uFillTx/>
                <a:latin typeface="Arial"/>
                <a:ea typeface="Arial"/>
              </a:rPr>
              <a:t>Initialization</a:t>
            </a:r>
            <a:r>
              <a:rPr b="0" lang="en-US" sz="2800" spc="-1" strike="noStrike">
                <a:solidFill>
                  <a:srgbClr val="474c55"/>
                </a:solidFill>
                <a:latin typeface="Arial"/>
                <a:ea typeface="Arial"/>
              </a:rPr>
              <a:t>: a statement that is executed once at the start of the loop</a:t>
            </a:r>
            <a:endParaRPr b="0" lang="en-US" sz="2800" spc="-1" strike="noStrike">
              <a:solidFill>
                <a:srgbClr val="000000"/>
              </a:solidFill>
              <a:latin typeface="Arial"/>
            </a:endParaRPr>
          </a:p>
          <a:p>
            <a:pPr marL="457200" indent="-406080">
              <a:lnSpc>
                <a:spcPct val="100000"/>
              </a:lnSpc>
              <a:spcBef>
                <a:spcPts val="561"/>
              </a:spcBef>
              <a:buClr>
                <a:srgbClr val="f36a25"/>
              </a:buClr>
              <a:buFont typeface="Arial"/>
              <a:buChar char="•"/>
              <a:tabLst>
                <a:tab algn="l" pos="0"/>
              </a:tabLst>
            </a:pPr>
            <a:r>
              <a:rPr b="0" lang="en-US" sz="2800" spc="-1" strike="noStrike" u="sng">
                <a:solidFill>
                  <a:srgbClr val="474c55"/>
                </a:solidFill>
                <a:uFillTx/>
                <a:latin typeface="Arial"/>
                <a:ea typeface="Arial"/>
              </a:rPr>
              <a:t>Condition</a:t>
            </a:r>
            <a:r>
              <a:rPr b="0" lang="en-US" sz="2800" spc="-1" strike="noStrike">
                <a:solidFill>
                  <a:srgbClr val="474c55"/>
                </a:solidFill>
                <a:latin typeface="Arial"/>
                <a:ea typeface="Arial"/>
              </a:rPr>
              <a:t>: A check performed at the start of each iteration to determine if the loop should continue</a:t>
            </a:r>
            <a:endParaRPr b="0" lang="en-US" sz="2800" spc="-1" strike="noStrike">
              <a:solidFill>
                <a:srgbClr val="000000"/>
              </a:solidFill>
              <a:latin typeface="Arial"/>
            </a:endParaRPr>
          </a:p>
          <a:p>
            <a:pPr marL="457200" indent="-406080">
              <a:lnSpc>
                <a:spcPct val="100000"/>
              </a:lnSpc>
              <a:spcBef>
                <a:spcPts val="561"/>
              </a:spcBef>
              <a:buClr>
                <a:srgbClr val="f36a25"/>
              </a:buClr>
              <a:buFont typeface="Arial"/>
              <a:buChar char="•"/>
              <a:tabLst>
                <a:tab algn="l" pos="0"/>
              </a:tabLst>
            </a:pPr>
            <a:r>
              <a:rPr b="0" lang="en-US" sz="2800" spc="-1" strike="noStrike" u="sng">
                <a:solidFill>
                  <a:srgbClr val="474c55"/>
                </a:solidFill>
                <a:uFillTx/>
                <a:latin typeface="Arial"/>
                <a:ea typeface="Arial"/>
              </a:rPr>
              <a:t>Adjustment</a:t>
            </a:r>
            <a:r>
              <a:rPr b="0" lang="en-US" sz="2800" spc="-1" strike="noStrike">
                <a:solidFill>
                  <a:srgbClr val="474c55"/>
                </a:solidFill>
                <a:latin typeface="Arial"/>
                <a:ea typeface="Arial"/>
              </a:rPr>
              <a:t>: A statement that is execute at the end of each iteration, before the condition is checked again</a:t>
            </a:r>
            <a:endParaRPr b="0" lang="en-US" sz="2800" spc="-1" strike="noStrike">
              <a:solidFill>
                <a:srgbClr val="000000"/>
              </a:solidFill>
              <a:latin typeface="Arial"/>
            </a:endParaRPr>
          </a:p>
        </p:txBody>
      </p:sp>
      <p:sp>
        <p:nvSpPr>
          <p:cNvPr id="377"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EAAC1726-483F-4C85-B215-5C5055AB5BCA}" type="slidenum">
              <a:rPr b="0" lang="en-US" sz="1200" spc="-1" strike="noStrike">
                <a:solidFill>
                  <a:srgbClr val="a0a1a0"/>
                </a:solidFill>
                <a:latin typeface="Arial"/>
              </a:rPr>
              <a:t>37</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Break</a:t>
            </a:r>
            <a:endParaRPr b="0" lang="en-US" sz="2400" spc="-1" strike="noStrike">
              <a:solidFill>
                <a:srgbClr val="000000"/>
              </a:solidFill>
              <a:latin typeface="Arial"/>
            </a:endParaRPr>
          </a:p>
        </p:txBody>
      </p:sp>
      <p:sp>
        <p:nvSpPr>
          <p:cNvPr id="379" name="TextShape 2"/>
          <p:cNvSpPr txBox="1"/>
          <p:nvPr/>
        </p:nvSpPr>
        <p:spPr>
          <a:xfrm>
            <a:off x="380160" y="1481400"/>
            <a:ext cx="4551120" cy="4525560"/>
          </a:xfrm>
          <a:prstGeom prst="rect">
            <a:avLst/>
          </a:prstGeom>
          <a:noFill/>
          <a:ln>
            <a:noFill/>
          </a:ln>
        </p:spPr>
        <p:txBody>
          <a:bodyPr>
            <a:normAutofit/>
          </a:bodyPr>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The </a:t>
            </a:r>
            <a:r>
              <a:rPr b="0" lang="en-US" sz="2800" spc="-1" strike="noStrike">
                <a:solidFill>
                  <a:srgbClr val="474c55"/>
                </a:solidFill>
                <a:latin typeface="Courier New"/>
                <a:ea typeface="Arial"/>
              </a:rPr>
              <a:t>break</a:t>
            </a:r>
            <a:r>
              <a:rPr b="0" lang="en-US" sz="2800" spc="-1" strike="noStrike">
                <a:solidFill>
                  <a:srgbClr val="474c55"/>
                </a:solidFill>
                <a:latin typeface="Arial"/>
                <a:ea typeface="Arial"/>
              </a:rPr>
              <a:t> statement is used to transfer control out of the enclosing statement. This statement can be used with </a:t>
            </a:r>
            <a:r>
              <a:rPr b="0" lang="en-US" sz="2800" spc="-1" strike="noStrike">
                <a:solidFill>
                  <a:srgbClr val="474c55"/>
                </a:solidFill>
                <a:latin typeface="Courier New"/>
                <a:ea typeface="Arial"/>
              </a:rPr>
              <a:t>while</a:t>
            </a:r>
            <a:r>
              <a:rPr b="0" lang="en-US" sz="2800" spc="-1" strike="noStrike">
                <a:solidFill>
                  <a:srgbClr val="474c55"/>
                </a:solidFill>
                <a:latin typeface="Arial"/>
                <a:ea typeface="Arial"/>
              </a:rPr>
              <a:t>, </a:t>
            </a:r>
            <a:r>
              <a:rPr b="0" lang="en-US" sz="2800" spc="-1" strike="noStrike">
                <a:solidFill>
                  <a:srgbClr val="474c55"/>
                </a:solidFill>
                <a:latin typeface="Courier New"/>
                <a:ea typeface="Arial"/>
              </a:rPr>
              <a:t>do/while</a:t>
            </a:r>
            <a:r>
              <a:rPr b="0" lang="en-US" sz="2800" spc="-1" strike="noStrike">
                <a:solidFill>
                  <a:srgbClr val="474c55"/>
                </a:solidFill>
                <a:latin typeface="Arial"/>
                <a:ea typeface="Arial"/>
              </a:rPr>
              <a:t>, </a:t>
            </a:r>
            <a:r>
              <a:rPr b="0" lang="en-US" sz="2800" spc="-1" strike="noStrike">
                <a:solidFill>
                  <a:srgbClr val="474c55"/>
                </a:solidFill>
                <a:latin typeface="Courier New"/>
                <a:ea typeface="Arial"/>
              </a:rPr>
              <a:t>for</a:t>
            </a:r>
            <a:r>
              <a:rPr b="0" lang="en-US" sz="2800" spc="-1" strike="noStrike">
                <a:solidFill>
                  <a:srgbClr val="474c55"/>
                </a:solidFill>
                <a:latin typeface="Arial"/>
                <a:ea typeface="Arial"/>
              </a:rPr>
              <a:t> loops and </a:t>
            </a:r>
            <a:r>
              <a:rPr b="0" lang="en-US" sz="2800" spc="-1" strike="noStrike">
                <a:solidFill>
                  <a:srgbClr val="474c55"/>
                </a:solidFill>
                <a:latin typeface="Courier New"/>
                <a:ea typeface="Arial"/>
              </a:rPr>
              <a:t>switch</a:t>
            </a:r>
            <a:r>
              <a:rPr b="0" lang="en-US" sz="2800" spc="-1" strike="noStrike">
                <a:solidFill>
                  <a:srgbClr val="474c55"/>
                </a:solidFill>
                <a:latin typeface="Arial"/>
                <a:ea typeface="Arial"/>
              </a:rPr>
              <a:t> statements.</a:t>
            </a:r>
            <a:endParaRPr b="0" lang="en-US" sz="2800" spc="-1" strike="noStrike">
              <a:solidFill>
                <a:srgbClr val="000000"/>
              </a:solidFill>
              <a:latin typeface="Arial"/>
            </a:endParaRPr>
          </a:p>
        </p:txBody>
      </p:sp>
      <p:sp>
        <p:nvSpPr>
          <p:cNvPr id="380"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82E16B7C-9D9D-4B98-83C3-FD7BC581B99A}" type="slidenum">
              <a:rPr b="0" lang="en-US" sz="1200" spc="-1" strike="noStrike">
                <a:solidFill>
                  <a:srgbClr val="a0a1a0"/>
                </a:solidFill>
                <a:latin typeface="Arial"/>
              </a:rPr>
              <a:t>&lt;number&gt;</a:t>
            </a:fld>
            <a:endParaRPr b="0" lang="en-US" sz="1200" spc="-1" strike="noStrike">
              <a:latin typeface="Times New Roman"/>
            </a:endParaRPr>
          </a:p>
        </p:txBody>
      </p:sp>
      <p:pic>
        <p:nvPicPr>
          <p:cNvPr id="381" name="Picture 5" descr=""/>
          <p:cNvPicPr/>
          <p:nvPr/>
        </p:nvPicPr>
        <p:blipFill>
          <a:blip r:embed="rId1"/>
          <a:stretch/>
        </p:blipFill>
        <p:spPr>
          <a:xfrm>
            <a:off x="4931640" y="1640880"/>
            <a:ext cx="3621600" cy="420624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Continue</a:t>
            </a:r>
            <a:endParaRPr b="0" lang="en-US" sz="2400" spc="-1" strike="noStrike">
              <a:solidFill>
                <a:srgbClr val="000000"/>
              </a:solidFill>
              <a:latin typeface="Arial"/>
            </a:endParaRPr>
          </a:p>
        </p:txBody>
      </p:sp>
      <p:sp>
        <p:nvSpPr>
          <p:cNvPr id="383" name="TextShape 2"/>
          <p:cNvSpPr txBox="1"/>
          <p:nvPr/>
        </p:nvSpPr>
        <p:spPr>
          <a:xfrm>
            <a:off x="380160" y="1481400"/>
            <a:ext cx="4551120" cy="4525560"/>
          </a:xfrm>
          <a:prstGeom prst="rect">
            <a:avLst/>
          </a:prstGeom>
          <a:noFill/>
          <a:ln>
            <a:noFill/>
          </a:ln>
        </p:spPr>
        <p:txBody>
          <a:bodyPr>
            <a:normAutofit/>
          </a:bodyPr>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The </a:t>
            </a:r>
            <a:r>
              <a:rPr b="0" lang="en-US" sz="2800" spc="-1" strike="noStrike">
                <a:solidFill>
                  <a:srgbClr val="474c55"/>
                </a:solidFill>
                <a:latin typeface="Courier New"/>
                <a:ea typeface="Arial"/>
              </a:rPr>
              <a:t>continue</a:t>
            </a:r>
            <a:r>
              <a:rPr b="0" lang="en-US" sz="2800" spc="-1" strike="noStrike">
                <a:solidFill>
                  <a:srgbClr val="474c55"/>
                </a:solidFill>
                <a:latin typeface="Arial"/>
                <a:ea typeface="Arial"/>
              </a:rPr>
              <a:t> statement is used to finish execution of the current, enclosing statement. This statement can be used with </a:t>
            </a:r>
            <a:r>
              <a:rPr b="0" lang="en-US" sz="2800" spc="-1" strike="noStrike">
                <a:solidFill>
                  <a:srgbClr val="474c55"/>
                </a:solidFill>
                <a:latin typeface="Courier New"/>
                <a:ea typeface="Arial"/>
              </a:rPr>
              <a:t>while</a:t>
            </a:r>
            <a:r>
              <a:rPr b="0" lang="en-US" sz="2800" spc="-1" strike="noStrike">
                <a:solidFill>
                  <a:srgbClr val="474c55"/>
                </a:solidFill>
                <a:latin typeface="Arial"/>
                <a:ea typeface="Arial"/>
              </a:rPr>
              <a:t>, </a:t>
            </a:r>
            <a:r>
              <a:rPr b="0" lang="en-US" sz="2800" spc="-1" strike="noStrike">
                <a:solidFill>
                  <a:srgbClr val="474c55"/>
                </a:solidFill>
                <a:latin typeface="Courier New"/>
                <a:ea typeface="Arial"/>
              </a:rPr>
              <a:t>do/while</a:t>
            </a:r>
            <a:r>
              <a:rPr b="0" lang="en-US" sz="2800" spc="-1" strike="noStrike">
                <a:solidFill>
                  <a:srgbClr val="474c55"/>
                </a:solidFill>
                <a:latin typeface="Arial"/>
                <a:ea typeface="Arial"/>
              </a:rPr>
              <a:t>, </a:t>
            </a:r>
            <a:r>
              <a:rPr b="0" lang="en-US" sz="2800" spc="-1" strike="noStrike">
                <a:solidFill>
                  <a:srgbClr val="474c55"/>
                </a:solidFill>
                <a:latin typeface="Courier New"/>
                <a:ea typeface="Arial"/>
              </a:rPr>
              <a:t>for</a:t>
            </a:r>
            <a:r>
              <a:rPr b="0" lang="en-US" sz="2800" spc="-1" strike="noStrike">
                <a:solidFill>
                  <a:srgbClr val="474c55"/>
                </a:solidFill>
                <a:latin typeface="Arial"/>
                <a:ea typeface="Arial"/>
              </a:rPr>
              <a:t> loops and </a:t>
            </a:r>
            <a:r>
              <a:rPr b="0" lang="en-US" sz="2800" spc="-1" strike="noStrike">
                <a:solidFill>
                  <a:srgbClr val="474c55"/>
                </a:solidFill>
                <a:latin typeface="Courier New"/>
                <a:ea typeface="Arial"/>
              </a:rPr>
              <a:t>switch</a:t>
            </a:r>
            <a:r>
              <a:rPr b="0" lang="en-US" sz="2800" spc="-1" strike="noStrike">
                <a:solidFill>
                  <a:srgbClr val="474c55"/>
                </a:solidFill>
                <a:latin typeface="Arial"/>
                <a:ea typeface="Arial"/>
              </a:rPr>
              <a:t> statements.</a:t>
            </a:r>
            <a:endParaRPr b="0" lang="en-US" sz="2800" spc="-1" strike="noStrike">
              <a:solidFill>
                <a:srgbClr val="000000"/>
              </a:solidFill>
              <a:latin typeface="Arial"/>
            </a:endParaRPr>
          </a:p>
        </p:txBody>
      </p:sp>
      <p:sp>
        <p:nvSpPr>
          <p:cNvPr id="384"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8317CC45-BAB6-415C-847F-3BC8DF617F07}" type="slidenum">
              <a:rPr b="0" lang="en-US" sz="1200" spc="-1" strike="noStrike">
                <a:solidFill>
                  <a:srgbClr val="a0a1a0"/>
                </a:solidFill>
                <a:latin typeface="Arial"/>
              </a:rPr>
              <a:t>&lt;number&gt;</a:t>
            </a:fld>
            <a:endParaRPr b="0" lang="en-US" sz="1200" spc="-1" strike="noStrike">
              <a:latin typeface="Times New Roman"/>
            </a:endParaRPr>
          </a:p>
        </p:txBody>
      </p:sp>
      <p:pic>
        <p:nvPicPr>
          <p:cNvPr id="385" name="Picture 6" descr=""/>
          <p:cNvPicPr/>
          <p:nvPr/>
        </p:nvPicPr>
        <p:blipFill>
          <a:blip r:embed="rId1"/>
          <a:stretch/>
        </p:blipFill>
        <p:spPr>
          <a:xfrm>
            <a:off x="5019120" y="1658160"/>
            <a:ext cx="3744720" cy="43491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Common Java Operators (Binary)</a:t>
            </a:r>
            <a:endParaRPr b="0" lang="en-US" sz="2400" spc="-1" strike="noStrike">
              <a:solidFill>
                <a:srgbClr val="000000"/>
              </a:solidFill>
              <a:latin typeface="Arial"/>
            </a:endParaRPr>
          </a:p>
        </p:txBody>
      </p:sp>
      <p:sp>
        <p:nvSpPr>
          <p:cNvPr id="225" name="TextShape 2"/>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EC4282B7-38B5-41AB-820E-0CCC5AFF00BE}" type="slidenum">
              <a:rPr b="0" lang="en-US" sz="1200" spc="-1" strike="noStrike">
                <a:solidFill>
                  <a:srgbClr val="a0a1a0"/>
                </a:solidFill>
                <a:latin typeface="Arial"/>
              </a:rPr>
              <a:t>2</a:t>
            </a:fld>
            <a:endParaRPr b="0" lang="en-US" sz="1200" spc="-1" strike="noStrike">
              <a:latin typeface="Times New Roman"/>
            </a:endParaRPr>
          </a:p>
        </p:txBody>
      </p:sp>
      <p:graphicFrame>
        <p:nvGraphicFramePr>
          <p:cNvPr id="226" name="Table 3"/>
          <p:cNvGraphicFramePr/>
          <p:nvPr/>
        </p:nvGraphicFramePr>
        <p:xfrm>
          <a:off x="379440" y="1481040"/>
          <a:ext cx="8493120" cy="2595600"/>
        </p:xfrm>
        <a:graphic>
          <a:graphicData uri="http://schemas.openxmlformats.org/drawingml/2006/table">
            <a:tbl>
              <a:tblPr/>
              <a:tblGrid>
                <a:gridCol w="2194920"/>
                <a:gridCol w="1826640"/>
                <a:gridCol w="4471560"/>
              </a:tblGrid>
              <a:tr h="291600">
                <a:tc>
                  <a:txBody>
                    <a:bodyPr>
                      <a:noAutofit/>
                    </a:bodyPr>
                    <a:p>
                      <a:pPr>
                        <a:lnSpc>
                          <a:spcPct val="100000"/>
                        </a:lnSpc>
                      </a:pPr>
                      <a:r>
                        <a:rPr b="1" lang="en-US" sz="1400" spc="-1" strike="noStrike">
                          <a:solidFill>
                            <a:srgbClr val="ffffff"/>
                          </a:solidFill>
                          <a:latin typeface="Arial"/>
                          <a:ea typeface="Arial"/>
                        </a:rPr>
                        <a:t>Name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36a25"/>
                    </a:solidFill>
                  </a:tcPr>
                </a:tc>
                <a:tc>
                  <a:txBody>
                    <a:bodyPr>
                      <a:noAutofit/>
                    </a:bodyPr>
                    <a:p>
                      <a:pPr>
                        <a:lnSpc>
                          <a:spcPct val="100000"/>
                        </a:lnSpc>
                      </a:pPr>
                      <a:r>
                        <a:rPr b="1" lang="en-US" sz="1400" spc="-1" strike="noStrike">
                          <a:solidFill>
                            <a:srgbClr val="ffffff"/>
                          </a:solidFill>
                          <a:latin typeface="Arial"/>
                          <a:ea typeface="Arial"/>
                        </a:rPr>
                        <a:t>Operator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36a25"/>
                    </a:solidFill>
                  </a:tcPr>
                </a:tc>
                <a:tc>
                  <a:txBody>
                    <a:bodyPr>
                      <a:noAutofit/>
                    </a:bodyPr>
                    <a:p>
                      <a:pPr>
                        <a:lnSpc>
                          <a:spcPct val="100000"/>
                        </a:lnSpc>
                      </a:pPr>
                      <a:r>
                        <a:rPr b="1" lang="en-US" sz="1400" spc="-1" strike="noStrike">
                          <a:solidFill>
                            <a:srgbClr val="ffffff"/>
                          </a:solidFill>
                          <a:latin typeface="Arial"/>
                          <a:ea typeface="Arial"/>
                        </a:rPr>
                        <a:t>Definition</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36a25"/>
                    </a:solidFill>
                  </a:tcPr>
                </a:tc>
              </a:tr>
              <a:tr h="691200">
                <a:tc>
                  <a:txBody>
                    <a:bodyPr>
                      <a:noAutofit/>
                    </a:bodyPr>
                    <a:p>
                      <a:pPr marL="285840" indent="-285480">
                        <a:lnSpc>
                          <a:spcPct val="100000"/>
                        </a:lnSpc>
                        <a:buClr>
                          <a:srgbClr val="000000"/>
                        </a:buClr>
                        <a:buFont typeface="Arial"/>
                        <a:buChar char="•"/>
                      </a:pPr>
                      <a:r>
                        <a:rPr b="0" lang="en-US" sz="1400" spc="-1" strike="noStrike">
                          <a:solidFill>
                            <a:srgbClr val="000000"/>
                          </a:solidFill>
                          <a:latin typeface="Arial"/>
                          <a:ea typeface="Arial"/>
                        </a:rPr>
                        <a:t>Multiplication</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Arial"/>
                          <a:ea typeface="Arial"/>
                        </a:rPr>
                        <a:t>Division</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Arial"/>
                          <a:ea typeface="Arial"/>
                        </a:rPr>
                        <a:t>Modulus</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c>
                  <a:txBody>
                    <a:bodyPr>
                      <a:noAutofit/>
                    </a:bodyPr>
                    <a:p>
                      <a:pPr>
                        <a:lnSpc>
                          <a:spcPct val="100000"/>
                        </a:lnSpc>
                      </a:pPr>
                      <a:r>
                        <a:rPr b="0" lang="en-US" sz="1400" spc="-1" strike="noStrike">
                          <a:solidFill>
                            <a:srgbClr val="000000"/>
                          </a:solidFill>
                          <a:latin typeface="Arial"/>
                          <a:ea typeface="Arial"/>
                        </a:rPr>
                        <a:t>x * y</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x / y</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x % y</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c>
                  <a:txBody>
                    <a:bodyPr>
                      <a:noAutofit/>
                    </a:bodyPr>
                    <a:p>
                      <a:pPr>
                        <a:lnSpc>
                          <a:spcPct val="100000"/>
                        </a:lnSpc>
                      </a:pPr>
                      <a:r>
                        <a:rPr b="0" lang="en-US" sz="1400" spc="-1" strike="noStrike">
                          <a:solidFill>
                            <a:srgbClr val="000000"/>
                          </a:solidFill>
                          <a:latin typeface="Arial"/>
                          <a:ea typeface="Arial"/>
                        </a:rPr>
                        <a:t>Return product after multiplying x and y</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Return quotient and remainder after dividing x by y</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Return remainder after x is divided by y.</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r>
              <a:tr h="491400">
                <a:tc>
                  <a:txBody>
                    <a:bodyPr>
                      <a:noAutofit/>
                    </a:bodyPr>
                    <a:p>
                      <a:pPr marL="285840" indent="-285480">
                        <a:lnSpc>
                          <a:spcPct val="100000"/>
                        </a:lnSpc>
                        <a:buClr>
                          <a:srgbClr val="000000"/>
                        </a:buClr>
                        <a:buFont typeface="Arial"/>
                        <a:buChar char="•"/>
                      </a:pPr>
                      <a:r>
                        <a:rPr b="0" lang="en-US" sz="1400" spc="-1" strike="noStrike">
                          <a:solidFill>
                            <a:srgbClr val="000000"/>
                          </a:solidFill>
                          <a:latin typeface="Arial"/>
                          <a:ea typeface="Arial"/>
                        </a:rPr>
                        <a:t>Addition</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Arial"/>
                          <a:ea typeface="Arial"/>
                        </a:rPr>
                        <a:t>Subtraction</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c>
                  <a:txBody>
                    <a:bodyPr>
                      <a:noAutofit/>
                    </a:bodyPr>
                    <a:p>
                      <a:pPr>
                        <a:lnSpc>
                          <a:spcPct val="100000"/>
                        </a:lnSpc>
                      </a:pPr>
                      <a:r>
                        <a:rPr b="0" lang="en-US" sz="1400" spc="-1" strike="noStrike">
                          <a:solidFill>
                            <a:srgbClr val="000000"/>
                          </a:solidFill>
                          <a:latin typeface="Arial"/>
                          <a:ea typeface="Arial"/>
                        </a:rPr>
                        <a:t>x + y</a:t>
                      </a:r>
                      <a:endParaRPr b="0" lang="en-US" sz="1400" spc="-1" strike="noStrike">
                        <a:latin typeface="Arial"/>
                      </a:endParaRPr>
                    </a:p>
                    <a:p>
                      <a:pPr>
                        <a:lnSpc>
                          <a:spcPct val="100000"/>
                        </a:lnSpc>
                      </a:pPr>
                      <a:r>
                        <a:rPr b="0" lang="en-US" sz="1400" spc="-1" strike="noStrike">
                          <a:solidFill>
                            <a:srgbClr val="000000"/>
                          </a:solidFill>
                          <a:latin typeface="Arial"/>
                          <a:ea typeface="Arial"/>
                        </a:rPr>
                        <a:t>x – y</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c>
                  <a:txBody>
                    <a:bodyPr>
                      <a:noAutofit/>
                    </a:bodyPr>
                    <a:p>
                      <a:pPr>
                        <a:lnSpc>
                          <a:spcPct val="100000"/>
                        </a:lnSpc>
                      </a:pPr>
                      <a:r>
                        <a:rPr b="0" lang="en-US" sz="1400" spc="-1" strike="noStrike">
                          <a:solidFill>
                            <a:srgbClr val="000000"/>
                          </a:solidFill>
                          <a:latin typeface="Arial"/>
                          <a:ea typeface="Arial"/>
                        </a:rPr>
                        <a:t>Return sum of x and y</a:t>
                      </a:r>
                      <a:endParaRPr b="0" lang="en-US" sz="1400" spc="-1" strike="noStrike">
                        <a:latin typeface="Arial"/>
                      </a:endParaRPr>
                    </a:p>
                    <a:p>
                      <a:pPr>
                        <a:lnSpc>
                          <a:spcPct val="100000"/>
                        </a:lnSpc>
                      </a:pPr>
                      <a:r>
                        <a:rPr b="0" lang="en-US" sz="1400" spc="-1" strike="noStrike">
                          <a:solidFill>
                            <a:srgbClr val="000000"/>
                          </a:solidFill>
                          <a:latin typeface="Arial"/>
                          <a:ea typeface="Arial"/>
                        </a:rPr>
                        <a:t>Return difference between x and y</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r>
              <a:tr h="1090800">
                <a:tc>
                  <a:txBody>
                    <a:bodyPr>
                      <a:noAutofit/>
                    </a:bodyPr>
                    <a:p>
                      <a:pPr marL="285840" indent="-285480">
                        <a:lnSpc>
                          <a:spcPct val="100000"/>
                        </a:lnSpc>
                        <a:buClr>
                          <a:srgbClr val="000000"/>
                        </a:buClr>
                        <a:buFont typeface="Arial"/>
                        <a:buChar char="•"/>
                      </a:pPr>
                      <a:r>
                        <a:rPr b="0" lang="en-US" sz="1400" spc="-1" strike="noStrike">
                          <a:solidFill>
                            <a:srgbClr val="000000"/>
                          </a:solidFill>
                          <a:latin typeface="Arial"/>
                          <a:ea typeface="Arial"/>
                        </a:rPr>
                        <a:t>Greater than</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Arial"/>
                          <a:ea typeface="Arial"/>
                        </a:rPr>
                        <a:t>Less than</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Arial"/>
                          <a:ea typeface="Arial"/>
                        </a:rPr>
                        <a:t>Greater or equal than</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Arial"/>
                          <a:ea typeface="Arial"/>
                        </a:rPr>
                        <a:t>Less or equal than</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Arial"/>
                          <a:ea typeface="Arial"/>
                        </a:rPr>
                        <a:t>Instance of</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c>
                  <a:txBody>
                    <a:bodyPr>
                      <a:noAutofit/>
                    </a:bodyPr>
                    <a:p>
                      <a:pPr>
                        <a:lnSpc>
                          <a:spcPct val="100000"/>
                        </a:lnSpc>
                      </a:pPr>
                      <a:r>
                        <a:rPr b="0" lang="en-US" sz="1400" spc="-1" strike="noStrike">
                          <a:solidFill>
                            <a:srgbClr val="000000"/>
                          </a:solidFill>
                          <a:latin typeface="Arial"/>
                          <a:ea typeface="Arial"/>
                        </a:rPr>
                        <a:t>x &gt; y</a:t>
                      </a:r>
                      <a:endParaRPr b="0" lang="en-US" sz="1400" spc="-1" strike="noStrike">
                        <a:latin typeface="Arial"/>
                      </a:endParaRPr>
                    </a:p>
                    <a:p>
                      <a:pPr>
                        <a:lnSpc>
                          <a:spcPct val="100000"/>
                        </a:lnSpc>
                      </a:pPr>
                      <a:r>
                        <a:rPr b="0" lang="en-US" sz="1400" spc="-1" strike="noStrike">
                          <a:solidFill>
                            <a:srgbClr val="000000"/>
                          </a:solidFill>
                          <a:latin typeface="Arial"/>
                          <a:ea typeface="Arial"/>
                        </a:rPr>
                        <a:t>x &lt; y</a:t>
                      </a:r>
                      <a:endParaRPr b="0" lang="en-US" sz="1400" spc="-1" strike="noStrike">
                        <a:latin typeface="Arial"/>
                      </a:endParaRPr>
                    </a:p>
                    <a:p>
                      <a:pPr>
                        <a:lnSpc>
                          <a:spcPct val="100000"/>
                        </a:lnSpc>
                      </a:pPr>
                      <a:r>
                        <a:rPr b="0" lang="en-US" sz="1400" spc="-1" strike="noStrike">
                          <a:solidFill>
                            <a:srgbClr val="000000"/>
                          </a:solidFill>
                          <a:latin typeface="Arial"/>
                          <a:ea typeface="Arial"/>
                        </a:rPr>
                        <a:t>x &gt;= y </a:t>
                      </a:r>
                      <a:endParaRPr b="0" lang="en-US" sz="1400" spc="-1" strike="noStrike">
                        <a:latin typeface="Arial"/>
                      </a:endParaRPr>
                    </a:p>
                    <a:p>
                      <a:pPr>
                        <a:lnSpc>
                          <a:spcPct val="100000"/>
                        </a:lnSpc>
                      </a:pPr>
                      <a:r>
                        <a:rPr b="0" lang="en-US" sz="1400" spc="-1" strike="noStrike">
                          <a:solidFill>
                            <a:srgbClr val="000000"/>
                          </a:solidFill>
                          <a:latin typeface="Arial"/>
                          <a:ea typeface="Arial"/>
                        </a:rPr>
                        <a:t>x &lt;= y</a:t>
                      </a:r>
                      <a:endParaRPr b="0" lang="en-US" sz="1400" spc="-1" strike="noStrike">
                        <a:latin typeface="Arial"/>
                      </a:endParaRPr>
                    </a:p>
                    <a:p>
                      <a:pPr>
                        <a:lnSpc>
                          <a:spcPct val="100000"/>
                        </a:lnSpc>
                      </a:pPr>
                      <a:r>
                        <a:rPr b="0" lang="en-US" sz="1400" spc="-1" strike="noStrike">
                          <a:solidFill>
                            <a:srgbClr val="000000"/>
                          </a:solidFill>
                          <a:latin typeface="Arial"/>
                          <a:ea typeface="Arial"/>
                        </a:rPr>
                        <a:t>x instanceof y</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c>
                  <a:txBody>
                    <a:bodyPr>
                      <a:noAutofit/>
                    </a:bodyPr>
                    <a:p>
                      <a:pPr>
                        <a:lnSpc>
                          <a:spcPct val="100000"/>
                        </a:lnSpc>
                      </a:pPr>
                      <a:r>
                        <a:rPr b="0" lang="en-US" sz="1400" spc="-1" strike="noStrike">
                          <a:solidFill>
                            <a:srgbClr val="000000"/>
                          </a:solidFill>
                          <a:latin typeface="Arial"/>
                          <a:ea typeface="Arial"/>
                        </a:rPr>
                        <a:t>Returns true if x is greater than y.</a:t>
                      </a:r>
                      <a:endParaRPr b="0" lang="en-US" sz="1400" spc="-1" strike="noStrike">
                        <a:latin typeface="Arial"/>
                      </a:endParaRPr>
                    </a:p>
                    <a:p>
                      <a:pPr>
                        <a:lnSpc>
                          <a:spcPct val="100000"/>
                        </a:lnSpc>
                      </a:pPr>
                      <a:r>
                        <a:rPr b="0" lang="en-US" sz="1400" spc="-1" strike="noStrike">
                          <a:solidFill>
                            <a:srgbClr val="000000"/>
                          </a:solidFill>
                          <a:latin typeface="Arial"/>
                          <a:ea typeface="Arial"/>
                        </a:rPr>
                        <a:t>Returns true if x is less than y.</a:t>
                      </a:r>
                      <a:endParaRPr b="0" lang="en-US" sz="1400" spc="-1" strike="noStrike">
                        <a:latin typeface="Arial"/>
                      </a:endParaRPr>
                    </a:p>
                    <a:p>
                      <a:pPr>
                        <a:lnSpc>
                          <a:spcPct val="100000"/>
                        </a:lnSpc>
                      </a:pPr>
                      <a:r>
                        <a:rPr b="0" lang="en-US" sz="1400" spc="-1" strike="noStrike">
                          <a:solidFill>
                            <a:srgbClr val="000000"/>
                          </a:solidFill>
                          <a:latin typeface="Arial"/>
                          <a:ea typeface="Arial"/>
                        </a:rPr>
                        <a:t>Returns true if x is greater than or equal to y.</a:t>
                      </a:r>
                      <a:endParaRPr b="0" lang="en-US" sz="1400" spc="-1" strike="noStrike">
                        <a:latin typeface="Arial"/>
                      </a:endParaRPr>
                    </a:p>
                    <a:p>
                      <a:pPr>
                        <a:lnSpc>
                          <a:spcPct val="100000"/>
                        </a:lnSpc>
                      </a:pPr>
                      <a:r>
                        <a:rPr b="0" lang="en-US" sz="1400" spc="-1" strike="noStrike">
                          <a:solidFill>
                            <a:srgbClr val="000000"/>
                          </a:solidFill>
                          <a:latin typeface="Arial"/>
                          <a:ea typeface="Arial"/>
                        </a:rPr>
                        <a:t>Returns true if x is less than or equal to y.</a:t>
                      </a:r>
                      <a:endParaRPr b="0" lang="en-US" sz="1400" spc="-1" strike="noStrike">
                        <a:latin typeface="Arial"/>
                      </a:endParaRPr>
                    </a:p>
                    <a:p>
                      <a:pPr>
                        <a:lnSpc>
                          <a:spcPct val="100000"/>
                        </a:lnSpc>
                      </a:pPr>
                      <a:r>
                        <a:rPr b="0" lang="en-US" sz="1400" spc="-1" strike="noStrike">
                          <a:solidFill>
                            <a:srgbClr val="000000"/>
                          </a:solidFill>
                          <a:latin typeface="Arial"/>
                          <a:ea typeface="Arial"/>
                        </a:rPr>
                        <a:t>Returns true if x is a type derived from y.</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r>
              <a:tr h="491400">
                <a:tc>
                  <a:txBody>
                    <a:bodyPr>
                      <a:noAutofit/>
                    </a:bodyPr>
                    <a:p>
                      <a:pPr marL="285840" indent="-285480">
                        <a:lnSpc>
                          <a:spcPct val="100000"/>
                        </a:lnSpc>
                        <a:buClr>
                          <a:srgbClr val="000000"/>
                        </a:buClr>
                        <a:buFont typeface="Arial"/>
                        <a:buChar char="•"/>
                      </a:pPr>
                      <a:r>
                        <a:rPr b="0" lang="en-US" sz="1400" spc="-1" strike="noStrike">
                          <a:solidFill>
                            <a:srgbClr val="000000"/>
                          </a:solidFill>
                          <a:latin typeface="Arial"/>
                          <a:ea typeface="Arial"/>
                        </a:rPr>
                        <a:t>Equal to</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Arial"/>
                          <a:ea typeface="Arial"/>
                        </a:rPr>
                        <a:t>Not equal to</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c>
                  <a:txBody>
                    <a:bodyPr>
                      <a:noAutofit/>
                    </a:bodyPr>
                    <a:p>
                      <a:pPr>
                        <a:lnSpc>
                          <a:spcPct val="100000"/>
                        </a:lnSpc>
                      </a:pPr>
                      <a:r>
                        <a:rPr b="0" lang="en-US" sz="1400" spc="-1" strike="noStrike">
                          <a:solidFill>
                            <a:srgbClr val="000000"/>
                          </a:solidFill>
                          <a:latin typeface="Arial"/>
                          <a:ea typeface="Arial"/>
                        </a:rPr>
                        <a:t>x == y</a:t>
                      </a:r>
                      <a:endParaRPr b="0" lang="en-US" sz="1400" spc="-1" strike="noStrike">
                        <a:latin typeface="Arial"/>
                      </a:endParaRPr>
                    </a:p>
                    <a:p>
                      <a:pPr>
                        <a:lnSpc>
                          <a:spcPct val="100000"/>
                        </a:lnSpc>
                      </a:pPr>
                      <a:r>
                        <a:rPr b="0" lang="en-US" sz="1400" spc="-1" strike="noStrike">
                          <a:solidFill>
                            <a:srgbClr val="000000"/>
                          </a:solidFill>
                          <a:latin typeface="Arial"/>
                          <a:ea typeface="Arial"/>
                        </a:rPr>
                        <a:t>x != y</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c>
                  <a:txBody>
                    <a:bodyPr>
                      <a:noAutofit/>
                    </a:bodyPr>
                    <a:p>
                      <a:pPr>
                        <a:lnSpc>
                          <a:spcPct val="100000"/>
                        </a:lnSpc>
                      </a:pPr>
                      <a:r>
                        <a:rPr b="0" lang="en-US" sz="1400" spc="-1" strike="noStrike">
                          <a:solidFill>
                            <a:srgbClr val="000000"/>
                          </a:solidFill>
                          <a:latin typeface="Arial"/>
                          <a:ea typeface="Arial"/>
                        </a:rPr>
                        <a:t>Returns true if two values/objects are the same</a:t>
                      </a:r>
                      <a:endParaRPr b="0" lang="en-US" sz="1400" spc="-1" strike="noStrike">
                        <a:latin typeface="Arial"/>
                      </a:endParaRPr>
                    </a:p>
                    <a:p>
                      <a:pPr>
                        <a:lnSpc>
                          <a:spcPct val="100000"/>
                        </a:lnSpc>
                      </a:pPr>
                      <a:r>
                        <a:rPr b="0" lang="en-US" sz="1400" spc="-1" strike="noStrike">
                          <a:solidFill>
                            <a:srgbClr val="000000"/>
                          </a:solidFill>
                          <a:latin typeface="Arial"/>
                          <a:ea typeface="Arial"/>
                        </a:rPr>
                        <a:t>Returns true if two values/objects are not the same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r>
              <a:tr h="491400">
                <a:tc>
                  <a:txBody>
                    <a:bodyPr>
                      <a:noAutofit/>
                    </a:bodyPr>
                    <a:p>
                      <a:pPr marL="285840" indent="-285480">
                        <a:lnSpc>
                          <a:spcPct val="100000"/>
                        </a:lnSpc>
                        <a:buClr>
                          <a:srgbClr val="000000"/>
                        </a:buClr>
                        <a:buFont typeface="Arial"/>
                        <a:buChar char="•"/>
                      </a:pPr>
                      <a:r>
                        <a:rPr b="0" lang="en-US" sz="1400" spc="-1" strike="noStrike">
                          <a:solidFill>
                            <a:srgbClr val="000000"/>
                          </a:solidFill>
                          <a:latin typeface="Arial"/>
                          <a:ea typeface="Arial"/>
                        </a:rPr>
                        <a:t>Logical AND</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Arial"/>
                          <a:ea typeface="Arial"/>
                        </a:rPr>
                        <a:t>Logical OR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c>
                  <a:txBody>
                    <a:bodyPr>
                      <a:noAutofit/>
                    </a:bodyPr>
                    <a:p>
                      <a:pPr>
                        <a:lnSpc>
                          <a:spcPct val="100000"/>
                        </a:lnSpc>
                      </a:pPr>
                      <a:r>
                        <a:rPr b="0" lang="en-US" sz="1400" spc="-1" strike="noStrike">
                          <a:solidFill>
                            <a:srgbClr val="000000"/>
                          </a:solidFill>
                          <a:latin typeface="Arial"/>
                          <a:ea typeface="Arial"/>
                        </a:rPr>
                        <a:t>expr &amp; expr</a:t>
                      </a:r>
                      <a:endParaRPr b="0" lang="en-US" sz="1400" spc="-1" strike="noStrike">
                        <a:latin typeface="Arial"/>
                      </a:endParaRPr>
                    </a:p>
                    <a:p>
                      <a:pPr>
                        <a:lnSpc>
                          <a:spcPct val="100000"/>
                        </a:lnSpc>
                      </a:pPr>
                      <a:r>
                        <a:rPr b="0" lang="en-US" sz="1400" spc="-1" strike="noStrike">
                          <a:solidFill>
                            <a:srgbClr val="000000"/>
                          </a:solidFill>
                          <a:latin typeface="Arial"/>
                          <a:ea typeface="Arial"/>
                        </a:rPr>
                        <a:t>expr | expr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c>
                  <a:txBody>
                    <a:bodyPr>
                      <a:noAutofit/>
                    </a:bodyPr>
                    <a:p>
                      <a:pPr>
                        <a:lnSpc>
                          <a:spcPct val="100000"/>
                        </a:lnSpc>
                      </a:pPr>
                      <a:r>
                        <a:rPr b="0" lang="en-US" sz="1400" spc="-1" strike="noStrike">
                          <a:solidFill>
                            <a:srgbClr val="000000"/>
                          </a:solidFill>
                          <a:latin typeface="Arial"/>
                          <a:ea typeface="Arial"/>
                        </a:rPr>
                        <a:t>Only returns true if both operands are true.</a:t>
                      </a:r>
                      <a:endParaRPr b="0" lang="en-US" sz="1400" spc="-1" strike="noStrike">
                        <a:latin typeface="Arial"/>
                      </a:endParaRPr>
                    </a:p>
                    <a:p>
                      <a:pPr>
                        <a:lnSpc>
                          <a:spcPct val="100000"/>
                        </a:lnSpc>
                      </a:pPr>
                      <a:r>
                        <a:rPr b="0" lang="en-US" sz="1400" spc="-1" strike="noStrike">
                          <a:solidFill>
                            <a:srgbClr val="000000"/>
                          </a:solidFill>
                          <a:latin typeface="Arial"/>
                          <a:ea typeface="Arial"/>
                        </a:rPr>
                        <a:t>Only returns false if both operands are false.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r>
              <a:tr h="891000">
                <a:tc>
                  <a:txBody>
                    <a:bodyPr>
                      <a:noAutofit/>
                    </a:bodyPr>
                    <a:p>
                      <a:pPr marL="285840" indent="-285480">
                        <a:lnSpc>
                          <a:spcPct val="100000"/>
                        </a:lnSpc>
                        <a:buClr>
                          <a:srgbClr val="000000"/>
                        </a:buClr>
                        <a:buFont typeface="Arial"/>
                        <a:buChar char="•"/>
                      </a:pPr>
                      <a:r>
                        <a:rPr b="0" lang="en-US" sz="1400" spc="-1" strike="noStrike">
                          <a:solidFill>
                            <a:srgbClr val="000000"/>
                          </a:solidFill>
                          <a:latin typeface="Arial"/>
                          <a:ea typeface="Arial"/>
                        </a:rPr>
                        <a:t>Shortcut AND</a:t>
                      </a:r>
                      <a:endParaRPr b="0" lang="en-US" sz="1400" spc="-1" strike="noStrike">
                        <a:latin typeface="Arial"/>
                      </a:endParaRPr>
                    </a:p>
                    <a:p>
                      <a:pPr>
                        <a:lnSpc>
                          <a:spcPct val="100000"/>
                        </a:lnSpc>
                      </a:pP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Arial"/>
                          <a:ea typeface="Arial"/>
                        </a:rPr>
                        <a:t>Shortcut OR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c>
                  <a:txBody>
                    <a:bodyPr>
                      <a:noAutofit/>
                    </a:bodyPr>
                    <a:p>
                      <a:pPr>
                        <a:lnSpc>
                          <a:spcPct val="100000"/>
                        </a:lnSpc>
                      </a:pPr>
                      <a:r>
                        <a:rPr b="0" lang="en-US" sz="1400" spc="-1" strike="noStrike">
                          <a:solidFill>
                            <a:srgbClr val="000000"/>
                          </a:solidFill>
                          <a:latin typeface="Arial"/>
                          <a:ea typeface="Arial"/>
                        </a:rPr>
                        <a:t>expr &amp;&amp; expr</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Arial"/>
                        </a:rPr>
                        <a:t>expr || expr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c>
                  <a:txBody>
                    <a:bodyPr>
                      <a:noAutofit/>
                    </a:bodyPr>
                    <a:p>
                      <a:pPr>
                        <a:lnSpc>
                          <a:spcPct val="100000"/>
                        </a:lnSpc>
                      </a:pPr>
                      <a:r>
                        <a:rPr b="0" lang="en-US" sz="1400" spc="-1" strike="noStrike">
                          <a:solidFill>
                            <a:srgbClr val="000000"/>
                          </a:solidFill>
                          <a:latin typeface="Arial"/>
                          <a:ea typeface="Arial"/>
                        </a:rPr>
                        <a:t>Same as logical AND; but skips second evaluation if first expression is false.</a:t>
                      </a:r>
                      <a:endParaRPr b="0" lang="en-US" sz="1400" spc="-1" strike="noStrike">
                        <a:latin typeface="Arial"/>
                      </a:endParaRPr>
                    </a:p>
                    <a:p>
                      <a:pPr>
                        <a:lnSpc>
                          <a:spcPct val="100000"/>
                        </a:lnSpc>
                      </a:pPr>
                      <a:r>
                        <a:rPr b="0" lang="en-US" sz="1400" spc="-1" strike="noStrike">
                          <a:solidFill>
                            <a:srgbClr val="000000"/>
                          </a:solidFill>
                          <a:latin typeface="Arial"/>
                          <a:ea typeface="Arial"/>
                        </a:rPr>
                        <a:t>Same as logical OR; but skips second evaluation if first expression is true.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r>
            </a:tbl>
          </a:graphicData>
        </a:graphic>
      </p:graphicFrame>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Iterating over an Array</a:t>
            </a:r>
            <a:endParaRPr b="0" lang="en-US" sz="2400" spc="-1" strike="noStrike">
              <a:solidFill>
                <a:srgbClr val="000000"/>
              </a:solidFill>
              <a:latin typeface="Arial"/>
            </a:endParaRPr>
          </a:p>
        </p:txBody>
      </p:sp>
      <p:sp>
        <p:nvSpPr>
          <p:cNvPr id="387" name="TextShape 2"/>
          <p:cNvSpPr txBox="1"/>
          <p:nvPr/>
        </p:nvSpPr>
        <p:spPr>
          <a:xfrm>
            <a:off x="380160" y="1481400"/>
            <a:ext cx="8383680" cy="4881960"/>
          </a:xfrm>
          <a:prstGeom prst="rect">
            <a:avLst/>
          </a:prstGeom>
          <a:noFill/>
          <a:ln>
            <a:noFill/>
          </a:ln>
        </p:spPr>
        <p:txBody>
          <a:bodyPr>
            <a:normAutofit fontScale="97000"/>
          </a:bodyPr>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Remember array indices start at 0</a:t>
            </a:r>
            <a:endParaRPr b="0" lang="en-US" sz="2800" spc="-1" strike="noStrike">
              <a:solidFill>
                <a:srgbClr val="000000"/>
              </a:solidFill>
              <a:latin typeface="Arial"/>
            </a:endParaRPr>
          </a:p>
          <a:p>
            <a:pPr marL="457200" indent="-406080">
              <a:lnSpc>
                <a:spcPct val="100000"/>
              </a:lnSpc>
              <a:spcBef>
                <a:spcPts val="561"/>
              </a:spcBef>
              <a:buClr>
                <a:srgbClr val="f36a25"/>
              </a:buClr>
              <a:buFont typeface="Arial"/>
              <a:buChar char="•"/>
            </a:pPr>
            <a:r>
              <a:rPr b="0" lang="en-US" sz="2800" spc="-1" strike="noStrike">
                <a:solidFill>
                  <a:srgbClr val="474c55"/>
                </a:solidFill>
                <a:latin typeface="Arial"/>
                <a:ea typeface="Arial"/>
              </a:rPr>
              <a:t>Remember the length of arrays are 1 greater than the last index</a:t>
            </a:r>
            <a:endParaRPr b="0" lang="en-US" sz="2800" spc="-1" strike="noStrike">
              <a:solidFill>
                <a:srgbClr val="000000"/>
              </a:solidFill>
              <a:latin typeface="Arial"/>
            </a:endParaRPr>
          </a:p>
          <a:p>
            <a:pPr>
              <a:lnSpc>
                <a:spcPct val="100000"/>
              </a:lnSpc>
              <a:spcBef>
                <a:spcPts val="561"/>
              </a:spcBef>
              <a:tabLst>
                <a:tab algn="l" pos="0"/>
              </a:tabLst>
            </a:pPr>
            <a:r>
              <a:rPr b="0" lang="en-US" sz="2200" spc="-1" strike="noStrike">
                <a:solidFill>
                  <a:srgbClr val="474c55"/>
                </a:solidFill>
                <a:latin typeface="Courier New"/>
                <a:ea typeface="Arial"/>
              </a:rPr>
              <a:t>	</a:t>
            </a:r>
            <a:r>
              <a:rPr b="0" lang="en-US" sz="2200" spc="-1" strike="noStrike">
                <a:solidFill>
                  <a:srgbClr val="474c55"/>
                </a:solidFill>
                <a:latin typeface="Courier New"/>
                <a:ea typeface="Arial"/>
              </a:rPr>
              <a:t>int[] numbers = new int[] {3,5,7,9};</a:t>
            </a:r>
            <a:endParaRPr b="0" lang="en-US" sz="2200" spc="-1" strike="noStrike">
              <a:solidFill>
                <a:srgbClr val="000000"/>
              </a:solidFill>
              <a:latin typeface="Arial"/>
            </a:endParaRPr>
          </a:p>
          <a:p>
            <a:pPr>
              <a:lnSpc>
                <a:spcPct val="100000"/>
              </a:lnSpc>
              <a:spcBef>
                <a:spcPts val="561"/>
              </a:spcBef>
              <a:tabLst>
                <a:tab algn="l" pos="0"/>
              </a:tabLst>
            </a:pPr>
            <a:r>
              <a:rPr b="0" lang="en-US" sz="2200" spc="-1" strike="noStrike">
                <a:solidFill>
                  <a:srgbClr val="474c55"/>
                </a:solidFill>
                <a:latin typeface="Courier New"/>
                <a:ea typeface="Arial"/>
              </a:rPr>
              <a:t>	</a:t>
            </a:r>
            <a:r>
              <a:rPr b="0" lang="en-US" sz="2200" spc="-1" strike="noStrike">
                <a:solidFill>
                  <a:srgbClr val="474c55"/>
                </a:solidFill>
                <a:latin typeface="Courier New"/>
                <a:ea typeface="Arial"/>
              </a:rPr>
              <a:t>for(int i = 0; i &lt; numbers.length; i++){</a:t>
            </a:r>
            <a:endParaRPr b="0" lang="en-US" sz="2200" spc="-1" strike="noStrike">
              <a:solidFill>
                <a:srgbClr val="000000"/>
              </a:solidFill>
              <a:latin typeface="Arial"/>
            </a:endParaRPr>
          </a:p>
          <a:p>
            <a:pPr marL="399960">
              <a:lnSpc>
                <a:spcPct val="100000"/>
              </a:lnSpc>
              <a:spcBef>
                <a:spcPts val="479"/>
              </a:spcBef>
              <a:tabLst>
                <a:tab algn="l" pos="0"/>
              </a:tabLst>
            </a:pPr>
            <a:r>
              <a:rPr b="0" lang="en-US" sz="2200" spc="-1" strike="noStrike">
                <a:solidFill>
                  <a:srgbClr val="474c55"/>
                </a:solidFill>
                <a:latin typeface="Courier New"/>
                <a:ea typeface="Arial"/>
              </a:rPr>
              <a:t>	</a:t>
            </a:r>
            <a:r>
              <a:rPr b="0" lang="en-US" sz="2200" spc="-1" strike="noStrike">
                <a:solidFill>
                  <a:srgbClr val="474c55"/>
                </a:solidFill>
                <a:latin typeface="Courier New"/>
                <a:ea typeface="Arial"/>
              </a:rPr>
              <a:t>	</a:t>
            </a:r>
            <a:r>
              <a:rPr b="0" lang="en-US" sz="2200" spc="-1" strike="noStrike">
                <a:solidFill>
                  <a:srgbClr val="474c55"/>
                </a:solidFill>
                <a:latin typeface="Courier New"/>
                <a:ea typeface="Arial"/>
              </a:rPr>
              <a:t>System.out.print( arr[i] + “ “ );</a:t>
            </a:r>
            <a:endParaRPr b="0" lang="en-US" sz="2200" spc="-1" strike="noStrike">
              <a:solidFill>
                <a:srgbClr val="000000"/>
              </a:solidFill>
              <a:latin typeface="Arial"/>
            </a:endParaRPr>
          </a:p>
          <a:p>
            <a:pPr marL="399960">
              <a:lnSpc>
                <a:spcPct val="100000"/>
              </a:lnSpc>
              <a:spcBef>
                <a:spcPts val="479"/>
              </a:spcBef>
              <a:tabLst>
                <a:tab algn="l" pos="0"/>
              </a:tabLst>
            </a:pPr>
            <a:r>
              <a:rPr b="0" lang="en-US" sz="2200" spc="-1" strike="noStrike">
                <a:solidFill>
                  <a:srgbClr val="474c55"/>
                </a:solidFill>
                <a:latin typeface="Courier New"/>
                <a:ea typeface="Arial"/>
              </a:rPr>
              <a:t>	</a:t>
            </a:r>
            <a:r>
              <a:rPr b="0" lang="en-US" sz="2200" spc="-1" strike="noStrike">
                <a:solidFill>
                  <a:srgbClr val="474c55"/>
                </a:solidFill>
                <a:latin typeface="Courier New"/>
                <a:ea typeface="Arial"/>
              </a:rPr>
              <a:t>}</a:t>
            </a:r>
            <a:endParaRPr b="0" lang="en-US" sz="2200" spc="-1" strike="noStrike">
              <a:solidFill>
                <a:srgbClr val="000000"/>
              </a:solidFill>
              <a:latin typeface="Arial"/>
            </a:endParaRPr>
          </a:p>
          <a:p>
            <a:pPr marL="457200" indent="-406080">
              <a:lnSpc>
                <a:spcPct val="100000"/>
              </a:lnSpc>
              <a:spcBef>
                <a:spcPts val="561"/>
              </a:spcBef>
              <a:buClr>
                <a:srgbClr val="f36a25"/>
              </a:buClr>
              <a:buFont typeface="Arial"/>
              <a:buChar char="•"/>
              <a:tabLst>
                <a:tab algn="l" pos="0"/>
              </a:tabLst>
            </a:pPr>
            <a:r>
              <a:rPr b="0" lang="en-US" sz="2800" spc="-1" strike="noStrike">
                <a:solidFill>
                  <a:srgbClr val="474c55"/>
                </a:solidFill>
                <a:latin typeface="Arial"/>
                <a:ea typeface="Arial"/>
              </a:rPr>
              <a:t>Alternatively, you can use an enhanced for loop:</a:t>
            </a:r>
            <a:endParaRPr b="0" lang="en-US" sz="2800" spc="-1" strike="noStrike">
              <a:solidFill>
                <a:srgbClr val="000000"/>
              </a:solidFill>
              <a:latin typeface="Arial"/>
            </a:endParaRPr>
          </a:p>
          <a:p>
            <a:pPr>
              <a:lnSpc>
                <a:spcPct val="100000"/>
              </a:lnSpc>
              <a:spcBef>
                <a:spcPts val="561"/>
              </a:spcBef>
              <a:tabLst>
                <a:tab algn="l" pos="0"/>
              </a:tabLst>
            </a:pPr>
            <a:r>
              <a:rPr b="0" lang="en-US" sz="2200" spc="-1" strike="noStrike">
                <a:solidFill>
                  <a:srgbClr val="474c55"/>
                </a:solidFill>
                <a:latin typeface="Courier New"/>
                <a:ea typeface="Arial"/>
              </a:rPr>
              <a:t>	</a:t>
            </a:r>
            <a:r>
              <a:rPr b="0" lang="en-US" sz="2200" spc="-1" strike="noStrike">
                <a:solidFill>
                  <a:srgbClr val="474c55"/>
                </a:solidFill>
                <a:latin typeface="Courier New"/>
                <a:ea typeface="Arial"/>
              </a:rPr>
              <a:t>for(int n : numbers){</a:t>
            </a:r>
            <a:endParaRPr b="0" lang="en-US" sz="2200" spc="-1" strike="noStrike">
              <a:solidFill>
                <a:srgbClr val="000000"/>
              </a:solidFill>
              <a:latin typeface="Arial"/>
            </a:endParaRPr>
          </a:p>
          <a:p>
            <a:pPr marL="399960">
              <a:lnSpc>
                <a:spcPct val="100000"/>
              </a:lnSpc>
              <a:spcBef>
                <a:spcPts val="479"/>
              </a:spcBef>
              <a:tabLst>
                <a:tab algn="l" pos="0"/>
              </a:tabLst>
            </a:pPr>
            <a:r>
              <a:rPr b="0" lang="en-US" sz="2200" spc="-1" strike="noStrike">
                <a:solidFill>
                  <a:srgbClr val="474c55"/>
                </a:solidFill>
                <a:latin typeface="Courier New"/>
                <a:ea typeface="Arial"/>
              </a:rPr>
              <a:t>	</a:t>
            </a:r>
            <a:r>
              <a:rPr b="0" lang="en-US" sz="2200" spc="-1" strike="noStrike">
                <a:solidFill>
                  <a:srgbClr val="474c55"/>
                </a:solidFill>
                <a:latin typeface="Courier New"/>
                <a:ea typeface="Arial"/>
              </a:rPr>
              <a:t>	</a:t>
            </a:r>
            <a:r>
              <a:rPr b="0" lang="en-US" sz="2200" spc="-1" strike="noStrike">
                <a:solidFill>
                  <a:srgbClr val="474c55"/>
                </a:solidFill>
                <a:latin typeface="Courier New"/>
                <a:ea typeface="Arial"/>
              </a:rPr>
              <a:t>System.out.print( n + “ “ );</a:t>
            </a:r>
            <a:endParaRPr b="0" lang="en-US" sz="2200" spc="-1" strike="noStrike">
              <a:solidFill>
                <a:srgbClr val="000000"/>
              </a:solidFill>
              <a:latin typeface="Arial"/>
            </a:endParaRPr>
          </a:p>
          <a:p>
            <a:pPr marL="399960">
              <a:lnSpc>
                <a:spcPct val="100000"/>
              </a:lnSpc>
              <a:spcBef>
                <a:spcPts val="479"/>
              </a:spcBef>
              <a:tabLst>
                <a:tab algn="l" pos="0"/>
              </a:tabLst>
            </a:pPr>
            <a:r>
              <a:rPr b="0" lang="en-US" sz="2200" spc="-1" strike="noStrike">
                <a:solidFill>
                  <a:srgbClr val="474c55"/>
                </a:solidFill>
                <a:latin typeface="Courier New"/>
                <a:ea typeface="Arial"/>
              </a:rPr>
              <a:t>	</a:t>
            </a:r>
            <a:r>
              <a:rPr b="0" lang="en-US" sz="2200" spc="-1" strike="noStrike">
                <a:solidFill>
                  <a:srgbClr val="474c55"/>
                </a:solidFill>
                <a:latin typeface="Courier New"/>
                <a:ea typeface="Arial"/>
              </a:rPr>
              <a:t>}</a:t>
            </a:r>
            <a:endParaRPr b="0" lang="en-US" sz="2200" spc="-1" strike="noStrike">
              <a:solidFill>
                <a:srgbClr val="000000"/>
              </a:solidFill>
              <a:latin typeface="Arial"/>
            </a:endParaRPr>
          </a:p>
          <a:p>
            <a:pPr marL="457200" indent="-406080">
              <a:lnSpc>
                <a:spcPct val="100000"/>
              </a:lnSpc>
              <a:spcBef>
                <a:spcPts val="561"/>
              </a:spcBef>
              <a:buClr>
                <a:srgbClr val="f36a25"/>
              </a:buClr>
              <a:buFont typeface="Arial"/>
              <a:buChar char="•"/>
              <a:tabLst>
                <a:tab algn="l" pos="0"/>
              </a:tabLst>
            </a:pPr>
            <a:r>
              <a:rPr b="0" lang="en-US" sz="2800" spc="-1" strike="noStrike">
                <a:solidFill>
                  <a:srgbClr val="474c55"/>
                </a:solidFill>
                <a:latin typeface="Arial"/>
                <a:ea typeface="Arial"/>
              </a:rPr>
              <a:t>Both are functionally the same</a:t>
            </a:r>
            <a:endParaRPr b="0" lang="en-US" sz="2800" spc="-1" strike="noStrike">
              <a:solidFill>
                <a:srgbClr val="000000"/>
              </a:solidFill>
              <a:latin typeface="Arial"/>
            </a:endParaRPr>
          </a:p>
        </p:txBody>
      </p:sp>
      <p:sp>
        <p:nvSpPr>
          <p:cNvPr id="388"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51A2B587-C8BB-4B5D-9BF8-F076A13446C8}" type="slidenum">
              <a:rPr b="0" lang="en-US" sz="1200" spc="-1" strike="noStrike">
                <a:solidFill>
                  <a:srgbClr val="a0a1a0"/>
                </a:solidFill>
                <a:latin typeface="Arial"/>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TextShape 1"/>
          <p:cNvSpPr txBox="1"/>
          <p:nvPr/>
        </p:nvSpPr>
        <p:spPr>
          <a:xfrm>
            <a:off x="380160" y="-5040"/>
            <a:ext cx="6222240" cy="1223640"/>
          </a:xfrm>
          <a:prstGeom prst="rect">
            <a:avLst/>
          </a:prstGeom>
          <a:noFill/>
          <a:ln>
            <a:noFill/>
          </a:ln>
        </p:spPr>
        <p:txBody>
          <a:bodyPr anchor="ctr">
            <a:noAutofit/>
          </a:bodyPr>
          <a:p>
            <a:endParaRPr b="0" lang="en-US" sz="1400" spc="-1" strike="noStrike">
              <a:solidFill>
                <a:srgbClr val="000000"/>
              </a:solidFill>
              <a:latin typeface="Arial"/>
            </a:endParaRPr>
          </a:p>
        </p:txBody>
      </p:sp>
      <p:sp>
        <p:nvSpPr>
          <p:cNvPr id="390" name="TextShape 2"/>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DB9B0193-AFB4-4FAE-A531-FF15994E6FD8}" type="slidenum">
              <a:rPr b="0" lang="en-US" sz="1200" spc="-1" strike="noStrike">
                <a:solidFill>
                  <a:srgbClr val="a0a1a0"/>
                </a:solidFill>
                <a:latin typeface="Arial"/>
                <a:ea typeface="Arial"/>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Assignment Operations</a:t>
            </a:r>
            <a:endParaRPr b="0" lang="en-US" sz="2400" spc="-1" strike="noStrike">
              <a:solidFill>
                <a:srgbClr val="000000"/>
              </a:solidFill>
              <a:latin typeface="Arial"/>
            </a:endParaRPr>
          </a:p>
        </p:txBody>
      </p:sp>
      <p:sp>
        <p:nvSpPr>
          <p:cNvPr id="228" name="TextShape 2"/>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6E2B6344-2DF1-4D31-B43E-7B948E2135D7}" type="slidenum">
              <a:rPr b="0" lang="en-US" sz="1200" spc="-1" strike="noStrike">
                <a:solidFill>
                  <a:srgbClr val="a0a1a0"/>
                </a:solidFill>
                <a:latin typeface="Arial"/>
              </a:rPr>
              <a:t>2</a:t>
            </a:fld>
            <a:endParaRPr b="0" lang="en-US" sz="1200" spc="-1" strike="noStrike">
              <a:latin typeface="Times New Roman"/>
            </a:endParaRPr>
          </a:p>
        </p:txBody>
      </p:sp>
      <p:graphicFrame>
        <p:nvGraphicFramePr>
          <p:cNvPr id="229" name="Table 3"/>
          <p:cNvGraphicFramePr/>
          <p:nvPr/>
        </p:nvGraphicFramePr>
        <p:xfrm>
          <a:off x="379800" y="3337560"/>
          <a:ext cx="8493120" cy="2224800"/>
        </p:xfrm>
        <a:graphic>
          <a:graphicData uri="http://schemas.openxmlformats.org/drawingml/2006/table">
            <a:tbl>
              <a:tblPr/>
              <a:tblGrid>
                <a:gridCol w="2300760"/>
                <a:gridCol w="2414520"/>
                <a:gridCol w="3777840"/>
              </a:tblGrid>
              <a:tr h="291600">
                <a:tc>
                  <a:txBody>
                    <a:bodyPr>
                      <a:noAutofit/>
                    </a:bodyPr>
                    <a:p>
                      <a:pPr>
                        <a:lnSpc>
                          <a:spcPct val="100000"/>
                        </a:lnSpc>
                      </a:pPr>
                      <a:r>
                        <a:rPr b="1" lang="en-US" sz="1400" spc="-1" strike="noStrike">
                          <a:solidFill>
                            <a:srgbClr val="ffffff"/>
                          </a:solidFill>
                          <a:latin typeface="Arial"/>
                          <a:ea typeface="Arial"/>
                        </a:rPr>
                        <a:t>Name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36a25"/>
                    </a:solidFill>
                  </a:tcPr>
                </a:tc>
                <a:tc>
                  <a:txBody>
                    <a:bodyPr>
                      <a:noAutofit/>
                    </a:bodyPr>
                    <a:p>
                      <a:pPr>
                        <a:lnSpc>
                          <a:spcPct val="100000"/>
                        </a:lnSpc>
                      </a:pPr>
                      <a:r>
                        <a:rPr b="1" lang="en-US" sz="1400" spc="-1" strike="noStrike">
                          <a:solidFill>
                            <a:srgbClr val="ffffff"/>
                          </a:solidFill>
                          <a:latin typeface="Arial"/>
                          <a:ea typeface="Arial"/>
                        </a:rPr>
                        <a:t>Operator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36a25"/>
                    </a:solidFill>
                  </a:tcPr>
                </a:tc>
                <a:tc>
                  <a:txBody>
                    <a:bodyPr>
                      <a:noAutofit/>
                    </a:bodyPr>
                    <a:p>
                      <a:pPr>
                        <a:lnSpc>
                          <a:spcPct val="100000"/>
                        </a:lnSpc>
                      </a:pPr>
                      <a:r>
                        <a:rPr b="1" lang="en-US" sz="1400" spc="-1" strike="noStrike">
                          <a:solidFill>
                            <a:srgbClr val="ffffff"/>
                          </a:solidFill>
                          <a:latin typeface="Arial"/>
                          <a:ea typeface="Arial"/>
                        </a:rPr>
                        <a:t>Definition</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36a25"/>
                    </a:solidFill>
                  </a:tcPr>
                </a:tc>
              </a:tr>
              <a:tr h="291600">
                <a:tc>
                  <a:txBody>
                    <a:bodyPr>
                      <a:noAutofit/>
                    </a:bodyPr>
                    <a:p>
                      <a:pPr>
                        <a:lnSpc>
                          <a:spcPct val="100000"/>
                        </a:lnSpc>
                      </a:pPr>
                      <a:r>
                        <a:rPr b="0" lang="en-US" sz="1400" spc="-1" strike="noStrike">
                          <a:solidFill>
                            <a:srgbClr val="000000"/>
                          </a:solidFill>
                          <a:latin typeface="Arial"/>
                          <a:ea typeface="Arial"/>
                        </a:rPr>
                        <a:t>Assignment Operator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c>
                  <a:txBody>
                    <a:bodyPr>
                      <a:noAutofit/>
                    </a:bodyPr>
                    <a:p>
                      <a:pPr>
                        <a:lnSpc>
                          <a:spcPct val="100000"/>
                        </a:lnSpc>
                      </a:pPr>
                      <a:r>
                        <a:rPr b="0" lang="en-US" sz="1400" spc="-1" strike="noStrike">
                          <a:solidFill>
                            <a:srgbClr val="000000"/>
                          </a:solidFill>
                          <a:latin typeface="Arial"/>
                          <a:ea typeface="Arial"/>
                        </a:rPr>
                        <a:t>x = y</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c>
                  <a:txBody>
                    <a:bodyPr>
                      <a:noAutofit/>
                    </a:bodyPr>
                    <a:p>
                      <a:pPr>
                        <a:lnSpc>
                          <a:spcPct val="100000"/>
                        </a:lnSpc>
                      </a:pPr>
                      <a:r>
                        <a:rPr b="0" lang="en-US" sz="1400" spc="-1" strike="noStrike">
                          <a:solidFill>
                            <a:srgbClr val="000000"/>
                          </a:solidFill>
                          <a:latin typeface="Arial"/>
                          <a:ea typeface="Arial"/>
                        </a:rPr>
                        <a:t>Assign the value of y to x</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r>
              <a:tr h="491400">
                <a:tc>
                  <a:txBody>
                    <a:bodyPr>
                      <a:noAutofit/>
                    </a:bodyPr>
                    <a:p>
                      <a:pPr>
                        <a:lnSpc>
                          <a:spcPct val="100000"/>
                        </a:lnSpc>
                      </a:pPr>
                      <a:r>
                        <a:rPr b="0" lang="en-US" sz="1400" spc="-1" strike="noStrike">
                          <a:solidFill>
                            <a:srgbClr val="000000"/>
                          </a:solidFill>
                          <a:latin typeface="Arial"/>
                          <a:ea typeface="Arial"/>
                        </a:rPr>
                        <a:t>Compound Assignment (addition)</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c>
                  <a:txBody>
                    <a:bodyPr>
                      <a:noAutofit/>
                    </a:bodyPr>
                    <a:p>
                      <a:pPr>
                        <a:lnSpc>
                          <a:spcPct val="100000"/>
                        </a:lnSpc>
                      </a:pPr>
                      <a:r>
                        <a:rPr b="0" lang="en-US" sz="1400" spc="-1" strike="noStrike">
                          <a:solidFill>
                            <a:srgbClr val="000000"/>
                          </a:solidFill>
                          <a:latin typeface="Arial"/>
                          <a:ea typeface="Arial"/>
                        </a:rPr>
                        <a:t>x += y</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Shorthand for: x = x + y</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c>
                  <a:txBody>
                    <a:bodyPr>
                      <a:noAutofit/>
                    </a:bodyPr>
                    <a:p>
                      <a:pPr>
                        <a:lnSpc>
                          <a:spcPct val="100000"/>
                        </a:lnSpc>
                      </a:pPr>
                      <a:r>
                        <a:rPr b="0" lang="en-US" sz="1400" spc="-1" strike="noStrike">
                          <a:solidFill>
                            <a:srgbClr val="000000"/>
                          </a:solidFill>
                          <a:latin typeface="Arial"/>
                          <a:ea typeface="Arial"/>
                        </a:rPr>
                        <a:t>Add x and y then reassign x to the new value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r>
              <a:tr h="491400">
                <a:tc>
                  <a:txBody>
                    <a:bodyPr>
                      <a:noAutofit/>
                    </a:bodyPr>
                    <a:p>
                      <a:pPr>
                        <a:lnSpc>
                          <a:spcPct val="100000"/>
                        </a:lnSpc>
                        <a:tabLst>
                          <a:tab algn="l" pos="0"/>
                        </a:tabLst>
                      </a:pPr>
                      <a:r>
                        <a:rPr b="0" lang="en-US" sz="1400" spc="-1" strike="noStrike">
                          <a:solidFill>
                            <a:srgbClr val="000000"/>
                          </a:solidFill>
                          <a:latin typeface="Arial"/>
                          <a:ea typeface="Arial"/>
                        </a:rPr>
                        <a:t>Compound Assignment (subtraction)</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c>
                  <a:txBody>
                    <a:bodyPr>
                      <a:noAutofit/>
                    </a:bodyPr>
                    <a:p>
                      <a:pPr>
                        <a:lnSpc>
                          <a:spcPct val="100000"/>
                        </a:lnSpc>
                      </a:pPr>
                      <a:r>
                        <a:rPr b="0" lang="en-US" sz="1400" spc="-1" strike="noStrike">
                          <a:solidFill>
                            <a:srgbClr val="000000"/>
                          </a:solidFill>
                          <a:latin typeface="Arial"/>
                          <a:ea typeface="Arial"/>
                        </a:rPr>
                        <a:t>x -= y</a:t>
                      </a:r>
                      <a:endParaRPr b="0" lang="en-US" sz="1400" spc="-1" strike="noStrike">
                        <a:latin typeface="Arial"/>
                      </a:endParaRPr>
                    </a:p>
                    <a:p>
                      <a:pPr>
                        <a:lnSpc>
                          <a:spcPct val="100000"/>
                        </a:lnSpc>
                      </a:pPr>
                      <a:r>
                        <a:rPr b="0" lang="en-US" sz="1400" spc="-1" strike="noStrike">
                          <a:solidFill>
                            <a:srgbClr val="000000"/>
                          </a:solidFill>
                          <a:latin typeface="Arial"/>
                          <a:ea typeface="Arial"/>
                        </a:rPr>
                        <a:t>Shorthand for: x = x - y</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c>
                  <a:txBody>
                    <a:bodyPr>
                      <a:noAutofit/>
                    </a:bodyPr>
                    <a:p>
                      <a:pPr>
                        <a:lnSpc>
                          <a:spcPct val="100000"/>
                        </a:lnSpc>
                      </a:pPr>
                      <a:r>
                        <a:rPr b="0" lang="en-US" sz="1400" spc="-1" strike="noStrike">
                          <a:solidFill>
                            <a:srgbClr val="000000"/>
                          </a:solidFill>
                          <a:latin typeface="Arial"/>
                          <a:ea typeface="Arial"/>
                        </a:rPr>
                        <a:t>Subtract y from x then reassign x to the new value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r>
              <a:tr h="491400">
                <a:tc>
                  <a:txBody>
                    <a:bodyPr>
                      <a:noAutofit/>
                    </a:bodyPr>
                    <a:p>
                      <a:pPr>
                        <a:lnSpc>
                          <a:spcPct val="100000"/>
                        </a:lnSpc>
                      </a:pPr>
                      <a:r>
                        <a:rPr b="0" lang="en-US" sz="1400" spc="-1" strike="noStrike">
                          <a:solidFill>
                            <a:srgbClr val="000000"/>
                          </a:solidFill>
                          <a:latin typeface="Arial"/>
                          <a:ea typeface="Arial"/>
                        </a:rPr>
                        <a:t>Compound Assignment (Multiplication)</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c>
                  <a:txBody>
                    <a:bodyPr>
                      <a:noAutofit/>
                    </a:bodyPr>
                    <a:p>
                      <a:pPr>
                        <a:lnSpc>
                          <a:spcPct val="100000"/>
                        </a:lnSpc>
                      </a:pPr>
                      <a:r>
                        <a:rPr b="0" lang="en-US" sz="1400" spc="-1" strike="noStrike">
                          <a:solidFill>
                            <a:srgbClr val="000000"/>
                          </a:solidFill>
                          <a:latin typeface="Arial"/>
                          <a:ea typeface="Arial"/>
                        </a:rPr>
                        <a:t>x *= y</a:t>
                      </a:r>
                      <a:endParaRPr b="0" lang="en-US" sz="1400" spc="-1" strike="noStrike">
                        <a:latin typeface="Arial"/>
                      </a:endParaRPr>
                    </a:p>
                    <a:p>
                      <a:pPr>
                        <a:lnSpc>
                          <a:spcPct val="100000"/>
                        </a:lnSpc>
                      </a:pPr>
                      <a:r>
                        <a:rPr b="0" lang="en-US" sz="1400" spc="-1" strike="noStrike">
                          <a:solidFill>
                            <a:srgbClr val="000000"/>
                          </a:solidFill>
                          <a:latin typeface="Arial"/>
                          <a:ea typeface="Arial"/>
                        </a:rPr>
                        <a:t>Shorthand for: x = x * y</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c>
                  <a:txBody>
                    <a:bodyPr>
                      <a:noAutofit/>
                    </a:bodyPr>
                    <a:p>
                      <a:pPr>
                        <a:lnSpc>
                          <a:spcPct val="100000"/>
                        </a:lnSpc>
                      </a:pPr>
                      <a:r>
                        <a:rPr b="0" lang="en-US" sz="1400" spc="-1" strike="noStrike">
                          <a:solidFill>
                            <a:srgbClr val="000000"/>
                          </a:solidFill>
                          <a:latin typeface="Arial"/>
                          <a:ea typeface="Arial"/>
                        </a:rPr>
                        <a:t>Multiply x and y then reassign x to the new value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ceae7"/>
                    </a:solidFill>
                  </a:tcPr>
                </a:tc>
              </a:tr>
              <a:tr h="491400">
                <a:tc>
                  <a:txBody>
                    <a:bodyPr>
                      <a:noAutofit/>
                    </a:bodyPr>
                    <a:p>
                      <a:pPr>
                        <a:lnSpc>
                          <a:spcPct val="100000"/>
                        </a:lnSpc>
                      </a:pPr>
                      <a:r>
                        <a:rPr b="0" lang="en-US" sz="1400" spc="-1" strike="noStrike">
                          <a:solidFill>
                            <a:srgbClr val="000000"/>
                          </a:solidFill>
                          <a:latin typeface="Arial"/>
                          <a:ea typeface="Arial"/>
                        </a:rPr>
                        <a:t>Compound Assignment (Division)</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c>
                  <a:txBody>
                    <a:bodyPr>
                      <a:noAutofit/>
                    </a:bodyPr>
                    <a:p>
                      <a:pPr>
                        <a:lnSpc>
                          <a:spcPct val="100000"/>
                        </a:lnSpc>
                      </a:pPr>
                      <a:r>
                        <a:rPr b="0" lang="en-US" sz="1400" spc="-1" strike="noStrike">
                          <a:solidFill>
                            <a:srgbClr val="000000"/>
                          </a:solidFill>
                          <a:latin typeface="Arial"/>
                          <a:ea typeface="Arial"/>
                        </a:rPr>
                        <a:t>x /= y</a:t>
                      </a:r>
                      <a:endParaRPr b="0" lang="en-US" sz="1400" spc="-1" strike="noStrike">
                        <a:latin typeface="Arial"/>
                      </a:endParaRPr>
                    </a:p>
                    <a:p>
                      <a:pPr>
                        <a:lnSpc>
                          <a:spcPct val="100000"/>
                        </a:lnSpc>
                      </a:pPr>
                      <a:r>
                        <a:rPr b="0" lang="en-US" sz="1400" spc="-1" strike="noStrike">
                          <a:solidFill>
                            <a:srgbClr val="000000"/>
                          </a:solidFill>
                          <a:latin typeface="Arial"/>
                          <a:ea typeface="Arial"/>
                        </a:rPr>
                        <a:t>Shorthand for: x = x / y</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c>
                  <a:txBody>
                    <a:bodyPr>
                      <a:noAutofit/>
                    </a:bodyPr>
                    <a:p>
                      <a:pPr>
                        <a:lnSpc>
                          <a:spcPct val="100000"/>
                        </a:lnSpc>
                      </a:pPr>
                      <a:r>
                        <a:rPr b="0" lang="en-US" sz="1400" spc="-1" strike="noStrike">
                          <a:solidFill>
                            <a:srgbClr val="000000"/>
                          </a:solidFill>
                          <a:latin typeface="Arial"/>
                          <a:ea typeface="Arial"/>
                        </a:rPr>
                        <a:t>Divide x by y then reassign x to the new value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d3cc"/>
                    </a:solidFill>
                  </a:tcPr>
                </a:tc>
              </a:tr>
            </a:tbl>
          </a:graphicData>
        </a:graphic>
      </p:graphicFrame>
      <p:sp>
        <p:nvSpPr>
          <p:cNvPr id="230" name="CustomShape 4"/>
          <p:cNvSpPr/>
          <p:nvPr/>
        </p:nvSpPr>
        <p:spPr>
          <a:xfrm>
            <a:off x="379800" y="1348560"/>
            <a:ext cx="8383680" cy="1595880"/>
          </a:xfrm>
          <a:prstGeom prst="rect">
            <a:avLst/>
          </a:prstGeom>
          <a:noFill/>
          <a:ln>
            <a:noFill/>
          </a:ln>
        </p:spPr>
        <p:style>
          <a:lnRef idx="0"/>
          <a:fillRef idx="0"/>
          <a:effectRef idx="0"/>
          <a:fontRef idx="minor"/>
        </p:style>
        <p:txBody>
          <a:bodyPr>
            <a:normAutofit fontScale="97000"/>
          </a:bodyPr>
          <a:p>
            <a:pPr marL="343080" indent="-342720">
              <a:lnSpc>
                <a:spcPct val="90000"/>
              </a:lnSpc>
              <a:buClr>
                <a:srgbClr val="f36a25"/>
              </a:buClr>
              <a:buFont typeface="Arial"/>
              <a:buChar char="•"/>
            </a:pPr>
            <a:r>
              <a:rPr b="0" lang="en-US" sz="2400" spc="-1" strike="noStrike">
                <a:solidFill>
                  <a:srgbClr val="474c55"/>
                </a:solidFill>
                <a:latin typeface="Arial"/>
                <a:ea typeface="Arial"/>
              </a:rPr>
              <a:t>Note that all Assignment operations have the same level of precedence. Though it can be said that assignment operators are “binary operations”, that is not completely accurate… They are better described as their own category.</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380160" y="-5040"/>
            <a:ext cx="6222240" cy="1223640"/>
          </a:xfrm>
          <a:prstGeom prst="rect">
            <a:avLst/>
          </a:prstGeom>
          <a:noFill/>
          <a:ln>
            <a:noFill/>
          </a:ln>
        </p:spPr>
        <p:txBody>
          <a:bodyPr anchor="ctr">
            <a:noAutofit/>
          </a:bodyPr>
          <a:p>
            <a:pPr>
              <a:lnSpc>
                <a:spcPct val="100000"/>
              </a:lnSpc>
              <a:tabLst>
                <a:tab algn="l" pos="0"/>
              </a:tabLst>
            </a:pPr>
            <a:r>
              <a:rPr b="1" lang="en-US" sz="2400" spc="-1" strike="noStrike">
                <a:solidFill>
                  <a:srgbClr val="ffffff"/>
                </a:solidFill>
                <a:latin typeface="Arial"/>
                <a:ea typeface="Arial"/>
              </a:rPr>
              <a:t>Methods</a:t>
            </a:r>
            <a:endParaRPr b="0" lang="en-US" sz="2400" spc="-1" strike="noStrike">
              <a:solidFill>
                <a:srgbClr val="000000"/>
              </a:solidFill>
              <a:latin typeface="Arial"/>
            </a:endParaRPr>
          </a:p>
        </p:txBody>
      </p:sp>
      <p:sp>
        <p:nvSpPr>
          <p:cNvPr id="232" name="TextShape 2"/>
          <p:cNvSpPr txBox="1"/>
          <p:nvPr/>
        </p:nvSpPr>
        <p:spPr>
          <a:xfrm>
            <a:off x="380160" y="1481400"/>
            <a:ext cx="8383680" cy="5066640"/>
          </a:xfrm>
          <a:prstGeom prst="rect">
            <a:avLst/>
          </a:prstGeom>
          <a:noFill/>
          <a:ln>
            <a:noFill/>
          </a:ln>
        </p:spPr>
        <p:txBody>
          <a:bodyPr>
            <a:noAutofit/>
          </a:bodyPr>
          <a:p>
            <a:pPr marL="343080" indent="-342360">
              <a:lnSpc>
                <a:spcPct val="100000"/>
              </a:lnSpc>
              <a:buClr>
                <a:srgbClr val="f36a25"/>
              </a:buClr>
              <a:buFont typeface="Arial"/>
              <a:buChar char="•"/>
            </a:pPr>
            <a:r>
              <a:rPr b="0" lang="en-US" sz="2800" spc="-1" strike="noStrike">
                <a:solidFill>
                  <a:srgbClr val="474c55"/>
                </a:solidFill>
                <a:latin typeface="Arial"/>
                <a:ea typeface="Arial"/>
              </a:rPr>
              <a:t>Often referred to as functions in other programming languages, methods act as an isolated set of statements that can be invoked as a batch. </a:t>
            </a:r>
            <a:endParaRPr b="0" lang="en-US" sz="2800" spc="-1" strike="noStrike">
              <a:solidFill>
                <a:srgbClr val="000000"/>
              </a:solidFill>
              <a:latin typeface="Arial"/>
            </a:endParaRPr>
          </a:p>
          <a:p>
            <a:pPr marL="343080" indent="-342360">
              <a:lnSpc>
                <a:spcPct val="100000"/>
              </a:lnSpc>
              <a:buClr>
                <a:srgbClr val="f36a25"/>
              </a:buClr>
              <a:buFont typeface="Arial"/>
              <a:buChar char="•"/>
            </a:pPr>
            <a:r>
              <a:rPr b="0" lang="en-US" sz="2800" spc="-1" strike="noStrike">
                <a:solidFill>
                  <a:srgbClr val="474c55"/>
                </a:solidFill>
                <a:latin typeface="Arial"/>
                <a:ea typeface="Arial"/>
              </a:rPr>
              <a:t>You can pass input values into a method for use, through what is known as parameters. </a:t>
            </a:r>
            <a:endParaRPr b="0" lang="en-US" sz="2800" spc="-1" strike="noStrike">
              <a:solidFill>
                <a:srgbClr val="000000"/>
              </a:solidFill>
              <a:latin typeface="Arial"/>
            </a:endParaRPr>
          </a:p>
          <a:p>
            <a:pPr marL="343080" indent="-342360">
              <a:lnSpc>
                <a:spcPct val="100000"/>
              </a:lnSpc>
              <a:buClr>
                <a:srgbClr val="f36a25"/>
              </a:buClr>
              <a:buFont typeface="Arial"/>
              <a:buChar char="•"/>
            </a:pPr>
            <a:r>
              <a:rPr b="0" lang="en-US" sz="2800" spc="-1" strike="noStrike">
                <a:solidFill>
                  <a:srgbClr val="474c55"/>
                </a:solidFill>
                <a:latin typeface="Arial"/>
                <a:ea typeface="Arial"/>
              </a:rPr>
              <a:t>A method may return a value or object, but must also declare the type of information that will be returned, if any.</a:t>
            </a:r>
            <a:endParaRPr b="0" lang="en-US" sz="2800" spc="-1" strike="noStrike">
              <a:solidFill>
                <a:srgbClr val="000000"/>
              </a:solidFill>
              <a:latin typeface="Arial"/>
            </a:endParaRPr>
          </a:p>
        </p:txBody>
      </p:sp>
      <p:sp>
        <p:nvSpPr>
          <p:cNvPr id="233"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3B4A321D-D3FF-47F9-B73F-5B15C20B08CF}" type="slidenum">
              <a:rPr b="0" lang="en-US" sz="1200" spc="-1" strike="noStrike">
                <a:solidFill>
                  <a:srgbClr val="a0a1a0"/>
                </a:solidFill>
                <a:latin typeface="Arial"/>
                <a:ea typeface="Arial"/>
              </a:rPr>
              <a:t>5</a:t>
            </a:fld>
            <a:endParaRPr b="0" lang="en-US" sz="1200" spc="-1" strike="noStrike">
              <a:latin typeface="Times New Roman"/>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380160" y="-5040"/>
            <a:ext cx="6222240" cy="1223640"/>
          </a:xfrm>
          <a:prstGeom prst="rect">
            <a:avLst/>
          </a:prstGeom>
          <a:noFill/>
          <a:ln>
            <a:noFill/>
          </a:ln>
        </p:spPr>
        <p:txBody>
          <a:bodyPr anchor="ctr">
            <a:noAutofit/>
          </a:bodyPr>
          <a:p>
            <a:pPr>
              <a:lnSpc>
                <a:spcPct val="100000"/>
              </a:lnSpc>
            </a:pPr>
            <a:r>
              <a:rPr b="1" lang="en-US" sz="2400" spc="-1" strike="noStrike">
                <a:solidFill>
                  <a:srgbClr val="ffffff"/>
                </a:solidFill>
                <a:latin typeface="Arial"/>
                <a:ea typeface="Arial"/>
              </a:rPr>
              <a:t>Anatomy of a Method - Java</a:t>
            </a:r>
            <a:endParaRPr b="0" lang="en-US" sz="2400" spc="-1" strike="noStrike">
              <a:solidFill>
                <a:srgbClr val="000000"/>
              </a:solidFill>
              <a:latin typeface="Arial"/>
            </a:endParaRPr>
          </a:p>
        </p:txBody>
      </p:sp>
      <p:sp>
        <p:nvSpPr>
          <p:cNvPr id="235" name="TextShape 2"/>
          <p:cNvSpPr txBox="1"/>
          <p:nvPr/>
        </p:nvSpPr>
        <p:spPr>
          <a:xfrm>
            <a:off x="380160" y="2095200"/>
            <a:ext cx="8383680" cy="3911760"/>
          </a:xfrm>
          <a:prstGeom prst="rect">
            <a:avLst/>
          </a:prstGeom>
          <a:noFill/>
          <a:ln>
            <a:noFill/>
          </a:ln>
        </p:spPr>
        <p:txBody>
          <a:bodyPr>
            <a:noAutofit/>
          </a:bodyPr>
          <a:p>
            <a:pPr marL="457200">
              <a:lnSpc>
                <a:spcPct val="90000"/>
              </a:lnSpc>
              <a:spcBef>
                <a:spcPts val="479"/>
              </a:spcBef>
              <a:tabLst>
                <a:tab algn="l" pos="0"/>
              </a:tabLst>
            </a:pPr>
            <a:r>
              <a:rPr b="0" lang="en-US" sz="2000" spc="-1" strike="noStrike" u="sng">
                <a:solidFill>
                  <a:srgbClr val="474c55"/>
                </a:solidFill>
                <a:highlight>
                  <a:srgbClr val="ffff00"/>
                </a:highlight>
                <a:uFillTx/>
                <a:latin typeface="Arial"/>
                <a:ea typeface="Arial"/>
              </a:rPr>
              <a:t>Access Mod</a:t>
            </a:r>
            <a:r>
              <a:rPr b="0" lang="en-US" sz="2000" spc="-1" strike="noStrike">
                <a:solidFill>
                  <a:srgbClr val="474c55"/>
                </a:solidFill>
                <a:highlight>
                  <a:srgbClr val="ffff00"/>
                </a:highlight>
                <a:latin typeface="Arial"/>
                <a:ea typeface="Arial"/>
              </a:rPr>
              <a:t> </a:t>
            </a:r>
            <a:r>
              <a:rPr b="0" lang="en-US" sz="2000" spc="-1" strike="noStrike">
                <a:solidFill>
                  <a:srgbClr val="474c55"/>
                </a:solidFill>
                <a:highlight>
                  <a:srgbClr val="00ff00"/>
                </a:highlight>
                <a:latin typeface="Arial"/>
                <a:ea typeface="Arial"/>
              </a:rPr>
              <a:t>Non-Access Mod </a:t>
            </a:r>
            <a:r>
              <a:rPr b="0" lang="en-US" sz="2000" spc="-1" strike="noStrike" u="sng">
                <a:solidFill>
                  <a:srgbClr val="474c55"/>
                </a:solidFill>
                <a:highlight>
                  <a:srgbClr val="ff00ff"/>
                </a:highlight>
                <a:uFillTx/>
                <a:latin typeface="Arial"/>
                <a:ea typeface="Arial"/>
              </a:rPr>
              <a:t>Return Type</a:t>
            </a:r>
            <a:r>
              <a:rPr b="0" lang="en-US" sz="2000" spc="-1" strike="noStrike">
                <a:solidFill>
                  <a:srgbClr val="474c55"/>
                </a:solidFill>
                <a:highlight>
                  <a:srgbClr val="ff00ff"/>
                </a:highlight>
                <a:latin typeface="Arial"/>
                <a:ea typeface="Arial"/>
              </a:rPr>
              <a:t> </a:t>
            </a:r>
            <a:r>
              <a:rPr b="0" lang="en-US" sz="2000" spc="-1" strike="noStrike" u="sng">
                <a:solidFill>
                  <a:srgbClr val="474c55"/>
                </a:solidFill>
                <a:highlight>
                  <a:srgbClr val="00ffff"/>
                </a:highlight>
                <a:uFillTx/>
                <a:latin typeface="Arial"/>
                <a:ea typeface="Arial"/>
              </a:rPr>
              <a:t>Name</a:t>
            </a:r>
            <a:r>
              <a:rPr b="0" lang="en-US" sz="2000" spc="-1" strike="noStrike">
                <a:solidFill>
                  <a:srgbClr val="474c55"/>
                </a:solidFill>
                <a:highlight>
                  <a:srgbClr val="00ffff"/>
                </a:highlight>
                <a:latin typeface="Arial"/>
                <a:ea typeface="Arial"/>
              </a:rPr>
              <a:t> (</a:t>
            </a:r>
            <a:r>
              <a:rPr b="0" lang="en-US" sz="2000" spc="-1" strike="noStrike">
                <a:solidFill>
                  <a:srgbClr val="474c55"/>
                </a:solidFill>
                <a:highlight>
                  <a:srgbClr val="c0c0c0"/>
                </a:highlight>
                <a:latin typeface="Arial"/>
                <a:ea typeface="Arial"/>
              </a:rPr>
              <a:t>Parameters) </a:t>
            </a:r>
            <a:r>
              <a:rPr b="0" lang="en-US" sz="2000" spc="-1" strike="noStrike">
                <a:solidFill>
                  <a:srgbClr val="ff0000"/>
                </a:solidFill>
                <a:highlight>
                  <a:srgbClr val="c0c0c0"/>
                </a:highlight>
                <a:latin typeface="Arial"/>
                <a:ea typeface="Arial"/>
              </a:rPr>
              <a:t>throws declaration </a:t>
            </a:r>
            <a:r>
              <a:rPr b="0" lang="en-US" sz="2000" spc="-1" strike="noStrike">
                <a:solidFill>
                  <a:srgbClr val="474c55"/>
                </a:solidFill>
                <a:highlight>
                  <a:srgbClr val="c0c0c0"/>
                </a:highlight>
                <a:latin typeface="Arial"/>
                <a:ea typeface="Arial"/>
              </a:rPr>
              <a:t>{ Method Body }</a:t>
            </a:r>
            <a:endParaRPr b="0" lang="en-US" sz="2000" spc="-1" strike="noStrike">
              <a:solidFill>
                <a:srgbClr val="000000"/>
              </a:solidFill>
              <a:latin typeface="Arial"/>
            </a:endParaRPr>
          </a:p>
          <a:p>
            <a:pPr marL="457200">
              <a:lnSpc>
                <a:spcPct val="90000"/>
              </a:lnSpc>
              <a:spcBef>
                <a:spcPts val="479"/>
              </a:spcBef>
              <a:tabLst>
                <a:tab algn="l" pos="0"/>
              </a:tabLst>
            </a:pPr>
            <a:endParaRPr b="0" lang="en-US" sz="2000" spc="-1" strike="noStrike">
              <a:solidFill>
                <a:srgbClr val="000000"/>
              </a:solidFill>
              <a:latin typeface="Arial"/>
            </a:endParaRPr>
          </a:p>
          <a:p>
            <a:pPr marL="457200">
              <a:lnSpc>
                <a:spcPct val="90000"/>
              </a:lnSpc>
              <a:spcBef>
                <a:spcPts val="479"/>
              </a:spcBef>
              <a:tabLst>
                <a:tab algn="l" pos="0"/>
              </a:tabLst>
            </a:pPr>
            <a:r>
              <a:rPr b="0" lang="en-US" sz="2000" spc="-1" strike="noStrike">
                <a:solidFill>
                  <a:srgbClr val="474c55"/>
                </a:solidFill>
                <a:highlight>
                  <a:srgbClr val="c0c0c0"/>
                </a:highlight>
                <a:latin typeface="Arial"/>
                <a:ea typeface="Arial"/>
              </a:rPr>
              <a:t>Ex:</a:t>
            </a:r>
            <a:endParaRPr b="0" lang="en-US" sz="2000" spc="-1" strike="noStrike">
              <a:solidFill>
                <a:srgbClr val="000000"/>
              </a:solidFill>
              <a:latin typeface="Arial"/>
            </a:endParaRPr>
          </a:p>
          <a:p>
            <a:pPr marL="457200">
              <a:lnSpc>
                <a:spcPct val="90000"/>
              </a:lnSpc>
              <a:spcBef>
                <a:spcPts val="479"/>
              </a:spcBef>
              <a:tabLst>
                <a:tab algn="l" pos="0"/>
              </a:tabLst>
            </a:pPr>
            <a:r>
              <a:rPr b="0" lang="en-US" sz="2000" spc="-1" strike="noStrike">
                <a:solidFill>
                  <a:srgbClr val="474c55"/>
                </a:solidFill>
                <a:highlight>
                  <a:srgbClr val="ffff00"/>
                </a:highlight>
                <a:latin typeface="Arial"/>
                <a:ea typeface="Arial"/>
              </a:rPr>
              <a:t>public </a:t>
            </a:r>
            <a:r>
              <a:rPr b="0" lang="en-US" sz="2000" spc="-1" strike="noStrike">
                <a:solidFill>
                  <a:srgbClr val="474c55"/>
                </a:solidFill>
                <a:highlight>
                  <a:srgbClr val="00ff00"/>
                </a:highlight>
                <a:latin typeface="Arial"/>
                <a:ea typeface="Arial"/>
              </a:rPr>
              <a:t>static </a:t>
            </a:r>
            <a:r>
              <a:rPr b="0" lang="en-US" sz="2000" spc="-1" strike="noStrike">
                <a:solidFill>
                  <a:srgbClr val="474c55"/>
                </a:solidFill>
                <a:highlight>
                  <a:srgbClr val="ff00ff"/>
                </a:highlight>
                <a:latin typeface="Arial"/>
                <a:ea typeface="Arial"/>
              </a:rPr>
              <a:t>void </a:t>
            </a:r>
            <a:r>
              <a:rPr b="0" lang="en-US" sz="2000" spc="-1" strike="noStrike">
                <a:solidFill>
                  <a:srgbClr val="474c55"/>
                </a:solidFill>
                <a:highlight>
                  <a:srgbClr val="00ffff"/>
                </a:highlight>
                <a:latin typeface="Arial"/>
                <a:ea typeface="Arial"/>
              </a:rPr>
              <a:t>main (</a:t>
            </a:r>
            <a:r>
              <a:rPr b="0" lang="en-US" sz="2000" spc="-1" strike="noStrike">
                <a:solidFill>
                  <a:srgbClr val="474c55"/>
                </a:solidFill>
                <a:highlight>
                  <a:srgbClr val="c0c0c0"/>
                </a:highlight>
                <a:latin typeface="Arial"/>
                <a:ea typeface="Arial"/>
              </a:rPr>
              <a:t>String[] args) {</a:t>
            </a:r>
            <a:endParaRPr b="0" lang="en-US" sz="2000" spc="-1" strike="noStrike">
              <a:solidFill>
                <a:srgbClr val="000000"/>
              </a:solidFill>
              <a:latin typeface="Arial"/>
            </a:endParaRPr>
          </a:p>
          <a:p>
            <a:pPr marL="457200">
              <a:lnSpc>
                <a:spcPct val="90000"/>
              </a:lnSpc>
              <a:spcBef>
                <a:spcPts val="479"/>
              </a:spcBef>
              <a:tabLst>
                <a:tab algn="l" pos="0"/>
              </a:tabLst>
            </a:pPr>
            <a:r>
              <a:rPr b="0" i="1" lang="en-US" sz="2000" spc="-1" strike="noStrike">
                <a:solidFill>
                  <a:srgbClr val="474c55"/>
                </a:solidFill>
                <a:highlight>
                  <a:srgbClr val="c0c0c0"/>
                </a:highlight>
                <a:latin typeface="Arial"/>
                <a:ea typeface="Arial"/>
              </a:rPr>
              <a:t>	</a:t>
            </a:r>
            <a:r>
              <a:rPr b="0" i="1" lang="en-US" sz="2000" spc="-1" strike="noStrike">
                <a:solidFill>
                  <a:srgbClr val="474c55"/>
                </a:solidFill>
                <a:highlight>
                  <a:srgbClr val="c0c0c0"/>
                </a:highlight>
                <a:latin typeface="Arial"/>
                <a:ea typeface="Arial"/>
              </a:rPr>
              <a:t>system.out.println(“Hello World”);</a:t>
            </a:r>
            <a:endParaRPr b="0" lang="en-US" sz="2000" spc="-1" strike="noStrike">
              <a:solidFill>
                <a:srgbClr val="000000"/>
              </a:solidFill>
              <a:latin typeface="Arial"/>
            </a:endParaRPr>
          </a:p>
          <a:p>
            <a:pPr marL="457200">
              <a:lnSpc>
                <a:spcPct val="90000"/>
              </a:lnSpc>
              <a:spcBef>
                <a:spcPts val="479"/>
              </a:spcBef>
              <a:tabLst>
                <a:tab algn="l" pos="0"/>
              </a:tabLst>
            </a:pPr>
            <a:r>
              <a:rPr b="0" lang="en-US" sz="2000" spc="-1" strike="noStrike">
                <a:solidFill>
                  <a:srgbClr val="474c55"/>
                </a:solidFill>
                <a:highlight>
                  <a:srgbClr val="c0c0c0"/>
                </a:highlight>
                <a:latin typeface="Arial"/>
                <a:ea typeface="Arial"/>
              </a:rPr>
              <a:t>}</a:t>
            </a:r>
            <a:endParaRPr b="0" lang="en-US" sz="2000" spc="-1" strike="noStrike">
              <a:solidFill>
                <a:srgbClr val="000000"/>
              </a:solidFill>
              <a:latin typeface="Arial"/>
            </a:endParaRPr>
          </a:p>
          <a:p>
            <a:pPr marL="457200">
              <a:lnSpc>
                <a:spcPct val="90000"/>
              </a:lnSpc>
              <a:spcBef>
                <a:spcPts val="479"/>
              </a:spcBef>
              <a:tabLst>
                <a:tab algn="l" pos="0"/>
              </a:tabLst>
            </a:pPr>
            <a:endParaRPr b="0" lang="en-US" sz="2000" spc="-1" strike="noStrike">
              <a:solidFill>
                <a:srgbClr val="000000"/>
              </a:solidFill>
              <a:latin typeface="Arial"/>
            </a:endParaRPr>
          </a:p>
          <a:p>
            <a:pPr marL="457200">
              <a:lnSpc>
                <a:spcPct val="90000"/>
              </a:lnSpc>
              <a:spcBef>
                <a:spcPts val="479"/>
              </a:spcBef>
              <a:tabLst>
                <a:tab algn="l" pos="0"/>
              </a:tabLst>
            </a:pPr>
            <a:r>
              <a:rPr b="0" lang="en-US" sz="2000" spc="-1" strike="noStrike">
                <a:solidFill>
                  <a:srgbClr val="474c55"/>
                </a:solidFill>
                <a:highlight>
                  <a:srgbClr val="ffff00"/>
                </a:highlight>
                <a:latin typeface="Arial"/>
                <a:ea typeface="Arial"/>
              </a:rPr>
              <a:t>protected </a:t>
            </a:r>
            <a:r>
              <a:rPr b="0" lang="en-US" sz="2000" spc="-1" strike="noStrike">
                <a:solidFill>
                  <a:srgbClr val="474c55"/>
                </a:solidFill>
                <a:highlight>
                  <a:srgbClr val="ff00ff"/>
                </a:highlight>
                <a:latin typeface="Arial"/>
                <a:ea typeface="Arial"/>
              </a:rPr>
              <a:t>float </a:t>
            </a:r>
            <a:r>
              <a:rPr b="0" lang="en-US" sz="2000" spc="-1" strike="noStrike">
                <a:solidFill>
                  <a:srgbClr val="474c55"/>
                </a:solidFill>
                <a:highlight>
                  <a:srgbClr val="00ffff"/>
                </a:highlight>
                <a:latin typeface="Arial"/>
                <a:ea typeface="Arial"/>
              </a:rPr>
              <a:t>add (</a:t>
            </a:r>
            <a:r>
              <a:rPr b="0" lang="en-US" sz="2000" spc="-1" strike="noStrike">
                <a:solidFill>
                  <a:srgbClr val="474c55"/>
                </a:solidFill>
                <a:highlight>
                  <a:srgbClr val="c0c0c0"/>
                </a:highlight>
                <a:latin typeface="Arial"/>
                <a:ea typeface="Arial"/>
              </a:rPr>
              <a:t>float num1, float num2, String str) {</a:t>
            </a:r>
            <a:endParaRPr b="0" lang="en-US" sz="2000" spc="-1" strike="noStrike">
              <a:solidFill>
                <a:srgbClr val="000000"/>
              </a:solidFill>
              <a:latin typeface="Arial"/>
            </a:endParaRPr>
          </a:p>
          <a:p>
            <a:pPr marL="457200">
              <a:lnSpc>
                <a:spcPct val="90000"/>
              </a:lnSpc>
              <a:spcBef>
                <a:spcPts val="479"/>
              </a:spcBef>
              <a:tabLst>
                <a:tab algn="l" pos="0"/>
              </a:tabLst>
            </a:pPr>
            <a:r>
              <a:rPr b="0" i="1" lang="en-US" sz="2000" spc="-1" strike="noStrike">
                <a:solidFill>
                  <a:srgbClr val="474c55"/>
                </a:solidFill>
                <a:highlight>
                  <a:srgbClr val="c0c0c0"/>
                </a:highlight>
                <a:latin typeface="Arial"/>
                <a:ea typeface="Arial"/>
              </a:rPr>
              <a:t>	</a:t>
            </a:r>
            <a:r>
              <a:rPr b="0" i="1" lang="en-US" sz="2000" spc="-1" strike="noStrike">
                <a:solidFill>
                  <a:srgbClr val="474c55"/>
                </a:solidFill>
                <a:highlight>
                  <a:srgbClr val="c0c0c0"/>
                </a:highlight>
                <a:latin typeface="Arial"/>
                <a:ea typeface="Arial"/>
              </a:rPr>
              <a:t>return num1 + num2;</a:t>
            </a:r>
            <a:endParaRPr b="0" lang="en-US" sz="2000" spc="-1" strike="noStrike">
              <a:solidFill>
                <a:srgbClr val="000000"/>
              </a:solidFill>
              <a:latin typeface="Arial"/>
            </a:endParaRPr>
          </a:p>
          <a:p>
            <a:pPr marL="457200">
              <a:lnSpc>
                <a:spcPct val="90000"/>
              </a:lnSpc>
              <a:spcBef>
                <a:spcPts val="479"/>
              </a:spcBef>
              <a:tabLst>
                <a:tab algn="l" pos="0"/>
              </a:tabLst>
            </a:pPr>
            <a:r>
              <a:rPr b="0" lang="en-US" sz="2000" spc="-1" strike="noStrike">
                <a:solidFill>
                  <a:srgbClr val="474c55"/>
                </a:solidFill>
                <a:highlight>
                  <a:srgbClr val="c0c0c0"/>
                </a:highlight>
                <a:latin typeface="Arial"/>
                <a:ea typeface="Arial"/>
              </a:rPr>
              <a:t>}</a:t>
            </a:r>
            <a:endParaRPr b="0" lang="en-US" sz="2000" spc="-1" strike="noStrike">
              <a:solidFill>
                <a:srgbClr val="000000"/>
              </a:solidFill>
              <a:latin typeface="Arial"/>
            </a:endParaRPr>
          </a:p>
          <a:p>
            <a:pPr marL="457200">
              <a:lnSpc>
                <a:spcPct val="90000"/>
              </a:lnSpc>
              <a:spcBef>
                <a:spcPts val="479"/>
              </a:spcBef>
              <a:tabLst>
                <a:tab algn="l" pos="0"/>
              </a:tabLst>
            </a:pPr>
            <a:endParaRPr b="0" lang="en-US" sz="2000" spc="-1" strike="noStrike">
              <a:solidFill>
                <a:srgbClr val="000000"/>
              </a:solidFill>
              <a:latin typeface="Arial"/>
            </a:endParaRPr>
          </a:p>
        </p:txBody>
      </p:sp>
      <p:sp>
        <p:nvSpPr>
          <p:cNvPr id="236"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11A31180-B00D-481D-AC8D-AEC660AE0874}" type="slidenum">
              <a:rPr b="0" lang="en-US" sz="1200" spc="-1" strike="noStrike">
                <a:solidFill>
                  <a:srgbClr val="a0a1a0"/>
                </a:solidFill>
                <a:latin typeface="Arial"/>
                <a:ea typeface="Arial"/>
              </a:rPr>
              <a:t>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380160" y="-5040"/>
            <a:ext cx="6222240" cy="1223640"/>
          </a:xfrm>
          <a:prstGeom prst="rect">
            <a:avLst/>
          </a:prstGeom>
          <a:noFill/>
          <a:ln>
            <a:noFill/>
          </a:ln>
        </p:spPr>
        <p:txBody>
          <a:bodyPr anchor="ctr">
            <a:noAutofit/>
          </a:bodyPr>
          <a:p>
            <a:pPr>
              <a:lnSpc>
                <a:spcPct val="100000"/>
              </a:lnSpc>
              <a:tabLst>
                <a:tab algn="l" pos="0"/>
              </a:tabLst>
            </a:pPr>
            <a:r>
              <a:rPr b="1" lang="en-US" sz="2400" spc="-1" strike="noStrike">
                <a:solidFill>
                  <a:srgbClr val="ffffff"/>
                </a:solidFill>
                <a:latin typeface="Arial"/>
                <a:ea typeface="Arial"/>
              </a:rPr>
              <a:t>Method Signature</a:t>
            </a:r>
            <a:endParaRPr b="0" lang="en-US" sz="2400" spc="-1" strike="noStrike">
              <a:solidFill>
                <a:srgbClr val="000000"/>
              </a:solidFill>
              <a:latin typeface="Arial"/>
            </a:endParaRPr>
          </a:p>
        </p:txBody>
      </p:sp>
      <p:sp>
        <p:nvSpPr>
          <p:cNvPr id="238" name="TextShape 2"/>
          <p:cNvSpPr txBox="1"/>
          <p:nvPr/>
        </p:nvSpPr>
        <p:spPr>
          <a:xfrm>
            <a:off x="380160" y="1478880"/>
            <a:ext cx="8383680" cy="4974840"/>
          </a:xfrm>
          <a:prstGeom prst="rect">
            <a:avLst/>
          </a:prstGeom>
          <a:noFill/>
          <a:ln>
            <a:noFill/>
          </a:ln>
        </p:spPr>
        <p:txBody>
          <a:bodyPr>
            <a:noAutofit/>
          </a:bodyPr>
          <a:p>
            <a:pPr marL="343080" indent="-342360">
              <a:lnSpc>
                <a:spcPct val="100000"/>
              </a:lnSpc>
              <a:buClr>
                <a:srgbClr val="f36a25"/>
              </a:buClr>
              <a:buFont typeface="Arial"/>
              <a:buChar char="•"/>
            </a:pPr>
            <a:r>
              <a:rPr b="1" lang="en-US" sz="2000" spc="-1" strike="noStrike">
                <a:solidFill>
                  <a:srgbClr val="474c55"/>
                </a:solidFill>
                <a:latin typeface="Arial"/>
                <a:ea typeface="Arial"/>
              </a:rPr>
              <a:t>Access Modifier</a:t>
            </a:r>
            <a:endParaRPr b="0" lang="en-US" sz="2000" spc="-1" strike="noStrike">
              <a:solidFill>
                <a:srgbClr val="000000"/>
              </a:solidFill>
              <a:latin typeface="Arial"/>
            </a:endParaRPr>
          </a:p>
          <a:p>
            <a:pPr lvl="1" marL="800280" indent="-342360">
              <a:lnSpc>
                <a:spcPct val="100000"/>
              </a:lnSpc>
              <a:buClr>
                <a:srgbClr val="f36a25"/>
              </a:buClr>
              <a:buFont typeface="Arial"/>
              <a:buChar char="•"/>
            </a:pPr>
            <a:r>
              <a:rPr b="0" lang="en-US" sz="1800" spc="-1" strike="noStrike">
                <a:solidFill>
                  <a:srgbClr val="474c55"/>
                </a:solidFill>
                <a:latin typeface="Arial"/>
                <a:ea typeface="Arial"/>
              </a:rPr>
              <a:t>A specifier used to define how accessible the given method is</a:t>
            </a:r>
            <a:endParaRPr b="0" lang="en-US" sz="1800" spc="-1" strike="noStrike">
              <a:solidFill>
                <a:srgbClr val="000000"/>
              </a:solidFill>
              <a:latin typeface="Arial"/>
            </a:endParaRPr>
          </a:p>
          <a:p>
            <a:pPr marL="343080" indent="-342360">
              <a:lnSpc>
                <a:spcPct val="100000"/>
              </a:lnSpc>
              <a:buClr>
                <a:srgbClr val="f36a25"/>
              </a:buClr>
              <a:buFont typeface="Arial"/>
              <a:buChar char="•"/>
            </a:pPr>
            <a:r>
              <a:rPr b="1" lang="en-US" sz="2000" spc="-1" strike="noStrike">
                <a:solidFill>
                  <a:srgbClr val="474c55"/>
                </a:solidFill>
                <a:latin typeface="Arial"/>
                <a:ea typeface="Arial"/>
              </a:rPr>
              <a:t>Non-Access Modifiers [optional]</a:t>
            </a:r>
            <a:endParaRPr b="0" lang="en-US" sz="2000" spc="-1" strike="noStrike">
              <a:solidFill>
                <a:srgbClr val="000000"/>
              </a:solidFill>
              <a:latin typeface="Arial"/>
            </a:endParaRPr>
          </a:p>
          <a:p>
            <a:pPr lvl="1" marL="800280" indent="-342360">
              <a:lnSpc>
                <a:spcPct val="100000"/>
              </a:lnSpc>
              <a:buClr>
                <a:srgbClr val="f36a25"/>
              </a:buClr>
              <a:buFont typeface="Arial"/>
              <a:buChar char="•"/>
            </a:pPr>
            <a:r>
              <a:rPr b="0" lang="en-US" sz="1800" spc="-1" strike="noStrike">
                <a:solidFill>
                  <a:srgbClr val="474c55"/>
                </a:solidFill>
                <a:latin typeface="Arial"/>
                <a:ea typeface="Arial"/>
              </a:rPr>
              <a:t>Special keywords that can add or limit functionality to the given method</a:t>
            </a:r>
            <a:endParaRPr b="0" lang="en-US" sz="1800" spc="-1" strike="noStrike">
              <a:solidFill>
                <a:srgbClr val="000000"/>
              </a:solidFill>
              <a:latin typeface="Arial"/>
            </a:endParaRPr>
          </a:p>
          <a:p>
            <a:pPr marL="343080" indent="-342360">
              <a:lnSpc>
                <a:spcPct val="100000"/>
              </a:lnSpc>
              <a:buClr>
                <a:srgbClr val="f36a25"/>
              </a:buClr>
              <a:buFont typeface="Arial"/>
              <a:buChar char="•"/>
            </a:pPr>
            <a:r>
              <a:rPr b="1" lang="en-US" sz="2000" spc="-1" strike="noStrike">
                <a:solidFill>
                  <a:srgbClr val="474c55"/>
                </a:solidFill>
                <a:latin typeface="Arial"/>
                <a:ea typeface="Arial"/>
              </a:rPr>
              <a:t>Return Type</a:t>
            </a:r>
            <a:endParaRPr b="0" lang="en-US" sz="2000" spc="-1" strike="noStrike">
              <a:solidFill>
                <a:srgbClr val="000000"/>
              </a:solidFill>
              <a:latin typeface="Arial"/>
            </a:endParaRPr>
          </a:p>
          <a:p>
            <a:pPr lvl="1" marL="800280" indent="-342360">
              <a:lnSpc>
                <a:spcPct val="100000"/>
              </a:lnSpc>
              <a:buClr>
                <a:srgbClr val="f36a25"/>
              </a:buClr>
              <a:buFont typeface="Arial"/>
              <a:buChar char="•"/>
            </a:pPr>
            <a:r>
              <a:rPr b="0" lang="en-US" sz="1800" spc="-1" strike="noStrike">
                <a:solidFill>
                  <a:srgbClr val="474c55"/>
                </a:solidFill>
                <a:latin typeface="Arial"/>
                <a:ea typeface="Arial"/>
              </a:rPr>
              <a:t>The specified type of information the method must return. If no data is returned the ‘void’ return type should be used.</a:t>
            </a:r>
            <a:endParaRPr b="0" lang="en-US" sz="1800" spc="-1" strike="noStrike">
              <a:solidFill>
                <a:srgbClr val="000000"/>
              </a:solidFill>
              <a:latin typeface="Arial"/>
            </a:endParaRPr>
          </a:p>
          <a:p>
            <a:pPr marL="343080" indent="-342360">
              <a:lnSpc>
                <a:spcPct val="100000"/>
              </a:lnSpc>
              <a:buClr>
                <a:srgbClr val="f36a25"/>
              </a:buClr>
              <a:buFont typeface="Arial"/>
              <a:buChar char="•"/>
            </a:pPr>
            <a:r>
              <a:rPr b="1" lang="en-US" sz="2000" spc="-1" strike="noStrike">
                <a:solidFill>
                  <a:srgbClr val="474c55"/>
                </a:solidFill>
                <a:latin typeface="Arial"/>
                <a:ea typeface="Arial"/>
              </a:rPr>
              <a:t>Name</a:t>
            </a:r>
            <a:endParaRPr b="0" lang="en-US" sz="2000" spc="-1" strike="noStrike">
              <a:solidFill>
                <a:srgbClr val="000000"/>
              </a:solidFill>
              <a:latin typeface="Arial"/>
            </a:endParaRPr>
          </a:p>
          <a:p>
            <a:pPr lvl="1" marL="800280" indent="-342360">
              <a:lnSpc>
                <a:spcPct val="100000"/>
              </a:lnSpc>
              <a:buClr>
                <a:srgbClr val="f36a25"/>
              </a:buClr>
              <a:buFont typeface="Arial"/>
              <a:buChar char="•"/>
            </a:pPr>
            <a:r>
              <a:rPr b="0" lang="en-US" sz="1800" spc="-1" strike="noStrike">
                <a:solidFill>
                  <a:srgbClr val="474c55"/>
                </a:solidFill>
                <a:latin typeface="Arial"/>
                <a:ea typeface="Arial"/>
              </a:rPr>
              <a:t>The identifier used to call the method later</a:t>
            </a:r>
            <a:endParaRPr b="0" lang="en-US" sz="1800" spc="-1" strike="noStrike">
              <a:solidFill>
                <a:srgbClr val="000000"/>
              </a:solidFill>
              <a:latin typeface="Arial"/>
            </a:endParaRPr>
          </a:p>
          <a:p>
            <a:pPr marL="343080" indent="-342360">
              <a:lnSpc>
                <a:spcPct val="100000"/>
              </a:lnSpc>
              <a:buClr>
                <a:srgbClr val="f36a25"/>
              </a:buClr>
              <a:buFont typeface="Arial"/>
              <a:buChar char="•"/>
            </a:pPr>
            <a:r>
              <a:rPr b="1" lang="en-US" sz="2000" spc="-1" strike="noStrike">
                <a:solidFill>
                  <a:srgbClr val="474c55"/>
                </a:solidFill>
                <a:latin typeface="Arial"/>
                <a:ea typeface="Arial"/>
              </a:rPr>
              <a:t>Parameters [optional]</a:t>
            </a:r>
            <a:endParaRPr b="0" lang="en-US" sz="2000" spc="-1" strike="noStrike">
              <a:solidFill>
                <a:srgbClr val="000000"/>
              </a:solidFill>
              <a:latin typeface="Arial"/>
            </a:endParaRPr>
          </a:p>
          <a:p>
            <a:pPr lvl="1" marL="800280" indent="-342360">
              <a:lnSpc>
                <a:spcPct val="100000"/>
              </a:lnSpc>
              <a:buClr>
                <a:srgbClr val="f36a25"/>
              </a:buClr>
              <a:buFont typeface="Arial"/>
              <a:buChar char="•"/>
            </a:pPr>
            <a:r>
              <a:rPr b="0" lang="en-US" sz="1800" spc="-1" strike="noStrike">
                <a:solidFill>
                  <a:srgbClr val="474c55"/>
                </a:solidFill>
                <a:latin typeface="Arial"/>
                <a:ea typeface="Arial"/>
              </a:rPr>
              <a:t>A list of placeholder variables that can be used to pass matching datatypes into a method. The names given to parameters are used to reference the information passed to a method</a:t>
            </a:r>
            <a:endParaRPr b="0" lang="en-US" sz="1800" spc="-1" strike="noStrike">
              <a:solidFill>
                <a:srgbClr val="000000"/>
              </a:solidFill>
              <a:latin typeface="Arial"/>
            </a:endParaRPr>
          </a:p>
          <a:p>
            <a:pPr marL="343080" indent="-342360">
              <a:lnSpc>
                <a:spcPct val="100000"/>
              </a:lnSpc>
              <a:buClr>
                <a:srgbClr val="f36a25"/>
              </a:buClr>
              <a:buFont typeface="Arial"/>
              <a:buChar char="•"/>
            </a:pPr>
            <a:r>
              <a:rPr b="1" lang="en-US" sz="2000" spc="-1" strike="noStrike">
                <a:solidFill>
                  <a:srgbClr val="474c55"/>
                </a:solidFill>
                <a:latin typeface="Arial"/>
                <a:ea typeface="Arial"/>
              </a:rPr>
              <a:t>Throws Declaration [optional]</a:t>
            </a:r>
            <a:endParaRPr b="0" lang="en-US" sz="2000" spc="-1" strike="noStrike">
              <a:solidFill>
                <a:srgbClr val="000000"/>
              </a:solidFill>
              <a:latin typeface="Arial"/>
            </a:endParaRPr>
          </a:p>
          <a:p>
            <a:pPr lvl="1" marL="800280" indent="-342360">
              <a:lnSpc>
                <a:spcPct val="100000"/>
              </a:lnSpc>
              <a:buClr>
                <a:srgbClr val="f36a25"/>
              </a:buClr>
              <a:buFont typeface="Arial"/>
              <a:buChar char="•"/>
            </a:pPr>
            <a:r>
              <a:rPr b="0" lang="en-US" sz="1800" spc="-1" strike="noStrike">
                <a:solidFill>
                  <a:srgbClr val="474c55"/>
                </a:solidFill>
                <a:latin typeface="Arial"/>
                <a:ea typeface="Arial"/>
              </a:rPr>
              <a:t>A list of exceptions or errors that may occur during execution of a method</a:t>
            </a:r>
            <a:endParaRPr b="0" lang="en-US" sz="1800" spc="-1" strike="noStrike">
              <a:solidFill>
                <a:srgbClr val="000000"/>
              </a:solidFill>
              <a:latin typeface="Arial"/>
            </a:endParaRPr>
          </a:p>
        </p:txBody>
      </p:sp>
      <p:sp>
        <p:nvSpPr>
          <p:cNvPr id="239"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6DFCE2A6-4BD9-4E1B-97EA-D15C39E0E7F7}" type="slidenum">
              <a:rPr b="0" lang="en-US" sz="1200" spc="-1" strike="noStrike">
                <a:solidFill>
                  <a:srgbClr val="a0a1a0"/>
                </a:solidFill>
                <a:latin typeface="Arial"/>
                <a:ea typeface="Arial"/>
              </a:rPr>
              <a:t>5</a:t>
            </a:fld>
            <a:endParaRPr b="0" lang="en-US" sz="1200" spc="-1" strike="noStrike">
              <a:latin typeface="Times New Roman"/>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38">
                                            <p:txEl>
                                              <p:pRg st="0" end="0"/>
                                            </p:txEl>
                                          </p:spTgt>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238">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238">
                                            <p:txEl>
                                              <p:pRg st="2" end="2"/>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238">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238">
                                            <p:txEl>
                                              <p:pRg st="4" end="4"/>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238">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238">
                                            <p:txEl>
                                              <p:pRg st="6" end="6"/>
                                            </p:txEl>
                                          </p:spTgt>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238">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38">
                                            <p:txEl>
                                              <p:pRg st="8" end="8"/>
                                            </p:txEl>
                                          </p:spTgt>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238">
                                            <p:txEl>
                                              <p:pRg st="9" end="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238">
                                            <p:txEl>
                                              <p:pRg st="10" end="10"/>
                                            </p:txEl>
                                          </p:spTgt>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238">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380160" y="-5040"/>
            <a:ext cx="6222240" cy="1223640"/>
          </a:xfrm>
          <a:prstGeom prst="rect">
            <a:avLst/>
          </a:prstGeom>
          <a:noFill/>
          <a:ln>
            <a:noFill/>
          </a:ln>
        </p:spPr>
        <p:txBody>
          <a:bodyPr anchor="ctr">
            <a:noAutofit/>
          </a:bodyPr>
          <a:p>
            <a:pPr>
              <a:lnSpc>
                <a:spcPct val="100000"/>
              </a:lnSpc>
              <a:tabLst>
                <a:tab algn="l" pos="0"/>
              </a:tabLst>
            </a:pPr>
            <a:r>
              <a:rPr b="1" lang="en-US" sz="2400" spc="-1" strike="noStrike">
                <a:solidFill>
                  <a:srgbClr val="ffffff"/>
                </a:solidFill>
                <a:latin typeface="Arial"/>
                <a:ea typeface="Arial"/>
              </a:rPr>
              <a:t>Method Declaration vs Invocation</a:t>
            </a:r>
            <a:endParaRPr b="0" lang="en-US" sz="2400" spc="-1" strike="noStrike">
              <a:solidFill>
                <a:srgbClr val="000000"/>
              </a:solidFill>
              <a:latin typeface="Arial"/>
            </a:endParaRPr>
          </a:p>
        </p:txBody>
      </p:sp>
      <p:sp>
        <p:nvSpPr>
          <p:cNvPr id="241" name="TextShape 2"/>
          <p:cNvSpPr txBox="1"/>
          <p:nvPr/>
        </p:nvSpPr>
        <p:spPr>
          <a:xfrm>
            <a:off x="380160" y="1478880"/>
            <a:ext cx="8383680" cy="4974840"/>
          </a:xfrm>
          <a:prstGeom prst="rect">
            <a:avLst/>
          </a:prstGeom>
          <a:noFill/>
          <a:ln>
            <a:noFill/>
          </a:ln>
        </p:spPr>
        <p:txBody>
          <a:bodyPr>
            <a:normAutofit fontScale="80000"/>
          </a:bodyPr>
          <a:p>
            <a:pPr marL="343080" indent="-342360">
              <a:lnSpc>
                <a:spcPct val="100000"/>
              </a:lnSpc>
              <a:buClr>
                <a:srgbClr val="f36a25"/>
              </a:buClr>
              <a:buFont typeface="Arial"/>
              <a:buChar char="•"/>
            </a:pPr>
            <a:r>
              <a:rPr b="0" lang="en-US" sz="3000" spc="-1" strike="noStrike">
                <a:solidFill>
                  <a:srgbClr val="474c55"/>
                </a:solidFill>
                <a:latin typeface="Arial"/>
                <a:ea typeface="Arial"/>
              </a:rPr>
              <a:t>Methods are declared by stating the access level, modifiers, return type, name and parameters…</a:t>
            </a:r>
            <a:endParaRPr b="0" lang="en-US" sz="3000" spc="-1" strike="noStrike">
              <a:solidFill>
                <a:srgbClr val="000000"/>
              </a:solidFill>
              <a:latin typeface="Arial"/>
            </a:endParaRPr>
          </a:p>
          <a:p>
            <a:pPr marL="343080" indent="-342360">
              <a:lnSpc>
                <a:spcPct val="100000"/>
              </a:lnSpc>
              <a:buClr>
                <a:srgbClr val="f36a25"/>
              </a:buClr>
              <a:buFont typeface="Arial"/>
              <a:buChar char="•"/>
            </a:pPr>
            <a:r>
              <a:rPr b="0" lang="en-US" sz="3000" spc="-1" strike="noStrike">
                <a:solidFill>
                  <a:srgbClr val="474c55"/>
                </a:solidFill>
                <a:latin typeface="Arial"/>
                <a:ea typeface="Arial"/>
              </a:rPr>
              <a:t>Alone, the declaration simply provides the ability to execute some functionality with your objects and classes.</a:t>
            </a:r>
            <a:endParaRPr b="0" lang="en-US" sz="3000" spc="-1" strike="noStrike">
              <a:solidFill>
                <a:srgbClr val="000000"/>
              </a:solidFill>
              <a:latin typeface="Arial"/>
            </a:endParaRPr>
          </a:p>
          <a:p>
            <a:pPr marL="343080" indent="-342360">
              <a:lnSpc>
                <a:spcPct val="100000"/>
              </a:lnSpc>
              <a:buClr>
                <a:srgbClr val="f36a25"/>
              </a:buClr>
              <a:buFont typeface="Arial"/>
              <a:buChar char="•"/>
            </a:pPr>
            <a:r>
              <a:rPr b="0" lang="en-US" sz="3000" spc="-1" strike="noStrike">
                <a:solidFill>
                  <a:srgbClr val="474c55"/>
                </a:solidFill>
                <a:latin typeface="Arial"/>
                <a:ea typeface="Arial"/>
              </a:rPr>
              <a:t>To execute the actual functionality, methods must be </a:t>
            </a:r>
            <a:r>
              <a:rPr b="1" lang="en-US" sz="3000" spc="-1" strike="noStrike">
                <a:solidFill>
                  <a:srgbClr val="474c55"/>
                </a:solidFill>
                <a:latin typeface="Arial"/>
                <a:ea typeface="Arial"/>
              </a:rPr>
              <a:t>invoked</a:t>
            </a:r>
            <a:r>
              <a:rPr b="0" lang="en-US" sz="3000" spc="-1" strike="noStrike">
                <a:solidFill>
                  <a:srgbClr val="474c55"/>
                </a:solidFill>
                <a:latin typeface="Arial"/>
                <a:ea typeface="Arial"/>
              </a:rPr>
              <a:t>.</a:t>
            </a:r>
            <a:endParaRPr b="0" lang="en-US" sz="3000" spc="-1" strike="noStrike">
              <a:solidFill>
                <a:srgbClr val="000000"/>
              </a:solidFill>
              <a:latin typeface="Arial"/>
            </a:endParaRPr>
          </a:p>
          <a:p>
            <a:pPr marL="343080" indent="-342360">
              <a:lnSpc>
                <a:spcPct val="100000"/>
              </a:lnSpc>
              <a:buClr>
                <a:srgbClr val="f36a25"/>
              </a:buClr>
              <a:buFont typeface="Arial"/>
              <a:buChar char="•"/>
            </a:pPr>
            <a:r>
              <a:rPr b="1" lang="en-US" sz="2600" spc="-1" strike="noStrike">
                <a:solidFill>
                  <a:srgbClr val="474c55"/>
                </a:solidFill>
                <a:latin typeface="Arial"/>
                <a:ea typeface="Arial"/>
              </a:rPr>
              <a:t>Invocation</a:t>
            </a:r>
            <a:r>
              <a:rPr b="0" lang="en-US" sz="2600" spc="-1" strike="noStrike">
                <a:solidFill>
                  <a:srgbClr val="474c55"/>
                </a:solidFill>
                <a:latin typeface="Arial"/>
                <a:ea typeface="Arial"/>
              </a:rPr>
              <a:t> – call the name of a declared method and pass any arguments (if a parameter list is declared for the method).</a:t>
            </a:r>
            <a:endParaRPr b="0" lang="en-US" sz="2600" spc="-1" strike="noStrike">
              <a:solidFill>
                <a:srgbClr val="000000"/>
              </a:solidFill>
              <a:latin typeface="Arial"/>
            </a:endParaRPr>
          </a:p>
          <a:p>
            <a:pPr marL="343080" indent="-342360">
              <a:lnSpc>
                <a:spcPct val="100000"/>
              </a:lnSpc>
              <a:buClr>
                <a:srgbClr val="f36a25"/>
              </a:buClr>
              <a:buFont typeface="Arial"/>
              <a:buChar char="•"/>
            </a:pPr>
            <a:r>
              <a:rPr b="1" lang="en-US" sz="2600" spc="-1" strike="noStrike">
                <a:solidFill>
                  <a:srgbClr val="474c55"/>
                </a:solidFill>
                <a:latin typeface="Arial"/>
                <a:ea typeface="Arial"/>
              </a:rPr>
              <a:t>Arguments</a:t>
            </a:r>
            <a:r>
              <a:rPr b="0" lang="en-US" sz="2600" spc="-1" strike="noStrike">
                <a:solidFill>
                  <a:srgbClr val="474c55"/>
                </a:solidFill>
                <a:latin typeface="Arial"/>
                <a:ea typeface="Arial"/>
              </a:rPr>
              <a:t> – the values that are passed to a method. Arguments must match the order and type listed in a declared method’s parameter list</a:t>
            </a:r>
            <a:endParaRPr b="0" lang="en-US" sz="2600" spc="-1" strike="noStrike">
              <a:solidFill>
                <a:srgbClr val="000000"/>
              </a:solidFill>
              <a:latin typeface="Arial"/>
            </a:endParaRPr>
          </a:p>
        </p:txBody>
      </p:sp>
      <p:sp>
        <p:nvSpPr>
          <p:cNvPr id="242" name="TextShape 3"/>
          <p:cNvSpPr txBox="1"/>
          <p:nvPr/>
        </p:nvSpPr>
        <p:spPr>
          <a:xfrm>
            <a:off x="8122680" y="6363720"/>
            <a:ext cx="861480" cy="364680"/>
          </a:xfrm>
          <a:prstGeom prst="rect">
            <a:avLst/>
          </a:prstGeom>
          <a:noFill/>
          <a:ln>
            <a:noFill/>
          </a:ln>
        </p:spPr>
        <p:txBody>
          <a:bodyPr anchor="ctr">
            <a:noAutofit/>
          </a:bodyPr>
          <a:p>
            <a:pPr algn="r">
              <a:lnSpc>
                <a:spcPct val="100000"/>
              </a:lnSpc>
              <a:tabLst>
                <a:tab algn="l" pos="0"/>
              </a:tabLst>
            </a:pPr>
            <a:fld id="{1B292D3C-4769-4339-B886-8D84915B2C38}" type="slidenum">
              <a:rPr b="0" lang="en-US" sz="1200" spc="-1" strike="noStrike">
                <a:solidFill>
                  <a:srgbClr val="a0a1a0"/>
                </a:solidFill>
                <a:latin typeface="Arial"/>
                <a:ea typeface="Arial"/>
              </a:rPr>
              <a:t>9</a:t>
            </a:fld>
            <a:endParaRPr b="0" lang="en-US" sz="1200" spc="-1" strike="noStrike">
              <a:latin typeface="Times New Roman"/>
            </a:endParaRPr>
          </a:p>
        </p:txBody>
      </p:sp>
    </p:spTree>
  </p:cSld>
  <mc:AlternateContent>
    <mc:Choice Requires="p14">
      <p:transition spd="slow" p14:dur="2000"/>
    </mc:Choice>
    <mc:Fallback>
      <p:transition spd="slow"/>
    </mc:Fallback>
  </mc:AlternateContent>
  <p:timing>
    <p:tnLst>
      <p:par>
        <p:cTn id="81" dur="indefinite" restart="never" nodeType="tmRoot">
          <p:childTnLst>
            <p:seq>
              <p:cTn id="82" dur="indefinite" nodeType="mainSeq">
                <p:childTnLst>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241">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241">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241">
                                            <p:txEl>
                                              <p:pRg st="2" end="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241">
                                            <p:txEl>
                                              <p:pRg st="3" end="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24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9001</TotalTime>
  <Application>LibreOffice/6.4.6.2$Windows_X86_64 LibreOffice_project/0ce51a4fd21bff07a5c061082cc82c5ed232f115</Application>
  <Words>3961</Words>
  <Paragraphs>536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Joseph Highe</dc:creator>
  <dc:description/>
  <dc:language>en-US</dc:language>
  <cp:lastModifiedBy/>
  <dcterms:modified xsi:type="dcterms:W3CDTF">2021-04-14T08:29:05Z</dcterms:modified>
  <cp:revision>120</cp:revision>
  <dc:subject/>
  <dc:title>Java and OOP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14</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41</vt:i4>
  </property>
</Properties>
</file>