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271" r:id="rId4"/>
    <p:sldId id="318" r:id="rId5"/>
    <p:sldId id="270" r:id="rId6"/>
    <p:sldId id="326" r:id="rId7"/>
    <p:sldId id="268" r:id="rId8"/>
    <p:sldId id="319" r:id="rId9"/>
    <p:sldId id="260" r:id="rId10"/>
    <p:sldId id="261" r:id="rId11"/>
    <p:sldId id="262" r:id="rId12"/>
    <p:sldId id="322" r:id="rId13"/>
    <p:sldId id="259" r:id="rId14"/>
    <p:sldId id="265" r:id="rId15"/>
    <p:sldId id="267" r:id="rId16"/>
    <p:sldId id="321" r:id="rId17"/>
    <p:sldId id="335" r:id="rId18"/>
    <p:sldId id="328" r:id="rId19"/>
    <p:sldId id="329" r:id="rId20"/>
    <p:sldId id="330" r:id="rId21"/>
    <p:sldId id="257" r:id="rId22"/>
    <p:sldId id="324" r:id="rId23"/>
    <p:sldId id="334" r:id="rId24"/>
    <p:sldId id="333" r:id="rId25"/>
    <p:sldId id="332" r:id="rId26"/>
    <p:sldId id="314" r:id="rId27"/>
    <p:sldId id="317" r:id="rId28"/>
    <p:sldId id="258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1C274-8794-4B1A-ACF4-32E3B79C8E9F}" v="2" dt="2021-11-18T23:14:13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1-18T23:14:15.530" v="22" actId="47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12/31/2021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shadeed.com/article/learn-css-positioning/#intro" TargetMode="External"/><Relationship Id="rId2" Type="http://schemas.openxmlformats.org/officeDocument/2006/relationships/hyperlink" Target="https://dev.to/devmount/8-games-to-learn-css-the-fun-way-4e0f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www.w3schools.com/css/css_grid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D0C-1BD1-44AD-B37F-226771B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DC58-F486-4356-AEAF-A310DBDA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elements with matching attributes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03E9-5527-4AC5-B6D2-0166A59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D89C8C-6FC8-41C2-AFF8-666A6651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85537"/>
              </p:ext>
            </p:extLst>
          </p:nvPr>
        </p:nvGraphicFramePr>
        <p:xfrm>
          <a:off x="657226" y="2299009"/>
          <a:ext cx="810676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79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446185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the “x”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 has the value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[x~=y]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whitespace separated list that contains the phrase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[x|=y]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hyphen-separated list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[x^=y]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[x$=y]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string ending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[x*=y]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containing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9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E9E-333B-4435-8A6A-FFA5ECB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7064-F66C-409C-A798-4376E778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that are applied dynamically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more!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5B4F-7579-4A03-B952-5E9BA181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18612-0D62-4E7C-BFB3-7B0157E2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91156"/>
              </p:ext>
            </p:extLst>
          </p:nvPr>
        </p:nvGraphicFramePr>
        <p:xfrm>
          <a:off x="693174" y="2477161"/>
          <a:ext cx="733225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05717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“active” &lt;x&gt; element (last clicked-on)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&lt;x&gt; element you are currently hovering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unvisited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 checkbox, radio button, or dropdown option currently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without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Using CSS</a:t>
            </a:r>
          </a:p>
        </p:txBody>
      </p:sp>
    </p:spTree>
    <p:extLst>
      <p:ext uri="{BB962C8B-B14F-4D97-AF65-F5344CB8AC3E}">
        <p14:creationId xmlns:p14="http://schemas.microsoft.com/office/powerpoint/2010/main" val="1269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Relative measurements </a:t>
            </a:r>
            <a:r>
              <a:rPr lang="en-US" dirty="0"/>
              <a:t>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b="1" dirty="0"/>
              <a:t>Absolute measurements </a:t>
            </a:r>
            <a:r>
              <a:rPr lang="en-US" dirty="0"/>
              <a:t>are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00047"/>
              </p:ext>
            </p:extLst>
          </p:nvPr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Box Model: every HTML element exists in a “box”.</a:t>
            </a:r>
          </a:p>
          <a:p>
            <a:pPr lvl="1"/>
            <a:r>
              <a:rPr lang="en-US" dirty="0"/>
              <a:t>Boxes have </a:t>
            </a:r>
            <a:r>
              <a:rPr lang="en-US" b="1" dirty="0"/>
              <a:t>margins</a:t>
            </a:r>
            <a:r>
              <a:rPr lang="en-US" dirty="0"/>
              <a:t> that separate them from other boxes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border</a:t>
            </a:r>
            <a:r>
              <a:rPr lang="en-US" dirty="0"/>
              <a:t> around their internal contents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padding</a:t>
            </a:r>
            <a:r>
              <a:rPr lang="en-US" dirty="0"/>
              <a:t> that separates the content from the border</a:t>
            </a:r>
          </a:p>
          <a:p>
            <a:r>
              <a:rPr lang="en-US" dirty="0"/>
              <a:t>All box measurements can be changed to move content around within boxes</a:t>
            </a:r>
          </a:p>
          <a:p>
            <a:r>
              <a:rPr lang="en-US" dirty="0"/>
              <a:t>&lt;div&gt; and &lt;span&gt; elements allow you to </a:t>
            </a:r>
            <a:r>
              <a:rPr lang="en-US" dirty="0" err="1"/>
              <a:t>groupor</a:t>
            </a:r>
            <a:r>
              <a:rPr lang="en-US" dirty="0"/>
              <a:t> contain other elements within their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5134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7EA-6F1F-4642-B121-AA547F5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4BB-8C9C-4FBD-8FB2-24622BA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b="1" dirty="0"/>
              <a:t>Specificity </a:t>
            </a:r>
            <a:r>
              <a:rPr lang="en-US" dirty="0"/>
              <a:t>is a weight or priority given to a </a:t>
            </a:r>
            <a:r>
              <a:rPr lang="en-US" b="1" dirty="0"/>
              <a:t>CSS rule</a:t>
            </a:r>
          </a:p>
          <a:p>
            <a:r>
              <a:rPr lang="en-US" dirty="0"/>
              <a:t>This priority is determined by the </a:t>
            </a:r>
            <a:r>
              <a:rPr lang="en-US" b="1" dirty="0"/>
              <a:t>type of selector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If you have </a:t>
            </a:r>
            <a:r>
              <a:rPr lang="en-US" b="1" dirty="0"/>
              <a:t>inline</a:t>
            </a:r>
            <a:r>
              <a:rPr lang="en-US" dirty="0"/>
              <a:t> styles those will also overrule either internal or external styles</a:t>
            </a:r>
          </a:p>
          <a:p>
            <a:r>
              <a:rPr lang="en-US" dirty="0"/>
              <a:t>Specificity matters when multiple declarations are used on the same targeted element properties</a:t>
            </a:r>
          </a:p>
          <a:p>
            <a:pPr lvl="1"/>
            <a:r>
              <a:rPr lang="en-US" dirty="0"/>
              <a:t>If the CSS rules have the </a:t>
            </a:r>
            <a:r>
              <a:rPr lang="en-US" b="1" dirty="0"/>
              <a:t>same</a:t>
            </a:r>
            <a:r>
              <a:rPr lang="en-US" dirty="0"/>
              <a:t> specificity: the </a:t>
            </a:r>
            <a:r>
              <a:rPr lang="en-US" b="1" dirty="0"/>
              <a:t>last </a:t>
            </a:r>
            <a:r>
              <a:rPr lang="en-US" dirty="0"/>
              <a:t>declaration read is applied</a:t>
            </a:r>
          </a:p>
          <a:p>
            <a:pPr lvl="1"/>
            <a:r>
              <a:rPr lang="en-US" dirty="0"/>
              <a:t>If the CSS rules have </a:t>
            </a:r>
            <a:r>
              <a:rPr lang="en-US" b="1" dirty="0"/>
              <a:t>different</a:t>
            </a:r>
            <a:r>
              <a:rPr lang="en-US" dirty="0"/>
              <a:t> specificities: the </a:t>
            </a:r>
            <a:r>
              <a:rPr lang="en-US" b="1" dirty="0"/>
              <a:t>most specific </a:t>
            </a:r>
            <a:r>
              <a:rPr lang="en-US" dirty="0"/>
              <a:t>declaration is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8A9-99A1-417D-9383-5829467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DDA7-555D-4FD3-BA50-428FB0B9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500-2701-4497-A79B-5F1DF51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42797A-ED24-41CD-A096-B38B9C5FC38B}"/>
              </a:ext>
            </a:extLst>
          </p:cNvPr>
          <p:cNvGrpSpPr/>
          <p:nvPr/>
        </p:nvGrpSpPr>
        <p:grpSpPr>
          <a:xfrm>
            <a:off x="4069298" y="1450025"/>
            <a:ext cx="1005403" cy="4518683"/>
            <a:chOff x="5333857" y="1286395"/>
            <a:chExt cx="1005403" cy="45186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E872AC-AA57-459B-AE09-FFDC7C2C431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60" y="1761423"/>
              <a:ext cx="0" cy="36584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91BE7-1E75-42A7-B792-62E9D63D9562}"/>
                </a:ext>
              </a:extLst>
            </p:cNvPr>
            <p:cNvSpPr txBox="1"/>
            <p:nvPr/>
          </p:nvSpPr>
          <p:spPr>
            <a:xfrm>
              <a:off x="5333857" y="128639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28581-72E9-4A73-851A-7D32BA30B0DC}"/>
                </a:ext>
              </a:extLst>
            </p:cNvPr>
            <p:cNvSpPr txBox="1"/>
            <p:nvPr/>
          </p:nvSpPr>
          <p:spPr>
            <a:xfrm>
              <a:off x="5385154" y="543574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lowest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138105-29D3-4F80-B7C7-5E216139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1762"/>
              </p:ext>
            </p:extLst>
          </p:nvPr>
        </p:nvGraphicFramePr>
        <p:xfrm>
          <a:off x="656620" y="2188812"/>
          <a:ext cx="2845864" cy="341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32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666997572"/>
                    </a:ext>
                  </a:extLst>
                </a:gridCol>
              </a:tblGrid>
              <a:tr h="753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Selector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61618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selector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#myDiv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67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selector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allHeaders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selector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 selector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831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A9AFBF3-188F-4DF8-B263-926DA1A6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8453"/>
              </p:ext>
            </p:extLst>
          </p:nvPr>
        </p:nvGraphicFramePr>
        <p:xfrm>
          <a:off x="5365471" y="2785157"/>
          <a:ext cx="3288626" cy="19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26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Type of CSS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40"/>
                  </a:ext>
                </a:extLst>
              </a:tr>
              <a:tr h="46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6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</a:t>
            </a:r>
            <a:r>
              <a:rPr lang="en-US" b="1" dirty="0" err="1"/>
              <a:t>allHeaders</a:t>
            </a:r>
            <a:r>
              <a:rPr lang="en-US" b="1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#1 will win because a class selector has more weight than a type selector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6351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CSS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Using CSS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#2 will win because they have the same specificity and the second rule is last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86745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4" y="2476499"/>
            <a:ext cx="3858615" cy="4030087"/>
          </a:xfrm>
        </p:spPr>
        <p:txBody>
          <a:bodyPr>
            <a:normAutofit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71EF-4374-469E-900E-72F8852788FB}"/>
              </a:ext>
            </a:extLst>
          </p:cNvPr>
          <p:cNvSpPr/>
          <p:nvPr/>
        </p:nvSpPr>
        <p:spPr>
          <a:xfrm>
            <a:off x="4355033" y="3784776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green;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.test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font-family: monospaced;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7B480-EDCF-4F4D-AF65-43BDE2188B72}"/>
              </a:ext>
            </a:extLst>
          </p:cNvPr>
          <p:cNvSpPr/>
          <p:nvPr/>
        </p:nvSpPr>
        <p:spPr>
          <a:xfrm>
            <a:off x="4355033" y="1776388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/>
              <a:t>&lt;p class=“test”&gt;This is a test!&lt;/p&gt;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744A7-551C-4A6F-A47B-7D69059C4013}"/>
              </a:ext>
            </a:extLst>
          </p:cNvPr>
          <p:cNvSpPr txBox="1">
            <a:spLocks/>
          </p:cNvSpPr>
          <p:nvPr/>
        </p:nvSpPr>
        <p:spPr>
          <a:xfrm>
            <a:off x="4328804" y="1219201"/>
            <a:ext cx="4007045" cy="54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64326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display</a:t>
            </a:r>
            <a:r>
              <a:rPr lang="en-US" sz="2800" dirty="0"/>
              <a:t> property specifies the display behavior of an element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3EA5A-4C77-426A-9F22-99E6F00A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7531"/>
              </p:ext>
            </p:extLst>
          </p:nvPr>
        </p:nvGraphicFramePr>
        <p:xfrm>
          <a:off x="685800" y="2838450"/>
          <a:ext cx="7581900" cy="265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75452641"/>
                    </a:ext>
                  </a:extLst>
                </a:gridCol>
              </a:tblGrid>
              <a:tr h="971499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and Height Applicable?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416756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of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7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position</a:t>
            </a:r>
            <a:r>
              <a:rPr lang="en-US" dirty="0"/>
              <a:t> property specifies where the element should be placed in the document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E9B9D5-649E-4DDD-B6F8-7B60CCC9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59348"/>
              </p:ext>
            </p:extLst>
          </p:nvPr>
        </p:nvGraphicFramePr>
        <p:xfrm>
          <a:off x="380009" y="2522914"/>
          <a:ext cx="8525865" cy="36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5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</a:tblGrid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it positioned?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with left, right, top, or bottom properties?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the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positioned parent OR the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  <a:tr h="550037">
                <a:tc>
                  <a:txBody>
                    <a:bodyPr/>
                    <a:lstStyle/>
                    <a:p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5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3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4AF5-52C5-4279-976A-BBE5F5D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968D-BFC6-457C-948B-EB411AF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float </a:t>
            </a:r>
            <a:r>
              <a:rPr lang="en-US" dirty="0"/>
              <a:t>property specifies whether an element should allow other elements to flow around it</a:t>
            </a:r>
          </a:p>
          <a:p>
            <a:pPr lvl="1"/>
            <a:r>
              <a:rPr lang="en-US" dirty="0"/>
              <a:t>You can choose to float an element to the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right</a:t>
            </a:r>
            <a:r>
              <a:rPr lang="en-US" dirty="0"/>
              <a:t> of its containing element</a:t>
            </a:r>
          </a:p>
          <a:p>
            <a:r>
              <a:rPr lang="en-US" dirty="0"/>
              <a:t>The </a:t>
            </a:r>
            <a:r>
              <a:rPr lang="en-US" b="1" dirty="0"/>
              <a:t>clear</a:t>
            </a:r>
            <a:r>
              <a:rPr lang="en-US" dirty="0"/>
              <a:t> property specifies how an element flows around floated elements</a:t>
            </a:r>
          </a:p>
          <a:p>
            <a:pPr lvl="1"/>
            <a:r>
              <a:rPr lang="en-US" dirty="0"/>
              <a:t>You can choose for it to flow </a:t>
            </a:r>
            <a:r>
              <a:rPr lang="en-US" b="1" dirty="0"/>
              <a:t>only around left-floated</a:t>
            </a:r>
            <a:r>
              <a:rPr lang="en-US" dirty="0"/>
              <a:t>, </a:t>
            </a:r>
            <a:r>
              <a:rPr lang="en-US" b="1" dirty="0"/>
              <a:t>right-floated elements</a:t>
            </a:r>
            <a:r>
              <a:rPr lang="en-US" dirty="0"/>
              <a:t>, or to </a:t>
            </a:r>
            <a:r>
              <a:rPr lang="en-US" b="1" dirty="0"/>
              <a:t>not flow around any </a:t>
            </a:r>
            <a:r>
              <a:rPr lang="en-US" dirty="0"/>
              <a:t>floated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E6A1-87F5-4019-971F-FBFA6B7B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7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ways to learn CSS:</a:t>
            </a:r>
          </a:p>
          <a:p>
            <a:pPr lvl="1"/>
            <a:r>
              <a:rPr lang="en-US" dirty="0">
                <a:hlinkClick r:id="rId2"/>
              </a:rPr>
              <a:t>https://dev.to/devmount/8-games-to-learn-css-the-fun-way-4e0f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https://ishadeed.com/article/learn-css-positioning/#intro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larger projects, laying out elements is easier with:</a:t>
            </a:r>
          </a:p>
          <a:p>
            <a:pPr lvl="1"/>
            <a:r>
              <a:rPr lang="en-US" dirty="0">
                <a:hlinkClick r:id="rId4"/>
              </a:rPr>
              <a:t>CSS Grid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CSS Flexbox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you write a CSS rule?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three ways you can incorporate styling?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common CSS selectors?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Box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specificity?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properties you can use to change the layout of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languages allow you to leave notes to yourself or other developers with </a:t>
            </a:r>
            <a:r>
              <a:rPr lang="en-US" b="1" dirty="0"/>
              <a:t>code comments.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Single-Line vs Multi-Line Comments</a:t>
            </a:r>
          </a:p>
          <a:p>
            <a:pPr lvl="1"/>
            <a:r>
              <a:rPr lang="en-US" b="1" dirty="0"/>
              <a:t>HTML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&lt;!--HTML has unique syntax for comments --&gt;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/* This syntax is common among programming languages */</a:t>
            </a:r>
          </a:p>
          <a:p>
            <a:pPr lvl="1"/>
            <a:r>
              <a:rPr lang="en-US" b="1" dirty="0"/>
              <a:t>JavaScript &amp; Java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Getting Started with CSS</a:t>
            </a:r>
          </a:p>
        </p:txBody>
      </p:sp>
    </p:spTree>
    <p:extLst>
      <p:ext uri="{BB962C8B-B14F-4D97-AF65-F5344CB8AC3E}">
        <p14:creationId xmlns:p14="http://schemas.microsoft.com/office/powerpoint/2010/main" val="9613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that is used to style HTML elements</a:t>
            </a:r>
          </a:p>
          <a:p>
            <a:r>
              <a:rPr lang="en-US" dirty="0"/>
              <a:t>a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rule</a:t>
            </a:r>
            <a:r>
              <a:rPr lang="en-US" dirty="0"/>
              <a:t> is made up of a </a:t>
            </a:r>
            <a:r>
              <a:rPr lang="en-US" b="1" dirty="0"/>
              <a:t>selector</a:t>
            </a:r>
            <a:r>
              <a:rPr lang="en-US" dirty="0"/>
              <a:t> and a </a:t>
            </a:r>
            <a:r>
              <a:rPr lang="en-US" b="1" dirty="0"/>
              <a:t>declaration block </a:t>
            </a:r>
            <a:r>
              <a:rPr lang="en-US" dirty="0"/>
              <a:t>that can contain declarations that specify what styles should be applied to the selected element(s)</a:t>
            </a:r>
          </a:p>
          <a:p>
            <a:r>
              <a:rPr lang="en-US" dirty="0"/>
              <a:t>Each </a:t>
            </a:r>
            <a:r>
              <a:rPr lang="en-US" b="1" dirty="0"/>
              <a:t>declaration</a:t>
            </a:r>
            <a:r>
              <a:rPr lang="en-US" dirty="0"/>
              <a:t> is a key-value pair. </a:t>
            </a:r>
          </a:p>
          <a:p>
            <a:pPr lvl="2"/>
            <a:r>
              <a:rPr lang="en-US" sz="2400" b="1" dirty="0"/>
              <a:t>Key</a:t>
            </a:r>
            <a:r>
              <a:rPr lang="en-US" sz="2400" dirty="0"/>
              <a:t> – </a:t>
            </a:r>
            <a:r>
              <a:rPr lang="en-US" sz="2400" i="1" u="sng" dirty="0"/>
              <a:t>What</a:t>
            </a:r>
            <a:r>
              <a:rPr lang="en-US" sz="2400" dirty="0"/>
              <a:t> property of the HTML element you are altering</a:t>
            </a:r>
          </a:p>
          <a:p>
            <a:pPr lvl="2"/>
            <a:r>
              <a:rPr lang="en-US" sz="2400" b="1" dirty="0"/>
              <a:t>Value</a:t>
            </a:r>
            <a:r>
              <a:rPr lang="en-US" sz="2400" dirty="0"/>
              <a:t> – </a:t>
            </a:r>
            <a:r>
              <a:rPr lang="en-US" sz="2400" i="1" u="sng" dirty="0"/>
              <a:t>How</a:t>
            </a:r>
            <a:r>
              <a:rPr lang="en-US" sz="2400" dirty="0"/>
              <a:t> you want the property to be altered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D5A-5637-4BA0-BEA5-FBD66EF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765-06AA-4940-88CA-03796D46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B2CE-6677-4FE2-9F56-D507254424F6}"/>
              </a:ext>
            </a:extLst>
          </p:cNvPr>
          <p:cNvSpPr txBox="1"/>
          <p:nvPr/>
        </p:nvSpPr>
        <p:spPr>
          <a:xfrm>
            <a:off x="470671" y="2630316"/>
            <a:ext cx="84753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h1</a:t>
            </a:r>
            <a:r>
              <a:rPr lang="en-US" sz="4800" b="1" dirty="0"/>
              <a:t> {</a:t>
            </a:r>
          </a:p>
          <a:p>
            <a:r>
              <a:rPr lang="en-US" sz="4800" b="1" dirty="0"/>
              <a:t>       </a:t>
            </a:r>
            <a:r>
              <a:rPr lang="en-US" sz="4800" b="1" dirty="0">
                <a:highlight>
                  <a:srgbClr val="FF0000"/>
                </a:highlight>
              </a:rPr>
              <a:t>background-color</a:t>
            </a:r>
            <a:r>
              <a:rPr lang="en-US" sz="4800" b="1" dirty="0"/>
              <a:t>: </a:t>
            </a:r>
            <a:r>
              <a:rPr lang="en-US" sz="4800" b="1" dirty="0">
                <a:highlight>
                  <a:srgbClr val="00FFFF"/>
                </a:highlight>
              </a:rPr>
              <a:t>blue</a:t>
            </a:r>
            <a:r>
              <a:rPr lang="en-US" sz="4800" b="1" dirty="0"/>
              <a:t>;</a:t>
            </a:r>
          </a:p>
          <a:p>
            <a:endParaRPr lang="en-US" sz="4800" b="1" dirty="0"/>
          </a:p>
          <a:p>
            <a:r>
              <a:rPr lang="en-US" sz="48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7A0E1-5CFC-4DC7-8561-D96D2EA720A3}"/>
              </a:ext>
            </a:extLst>
          </p:cNvPr>
          <p:cNvSpPr txBox="1"/>
          <p:nvPr/>
        </p:nvSpPr>
        <p:spPr>
          <a:xfrm>
            <a:off x="380010" y="183624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35131-AA30-464D-8CF7-89CF0E4DC782}"/>
              </a:ext>
            </a:extLst>
          </p:cNvPr>
          <p:cNvSpPr txBox="1"/>
          <p:nvPr/>
        </p:nvSpPr>
        <p:spPr>
          <a:xfrm>
            <a:off x="3937388" y="2484152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B310-BBDB-4B63-81F3-44600765257A}"/>
              </a:ext>
            </a:extLst>
          </p:cNvPr>
          <p:cNvSpPr txBox="1"/>
          <p:nvPr/>
        </p:nvSpPr>
        <p:spPr>
          <a:xfrm>
            <a:off x="7548034" y="248415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45E20-A501-471A-84F9-E60061138E93}"/>
              </a:ext>
            </a:extLst>
          </p:cNvPr>
          <p:cNvSpPr txBox="1"/>
          <p:nvPr/>
        </p:nvSpPr>
        <p:spPr>
          <a:xfrm>
            <a:off x="4600189" y="4817806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6F77D-2E87-49B2-AA0C-889888BD60DE}"/>
              </a:ext>
            </a:extLst>
          </p:cNvPr>
          <p:cNvCxnSpPr/>
          <p:nvPr/>
        </p:nvCxnSpPr>
        <p:spPr>
          <a:xfrm>
            <a:off x="914772" y="227734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DD141E-9FF0-4FB6-A1BA-0DDA214202D6}"/>
              </a:ext>
            </a:extLst>
          </p:cNvPr>
          <p:cNvSpPr/>
          <p:nvPr/>
        </p:nvSpPr>
        <p:spPr>
          <a:xfrm rot="5400000" flipH="1">
            <a:off x="5141746" y="965082"/>
            <a:ext cx="332659" cy="6977827"/>
          </a:xfrm>
          <a:prstGeom prst="leftBrac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1FFF4-DA59-4365-9280-85562C092AAF}"/>
              </a:ext>
            </a:extLst>
          </p:cNvPr>
          <p:cNvCxnSpPr/>
          <p:nvPr/>
        </p:nvCxnSpPr>
        <p:spPr>
          <a:xfrm>
            <a:off x="7935320" y="299292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F970D0-ED19-445D-89BF-7985DE81C40C}"/>
              </a:ext>
            </a:extLst>
          </p:cNvPr>
          <p:cNvCxnSpPr/>
          <p:nvPr/>
        </p:nvCxnSpPr>
        <p:spPr>
          <a:xfrm>
            <a:off x="4517332" y="2974868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</a:t>
            </a:r>
            <a:r>
              <a:rPr lang="en-US" b="1" dirty="0"/>
              <a:t>‘style’ attribute </a:t>
            </a:r>
            <a:r>
              <a:rPr lang="en-US" dirty="0"/>
              <a:t>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</a:t>
            </a:r>
            <a:r>
              <a:rPr lang="en-US" b="1" dirty="0"/>
              <a:t>‘style’ element </a:t>
            </a:r>
            <a:r>
              <a:rPr lang="en-US" dirty="0"/>
              <a:t>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b="1" dirty="0" err="1"/>
              <a:t>css</a:t>
            </a:r>
            <a:r>
              <a:rPr lang="en-US" b="1" dirty="0"/>
              <a:t> file </a:t>
            </a:r>
            <a:r>
              <a:rPr lang="en-US" dirty="0"/>
              <a:t>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Common Selectors</a:t>
            </a:r>
          </a:p>
        </p:txBody>
      </p:sp>
    </p:spTree>
    <p:extLst>
      <p:ext uri="{BB962C8B-B14F-4D97-AF65-F5344CB8AC3E}">
        <p14:creationId xmlns:p14="http://schemas.microsoft.com/office/powerpoint/2010/main" val="2013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9253"/>
              </p:ext>
            </p:extLst>
          </p:nvPr>
        </p:nvGraphicFramePr>
        <p:xfrm>
          <a:off x="833284" y="2655312"/>
          <a:ext cx="74774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5287</TotalTime>
  <Words>1429</Words>
  <Application>Microsoft Office PowerPoint</Application>
  <PresentationFormat>On-screen Show (4:3)</PresentationFormat>
  <Paragraphs>303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2_Custom Design</vt:lpstr>
      <vt:lpstr>Cascading Style Sheets</vt:lpstr>
      <vt:lpstr>Key Topics</vt:lpstr>
      <vt:lpstr>Code Comments</vt:lpstr>
      <vt:lpstr>PowerPoint Presentation</vt:lpstr>
      <vt:lpstr>What is CSS?</vt:lpstr>
      <vt:lpstr>CSS Rule</vt:lpstr>
      <vt:lpstr>Types of Style Sheets</vt:lpstr>
      <vt:lpstr>PowerPoint Presentation</vt:lpstr>
      <vt:lpstr>CSS Selectors: Elements</vt:lpstr>
      <vt:lpstr>CSS Selectors: Attributes</vt:lpstr>
      <vt:lpstr>CSS Selectors: Interactive</vt:lpstr>
      <vt:lpstr>PowerPoint Presentation</vt:lpstr>
      <vt:lpstr>Units of Measurement</vt:lpstr>
      <vt:lpstr>The Box Model</vt:lpstr>
      <vt:lpstr>The Box Model (cont…)</vt:lpstr>
      <vt:lpstr>PowerPoint Presentation</vt:lpstr>
      <vt:lpstr>What is Specificity?</vt:lpstr>
      <vt:lpstr>Specificity Priority</vt:lpstr>
      <vt:lpstr>Specificity Examples</vt:lpstr>
      <vt:lpstr>Specificity Examples</vt:lpstr>
      <vt:lpstr>Cascading Styles</vt:lpstr>
      <vt:lpstr>PowerPoint Presentation</vt:lpstr>
      <vt:lpstr>Display Property</vt:lpstr>
      <vt:lpstr>Position Property</vt:lpstr>
      <vt:lpstr>Float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32</cp:revision>
  <cp:lastPrinted>2016-06-20T20:58:50Z</cp:lastPrinted>
  <dcterms:created xsi:type="dcterms:W3CDTF">2016-11-09T18:19:08Z</dcterms:created>
  <dcterms:modified xsi:type="dcterms:W3CDTF">2021-12-31T23:38:06Z</dcterms:modified>
</cp:coreProperties>
</file>