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5" r:id="rId4"/>
    <p:sldId id="271" r:id="rId5"/>
    <p:sldId id="285" r:id="rId6"/>
    <p:sldId id="273" r:id="rId7"/>
    <p:sldId id="276" r:id="rId8"/>
    <p:sldId id="269" r:id="rId9"/>
    <p:sldId id="270" r:id="rId10"/>
    <p:sldId id="286" r:id="rId11"/>
    <p:sldId id="278" r:id="rId12"/>
    <p:sldId id="283" r:id="rId13"/>
    <p:sldId id="282" r:id="rId14"/>
    <p:sldId id="263" r:id="rId15"/>
    <p:sldId id="280" r:id="rId16"/>
    <p:sldId id="284" r:id="rId17"/>
    <p:sldId id="281" r:id="rId18"/>
    <p:sldId id="265" r:id="rId19"/>
    <p:sldId id="268" r:id="rId20"/>
    <p:sldId id="259" r:id="rId21"/>
    <p:sldId id="266" r:id="rId22"/>
    <p:sldId id="260" r:id="rId23"/>
    <p:sldId id="257" r:id="rId24"/>
    <p:sldId id="277" r:id="rId25"/>
    <p:sldId id="25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8363A-0468-45D8-964C-F0884215088C}" v="273" dt="2021-12-03T15:58:0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32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End Computer icon by </a:t>
            </a:r>
            <a:r>
              <a:rPr lang="en-US" dirty="0" err="1"/>
              <a:t>prettycons</a:t>
            </a:r>
            <a:r>
              <a:rPr lang="en-US" dirty="0"/>
              <a:t> from flaticons.com</a:t>
            </a:r>
          </a:p>
          <a:p>
            <a:r>
              <a:rPr lang="en-US" dirty="0"/>
              <a:t>Browser and Phone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Database Computer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Plug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  <a:p>
            <a:r>
              <a:rPr lang="en-US" dirty="0"/>
              <a:t>Envelope icon by </a:t>
            </a:r>
            <a:r>
              <a:rPr lang="en-US" dirty="0" err="1"/>
              <a:t>Dinosoftlabs</a:t>
            </a:r>
            <a:r>
              <a:rPr lang="en-US" dirty="0"/>
              <a:t> from flaticons.com</a:t>
            </a:r>
          </a:p>
          <a:p>
            <a:r>
              <a:rPr lang="en-US" dirty="0"/>
              <a:t>Cycle icon by Flat Icons from flaticons.com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1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Notepad</a:t>
            </a:r>
          </a:p>
          <a:p>
            <a:endParaRPr lang="en-US" dirty="0"/>
          </a:p>
          <a:p>
            <a:r>
              <a:rPr lang="en-US" dirty="0"/>
              <a:t>Code icon by </a:t>
            </a:r>
            <a:r>
              <a:rPr lang="en-US" dirty="0" err="1"/>
              <a:t>Freepik</a:t>
            </a:r>
            <a:r>
              <a:rPr lang="en-US" dirty="0"/>
              <a:t> from flaticons.com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6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anchor tag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echterm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Modern Software Development and HTML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FC2-8A44-476A-BEE8-E232D41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2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5A54-C7D0-40C3-B18E-F5295F12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E49B05-307C-4967-88C2-F785E6EEA22D}"/>
              </a:ext>
            </a:extLst>
          </p:cNvPr>
          <p:cNvGrpSpPr/>
          <p:nvPr/>
        </p:nvGrpSpPr>
        <p:grpSpPr>
          <a:xfrm>
            <a:off x="736018" y="1551793"/>
            <a:ext cx="7678425" cy="752480"/>
            <a:chOff x="713385" y="2400298"/>
            <a:chExt cx="7678425" cy="752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FA3C2C-39DC-4E17-B318-6A12673D07BB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52DEB-9F89-4D68-B1AA-DBA3FDF13AFB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DAABEA-CCCA-4D55-8B0F-1D71E3678FE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699EE-583B-4286-A104-498F047F17B3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ADA21C-BD48-44EE-B8A5-79601D98B790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18CAEB-E677-403D-8442-0795C2A0BB5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5C086-C3C8-4685-A3FE-5CBE6D7B5F3D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26F5-96A2-4B3A-8098-E2E267811498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18B7CF-F758-4C7A-941D-3ED0B774ABB0}"/>
              </a:ext>
            </a:extLst>
          </p:cNvPr>
          <p:cNvSpPr txBox="1"/>
          <p:nvPr/>
        </p:nvSpPr>
        <p:spPr>
          <a:xfrm>
            <a:off x="7759203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6E192-93C8-4B0C-8A20-142A6A515A07}"/>
              </a:ext>
            </a:extLst>
          </p:cNvPr>
          <p:cNvSpPr txBox="1"/>
          <p:nvPr/>
        </p:nvSpPr>
        <p:spPr>
          <a:xfrm>
            <a:off x="7835196" y="281866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09BCD-ACBB-41C4-B31A-F226F6550D1B}"/>
              </a:ext>
            </a:extLst>
          </p:cNvPr>
          <p:cNvSpPr txBox="1"/>
          <p:nvPr/>
        </p:nvSpPr>
        <p:spPr>
          <a:xfrm>
            <a:off x="693834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6808-6102-414E-9616-249BE199B459}"/>
              </a:ext>
            </a:extLst>
          </p:cNvPr>
          <p:cNvSpPr txBox="1"/>
          <p:nvPr/>
        </p:nvSpPr>
        <p:spPr>
          <a:xfrm>
            <a:off x="5928699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0042F-8FF0-41AD-8AD2-8773D64724D5}"/>
              </a:ext>
            </a:extLst>
          </p:cNvPr>
          <p:cNvSpPr txBox="1"/>
          <p:nvPr/>
        </p:nvSpPr>
        <p:spPr>
          <a:xfrm>
            <a:off x="5005197" y="280591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8A1BA-D6AD-40BA-986B-3BA9E0BE08F2}"/>
              </a:ext>
            </a:extLst>
          </p:cNvPr>
          <p:cNvSpPr txBox="1"/>
          <p:nvPr/>
        </p:nvSpPr>
        <p:spPr>
          <a:xfrm>
            <a:off x="3894696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710C2-A0E4-4F33-8C2A-6BF9E57918F9}"/>
              </a:ext>
            </a:extLst>
          </p:cNvPr>
          <p:cNvSpPr txBox="1"/>
          <p:nvPr/>
        </p:nvSpPr>
        <p:spPr>
          <a:xfrm>
            <a:off x="2974392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57A06-E0F1-4856-801E-312AD4C9219B}"/>
              </a:ext>
            </a:extLst>
          </p:cNvPr>
          <p:cNvSpPr txBox="1"/>
          <p:nvPr/>
        </p:nvSpPr>
        <p:spPr>
          <a:xfrm>
            <a:off x="1914058" y="279055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534EC-CC77-474F-AF21-547E57D94DE4}"/>
              </a:ext>
            </a:extLst>
          </p:cNvPr>
          <p:cNvSpPr txBox="1"/>
          <p:nvPr/>
        </p:nvSpPr>
        <p:spPr>
          <a:xfrm>
            <a:off x="961647" y="2805911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2CF69-F807-41B5-8302-67B560EC6821}"/>
              </a:ext>
            </a:extLst>
          </p:cNvPr>
          <p:cNvSpPr txBox="1"/>
          <p:nvPr/>
        </p:nvSpPr>
        <p:spPr>
          <a:xfrm>
            <a:off x="6865096" y="2304271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2E444-D380-4156-94C2-AEC483ADAFE9}"/>
              </a:ext>
            </a:extLst>
          </p:cNvPr>
          <p:cNvSpPr txBox="1"/>
          <p:nvPr/>
        </p:nvSpPr>
        <p:spPr>
          <a:xfrm>
            <a:off x="4865044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03B2D-86AE-4F79-A5C7-CD1B64C67933}"/>
              </a:ext>
            </a:extLst>
          </p:cNvPr>
          <p:cNvSpPr txBox="1"/>
          <p:nvPr/>
        </p:nvSpPr>
        <p:spPr>
          <a:xfrm>
            <a:off x="3912883" y="2316395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88135-C9D8-44A2-B71F-2A97860885D0}"/>
              </a:ext>
            </a:extLst>
          </p:cNvPr>
          <p:cNvSpPr txBox="1"/>
          <p:nvPr/>
        </p:nvSpPr>
        <p:spPr>
          <a:xfrm>
            <a:off x="2863697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D281-9626-421F-BD3D-C833F117CF35}"/>
              </a:ext>
            </a:extLst>
          </p:cNvPr>
          <p:cNvSpPr txBox="1"/>
          <p:nvPr/>
        </p:nvSpPr>
        <p:spPr>
          <a:xfrm>
            <a:off x="1986602" y="231771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1C750-D4D4-442C-8D36-0AEF3A6005F7}"/>
              </a:ext>
            </a:extLst>
          </p:cNvPr>
          <p:cNvSpPr txBox="1"/>
          <p:nvPr/>
        </p:nvSpPr>
        <p:spPr>
          <a:xfrm>
            <a:off x="928731" y="234984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B926B-BA75-408D-B120-4106499D2822}"/>
              </a:ext>
            </a:extLst>
          </p:cNvPr>
          <p:cNvSpPr txBox="1"/>
          <p:nvPr/>
        </p:nvSpPr>
        <p:spPr>
          <a:xfrm>
            <a:off x="5876774" y="234023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B2934-C2F3-4608-AC2B-769CCFE0BAB7}"/>
              </a:ext>
            </a:extLst>
          </p:cNvPr>
          <p:cNvSpPr txBox="1"/>
          <p:nvPr/>
        </p:nvSpPr>
        <p:spPr>
          <a:xfrm>
            <a:off x="2880709" y="162062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9DDDE-47BA-4B0A-B27B-20DC995CE45D}"/>
              </a:ext>
            </a:extLst>
          </p:cNvPr>
          <p:cNvSpPr txBox="1"/>
          <p:nvPr/>
        </p:nvSpPr>
        <p:spPr>
          <a:xfrm>
            <a:off x="4813814" y="160361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18005-155D-4B70-9EDE-48B4AE98FF08}"/>
              </a:ext>
            </a:extLst>
          </p:cNvPr>
          <p:cNvSpPr txBox="1"/>
          <p:nvPr/>
        </p:nvSpPr>
        <p:spPr>
          <a:xfrm>
            <a:off x="6749229" y="155179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691BD9-982C-4924-B385-2A4FC06CF52D}"/>
              </a:ext>
            </a:extLst>
          </p:cNvPr>
          <p:cNvSpPr txBox="1"/>
          <p:nvPr/>
        </p:nvSpPr>
        <p:spPr>
          <a:xfrm>
            <a:off x="7759544" y="153214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540D6C-C3FE-43F3-A93A-8022A87AC6B8}"/>
              </a:ext>
            </a:extLst>
          </p:cNvPr>
          <p:cNvSpPr txBox="1"/>
          <p:nvPr/>
        </p:nvSpPr>
        <p:spPr>
          <a:xfrm>
            <a:off x="5812931" y="159051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F96DC-52AD-4F39-B5C4-A0544029121B}"/>
              </a:ext>
            </a:extLst>
          </p:cNvPr>
          <p:cNvSpPr txBox="1"/>
          <p:nvPr/>
        </p:nvSpPr>
        <p:spPr>
          <a:xfrm>
            <a:off x="3927348" y="156556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03331-B7F7-407B-9F4F-B137BAE5DBB8}"/>
              </a:ext>
            </a:extLst>
          </p:cNvPr>
          <p:cNvSpPr txBox="1"/>
          <p:nvPr/>
        </p:nvSpPr>
        <p:spPr>
          <a:xfrm>
            <a:off x="1887656" y="1602729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9D5537-3169-413D-9478-4FFBD12CB0C4}"/>
              </a:ext>
            </a:extLst>
          </p:cNvPr>
          <p:cNvSpPr txBox="1"/>
          <p:nvPr/>
        </p:nvSpPr>
        <p:spPr>
          <a:xfrm>
            <a:off x="936312" y="16304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A64CBA9-80CE-40E8-800E-E3598D181175}"/>
              </a:ext>
            </a:extLst>
          </p:cNvPr>
          <p:cNvSpPr txBox="1">
            <a:spLocks/>
          </p:cNvSpPr>
          <p:nvPr/>
        </p:nvSpPr>
        <p:spPr>
          <a:xfrm>
            <a:off x="453982" y="3687740"/>
            <a:ext cx="8236036" cy="2632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same rules apply with binary!</a:t>
            </a:r>
          </a:p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32 x 1 = 32</a:t>
            </a:r>
          </a:p>
          <a:p>
            <a:pPr lvl="1"/>
            <a:r>
              <a:rPr lang="en-US" dirty="0"/>
              <a:t>8 x 1 = 8</a:t>
            </a:r>
          </a:p>
          <a:p>
            <a:pPr lvl="1"/>
            <a:r>
              <a:rPr lang="en-US" dirty="0"/>
              <a:t>2 x 1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F8C09-3FB7-447B-8121-3BAB676D8AD2}"/>
              </a:ext>
            </a:extLst>
          </p:cNvPr>
          <p:cNvSpPr/>
          <p:nvPr/>
        </p:nvSpPr>
        <p:spPr>
          <a:xfrm>
            <a:off x="2684248" y="1532149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181A0-FAC0-4952-AF4B-C252250C130A}"/>
              </a:ext>
            </a:extLst>
          </p:cNvPr>
          <p:cNvSpPr/>
          <p:nvPr/>
        </p:nvSpPr>
        <p:spPr>
          <a:xfrm>
            <a:off x="4645374" y="1567491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13036C-C26B-4ABD-AF59-0AA1BD4009FE}"/>
              </a:ext>
            </a:extLst>
          </p:cNvPr>
          <p:cNvSpPr/>
          <p:nvPr/>
        </p:nvSpPr>
        <p:spPr>
          <a:xfrm>
            <a:off x="6587699" y="1551793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What is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0218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entities.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50808CB-A9D7-4287-B1A3-55CFBDB311C1}"/>
              </a:ext>
            </a:extLst>
          </p:cNvPr>
          <p:cNvSpPr/>
          <p:nvPr/>
        </p:nvSpPr>
        <p:spPr>
          <a:xfrm>
            <a:off x="100361" y="1406289"/>
            <a:ext cx="8999033" cy="31434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03FE-7A64-4AF6-993D-142AEAD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6E03-FFD3-4500-AA4C-02FFCDE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B2B4F-4AF9-4C09-9ED1-BD95150CCABB}"/>
              </a:ext>
            </a:extLst>
          </p:cNvPr>
          <p:cNvSpPr txBox="1"/>
          <p:nvPr/>
        </p:nvSpPr>
        <p:spPr>
          <a:xfrm>
            <a:off x="784680" y="14062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69421-F506-4D25-A3EA-77628689A973}"/>
              </a:ext>
            </a:extLst>
          </p:cNvPr>
          <p:cNvSpPr txBox="1"/>
          <p:nvPr/>
        </p:nvSpPr>
        <p:spPr>
          <a:xfrm>
            <a:off x="4120594" y="14080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6DC4C-F834-4F66-8C8B-F7CCB64E9932}"/>
              </a:ext>
            </a:extLst>
          </p:cNvPr>
          <p:cNvSpPr txBox="1"/>
          <p:nvPr/>
        </p:nvSpPr>
        <p:spPr>
          <a:xfrm>
            <a:off x="7235068" y="14062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D3B31FF-5CD6-4044-B887-FE0090B4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874081"/>
            <a:ext cx="8383980" cy="1854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Devices communicate over </a:t>
            </a:r>
            <a:r>
              <a:rPr lang="en-US" b="1" dirty="0"/>
              <a:t>protocols</a:t>
            </a:r>
            <a:endParaRPr lang="en-US" dirty="0"/>
          </a:p>
          <a:p>
            <a:r>
              <a:rPr lang="en-US" b="1" dirty="0"/>
              <a:t>Protocol: </a:t>
            </a:r>
            <a:r>
              <a:rPr lang="en-US" dirty="0"/>
              <a:t>standard means of communication between devices</a:t>
            </a:r>
            <a:endParaRPr lang="en-US" b="1" dirty="0"/>
          </a:p>
          <a:p>
            <a:pPr lvl="1"/>
            <a:r>
              <a:rPr lang="en-US" dirty="0"/>
              <a:t>Data sent to and from devices are called </a:t>
            </a:r>
            <a:r>
              <a:rPr lang="en-US" b="1" dirty="0"/>
              <a:t>payloads</a:t>
            </a:r>
          </a:p>
          <a:p>
            <a:r>
              <a:rPr lang="en-US" b="1" dirty="0"/>
              <a:t>HTTP</a:t>
            </a:r>
            <a:r>
              <a:rPr lang="en-US" dirty="0"/>
              <a:t> is the protocol used by the world wide web</a:t>
            </a:r>
            <a:endParaRPr lang="en-US" b="1" dirty="0"/>
          </a:p>
          <a:p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C03CC04-86D8-4EFE-AEAC-85264AA9A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9" y="2111694"/>
            <a:ext cx="1944476" cy="194447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6F7DE8-EFA8-4081-8434-F8319F6EB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" y="2224200"/>
            <a:ext cx="1674921" cy="167492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77AC0B9-0C07-478F-8CFB-777AD3AE1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2" y="1842001"/>
            <a:ext cx="2194166" cy="2194166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5134AE2-80AC-48E3-90AA-3568E92508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684">
            <a:off x="5800706" y="2708932"/>
            <a:ext cx="800676" cy="80067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87D352-E3F9-40C2-B099-F5D1275A105F}"/>
              </a:ext>
            </a:extLst>
          </p:cNvPr>
          <p:cNvGrpSpPr/>
          <p:nvPr/>
        </p:nvGrpSpPr>
        <p:grpSpPr>
          <a:xfrm>
            <a:off x="2297658" y="2258010"/>
            <a:ext cx="1059559" cy="570266"/>
            <a:chOff x="2276308" y="2577739"/>
            <a:chExt cx="1059559" cy="570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B0A51B3-D520-4D5E-BA8A-0B5B8DD0D31E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BEA1485-D50C-43CF-8BCF-EC531CF2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E8B507-3A8F-443B-A33D-F2FE27B9BC44}"/>
              </a:ext>
            </a:extLst>
          </p:cNvPr>
          <p:cNvGrpSpPr/>
          <p:nvPr/>
        </p:nvGrpSpPr>
        <p:grpSpPr>
          <a:xfrm flipH="1">
            <a:off x="2194983" y="3061661"/>
            <a:ext cx="1106126" cy="570266"/>
            <a:chOff x="2276308" y="2577739"/>
            <a:chExt cx="1059559" cy="57026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2A508B3-56D9-484D-B6D1-3F019D11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276308" y="2906344"/>
              <a:ext cx="10595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452D473B-3DAA-4302-81B5-4ADF8EEB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216" y="2577739"/>
              <a:ext cx="570266" cy="57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7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Library:</a:t>
            </a:r>
            <a:r>
              <a:rPr lang="en-US" dirty="0"/>
              <a:t> utilities written by someone else to perform complex work with a simple(r) API.</a:t>
            </a:r>
          </a:p>
          <a:p>
            <a:pPr lvl="2"/>
            <a:r>
              <a:rPr lang="en-US" b="1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2"/>
            <a:r>
              <a:rPr lang="en-US" b="1" dirty="0"/>
              <a:t>Bootstrap</a:t>
            </a:r>
            <a:r>
              <a:rPr lang="en-US" dirty="0"/>
              <a:t>: takes a lot of the complexity out of styling your HTML</a:t>
            </a:r>
          </a:p>
          <a:p>
            <a:pPr lvl="2"/>
            <a:r>
              <a:rPr lang="en-US" b="1" dirty="0"/>
              <a:t>You</a:t>
            </a:r>
            <a:r>
              <a:rPr lang="en-US" dirty="0"/>
              <a:t> are in control of how and when to use the library</a:t>
            </a:r>
          </a:p>
          <a:p>
            <a:r>
              <a:rPr lang="en-US" b="1" dirty="0"/>
              <a:t>Framework</a:t>
            </a:r>
            <a:r>
              <a:rPr lang="en-US" dirty="0"/>
              <a:t>: Larger utilities designed to give you an initial structure for your program.</a:t>
            </a:r>
          </a:p>
          <a:p>
            <a:pPr lvl="2"/>
            <a:r>
              <a:rPr lang="en-US" b="1" dirty="0"/>
              <a:t>Express: </a:t>
            </a:r>
            <a:r>
              <a:rPr lang="en-US" dirty="0"/>
              <a:t>JavaScript framework for building web applications</a:t>
            </a:r>
            <a:endParaRPr lang="en-US" b="1" dirty="0"/>
          </a:p>
          <a:p>
            <a:pPr lvl="2"/>
            <a:r>
              <a:rPr lang="en-US" b="1" dirty="0"/>
              <a:t>Spring</a:t>
            </a:r>
            <a:r>
              <a:rPr lang="en-US" dirty="0"/>
              <a:t>: Java framework for building applications that are extremely easy to expand and test</a:t>
            </a:r>
          </a:p>
          <a:p>
            <a:pPr lvl="2"/>
            <a:r>
              <a:rPr lang="en-US" b="1" dirty="0"/>
              <a:t>The framework </a:t>
            </a:r>
            <a:r>
              <a:rPr lang="en-US" dirty="0"/>
              <a:t>is in control of how your program is structured and written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617887"/>
            <a:ext cx="8826500" cy="162222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2293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FB0-DDA2-4963-A2C7-DE46FE58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D93-B581-4AEA-915E-221A2D94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</a:t>
            </a:r>
            <a:r>
              <a:rPr lang="en-US" dirty="0"/>
              <a:t> a programming language</a:t>
            </a:r>
          </a:p>
          <a:p>
            <a:r>
              <a:rPr lang="en-US" dirty="0"/>
              <a:t>Programming languages are used to give the computer instructions</a:t>
            </a:r>
          </a:p>
          <a:p>
            <a:r>
              <a:rPr lang="en-US" dirty="0"/>
              <a:t>Markup languages are used to give describe or format content</a:t>
            </a:r>
          </a:p>
          <a:p>
            <a:pPr lvl="1"/>
            <a:r>
              <a:rPr lang="en-US" dirty="0"/>
              <a:t>Content can be text, image,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4D66-5952-4E70-819F-23CDF33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1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F783-A5DF-4209-BDCF-F9E8C67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654-4005-45D4-AFED-C22A724A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Browser: </a:t>
            </a:r>
            <a:r>
              <a:rPr lang="en-US" dirty="0"/>
              <a:t>application that is used to surf the world wide web</a:t>
            </a:r>
          </a:p>
          <a:p>
            <a:r>
              <a:rPr lang="en-US" b="1" dirty="0"/>
              <a:t>World Wide Web: </a:t>
            </a:r>
            <a:r>
              <a:rPr lang="en-US" dirty="0"/>
              <a:t>network of webpages that have content we can view and interact with</a:t>
            </a:r>
          </a:p>
          <a:p>
            <a:r>
              <a:rPr lang="en-US" b="1" dirty="0"/>
              <a:t>Webpages</a:t>
            </a:r>
            <a:r>
              <a:rPr lang="en-US" dirty="0"/>
              <a:t> are also known ask </a:t>
            </a:r>
            <a:r>
              <a:rPr lang="en-US" b="1" dirty="0"/>
              <a:t>hypertext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can be linked together to navigate between them</a:t>
            </a:r>
          </a:p>
          <a:p>
            <a:pPr lvl="1"/>
            <a:r>
              <a:rPr lang="en-US" dirty="0"/>
              <a:t>Webpages have addresses or </a:t>
            </a:r>
            <a:r>
              <a:rPr lang="en-US" b="1" dirty="0"/>
              <a:t>URL</a:t>
            </a:r>
            <a:r>
              <a:rPr lang="en-US" dirty="0"/>
              <a:t>s that allows us to find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59-4774-4A04-A6B9-5026BD1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can read and understand HTML, CSS, and JavaScript</a:t>
            </a:r>
          </a:p>
          <a:p>
            <a:r>
              <a:rPr lang="en-US" b="1" dirty="0"/>
              <a:t>HTML</a:t>
            </a:r>
            <a:r>
              <a:rPr lang="en-US" dirty="0"/>
              <a:t>: Hypertext Markup Language</a:t>
            </a:r>
          </a:p>
          <a:p>
            <a:pPr lvl="1"/>
            <a:r>
              <a:rPr lang="en-US" dirty="0"/>
              <a:t>markup language that structures and describes web content</a:t>
            </a:r>
          </a:p>
          <a:p>
            <a:pPr lvl="1"/>
            <a:r>
              <a:rPr lang="en-US" dirty="0"/>
              <a:t>The browser renders (draws) HTML documents into static content the user can view</a:t>
            </a:r>
          </a:p>
          <a:p>
            <a:r>
              <a:rPr lang="en-US" b="1" dirty="0"/>
              <a:t>CSS</a:t>
            </a:r>
            <a:r>
              <a:rPr lang="en-US" dirty="0"/>
              <a:t>:  Cascading Stylesheets</a:t>
            </a:r>
          </a:p>
          <a:p>
            <a:pPr lvl="1"/>
            <a:r>
              <a:rPr lang="en-US" dirty="0"/>
              <a:t>can be used to change </a:t>
            </a:r>
            <a:r>
              <a:rPr lang="en-US" b="1" dirty="0"/>
              <a:t>how </a:t>
            </a:r>
            <a:r>
              <a:rPr lang="en-US" dirty="0"/>
              <a:t>the browser displays HTML content</a:t>
            </a:r>
          </a:p>
          <a:p>
            <a:r>
              <a:rPr lang="en-US" b="1" dirty="0"/>
              <a:t>JavaScript: </a:t>
            </a:r>
            <a:r>
              <a:rPr lang="en-US" dirty="0"/>
              <a:t>programming language that can be used to cause the browser to perform additional tasks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1" y="4105141"/>
            <a:ext cx="6268062" cy="1946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215F8-04C6-4E0C-90B1-FE88239BA1A8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51395" cy="52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Markup language that is made up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b="1" dirty="0"/>
              <a:t>Element</a:t>
            </a:r>
            <a:r>
              <a:rPr lang="en-US" dirty="0"/>
              <a:t>: building blocks of your HTML document</a:t>
            </a:r>
          </a:p>
          <a:p>
            <a:pPr lvl="1"/>
            <a:r>
              <a:rPr lang="en-US" dirty="0"/>
              <a:t>Can represent information about your document</a:t>
            </a:r>
          </a:p>
          <a:p>
            <a:pPr lvl="1"/>
            <a:r>
              <a:rPr lang="en-US" dirty="0"/>
              <a:t>Can represent an individual piece of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Programming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Binary</a:t>
            </a:r>
            <a:endParaRPr lang="en-US" sz="4000" b="1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HTML 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7CFCD6B-7C52-4309-969F-B0A40A97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8" y="1393196"/>
            <a:ext cx="4876190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“Mandatory”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846302" cy="4882266"/>
          </a:xfrm>
        </p:spPr>
        <p:txBody>
          <a:bodyPr>
            <a:normAutofit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!DOCTYPE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075E9-5229-4821-9060-8F0EF57EFC06}"/>
              </a:ext>
            </a:extLst>
          </p:cNvPr>
          <p:cNvSpPr txBox="1"/>
          <p:nvPr/>
        </p:nvSpPr>
        <p:spPr>
          <a:xfrm>
            <a:off x="4649820" y="2929601"/>
            <a:ext cx="3793026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	&lt;head&gt;</a:t>
            </a:r>
          </a:p>
          <a:p>
            <a:r>
              <a:rPr lang="en-US" sz="2400" dirty="0"/>
              <a:t>		&lt;title&gt;&lt;/title&gt;</a:t>
            </a:r>
          </a:p>
          <a:p>
            <a:r>
              <a:rPr lang="en-US" sz="2400" dirty="0"/>
              <a:t>	&lt;/head&gt;</a:t>
            </a:r>
          </a:p>
          <a:p>
            <a:r>
              <a:rPr lang="en-US" sz="2400" dirty="0"/>
              <a:t>	&lt;body&gt;</a:t>
            </a:r>
          </a:p>
          <a:p>
            <a:r>
              <a:rPr lang="en-US" sz="2400" dirty="0"/>
              <a:t>	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element that represents content has a </a:t>
            </a:r>
            <a:r>
              <a:rPr lang="en-US" b="1" dirty="0"/>
              <a:t>default display</a:t>
            </a:r>
          </a:p>
          <a:p>
            <a:r>
              <a:rPr lang="en-US" b="1" dirty="0"/>
              <a:t>Inline elements </a:t>
            </a:r>
            <a:r>
              <a:rPr lang="en-US" dirty="0"/>
              <a:t>can be positioned next to each other horizontally</a:t>
            </a:r>
          </a:p>
          <a:p>
            <a:pPr lvl="1"/>
            <a:r>
              <a:rPr lang="en-US" dirty="0"/>
              <a:t>&lt;a&gt;, &lt;span&gt;, &lt;strong&gt;, &lt;</a:t>
            </a:r>
            <a:r>
              <a:rPr lang="en-US" dirty="0" err="1"/>
              <a:t>em</a:t>
            </a:r>
            <a:r>
              <a:rPr lang="en-US" dirty="0"/>
              <a:t>&gt;,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Block elements </a:t>
            </a:r>
            <a:r>
              <a:rPr lang="en-US" dirty="0"/>
              <a:t>create a “block” the width of their parent (they “block” elements from sitting to the left or right of them)</a:t>
            </a:r>
          </a:p>
          <a:p>
            <a:pPr lvl="1"/>
            <a:r>
              <a:rPr lang="en-US" dirty="0"/>
              <a:t>&lt;p&gt;, &lt;div&gt;, &lt;</a:t>
            </a:r>
            <a:r>
              <a:rPr lang="en-US" dirty="0" err="1"/>
              <a:t>ol</a:t>
            </a:r>
            <a:r>
              <a:rPr lang="en-US" dirty="0"/>
              <a:t>&gt;, &lt;br /&gt; 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Attributes</a:t>
            </a:r>
            <a:r>
              <a:rPr lang="en-US" dirty="0"/>
              <a:t> add “metadata” to an element</a:t>
            </a:r>
          </a:p>
          <a:p>
            <a:pPr lvl="1"/>
            <a:r>
              <a:rPr lang="en-US" dirty="0"/>
              <a:t>they describe what the element is doing.</a:t>
            </a:r>
          </a:p>
          <a:p>
            <a:r>
              <a:rPr lang="en-US" dirty="0"/>
              <a:t>Some attributes are only used with specific HTML elements</a:t>
            </a:r>
          </a:p>
          <a:p>
            <a:r>
              <a:rPr lang="en-US" dirty="0"/>
              <a:t>Other attributes are usable by every HTML element</a:t>
            </a:r>
          </a:p>
          <a:p>
            <a:pPr lvl="1"/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pPr lvl="1"/>
            <a:r>
              <a:rPr lang="en-US" b="1" dirty="0"/>
              <a:t>class=“value” : </a:t>
            </a:r>
            <a:r>
              <a:rPr lang="en-US" dirty="0"/>
              <a:t>used to group elements for styling or scripting purposes. </a:t>
            </a:r>
          </a:p>
          <a:p>
            <a:pPr lvl="2"/>
            <a:r>
              <a:rPr lang="en-US" dirty="0"/>
              <a:t>Can have multiple values separated by spaces</a:t>
            </a:r>
          </a:p>
          <a:p>
            <a:pPr lvl="1"/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</a:t>
            </a:r>
            <a:r>
              <a:rPr lang="en-US" dirty="0"/>
              <a:t>: used to set styling directly on an element. </a:t>
            </a:r>
          </a:p>
          <a:p>
            <a:pPr lvl="2"/>
            <a:r>
              <a:rPr lang="en-US" dirty="0"/>
              <a:t>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You can write HTML code in any text editor</a:t>
            </a:r>
          </a:p>
          <a:p>
            <a:pPr lvl="1"/>
            <a:r>
              <a:rPr lang="en-US" dirty="0"/>
              <a:t>You can run HTML code in any web browser</a:t>
            </a:r>
          </a:p>
          <a:p>
            <a:r>
              <a:rPr lang="en-US" dirty="0"/>
              <a:t>HTML Resources</a:t>
            </a:r>
          </a:p>
          <a:p>
            <a:pPr lvl="1"/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r>
              <a:rPr lang="en-US" dirty="0"/>
              <a:t>General Tech Related Resources</a:t>
            </a:r>
          </a:p>
          <a:p>
            <a:pPr lvl="1"/>
            <a:r>
              <a:rPr lang="en-US" dirty="0">
                <a:hlinkClick r:id="rId4"/>
              </a:rPr>
              <a:t>https://techterms.com/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does programming work?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binary?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an application?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libraries and frameworks?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markup language?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HTML?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are some resources I can use to further my learning?</a:t>
            </a:r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1137192"/>
            <a:ext cx="8826500" cy="4583616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How Does Programming Work?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094-8219-4441-A13A-B40E954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FB4C-3CB5-4A34-9ED9-F2A157E7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Programming: </a:t>
            </a:r>
            <a:r>
              <a:rPr lang="en-US" dirty="0"/>
              <a:t>writing source code that gives the computer instructions</a:t>
            </a:r>
          </a:p>
          <a:p>
            <a:r>
              <a:rPr lang="en-US" b="1" dirty="0"/>
              <a:t>Source code: </a:t>
            </a:r>
            <a:r>
              <a:rPr lang="en-US" dirty="0"/>
              <a:t>code that we write that makes up a program</a:t>
            </a:r>
          </a:p>
          <a:p>
            <a:r>
              <a:rPr lang="en-US" b="1" dirty="0"/>
              <a:t>Program: </a:t>
            </a:r>
            <a:r>
              <a:rPr lang="en-US" dirty="0"/>
              <a:t>a group of instructions bundled together to perform one main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A3C8-B1F3-4F67-8499-53E2546C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84B25-8F4F-4500-8986-BEF48326C0A7}"/>
              </a:ext>
            </a:extLst>
          </p:cNvPr>
          <p:cNvSpPr txBox="1">
            <a:spLocks/>
          </p:cNvSpPr>
          <p:nvPr/>
        </p:nvSpPr>
        <p:spPr>
          <a:xfrm>
            <a:off x="159572" y="1486967"/>
            <a:ext cx="8736600" cy="516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code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binary</a:t>
            </a:r>
            <a:endParaRPr lang="en-US" dirty="0"/>
          </a:p>
          <a:p>
            <a:pPr lvl="1"/>
            <a:r>
              <a:rPr lang="en-US" b="1" dirty="0"/>
              <a:t>1</a:t>
            </a:r>
            <a:r>
              <a:rPr lang="en-US" dirty="0"/>
              <a:t>s and </a:t>
            </a:r>
            <a:r>
              <a:rPr lang="en-US" b="1" dirty="0"/>
              <a:t>0</a:t>
            </a:r>
            <a:r>
              <a:rPr lang="en-US" dirty="0"/>
              <a:t>s are the only values</a:t>
            </a:r>
          </a:p>
          <a:p>
            <a:pPr lvl="1"/>
            <a:r>
              <a:rPr lang="en-US" b="1" dirty="0"/>
              <a:t>Lowest level </a:t>
            </a:r>
            <a:r>
              <a:rPr lang="en-US" dirty="0"/>
              <a:t>language that is what the computer understands</a:t>
            </a:r>
          </a:p>
          <a:p>
            <a:r>
              <a:rPr lang="en-US" b="1" dirty="0"/>
              <a:t>Assembly: </a:t>
            </a:r>
            <a:r>
              <a:rPr lang="en-US" dirty="0"/>
              <a:t>lowest level programming language</a:t>
            </a:r>
            <a:endParaRPr lang="en-US" b="1" dirty="0"/>
          </a:p>
          <a:p>
            <a:pPr lvl="3"/>
            <a:r>
              <a:rPr lang="en-US" dirty="0"/>
              <a:t>Taken in by the CPU and assembled into binary</a:t>
            </a:r>
          </a:p>
          <a:p>
            <a:pPr lvl="3"/>
            <a:r>
              <a:rPr lang="en-US" dirty="0"/>
              <a:t>Very simple instructions and a lot of them</a:t>
            </a:r>
          </a:p>
          <a:p>
            <a:pPr lvl="3"/>
            <a:r>
              <a:rPr lang="en-US" dirty="0"/>
              <a:t>Specific to the type of CPU</a:t>
            </a:r>
          </a:p>
          <a:p>
            <a:r>
              <a:rPr lang="en-US" b="1" dirty="0"/>
              <a:t>High Level programming language</a:t>
            </a:r>
            <a:r>
              <a:rPr lang="en-US" dirty="0"/>
              <a:t>: easier for the developer to read and write</a:t>
            </a:r>
          </a:p>
          <a:p>
            <a:pPr lvl="2"/>
            <a:r>
              <a:rPr lang="en-US" b="1" dirty="0"/>
              <a:t>Compiled: </a:t>
            </a:r>
            <a:r>
              <a:rPr lang="en-US" dirty="0"/>
              <a:t>entire source code is translated from one language to another language using a compiler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ahead of time </a:t>
            </a:r>
            <a:r>
              <a:rPr lang="en-US" dirty="0"/>
              <a:t>compilation</a:t>
            </a:r>
          </a:p>
          <a:p>
            <a:pPr lvl="2"/>
            <a:r>
              <a:rPr lang="en-US" b="1" dirty="0"/>
              <a:t>Interpreted:</a:t>
            </a:r>
            <a:r>
              <a:rPr lang="en-US" dirty="0"/>
              <a:t> source code is translated and executed line by line by an interpreter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just in time </a:t>
            </a:r>
            <a:r>
              <a:rPr lang="en-US" dirty="0"/>
              <a:t>compilation</a:t>
            </a:r>
          </a:p>
          <a:p>
            <a:pPr lvl="3"/>
            <a:r>
              <a:rPr lang="en-US" dirty="0"/>
              <a:t>Usually interpreted languages are meant to run in a specific environment, like the browser or a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04D-D27D-4B5B-BB1D-347EA7DA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385A-C254-4125-A0E3-84D16E8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7269-162D-45B3-92F2-67AA54EDF692}"/>
              </a:ext>
            </a:extLst>
          </p:cNvPr>
          <p:cNvSpPr/>
          <p:nvPr/>
        </p:nvSpPr>
        <p:spPr>
          <a:xfrm>
            <a:off x="3691269" y="207674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93D83-F4AF-4A99-8E00-428DEEE7623B}"/>
              </a:ext>
            </a:extLst>
          </p:cNvPr>
          <p:cNvCxnSpPr>
            <a:cxnSpLocks/>
          </p:cNvCxnSpPr>
          <p:nvPr/>
        </p:nvCxnSpPr>
        <p:spPr>
          <a:xfrm flipV="1">
            <a:off x="2562133" y="2866042"/>
            <a:ext cx="975516" cy="498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15720-1825-4702-A94F-BA2F8AD757E2}"/>
              </a:ext>
            </a:extLst>
          </p:cNvPr>
          <p:cNvGrpSpPr/>
          <p:nvPr/>
        </p:nvGrpSpPr>
        <p:grpSpPr>
          <a:xfrm>
            <a:off x="122730" y="3009668"/>
            <a:ext cx="2271154" cy="1472038"/>
            <a:chOff x="187655" y="1381125"/>
            <a:chExt cx="3691862" cy="2438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012599-11EE-49DD-AF2C-5C7D63A65273}"/>
                </a:ext>
              </a:extLst>
            </p:cNvPr>
            <p:cNvSpPr/>
            <p:nvPr/>
          </p:nvSpPr>
          <p:spPr>
            <a:xfrm>
              <a:off x="187655" y="1381125"/>
              <a:ext cx="3691862" cy="2438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313CB78-9658-4AC7-8B0D-3CA858F7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0" y="1795351"/>
              <a:ext cx="1933798" cy="193379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4D0E0-895C-4800-8B64-268CB71A18A1}"/>
              </a:ext>
            </a:extLst>
          </p:cNvPr>
          <p:cNvSpPr/>
          <p:nvPr/>
        </p:nvSpPr>
        <p:spPr>
          <a:xfrm>
            <a:off x="3740711" y="448170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C6DB2-9F5F-426A-9354-16E5607B00D9}"/>
              </a:ext>
            </a:extLst>
          </p:cNvPr>
          <p:cNvCxnSpPr>
            <a:cxnSpLocks/>
          </p:cNvCxnSpPr>
          <p:nvPr/>
        </p:nvCxnSpPr>
        <p:spPr>
          <a:xfrm>
            <a:off x="2620696" y="4340726"/>
            <a:ext cx="916953" cy="281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03CCF5-7386-4CAB-B177-F931AFEE6249}"/>
              </a:ext>
            </a:extLst>
          </p:cNvPr>
          <p:cNvGrpSpPr/>
          <p:nvPr/>
        </p:nvGrpSpPr>
        <p:grpSpPr>
          <a:xfrm>
            <a:off x="6713273" y="3141881"/>
            <a:ext cx="2271155" cy="1472039"/>
            <a:chOff x="6293303" y="2494832"/>
            <a:chExt cx="2709549" cy="18048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063D4D-E7CF-411F-80D6-FC1AB0727B73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AAE22E1-40F7-4D2F-BDA3-D72E21B3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EAA1A-BD37-46DC-B551-1A9C644BE1FF}"/>
              </a:ext>
            </a:extLst>
          </p:cNvPr>
          <p:cNvCxnSpPr>
            <a:cxnSpLocks/>
          </p:cNvCxnSpPr>
          <p:nvPr/>
        </p:nvCxnSpPr>
        <p:spPr>
          <a:xfrm>
            <a:off x="5673689" y="2899075"/>
            <a:ext cx="891763" cy="393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74A46-EE6D-43DA-8A68-32C52C1EAF88}"/>
              </a:ext>
            </a:extLst>
          </p:cNvPr>
          <p:cNvCxnSpPr>
            <a:cxnSpLocks/>
          </p:cNvCxnSpPr>
          <p:nvPr/>
        </p:nvCxnSpPr>
        <p:spPr>
          <a:xfrm flipV="1">
            <a:off x="5682915" y="4249436"/>
            <a:ext cx="901345" cy="459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30DE9F-828D-4A70-BE9B-1C83E2C76320}"/>
              </a:ext>
            </a:extLst>
          </p:cNvPr>
          <p:cNvSpPr txBox="1"/>
          <p:nvPr/>
        </p:nvSpPr>
        <p:spPr>
          <a:xfrm>
            <a:off x="92055" y="46455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1F08-E072-47DE-AD20-702F0357925F}"/>
              </a:ext>
            </a:extLst>
          </p:cNvPr>
          <p:cNvSpPr txBox="1"/>
          <p:nvPr/>
        </p:nvSpPr>
        <p:spPr>
          <a:xfrm>
            <a:off x="6666475" y="47241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26D94D4-C493-4FE6-A1FC-F43EC1170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0" y="3176728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What is Binary?</a:t>
            </a:r>
          </a:p>
        </p:txBody>
      </p:sp>
    </p:spTree>
    <p:extLst>
      <p:ext uri="{BB962C8B-B14F-4D97-AF65-F5344CB8AC3E}">
        <p14:creationId xmlns:p14="http://schemas.microsoft.com/office/powerpoint/2010/main" val="15940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1DFF07-7A9A-4C22-B390-0FA63281C239}"/>
              </a:ext>
            </a:extLst>
          </p:cNvPr>
          <p:cNvSpPr txBox="1">
            <a:spLocks/>
          </p:cNvSpPr>
          <p:nvPr/>
        </p:nvSpPr>
        <p:spPr>
          <a:xfrm>
            <a:off x="3836888" y="1464866"/>
            <a:ext cx="5147540" cy="48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the </a:t>
            </a:r>
            <a:r>
              <a:rPr lang="en-US" b="1" dirty="0"/>
              <a:t>base 2 </a:t>
            </a:r>
            <a:r>
              <a:rPr lang="en-US" dirty="0"/>
              <a:t>numeric system</a:t>
            </a:r>
          </a:p>
          <a:p>
            <a:pPr lvl="1"/>
            <a:r>
              <a:rPr lang="en-US" dirty="0"/>
              <a:t>Us humans use </a:t>
            </a:r>
            <a:r>
              <a:rPr lang="en-US" b="1" dirty="0"/>
              <a:t>base 10 </a:t>
            </a:r>
            <a:endParaRPr lang="en-US" dirty="0"/>
          </a:p>
          <a:p>
            <a:r>
              <a:rPr lang="en-US" dirty="0"/>
              <a:t>Grouped into 8 bits, aka a </a:t>
            </a:r>
            <a:r>
              <a:rPr lang="en-US" b="1" dirty="0"/>
              <a:t>byte</a:t>
            </a:r>
          </a:p>
          <a:p>
            <a:r>
              <a:rPr lang="en-US" dirty="0"/>
              <a:t>A byte can represent 256 total values (0 – 255)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Base 10 Numeric Counting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732787" y="1572029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687026" y="238749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6821631" y="15965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777088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6913143" y="287377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823190" y="2873770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801533" y="2873770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752351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723745" y="2365254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752049" y="2374781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62B9BE-2C72-47F7-AAA2-9D2C5EDFC945}"/>
              </a:ext>
            </a:extLst>
          </p:cNvPr>
          <p:cNvSpPr txBox="1"/>
          <p:nvPr/>
        </p:nvSpPr>
        <p:spPr>
          <a:xfrm>
            <a:off x="5859197" y="156736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299BA5-46A1-4376-9546-82BD03784506}"/>
              </a:ext>
            </a:extLst>
          </p:cNvPr>
          <p:cNvSpPr txBox="1"/>
          <p:nvPr/>
        </p:nvSpPr>
        <p:spPr>
          <a:xfrm>
            <a:off x="4819462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CA0DEE-FDE3-4159-A7C5-E484A91680D5}"/>
              </a:ext>
            </a:extLst>
          </p:cNvPr>
          <p:cNvSpPr txBox="1"/>
          <p:nvPr/>
        </p:nvSpPr>
        <p:spPr>
          <a:xfrm>
            <a:off x="3919034" y="1559905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465FAD-B196-404F-B48D-FA470AB85A04}"/>
              </a:ext>
            </a:extLst>
          </p:cNvPr>
          <p:cNvSpPr txBox="1"/>
          <p:nvPr/>
        </p:nvSpPr>
        <p:spPr>
          <a:xfrm>
            <a:off x="2923935" y="1586128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FEA792-1F64-4D1D-AA17-4EC94E24D396}"/>
              </a:ext>
            </a:extLst>
          </p:cNvPr>
          <p:cNvSpPr txBox="1"/>
          <p:nvPr/>
        </p:nvSpPr>
        <p:spPr>
          <a:xfrm>
            <a:off x="1865873" y="166371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25B08-C3E6-4044-8913-6FDA3E09EC44}"/>
              </a:ext>
            </a:extLst>
          </p:cNvPr>
          <p:cNvSpPr txBox="1"/>
          <p:nvPr/>
        </p:nvSpPr>
        <p:spPr>
          <a:xfrm>
            <a:off x="922327" y="1640946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86583A-48F3-49F1-A1B5-50CE5A703463}"/>
              </a:ext>
            </a:extLst>
          </p:cNvPr>
          <p:cNvSpPr txBox="1"/>
          <p:nvPr/>
        </p:nvSpPr>
        <p:spPr>
          <a:xfrm>
            <a:off x="7773051" y="160449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125F3-E08B-4632-8A72-2A1FC2826DD1}"/>
              </a:ext>
            </a:extLst>
          </p:cNvPr>
          <p:cNvSpPr/>
          <p:nvPr/>
        </p:nvSpPr>
        <p:spPr>
          <a:xfrm>
            <a:off x="6580594" y="1567366"/>
            <a:ext cx="849271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5A337A9F-8489-4E8E-8C43-E253BB94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82" y="3687740"/>
            <a:ext cx="8236036" cy="2632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sum of the values of every column represents a number</a:t>
            </a:r>
          </a:p>
          <a:p>
            <a:r>
              <a:rPr lang="en-US" dirty="0"/>
              <a:t>To get the value of a specific column, multiply the base and the digit</a:t>
            </a:r>
          </a:p>
          <a:p>
            <a:pPr lvl="1"/>
            <a:r>
              <a:rPr lang="en-US" dirty="0"/>
              <a:t>10 x 4 = 40</a:t>
            </a:r>
          </a:p>
          <a:p>
            <a:pPr lvl="1"/>
            <a:r>
              <a:rPr lang="en-US" dirty="0"/>
              <a:t>1 x 2 = 2</a:t>
            </a:r>
          </a:p>
          <a:p>
            <a:pPr lvl="1"/>
            <a:r>
              <a:rPr lang="en-US" dirty="0"/>
              <a:t>Add that up together to get 42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DB8BF8-4E41-4773-9775-E74B08AEEE2B}"/>
              </a:ext>
            </a:extLst>
          </p:cNvPr>
          <p:cNvSpPr/>
          <p:nvPr/>
        </p:nvSpPr>
        <p:spPr>
          <a:xfrm>
            <a:off x="7564908" y="1567367"/>
            <a:ext cx="838200" cy="1675736"/>
          </a:xfrm>
          <a:prstGeom prst="rect">
            <a:avLst/>
          </a:prstGeom>
          <a:solidFill>
            <a:srgbClr val="F7A528">
              <a:alpha val="14902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7945</TotalTime>
  <Words>1306</Words>
  <Application>Microsoft Office PowerPoint</Application>
  <PresentationFormat>On-screen Show (4:3)</PresentationFormat>
  <Paragraphs>233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2_Custom Design</vt:lpstr>
      <vt:lpstr>Modern Software Development and HTML</vt:lpstr>
      <vt:lpstr>Key Topics</vt:lpstr>
      <vt:lpstr>PowerPoint Presentation</vt:lpstr>
      <vt:lpstr>Basic Terms</vt:lpstr>
      <vt:lpstr>Process from Source Code to Execution</vt:lpstr>
      <vt:lpstr>Process from Source Code to Execution</vt:lpstr>
      <vt:lpstr>PowerPoint Presentation</vt:lpstr>
      <vt:lpstr>Binary</vt:lpstr>
      <vt:lpstr>Base 10 Numeric Counting</vt:lpstr>
      <vt:lpstr>Base 2 Numeric Counting</vt:lpstr>
      <vt:lpstr>PowerPoint Presentation</vt:lpstr>
      <vt:lpstr>What is an Application?</vt:lpstr>
      <vt:lpstr>Client-Server-Database Architecture</vt:lpstr>
      <vt:lpstr>Libraries and Frameworks</vt:lpstr>
      <vt:lpstr>PowerPoint Presentation</vt:lpstr>
      <vt:lpstr>Markup Language</vt:lpstr>
      <vt:lpstr>Browsers</vt:lpstr>
      <vt:lpstr>Web Browsers and Source Files</vt:lpstr>
      <vt:lpstr>HTML</vt:lpstr>
      <vt:lpstr>“Mandatory” Elements</vt:lpstr>
      <vt:lpstr>Inline and Block elements</vt:lpstr>
      <vt:lpstr>Common HTML Attributes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35</cp:revision>
  <cp:lastPrinted>2016-06-20T20:58:50Z</cp:lastPrinted>
  <dcterms:created xsi:type="dcterms:W3CDTF">2016-11-09T18:19:08Z</dcterms:created>
  <dcterms:modified xsi:type="dcterms:W3CDTF">2021-12-21T23:29:43Z</dcterms:modified>
</cp:coreProperties>
</file>