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4"/>
  </p:sldMasterIdLst>
  <p:notesMasterIdLst>
    <p:notesMasterId r:id="rId19"/>
  </p:notesMasterIdLst>
  <p:sldIdLst>
    <p:sldId id="283" r:id="rId5"/>
    <p:sldId id="281" r:id="rId6"/>
    <p:sldId id="273" r:id="rId7"/>
    <p:sldId id="274" r:id="rId8"/>
    <p:sldId id="284" r:id="rId9"/>
    <p:sldId id="257" r:id="rId10"/>
    <p:sldId id="277" r:id="rId11"/>
    <p:sldId id="258" r:id="rId12"/>
    <p:sldId id="289" r:id="rId13"/>
    <p:sldId id="278" r:id="rId14"/>
    <p:sldId id="262" r:id="rId15"/>
    <p:sldId id="293" r:id="rId16"/>
    <p:sldId id="286" r:id="rId17"/>
    <p:sldId id="272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C2"/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ABD31-77EF-4EED-8307-2B8A3D3434B7}" v="1" dt="2022-03-15T17:04:52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6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50" y="2437945"/>
            <a:ext cx="8826500" cy="1982110"/>
          </a:xfrm>
        </p:spPr>
        <p:txBody>
          <a:bodyPr/>
          <a:lstStyle/>
          <a:p>
            <a:pPr algn="ctr"/>
            <a:r>
              <a:rPr lang="en-US" sz="4400" dirty="0"/>
              <a:t>Data Structures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9288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4319155"/>
            <a:ext cx="8396468" cy="240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0" y="3279269"/>
            <a:ext cx="1287892" cy="1188823"/>
          </a:xfrm>
          <a:prstGeom prst="rect">
            <a:avLst/>
          </a:prstGeom>
        </p:spPr>
      </p:pic>
      <p:sp>
        <p:nvSpPr>
          <p:cNvPr id="9" name="Google Shape;254;p21">
            <a:extLst>
              <a:ext uri="{FF2B5EF4-FFF2-40B4-BE49-F238E27FC236}">
                <a16:creationId xmlns:a16="http://schemas.microsoft.com/office/drawing/2014/main" id="{4183D1D1-C519-49ED-9E3E-E98DD2F26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17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Although maps are a branch of the Collection Framework, they are not collections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Collections are groups of objects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/>
              <a:t>Maps are groups of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Creating Java Maps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When you create a collection, you specify the type of objects it will hold. This is due to the use of </a:t>
            </a:r>
            <a:r>
              <a:rPr lang="en-US" b="1" i="1" dirty="0"/>
              <a:t>Generics </a:t>
            </a:r>
            <a:r>
              <a:rPr lang="en-US" dirty="0"/>
              <a:t>in Collections. More on this soon!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When you create a map, you must specify the type of key </a:t>
            </a:r>
            <a:r>
              <a:rPr lang="en-US" b="1" dirty="0"/>
              <a:t>and</a:t>
            </a:r>
            <a:r>
              <a:rPr lang="en-US" dirty="0"/>
              <a:t> the type of value that it will hold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257A-38BD-4F10-8176-6373BF55BA2A}"/>
              </a:ext>
            </a:extLst>
          </p:cNvPr>
          <p:cNvSpPr txBox="1"/>
          <p:nvPr/>
        </p:nvSpPr>
        <p:spPr>
          <a:xfrm>
            <a:off x="-1839" y="5118984"/>
            <a:ext cx="911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Map&lt;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1"/>
                </a:solidFill>
              </a:rPr>
              <a:t>Integer</a:t>
            </a:r>
            <a:r>
              <a:rPr lang="en-US" sz="2800" b="1" dirty="0"/>
              <a:t>&gt; map = new HashMap&lt;&gt; 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779DF-3EE1-4B7F-8555-C8D3593FFED9}"/>
              </a:ext>
            </a:extLst>
          </p:cNvPr>
          <p:cNvSpPr txBox="1"/>
          <p:nvPr/>
        </p:nvSpPr>
        <p:spPr>
          <a:xfrm>
            <a:off x="618063" y="2994023"/>
            <a:ext cx="7374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List&lt;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&gt; list = new ArrayList&lt;&gt; 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80C5A8-3B36-4887-BBC5-4EF102F7E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7150"/>
              </p:ext>
            </p:extLst>
          </p:nvPr>
        </p:nvGraphicFramePr>
        <p:xfrm>
          <a:off x="452230" y="1480930"/>
          <a:ext cx="8239539" cy="49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3">
                  <a:extLst>
                    <a:ext uri="{9D8B030D-6E8A-4147-A177-3AD203B41FA5}">
                      <a16:colId xmlns:a16="http://schemas.microsoft.com/office/drawing/2014/main" val="3029771850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46930353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57440603"/>
                    </a:ext>
                  </a:extLst>
                </a:gridCol>
              </a:tblGrid>
              <a:tr h="89316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60146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Add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put(key,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06161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Remove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9954"/>
                  </a:ext>
                </a:extLst>
              </a:tr>
              <a:tr h="2213240">
                <a:tc>
                  <a:txBody>
                    <a:bodyPr/>
                    <a:lstStyle/>
                    <a:p>
                      <a:r>
                        <a:rPr lang="en-US" sz="2400" dirty="0"/>
                        <a:t>Iterate over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For-each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something </a:t>
                      </a:r>
                      <a:r>
                        <a:rPr lang="en-US" sz="2400" dirty="0" err="1"/>
                        <a:t>iterable</a:t>
                      </a:r>
                      <a:r>
                        <a:rPr lang="en-US" sz="2400" dirty="0"/>
                        <a:t> using either </a:t>
                      </a:r>
                      <a:r>
                        <a:rPr lang="en-US" sz="2400" b="1" dirty="0" err="1"/>
                        <a:t>keySet</a:t>
                      </a:r>
                      <a:r>
                        <a:rPr lang="en-US" sz="2400" b="1" dirty="0"/>
                        <a:t>(), values(), </a:t>
                      </a:r>
                      <a:r>
                        <a:rPr lang="en-US" sz="2400" dirty="0"/>
                        <a:t>or </a:t>
                      </a:r>
                      <a:r>
                        <a:rPr lang="en-US" sz="2400" b="1" dirty="0" err="1"/>
                        <a:t>entrySet</a:t>
                      </a:r>
                      <a:r>
                        <a:rPr lang="en-US" sz="2400" b="1" dirty="0"/>
                        <a:t>() </a:t>
                      </a:r>
                      <a:r>
                        <a:rPr lang="en-US" sz="2400" dirty="0"/>
                        <a:t>then use for-each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a data structure?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Java Collection Framework?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Set, Queue, List, and Map?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some methods I can use with collections? With Maps?</a:t>
            </a:r>
          </a:p>
        </p:txBody>
      </p:sp>
    </p:spTree>
    <p:extLst>
      <p:ext uri="{BB962C8B-B14F-4D97-AF65-F5344CB8AC3E}">
        <p14:creationId xmlns:p14="http://schemas.microsoft.com/office/powerpoint/2010/main" val="198772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D5F-1B3C-4DE7-AC20-DCA1DDC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7168-9323-4271-B5C0-B148716F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5" y="1411357"/>
            <a:ext cx="8239540" cy="4952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structure</a:t>
            </a:r>
            <a:r>
              <a:rPr lang="en-US" dirty="0"/>
              <a:t> is a format for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more than one piece of data </a:t>
            </a:r>
          </a:p>
          <a:p>
            <a:pPr lvl="1"/>
            <a:r>
              <a:rPr lang="en-US" dirty="0"/>
              <a:t>Arrays are data structures</a:t>
            </a:r>
          </a:p>
          <a:p>
            <a:pPr lvl="1"/>
            <a:r>
              <a:rPr lang="en-US" dirty="0"/>
              <a:t>Elements can be removed, added, searched for,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data structure has its own way of storing and working with the data it holds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There are two fundamental ways of storing information in data structures: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arrays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20DD-6D7B-4EF8-9463-F00664270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92088"/>
            <a:ext cx="8383980" cy="4715322"/>
          </a:xfrm>
        </p:spPr>
        <p:txBody>
          <a:bodyPr/>
          <a:lstStyle/>
          <a:p>
            <a:r>
              <a:rPr lang="en-US" b="1" dirty="0"/>
              <a:t>array-based structures </a:t>
            </a:r>
            <a:r>
              <a:rPr lang="en-US" dirty="0"/>
              <a:t>simply use an array to store the data</a:t>
            </a:r>
          </a:p>
          <a:p>
            <a:pPr lvl="1"/>
            <a:r>
              <a:rPr lang="en-US" dirty="0"/>
              <a:t>Because arrays are used, data is saved in positions that each have corresponding indices.</a:t>
            </a:r>
          </a:p>
          <a:p>
            <a:pPr lvl="1"/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Array-based structures further build on an array by modifying how the values are accessed and worked with</a:t>
            </a:r>
          </a:p>
          <a:p>
            <a:r>
              <a:rPr lang="en-US" dirty="0"/>
              <a:t>An </a:t>
            </a:r>
            <a:r>
              <a:rPr lang="en-US" b="1" dirty="0"/>
              <a:t>arraylist</a:t>
            </a:r>
            <a:r>
              <a:rPr lang="en-US" dirty="0"/>
              <a:t> is an array-based structure. It uses an array to store the data but defines a specific way of managing and accessing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3181773" y="3262492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91478"/>
            <a:ext cx="4790115" cy="4972234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node-based structure </a:t>
            </a:r>
            <a:r>
              <a:rPr lang="en-US" sz="2400" dirty="0"/>
              <a:t>stores information in </a:t>
            </a:r>
            <a:r>
              <a:rPr lang="en-US" sz="2400" b="1" dirty="0"/>
              <a:t>node</a:t>
            </a:r>
            <a:r>
              <a:rPr lang="en-US" sz="2400" dirty="0"/>
              <a:t> objects which may have one or more references to other node objects.</a:t>
            </a:r>
          </a:p>
          <a:p>
            <a:r>
              <a:rPr lang="en-US" sz="2400" dirty="0"/>
              <a:t>Recall that </a:t>
            </a:r>
            <a:r>
              <a:rPr lang="en-US" sz="2400" b="1" dirty="0"/>
              <a:t>reference variables </a:t>
            </a:r>
            <a:r>
              <a:rPr lang="en-US" sz="2400" dirty="0"/>
              <a:t>point to an object’s location in memory</a:t>
            </a:r>
          </a:p>
          <a:p>
            <a:r>
              <a:rPr lang="en-US" sz="2400" dirty="0"/>
              <a:t>Node objects usually contain </a:t>
            </a:r>
            <a:r>
              <a:rPr lang="en-US" sz="2400" b="1" dirty="0"/>
              <a:t>data</a:t>
            </a:r>
            <a:r>
              <a:rPr lang="en-US" sz="2400" dirty="0"/>
              <a:t> as well as </a:t>
            </a:r>
            <a:r>
              <a:rPr lang="en-US" sz="2400" b="1" dirty="0"/>
              <a:t>reference variables </a:t>
            </a:r>
            <a:r>
              <a:rPr lang="en-US" sz="2400" dirty="0"/>
              <a:t>that point to the previous and/or next node in the structure</a:t>
            </a:r>
          </a:p>
          <a:p>
            <a:pPr marL="5080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368897-0FB8-4699-8F48-2EF801927FB0}"/>
              </a:ext>
            </a:extLst>
          </p:cNvPr>
          <p:cNvSpPr/>
          <p:nvPr/>
        </p:nvSpPr>
        <p:spPr>
          <a:xfrm>
            <a:off x="5949572" y="1760044"/>
            <a:ext cx="1585468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5276D-7617-4B42-91C4-8D58E3D76C9F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742306" y="3326813"/>
            <a:ext cx="0" cy="5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B56CC8-A22F-4C63-90CE-6723389B4C47}"/>
              </a:ext>
            </a:extLst>
          </p:cNvPr>
          <p:cNvSpPr/>
          <p:nvPr/>
        </p:nvSpPr>
        <p:spPr>
          <a:xfrm>
            <a:off x="6001525" y="3867657"/>
            <a:ext cx="1481561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4EB50C-DCAA-4FBF-9A2C-442D98048CF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83086" y="4651042"/>
            <a:ext cx="356773" cy="727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67E82-2EB7-431B-BEB9-20E7812CF53D}"/>
              </a:ext>
            </a:extLst>
          </p:cNvPr>
          <p:cNvGrpSpPr/>
          <p:nvPr/>
        </p:nvGrpSpPr>
        <p:grpSpPr>
          <a:xfrm>
            <a:off x="7714860" y="5378197"/>
            <a:ext cx="249998" cy="46063"/>
            <a:chOff x="8734430" y="4313375"/>
            <a:chExt cx="249998" cy="460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8734430" y="4313375"/>
              <a:ext cx="2499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129" y="4335896"/>
              <a:ext cx="206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784157" y="4359438"/>
              <a:ext cx="16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50" y="2316983"/>
            <a:ext cx="8826500" cy="2224034"/>
          </a:xfrm>
        </p:spPr>
        <p:txBody>
          <a:bodyPr/>
          <a:lstStyle/>
          <a:p>
            <a:pPr algn="ctr"/>
            <a:r>
              <a:rPr lang="en-US" sz="4400" dirty="0"/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417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Collection Interface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8478" y="1381539"/>
            <a:ext cx="8515512" cy="53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Java</a:t>
            </a:r>
            <a:r>
              <a:rPr lang="en-US" sz="2400" dirty="0"/>
              <a:t> </a:t>
            </a:r>
            <a:r>
              <a:rPr lang="en-US" sz="2400" b="1" dirty="0"/>
              <a:t>Collection Framework</a:t>
            </a:r>
            <a:r>
              <a:rPr lang="en-US" sz="2400" dirty="0"/>
              <a:t> provides built-in data structures for the user to work with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contains </a:t>
            </a:r>
            <a:r>
              <a:rPr lang="en-US" sz="2000" b="1" dirty="0"/>
              <a:t>interfaces</a:t>
            </a:r>
            <a:r>
              <a:rPr lang="en-US" sz="2000" dirty="0"/>
              <a:t> that define what behavior the data structures should have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also contains </a:t>
            </a:r>
            <a:r>
              <a:rPr lang="en-US" sz="2000" b="1" dirty="0"/>
              <a:t>concrete classes </a:t>
            </a:r>
            <a:r>
              <a:rPr lang="en-US" sz="2000" dirty="0"/>
              <a:t>that represent each data structure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main branch of the Collection Framework is the </a:t>
            </a:r>
            <a:r>
              <a:rPr lang="en-US" sz="2400" b="1" dirty="0"/>
              <a:t>collection hierarchy. </a:t>
            </a:r>
            <a:r>
              <a:rPr lang="en-US" sz="2400" dirty="0"/>
              <a:t>Its root is the </a:t>
            </a:r>
            <a:r>
              <a:rPr lang="en-US" sz="2400" b="1" dirty="0"/>
              <a:t>Collection interface </a:t>
            </a:r>
            <a:r>
              <a:rPr lang="en-US" sz="2400" dirty="0"/>
              <a:t>and it defines a set of behaviors common to all collections in Java (except Maps, which are in another branch entirely)</a:t>
            </a:r>
            <a:endParaRPr dirty="0"/>
          </a:p>
          <a:p>
            <a:pPr marL="800100" lvl="1" indent="-342900">
              <a:spcBef>
                <a:spcPts val="400"/>
              </a:spcBef>
              <a:buSzPts val="2000"/>
              <a:buChar char="•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Collections can be broken down into three types: Lists, Sets, and Queues</a:t>
            </a:r>
            <a:endParaRPr sz="2400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81446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Important Interfaces in the Collection Framework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Requires that every collection can be iterated over (each element can be accessed, one by one)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defines an architecture for storing and manipulating objects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</a:t>
            </a:r>
            <a:r>
              <a:rPr lang="en-US" sz="2590" b="1" dirty="0"/>
              <a:t>first-in-first-out</a:t>
            </a:r>
            <a:r>
              <a:rPr lang="en-US" sz="2590" dirty="0"/>
              <a:t> principle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928" y="2384060"/>
            <a:ext cx="8826500" cy="2089880"/>
          </a:xfrm>
        </p:spPr>
        <p:txBody>
          <a:bodyPr/>
          <a:lstStyle/>
          <a:p>
            <a:pPr algn="ctr"/>
            <a:r>
              <a:rPr lang="en-US" sz="4400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32036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21B51190-862E-4988-B16E-B19854D815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252957-5E58-4977-8206-E190078F93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BEF5F4-6DFF-4A9D-A2FC-F3549513975D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643</Words>
  <Application>Microsoft Office PowerPoint</Application>
  <PresentationFormat>On-screen Show (4:3)</PresentationFormat>
  <Paragraphs>98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Print</vt:lpstr>
      <vt:lpstr>2_Custom Design</vt:lpstr>
      <vt:lpstr>PowerPoint Presentation</vt:lpstr>
      <vt:lpstr>What is a Data Structure? </vt:lpstr>
      <vt:lpstr>Array Based Structures </vt:lpstr>
      <vt:lpstr>Node Based Structures</vt:lpstr>
      <vt:lpstr>PowerPoint Presentation</vt:lpstr>
      <vt:lpstr>The Collection Interface</vt:lpstr>
      <vt:lpstr>Collection Hierarchy</vt:lpstr>
      <vt:lpstr>Important Interfaces in the Collection Framework</vt:lpstr>
      <vt:lpstr>PowerPoint Presentation</vt:lpstr>
      <vt:lpstr>Map Hierarchy</vt:lpstr>
      <vt:lpstr>Creating Java Maps</vt:lpstr>
      <vt:lpstr>Map vs Collection Methods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cp:lastModifiedBy>Joseph Highe</cp:lastModifiedBy>
  <cp:revision>138</cp:revision>
  <dcterms:modified xsi:type="dcterms:W3CDTF">2022-04-26T16:47:19Z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