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Lst>
  <p:notesMasterIdLst>
    <p:notesMasterId r:id="rId26"/>
  </p:notesMasterIdLst>
  <p:handoutMasterIdLst>
    <p:handoutMasterId r:id="rId27"/>
  </p:handoutMasterIdLst>
  <p:sldIdLst>
    <p:sldId id="256" r:id="rId5"/>
    <p:sldId id="314" r:id="rId6"/>
    <p:sldId id="319" r:id="rId7"/>
    <p:sldId id="320" r:id="rId8"/>
    <p:sldId id="321" r:id="rId9"/>
    <p:sldId id="288" r:id="rId10"/>
    <p:sldId id="289" r:id="rId11"/>
    <p:sldId id="290" r:id="rId12"/>
    <p:sldId id="298" r:id="rId13"/>
    <p:sldId id="323" r:id="rId14"/>
    <p:sldId id="291" r:id="rId15"/>
    <p:sldId id="328" r:id="rId16"/>
    <p:sldId id="292" r:id="rId17"/>
    <p:sldId id="324" r:id="rId18"/>
    <p:sldId id="325" r:id="rId19"/>
    <p:sldId id="327" r:id="rId20"/>
    <p:sldId id="331" r:id="rId21"/>
    <p:sldId id="326" r:id="rId22"/>
    <p:sldId id="329" r:id="rId23"/>
    <p:sldId id="330" r:id="rId24"/>
    <p:sldId id="258"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C55"/>
    <a:srgbClr val="669A91"/>
    <a:srgbClr val="9171A7"/>
    <a:srgbClr val="CCCC00"/>
    <a:srgbClr val="B07750"/>
    <a:srgbClr val="AC545C"/>
    <a:srgbClr val="33CCCC"/>
    <a:srgbClr val="9966FF"/>
    <a:srgbClr val="616875"/>
    <a:srgbClr val="CF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48EBD-8CAF-379D-670B-4AC38D5945C1}" v="47" dt="2022-07-14T14:35:21.016"/>
    <p1510:client id="{79790E88-43B1-22C3-881E-63056C34DB09}" v="52" dt="2022-05-25T22:32:32.523"/>
    <p1510:client id="{86D5A9FF-BC69-DA1A-6B62-04F79EE030C1}" v="1" dt="2022-05-13T19:39:50.002"/>
    <p1510:client id="{E26391D7-B07C-1A97-FE9A-9C08A0771C2D}" v="4" dt="2022-05-16T18:37:10.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3" autoAdjust="0"/>
    <p:restoredTop sz="87941" autoAdjust="0"/>
  </p:normalViewPr>
  <p:slideViewPr>
    <p:cSldViewPr snapToGrid="0">
      <p:cViewPr varScale="1">
        <p:scale>
          <a:sx n="63" d="100"/>
          <a:sy n="63" d="100"/>
        </p:scale>
        <p:origin x="1446" y="72"/>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8900"/>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Highe" userId="S::joseph.highe@revature.com::955b9bf1-2fc3-425c-bb80-056211376f04" providerId="AD" clId="Web-{86D5A9FF-BC69-DA1A-6B62-04F79EE030C1}"/>
    <pc:docChg chg="addSld">
      <pc:chgData name="Joseph Highe" userId="S::joseph.highe@revature.com::955b9bf1-2fc3-425c-bb80-056211376f04" providerId="AD" clId="Web-{86D5A9FF-BC69-DA1A-6B62-04F79EE030C1}" dt="2022-05-13T19:39:50.002" v="0"/>
      <pc:docMkLst>
        <pc:docMk/>
      </pc:docMkLst>
      <pc:sldChg chg="add">
        <pc:chgData name="Joseph Highe" userId="S::joseph.highe@revature.com::955b9bf1-2fc3-425c-bb80-056211376f04" providerId="AD" clId="Web-{86D5A9FF-BC69-DA1A-6B62-04F79EE030C1}" dt="2022-05-13T19:39:50.002" v="0"/>
        <pc:sldMkLst>
          <pc:docMk/>
          <pc:sldMk cId="1927945893" sldId="330"/>
        </pc:sldMkLst>
      </pc:sldChg>
    </pc:docChg>
  </pc:docChgLst>
  <pc:docChgLst>
    <pc:chgData name="Joseph Highe" userId="S::joseph.highe@revature.com::955b9bf1-2fc3-425c-bb80-056211376f04" providerId="AD" clId="Web-{79790E88-43B1-22C3-881E-63056C34DB09}"/>
    <pc:docChg chg="addSld modSld sldOrd">
      <pc:chgData name="Joseph Highe" userId="S::joseph.highe@revature.com::955b9bf1-2fc3-425c-bb80-056211376f04" providerId="AD" clId="Web-{79790E88-43B1-22C3-881E-63056C34DB09}" dt="2022-05-25T22:32:32.523" v="50"/>
      <pc:docMkLst>
        <pc:docMk/>
      </pc:docMkLst>
      <pc:sldChg chg="modSp">
        <pc:chgData name="Joseph Highe" userId="S::joseph.highe@revature.com::955b9bf1-2fc3-425c-bb80-056211376f04" providerId="AD" clId="Web-{79790E88-43B1-22C3-881E-63056C34DB09}" dt="2022-05-25T22:23:30.306" v="7" actId="1076"/>
        <pc:sldMkLst>
          <pc:docMk/>
          <pc:sldMk cId="1358195433" sldId="325"/>
        </pc:sldMkLst>
        <pc:spChg chg="mod">
          <ac:chgData name="Joseph Highe" userId="S::joseph.highe@revature.com::955b9bf1-2fc3-425c-bb80-056211376f04" providerId="AD" clId="Web-{79790E88-43B1-22C3-881E-63056C34DB09}" dt="2022-05-25T22:22:59.977" v="5" actId="20577"/>
          <ac:spMkLst>
            <pc:docMk/>
            <pc:sldMk cId="1358195433" sldId="325"/>
            <ac:spMk id="5" creationId="{F3B8A366-9A9B-6524-C0C8-F9DA1D6BB376}"/>
          </ac:spMkLst>
        </pc:spChg>
        <pc:spChg chg="mod">
          <ac:chgData name="Joseph Highe" userId="S::joseph.highe@revature.com::955b9bf1-2fc3-425c-bb80-056211376f04" providerId="AD" clId="Web-{79790E88-43B1-22C3-881E-63056C34DB09}" dt="2022-05-25T22:23:30.306" v="7" actId="1076"/>
          <ac:spMkLst>
            <pc:docMk/>
            <pc:sldMk cId="1358195433" sldId="325"/>
            <ac:spMk id="11" creationId="{EF02112F-D553-835D-2BE3-DF2223086C3B}"/>
          </ac:spMkLst>
        </pc:spChg>
      </pc:sldChg>
      <pc:sldChg chg="ord">
        <pc:chgData name="Joseph Highe" userId="S::joseph.highe@revature.com::955b9bf1-2fc3-425c-bb80-056211376f04" providerId="AD" clId="Web-{79790E88-43B1-22C3-881E-63056C34DB09}" dt="2022-05-25T22:32:32.523" v="50"/>
        <pc:sldMkLst>
          <pc:docMk/>
          <pc:sldMk cId="1192224700" sldId="326"/>
        </pc:sldMkLst>
      </pc:sldChg>
      <pc:sldChg chg="modSp">
        <pc:chgData name="Joseph Highe" userId="S::joseph.highe@revature.com::955b9bf1-2fc3-425c-bb80-056211376f04" providerId="AD" clId="Web-{79790E88-43B1-22C3-881E-63056C34DB09}" dt="2022-05-25T22:29:13.190" v="9" actId="1076"/>
        <pc:sldMkLst>
          <pc:docMk/>
          <pc:sldMk cId="3948741148" sldId="329"/>
        </pc:sldMkLst>
        <pc:spChg chg="mod">
          <ac:chgData name="Joseph Highe" userId="S::joseph.highe@revature.com::955b9bf1-2fc3-425c-bb80-056211376f04" providerId="AD" clId="Web-{79790E88-43B1-22C3-881E-63056C34DB09}" dt="2022-05-25T22:29:13.190" v="9" actId="1076"/>
          <ac:spMkLst>
            <pc:docMk/>
            <pc:sldMk cId="3948741148" sldId="329"/>
            <ac:spMk id="8" creationId="{D05862E3-1C2D-42AF-C466-696C671FCB55}"/>
          </ac:spMkLst>
        </pc:spChg>
      </pc:sldChg>
      <pc:sldChg chg="modSp add replId">
        <pc:chgData name="Joseph Highe" userId="S::joseph.highe@revature.com::955b9bf1-2fc3-425c-bb80-056211376f04" providerId="AD" clId="Web-{79790E88-43B1-22C3-881E-63056C34DB09}" dt="2022-05-25T22:32:23.851" v="49" actId="14100"/>
        <pc:sldMkLst>
          <pc:docMk/>
          <pc:sldMk cId="3766535782" sldId="331"/>
        </pc:sldMkLst>
        <pc:spChg chg="mod">
          <ac:chgData name="Joseph Highe" userId="S::joseph.highe@revature.com::955b9bf1-2fc3-425c-bb80-056211376f04" providerId="AD" clId="Web-{79790E88-43B1-22C3-881E-63056C34DB09}" dt="2022-05-25T22:32:23.851" v="49" actId="14100"/>
          <ac:spMkLst>
            <pc:docMk/>
            <pc:sldMk cId="3766535782" sldId="331"/>
            <ac:spMk id="5" creationId="{F3B8A366-9A9B-6524-C0C8-F9DA1D6BB376}"/>
          </ac:spMkLst>
        </pc:spChg>
        <pc:spChg chg="mod">
          <ac:chgData name="Joseph Highe" userId="S::joseph.highe@revature.com::955b9bf1-2fc3-425c-bb80-056211376f04" providerId="AD" clId="Web-{79790E88-43B1-22C3-881E-63056C34DB09}" dt="2022-05-25T22:32:10.679" v="47" actId="20577"/>
          <ac:spMkLst>
            <pc:docMk/>
            <pc:sldMk cId="3766535782" sldId="331"/>
            <ac:spMk id="7" creationId="{D0E6E775-8073-56C7-5423-317A636E3297}"/>
          </ac:spMkLst>
        </pc:spChg>
        <pc:spChg chg="mod">
          <ac:chgData name="Joseph Highe" userId="S::joseph.highe@revature.com::955b9bf1-2fc3-425c-bb80-056211376f04" providerId="AD" clId="Web-{79790E88-43B1-22C3-881E-63056C34DB09}" dt="2022-05-25T22:32:17.554" v="48" actId="1076"/>
          <ac:spMkLst>
            <pc:docMk/>
            <pc:sldMk cId="3766535782" sldId="331"/>
            <ac:spMk id="8" creationId="{4E495947-14EC-F402-745A-CD0829B48FB9}"/>
          </ac:spMkLst>
        </pc:spChg>
      </pc:sldChg>
    </pc:docChg>
  </pc:docChgLst>
  <pc:docChgLst>
    <pc:chgData name="Cynthia Enciso" userId="S::cynthia.enciso@revature.com::7915927f-c5cf-4e1f-876d-e79882ad52fa" providerId="AD" clId="Web-{31648EBD-8CAF-379D-670B-4AC38D5945C1}"/>
    <pc:docChg chg="modSld">
      <pc:chgData name="Cynthia Enciso" userId="S::cynthia.enciso@revature.com::7915927f-c5cf-4e1f-876d-e79882ad52fa" providerId="AD" clId="Web-{31648EBD-8CAF-379D-670B-4AC38D5945C1}" dt="2022-07-14T14:35:20.688" v="23" actId="20577"/>
      <pc:docMkLst>
        <pc:docMk/>
      </pc:docMkLst>
      <pc:sldChg chg="modSp">
        <pc:chgData name="Cynthia Enciso" userId="S::cynthia.enciso@revature.com::7915927f-c5cf-4e1f-876d-e79882ad52fa" providerId="AD" clId="Web-{31648EBD-8CAF-379D-670B-4AC38D5945C1}" dt="2022-07-14T14:35:20.688" v="23" actId="20577"/>
        <pc:sldMkLst>
          <pc:docMk/>
          <pc:sldMk cId="2498272680" sldId="298"/>
        </pc:sldMkLst>
        <pc:spChg chg="mod">
          <ac:chgData name="Cynthia Enciso" userId="S::cynthia.enciso@revature.com::7915927f-c5cf-4e1f-876d-e79882ad52fa" providerId="AD" clId="Web-{31648EBD-8CAF-379D-670B-4AC38D5945C1}" dt="2022-07-14T14:35:20.688" v="23" actId="20577"/>
          <ac:spMkLst>
            <pc:docMk/>
            <pc:sldMk cId="2498272680" sldId="298"/>
            <ac:spMk id="6" creationId="{A9D751A7-AB18-4CB9-B0AC-F80EC250964B}"/>
          </ac:spMkLst>
        </pc:spChg>
      </pc:sldChg>
    </pc:docChg>
  </pc:docChgLst>
  <pc:docChgLst>
    <pc:chgData name="Cynthia Enciso" userId="S::cynthia.enciso@revature.com::7915927f-c5cf-4e1f-876d-e79882ad52fa" providerId="AD" clId="Web-{E26391D7-B07C-1A97-FE9A-9C08A0771C2D}"/>
    <pc:docChg chg="modSld">
      <pc:chgData name="Cynthia Enciso" userId="S::cynthia.enciso@revature.com::7915927f-c5cf-4e1f-876d-e79882ad52fa" providerId="AD" clId="Web-{E26391D7-B07C-1A97-FE9A-9C08A0771C2D}" dt="2022-05-16T18:37:09.552" v="0" actId="20577"/>
      <pc:docMkLst>
        <pc:docMk/>
      </pc:docMkLst>
      <pc:sldChg chg="modSp">
        <pc:chgData name="Cynthia Enciso" userId="S::cynthia.enciso@revature.com::7915927f-c5cf-4e1f-876d-e79882ad52fa" providerId="AD" clId="Web-{E26391D7-B07C-1A97-FE9A-9C08A0771C2D}" dt="2022-05-16T18:37:09.552" v="0" actId="20577"/>
        <pc:sldMkLst>
          <pc:docMk/>
          <pc:sldMk cId="63014703" sldId="291"/>
        </pc:sldMkLst>
        <pc:spChg chg="mod">
          <ac:chgData name="Cynthia Enciso" userId="S::cynthia.enciso@revature.com::7915927f-c5cf-4e1f-876d-e79882ad52fa" providerId="AD" clId="Web-{E26391D7-B07C-1A97-FE9A-9C08A0771C2D}" dt="2022-05-16T18:37:09.552" v="0" actId="20577"/>
          <ac:spMkLst>
            <pc:docMk/>
            <pc:sldMk cId="63014703" sldId="291"/>
            <ac:spMk id="8" creationId="{59100079-5296-4F58-94A5-DE70FE88D7C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7/14/2022</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7/14/2022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not discussed Strings yet, the goal is to use logical reasoning to determine how the code is changed.</a:t>
            </a:r>
          </a:p>
        </p:txBody>
      </p:sp>
      <p:sp>
        <p:nvSpPr>
          <p:cNvPr id="4" name="Slide Number Placeholder 3"/>
          <p:cNvSpPr>
            <a:spLocks noGrp="1"/>
          </p:cNvSpPr>
          <p:nvPr>
            <p:ph type="sldNum" sz="quarter" idx="5"/>
          </p:nvPr>
        </p:nvSpPr>
        <p:spPr/>
        <p:txBody>
          <a:bodyPr/>
          <a:lstStyle/>
          <a:p>
            <a:fld id="{043CB7BC-4AFB-4847-AC93-5F4E37C870A2}" type="slidenum">
              <a:rPr lang="en-US" smtClean="0"/>
              <a:t>14</a:t>
            </a:fld>
            <a:endParaRPr lang="en-US" dirty="0"/>
          </a:p>
        </p:txBody>
      </p:sp>
    </p:spTree>
    <p:extLst>
      <p:ext uri="{BB962C8B-B14F-4D97-AF65-F5344CB8AC3E}">
        <p14:creationId xmlns:p14="http://schemas.microsoft.com/office/powerpoint/2010/main" val="122071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bit of a trick question to highlight the importance of reading code line by line.</a:t>
            </a:r>
          </a:p>
        </p:txBody>
      </p:sp>
      <p:sp>
        <p:nvSpPr>
          <p:cNvPr id="4" name="Slide Number Placeholder 3"/>
          <p:cNvSpPr>
            <a:spLocks noGrp="1"/>
          </p:cNvSpPr>
          <p:nvPr>
            <p:ph type="sldNum" sz="quarter" idx="5"/>
          </p:nvPr>
        </p:nvSpPr>
        <p:spPr/>
        <p:txBody>
          <a:bodyPr/>
          <a:lstStyle/>
          <a:p>
            <a:fld id="{043CB7BC-4AFB-4847-AC93-5F4E37C870A2}" type="slidenum">
              <a:rPr lang="en-US" smtClean="0"/>
              <a:t>15</a:t>
            </a:fld>
            <a:endParaRPr lang="en-US" dirty="0"/>
          </a:p>
        </p:txBody>
      </p:sp>
    </p:spTree>
    <p:extLst>
      <p:ext uri="{BB962C8B-B14F-4D97-AF65-F5344CB8AC3E}">
        <p14:creationId xmlns:p14="http://schemas.microsoft.com/office/powerpoint/2010/main" val="215401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case is a factor of 10 to make the match easy. The idea is to recognize that the variable ‘print’ is reset at the top of the loop. And that there are not ‘break’ statements, meaning this loop always uses fall-through logic</a:t>
            </a:r>
          </a:p>
        </p:txBody>
      </p:sp>
      <p:sp>
        <p:nvSpPr>
          <p:cNvPr id="4" name="Slide Number Placeholder 3"/>
          <p:cNvSpPr>
            <a:spLocks noGrp="1"/>
          </p:cNvSpPr>
          <p:nvPr>
            <p:ph type="sldNum" sz="quarter" idx="5"/>
          </p:nvPr>
        </p:nvSpPr>
        <p:spPr/>
        <p:txBody>
          <a:bodyPr/>
          <a:lstStyle/>
          <a:p>
            <a:fld id="{043CB7BC-4AFB-4847-AC93-5F4E37C870A2}" type="slidenum">
              <a:rPr lang="en-US" smtClean="0"/>
              <a:t>16</a:t>
            </a:fld>
            <a:endParaRPr lang="en-US" dirty="0"/>
          </a:p>
        </p:txBody>
      </p:sp>
    </p:spTree>
    <p:extLst>
      <p:ext uri="{BB962C8B-B14F-4D97-AF65-F5344CB8AC3E}">
        <p14:creationId xmlns:p14="http://schemas.microsoft.com/office/powerpoint/2010/main" val="142775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case is a factor of 10 to make the match easy. The idea is to recognize that the variable ‘print’ is reset at the top of the loop. And that there are not ‘break’ statements, meaning this loop always uses fall-through logic</a:t>
            </a:r>
          </a:p>
        </p:txBody>
      </p:sp>
      <p:sp>
        <p:nvSpPr>
          <p:cNvPr id="4" name="Slide Number Placeholder 3"/>
          <p:cNvSpPr>
            <a:spLocks noGrp="1"/>
          </p:cNvSpPr>
          <p:nvPr>
            <p:ph type="sldNum" sz="quarter" idx="5"/>
          </p:nvPr>
        </p:nvSpPr>
        <p:spPr/>
        <p:txBody>
          <a:bodyPr/>
          <a:lstStyle/>
          <a:p>
            <a:fld id="{043CB7BC-4AFB-4847-AC93-5F4E37C870A2}" type="slidenum">
              <a:rPr lang="en-US" smtClean="0"/>
              <a:t>17</a:t>
            </a:fld>
            <a:endParaRPr lang="en-US" dirty="0"/>
          </a:p>
        </p:txBody>
      </p:sp>
    </p:spTree>
    <p:extLst>
      <p:ext uri="{BB962C8B-B14F-4D97-AF65-F5344CB8AC3E}">
        <p14:creationId xmlns:p14="http://schemas.microsoft.com/office/powerpoint/2010/main" val="295583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a very difficult example, but it does for students to carefully evaluate how loops interact with one another while nested. Since one loop adjusts a number, while another adjusts a character, this should more clearly distinguish the process of events</a:t>
            </a:r>
          </a:p>
        </p:txBody>
      </p:sp>
      <p:sp>
        <p:nvSpPr>
          <p:cNvPr id="4" name="Slide Number Placeholder 3"/>
          <p:cNvSpPr>
            <a:spLocks noGrp="1"/>
          </p:cNvSpPr>
          <p:nvPr>
            <p:ph type="sldNum" sz="quarter" idx="5"/>
          </p:nvPr>
        </p:nvSpPr>
        <p:spPr/>
        <p:txBody>
          <a:bodyPr/>
          <a:lstStyle/>
          <a:p>
            <a:fld id="{043CB7BC-4AFB-4847-AC93-5F4E37C870A2}" type="slidenum">
              <a:rPr lang="en-US" smtClean="0"/>
              <a:t>18</a:t>
            </a:fld>
            <a:endParaRPr lang="en-US" dirty="0"/>
          </a:p>
        </p:txBody>
      </p:sp>
    </p:spTree>
    <p:extLst>
      <p:ext uri="{BB962C8B-B14F-4D97-AF65-F5344CB8AC3E}">
        <p14:creationId xmlns:p14="http://schemas.microsoft.com/office/powerpoint/2010/main" val="409670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Tree>
    <p:extLst>
      <p:ext uri="{BB962C8B-B14F-4D97-AF65-F5344CB8AC3E}">
        <p14:creationId xmlns:p14="http://schemas.microsoft.com/office/powerpoint/2010/main" val="239379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62FB68-8DF4-4664-931B-65D0112E7068}"/>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6" name="Content Placeholder 5">
            <a:extLst>
              <a:ext uri="{FF2B5EF4-FFF2-40B4-BE49-F238E27FC236}">
                <a16:creationId xmlns:a16="http://schemas.microsoft.com/office/drawing/2014/main" id="{B5DA157A-998D-45F7-87E6-3C679C81DDFF}"/>
              </a:ext>
            </a:extLst>
          </p:cNvPr>
          <p:cNvSpPr>
            <a:spLocks noGrp="1"/>
          </p:cNvSpPr>
          <p:nvPr>
            <p:ph sz="quarter" idx="13"/>
          </p:nvPr>
        </p:nvSpPr>
        <p:spPr>
          <a:xfrm>
            <a:off x="158750" y="2661339"/>
            <a:ext cx="8826500" cy="1262271"/>
          </a:xfrm>
        </p:spPr>
        <p:txBody>
          <a:bodyPr>
            <a:normAutofit/>
          </a:bodyPr>
          <a:lstStyle/>
          <a:p>
            <a:pPr algn="ctr"/>
            <a:r>
              <a:rPr lang="en-US" sz="4800" dirty="0"/>
              <a:t>Loops</a:t>
            </a:r>
          </a:p>
        </p:txBody>
      </p:sp>
    </p:spTree>
    <p:extLst>
      <p:ext uri="{BB962C8B-B14F-4D97-AF65-F5344CB8AC3E}">
        <p14:creationId xmlns:p14="http://schemas.microsoft.com/office/powerpoint/2010/main" val="30365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261564" cy="5167832"/>
          </a:xfrm>
        </p:spPr>
        <p:txBody>
          <a:bodyPr>
            <a:normAutofit fontScale="92500" lnSpcReduction="10000"/>
          </a:bodyPr>
          <a:lstStyle/>
          <a:p>
            <a:r>
              <a:rPr lang="en-US" b="1"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endParaRPr lang="en-US" dirty="0"/>
          </a:p>
          <a:p>
            <a:r>
              <a:rPr lang="en-US" b="1"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0AF15B5E-7711-48AD-B12E-ED4D7D812220}"/>
              </a:ext>
            </a:extLst>
          </p:cNvPr>
          <p:cNvSpPr txBox="1"/>
          <p:nvPr/>
        </p:nvSpPr>
        <p:spPr>
          <a:xfrm>
            <a:off x="5273680" y="1905829"/>
            <a:ext cx="4572000" cy="1200329"/>
          </a:xfrm>
          <a:prstGeom prst="rect">
            <a:avLst/>
          </a:prstGeom>
          <a:noFill/>
        </p:spPr>
        <p:txBody>
          <a:bodyPr wrap="square">
            <a:spAutoFit/>
          </a:bodyPr>
          <a:lstStyle/>
          <a:p>
            <a:pPr marL="0" indent="0">
              <a:buNone/>
            </a:pPr>
            <a:r>
              <a:rPr lang="en-US" sz="2400" b="1" dirty="0">
                <a:latin typeface="Courier New" panose="02070309020205020404" pitchFamily="49" charset="0"/>
                <a:cs typeface="Courier New" panose="02070309020205020404" pitchFamily="49" charset="0"/>
              </a:rPr>
              <a:t>while(</a:t>
            </a:r>
            <a:r>
              <a:rPr lang="en-US" sz="2400" b="1" dirty="0" err="1">
                <a:latin typeface="Courier New" panose="02070309020205020404" pitchFamily="49" charset="0"/>
                <a:cs typeface="Courier New" panose="02070309020205020404" pitchFamily="49" charset="0"/>
              </a:rPr>
              <a:t>cond</a:t>
            </a:r>
            <a:r>
              <a:rPr lang="en-US" sz="2400" b="1" dirty="0">
                <a:latin typeface="Courier New" panose="02070309020205020404" pitchFamily="49" charset="0"/>
                <a:cs typeface="Courier New" panose="02070309020205020404" pitchFamily="49" charset="0"/>
              </a:rPr>
              <a:t>) {</a:t>
            </a:r>
          </a:p>
          <a:p>
            <a:pPr marL="0" indent="0">
              <a:buNone/>
            </a:pPr>
            <a:r>
              <a:rPr lang="en-US" sz="2400" b="1" dirty="0">
                <a:latin typeface="Courier New" panose="02070309020205020404" pitchFamily="49" charset="0"/>
                <a:cs typeface="Courier New" panose="02070309020205020404" pitchFamily="49" charset="0"/>
              </a:rPr>
              <a:t>	// do things</a:t>
            </a:r>
          </a:p>
          <a:p>
            <a:pPr marL="0" indent="0">
              <a:buNone/>
            </a:pPr>
            <a:r>
              <a:rPr lang="en-US" sz="2400" b="1"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59100079-5296-4F58-94A5-DE70FE88D7CB}"/>
              </a:ext>
            </a:extLst>
          </p:cNvPr>
          <p:cNvSpPr txBox="1"/>
          <p:nvPr/>
        </p:nvSpPr>
        <p:spPr>
          <a:xfrm>
            <a:off x="5376524" y="4356188"/>
            <a:ext cx="3767476" cy="1200329"/>
          </a:xfrm>
          <a:prstGeom prst="rect">
            <a:avLst/>
          </a:prstGeom>
          <a:noFill/>
        </p:spPr>
        <p:txBody>
          <a:bodyPr wrap="square" lIns="91440" tIns="45720" rIns="91440" bIns="45720" anchor="t">
            <a:spAutoFit/>
          </a:bodyPr>
          <a:lstStyle/>
          <a:p>
            <a:pPr marL="0" indent="0">
              <a:buNone/>
            </a:pPr>
            <a:r>
              <a:rPr lang="en-US" sz="2400" b="1" dirty="0">
                <a:latin typeface="Courier New" panose="02070309020205020404" pitchFamily="49" charset="0"/>
                <a:cs typeface="Courier New" panose="02070309020205020404" pitchFamily="49" charset="0"/>
              </a:rPr>
              <a:t>do {</a:t>
            </a:r>
          </a:p>
          <a:p>
            <a:pPr marL="0" indent="0">
              <a:buNone/>
            </a:pPr>
            <a:r>
              <a:rPr lang="en-US" sz="2400" b="1" dirty="0">
                <a:latin typeface="Courier New" panose="02070309020205020404" pitchFamily="49" charset="0"/>
                <a:cs typeface="Courier New" panose="02070309020205020404" pitchFamily="49" charset="0"/>
              </a:rPr>
              <a:t>	// do things</a:t>
            </a:r>
          </a:p>
          <a:p>
            <a:pPr marL="0" indent="0">
              <a:buNone/>
            </a:pPr>
            <a:r>
              <a:rPr lang="en-US" sz="2400" b="1" dirty="0">
                <a:latin typeface="Courier New"/>
                <a:cs typeface="Courier New"/>
              </a:rPr>
              <a:t>} while (</a:t>
            </a:r>
            <a:r>
              <a:rPr lang="en-US" sz="2400" b="1" dirty="0" err="1">
                <a:latin typeface="Courier New"/>
                <a:cs typeface="Courier New"/>
              </a:rPr>
              <a:t>cond</a:t>
            </a:r>
            <a:r>
              <a:rPr lang="en-US" sz="2400" b="1" dirty="0">
                <a:latin typeface="Courier New"/>
                <a:cs typeface="Courier New"/>
              </a:rPr>
              <a:t>);</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01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and ‘break’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604418" cy="5167832"/>
          </a:xfrm>
        </p:spPr>
        <p:txBody>
          <a:bodyPr>
            <a:normAutofit/>
          </a:bodyPr>
          <a:lstStyle/>
          <a:p>
            <a:r>
              <a:rPr lang="en-US" dirty="0"/>
              <a:t>The keyword </a:t>
            </a:r>
            <a:r>
              <a:rPr lang="en-US" dirty="0">
                <a:latin typeface="Courier New" panose="02070309020205020404" pitchFamily="49" charset="0"/>
                <a:cs typeface="Courier New" panose="02070309020205020404" pitchFamily="49" charset="0"/>
              </a:rPr>
              <a:t>break</a:t>
            </a:r>
            <a:r>
              <a:rPr lang="en-US" dirty="0"/>
              <a:t> also applies to looping statements causing the loop to halt its execution and return program control following the loop.</a:t>
            </a:r>
          </a:p>
          <a:p>
            <a:endParaRPr lang="en-US" dirty="0"/>
          </a:p>
          <a:p>
            <a:endParaRPr lang="en-US" dirty="0"/>
          </a:p>
          <a:p>
            <a:endParaRPr lang="en-US" dirty="0"/>
          </a:p>
          <a:p>
            <a:endParaRPr lang="en-US" dirty="0"/>
          </a:p>
          <a:p>
            <a:endParaRPr lang="en-US" dirty="0"/>
          </a:p>
          <a:p>
            <a:endParaRPr lang="en-US" dirty="0"/>
          </a:p>
          <a:p>
            <a:r>
              <a:rPr lang="en-US" dirty="0"/>
              <a:t>In this example, the loop prints 0 then stops.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0AF15B5E-7711-48AD-B12E-ED4D7D812220}"/>
              </a:ext>
            </a:extLst>
          </p:cNvPr>
          <p:cNvSpPr txBox="1"/>
          <p:nvPr/>
        </p:nvSpPr>
        <p:spPr>
          <a:xfrm>
            <a:off x="1647128" y="3226572"/>
            <a:ext cx="6070181" cy="2308324"/>
          </a:xfrm>
          <a:prstGeom prst="rect">
            <a:avLst/>
          </a:prstGeom>
          <a:noFill/>
        </p:spPr>
        <p:txBody>
          <a:bodyPr wrap="square">
            <a:spAutoFit/>
          </a:bodyPr>
          <a:lstStyle/>
          <a:p>
            <a:pPr marL="0" indent="0">
              <a:buNone/>
            </a:pPr>
            <a:r>
              <a:rPr lang="en-US" sz="2400" b="1" dirty="0">
                <a:latin typeface="Courier New" panose="02070309020205020404" pitchFamily="49" charset="0"/>
                <a:cs typeface="Courier New" panose="02070309020205020404" pitchFamily="49" charset="0"/>
              </a:rPr>
              <a:t>int x = 0;</a:t>
            </a:r>
          </a:p>
          <a:p>
            <a:pPr marL="0" indent="0">
              <a:buNone/>
            </a:pPr>
            <a:r>
              <a:rPr lang="en-US" sz="2400" b="1" dirty="0">
                <a:latin typeface="Courier New" panose="02070309020205020404" pitchFamily="49" charset="0"/>
                <a:cs typeface="Courier New" panose="02070309020205020404" pitchFamily="49" charset="0"/>
              </a:rPr>
              <a:t>while(x &lt; 10) {</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System.out.println</a:t>
            </a:r>
            <a:r>
              <a:rPr lang="en-US" sz="2400" b="1" dirty="0">
                <a:latin typeface="Courier New" panose="02070309020205020404" pitchFamily="49" charset="0"/>
                <a:cs typeface="Courier New" panose="02070309020205020404" pitchFamily="49" charset="0"/>
              </a:rPr>
              <a:t>(x);</a:t>
            </a:r>
          </a:p>
          <a:p>
            <a:pPr marL="0" indent="0">
              <a:buNone/>
            </a:pPr>
            <a:r>
              <a:rPr lang="en-US" sz="2400" b="1" dirty="0">
                <a:latin typeface="Courier New" panose="02070309020205020404" pitchFamily="49" charset="0"/>
                <a:cs typeface="Courier New" panose="02070309020205020404" pitchFamily="49" charset="0"/>
              </a:rPr>
              <a:t>	x++;</a:t>
            </a:r>
          </a:p>
          <a:p>
            <a:pPr marL="0" indent="0">
              <a:buNone/>
            </a:pPr>
            <a:r>
              <a:rPr lang="en-US" sz="2400" b="1" dirty="0">
                <a:latin typeface="Courier New" panose="02070309020205020404" pitchFamily="49" charset="0"/>
                <a:cs typeface="Courier New" panose="02070309020205020404" pitchFamily="49" charset="0"/>
              </a:rPr>
              <a:t>	break;</a:t>
            </a:r>
          </a:p>
          <a:p>
            <a:pPr marL="0" indent="0">
              <a:buNone/>
            </a:pP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593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138015"/>
          </a:xfrm>
        </p:spPr>
        <p:txBody>
          <a:bodyPr>
            <a:normAutofit fontScale="92500" lnSpcReduction="20000"/>
          </a:bodyPr>
          <a:lstStyle/>
          <a:p>
            <a:r>
              <a:rPr lang="en-US" b="1"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pPr marL="0" indent="0">
              <a:buNone/>
            </a:pPr>
            <a:endParaRPr lang="en-US" dirty="0"/>
          </a:p>
          <a:p>
            <a:r>
              <a:rPr lang="en-US" dirty="0"/>
              <a:t>Standard for loops have 3 components</a:t>
            </a:r>
          </a:p>
          <a:p>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for(</a:t>
            </a:r>
            <a:r>
              <a:rPr lang="en-US" sz="2200" b="1" dirty="0">
                <a:highlight>
                  <a:srgbClr val="00FF00"/>
                </a:highlight>
                <a:latin typeface="Courier New" panose="02070309020205020404" pitchFamily="49" charset="0"/>
                <a:cs typeface="Courier New" panose="02070309020205020404" pitchFamily="49" charset="0"/>
              </a:rPr>
              <a:t>initialization</a:t>
            </a:r>
            <a:r>
              <a:rPr lang="en-US" sz="2200" b="1" dirty="0">
                <a:latin typeface="Courier New" panose="02070309020205020404" pitchFamily="49" charset="0"/>
                <a:cs typeface="Courier New" panose="02070309020205020404" pitchFamily="49" charset="0"/>
              </a:rPr>
              <a:t>; </a:t>
            </a:r>
            <a:r>
              <a:rPr lang="en-US" sz="2200" b="1" dirty="0">
                <a:highlight>
                  <a:srgbClr val="FFFF00"/>
                </a:highlight>
                <a:latin typeface="Courier New" panose="02070309020205020404" pitchFamily="49" charset="0"/>
                <a:cs typeface="Courier New" panose="02070309020205020404" pitchFamily="49" charset="0"/>
              </a:rPr>
              <a:t>condition</a:t>
            </a:r>
            <a:r>
              <a:rPr lang="en-US" sz="2200" b="1" dirty="0">
                <a:latin typeface="Courier New" panose="02070309020205020404" pitchFamily="49" charset="0"/>
                <a:cs typeface="Courier New" panose="02070309020205020404" pitchFamily="49" charset="0"/>
              </a:rPr>
              <a:t>; </a:t>
            </a:r>
            <a:r>
              <a:rPr lang="en-US" sz="2200" b="1" dirty="0">
                <a:highlight>
                  <a:srgbClr val="00FFFF"/>
                </a:highlight>
                <a:latin typeface="Courier New" panose="02070309020205020404" pitchFamily="49" charset="0"/>
                <a:cs typeface="Courier New" panose="02070309020205020404" pitchFamily="49" charset="0"/>
              </a:rPr>
              <a:t>adjustment</a:t>
            </a:r>
            <a:r>
              <a:rPr lang="en-US" sz="2200" b="1" dirty="0">
                <a:latin typeface="Courier New" panose="02070309020205020404" pitchFamily="49" charset="0"/>
                <a:cs typeface="Courier New" panose="02070309020205020404" pitchFamily="49" charset="0"/>
              </a:rPr>
              <a:t>){</a:t>
            </a:r>
          </a:p>
          <a:p>
            <a:pPr marL="400050" lvl="1" indent="0">
              <a:buNone/>
            </a:pPr>
            <a:r>
              <a:rPr lang="en-US" sz="2200" b="1" dirty="0">
                <a:latin typeface="Courier New" panose="02070309020205020404" pitchFamily="49" charset="0"/>
                <a:cs typeface="Courier New" panose="02070309020205020404" pitchFamily="49" charset="0"/>
              </a:rPr>
              <a:t>		// do things</a:t>
            </a:r>
          </a:p>
          <a:p>
            <a:pPr marL="400050" lvl="1" indent="0">
              <a:buNone/>
            </a:pPr>
            <a:r>
              <a:rPr lang="en-US" sz="2200" b="1" dirty="0">
                <a:latin typeface="Courier New" panose="02070309020205020404" pitchFamily="49" charset="0"/>
                <a:cs typeface="Courier New" panose="02070309020205020404" pitchFamily="49" charset="0"/>
              </a:rPr>
              <a:t>	}</a:t>
            </a:r>
          </a:p>
          <a:p>
            <a:pPr marL="400050" lvl="1" indent="0">
              <a:buNone/>
            </a:pPr>
            <a:endParaRPr lang="en-US" sz="2200" dirty="0">
              <a:latin typeface="Courier New" panose="02070309020205020404" pitchFamily="49" charset="0"/>
              <a:cs typeface="Courier New" panose="02070309020205020404" pitchFamily="49" charset="0"/>
            </a:endParaRPr>
          </a:p>
          <a:p>
            <a:r>
              <a:rPr lang="en-US" u="sng" dirty="0">
                <a:highlight>
                  <a:srgbClr val="00FF00"/>
                </a:highlight>
              </a:rPr>
              <a:t>Initialization</a:t>
            </a:r>
            <a:r>
              <a:rPr lang="en-US" dirty="0"/>
              <a:t>: a statement that is executed once at the start of the loop</a:t>
            </a:r>
          </a:p>
          <a:p>
            <a:r>
              <a:rPr lang="en-US" u="sng" dirty="0">
                <a:highlight>
                  <a:srgbClr val="FFFF00"/>
                </a:highlight>
              </a:rPr>
              <a:t>Condition</a:t>
            </a:r>
            <a:r>
              <a:rPr lang="en-US" dirty="0">
                <a:highlight>
                  <a:srgbClr val="FFFF00"/>
                </a:highlight>
              </a:rPr>
              <a:t>: </a:t>
            </a:r>
            <a:r>
              <a:rPr lang="en-US" dirty="0"/>
              <a:t>A check performed at the start of each iteration to determine if the loop should continue</a:t>
            </a:r>
          </a:p>
          <a:p>
            <a:r>
              <a:rPr lang="en-US" u="sng" dirty="0">
                <a:highlight>
                  <a:srgbClr val="00FFFF"/>
                </a:highlight>
              </a:rPr>
              <a:t>Adjustment</a:t>
            </a:r>
            <a:r>
              <a:rPr lang="en-US" dirty="0">
                <a:highlight>
                  <a:srgbClr val="00FFFF"/>
                </a:highlight>
              </a:rPr>
              <a:t>: </a:t>
            </a:r>
            <a:r>
              <a:rPr lang="en-US" dirty="0"/>
              <a:t>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Reading Execution Flow</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F3B8A366-9A9B-6524-C0C8-F9DA1D6BB376}"/>
              </a:ext>
            </a:extLst>
          </p:cNvPr>
          <p:cNvSpPr txBox="1">
            <a:spLocks/>
          </p:cNvSpPr>
          <p:nvPr/>
        </p:nvSpPr>
        <p:spPr>
          <a:xfrm>
            <a:off x="380010" y="1408259"/>
            <a:ext cx="8383980" cy="5138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As a developer, it is crucial to understand how to read the execution flow of a program. Our training examples are simple, but real-life won’t be so straightforward!</a:t>
            </a:r>
          </a:p>
          <a:p>
            <a:pPr marL="0" indent="0">
              <a:buNone/>
            </a:pPr>
            <a:endParaRPr lang="en-US" dirty="0"/>
          </a:p>
          <a:p>
            <a:pPr marL="0" indent="0">
              <a:buNone/>
            </a:pPr>
            <a:r>
              <a:rPr lang="en-US" dirty="0"/>
              <a:t>Tips:</a:t>
            </a:r>
          </a:p>
          <a:p>
            <a:r>
              <a:rPr lang="en-US" dirty="0"/>
              <a:t>Walk through the logic, one line at a time.</a:t>
            </a:r>
          </a:p>
          <a:p>
            <a:r>
              <a:rPr lang="en-US" dirty="0"/>
              <a:t>Remember that variables only change when you tell them to. Keep track of a variable’s value at each line (write the values down on paper if you have to).</a:t>
            </a:r>
          </a:p>
        </p:txBody>
      </p:sp>
    </p:spTree>
    <p:extLst>
      <p:ext uri="{BB962C8B-B14F-4D97-AF65-F5344CB8AC3E}">
        <p14:creationId xmlns:p14="http://schemas.microsoft.com/office/powerpoint/2010/main" val="74572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F3B8A366-9A9B-6524-C0C8-F9DA1D6BB376}"/>
              </a:ext>
            </a:extLst>
          </p:cNvPr>
          <p:cNvSpPr txBox="1">
            <a:spLocks/>
          </p:cNvSpPr>
          <p:nvPr/>
        </p:nvSpPr>
        <p:spPr>
          <a:xfrm>
            <a:off x="123143" y="1325217"/>
            <a:ext cx="4753658" cy="553278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400" b="1" dirty="0">
              <a:latin typeface="+mj-lt"/>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String word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“Revature”;</a:t>
            </a:r>
          </a:p>
          <a:p>
            <a:pPr marL="0" indent="0">
              <a:buNone/>
            </a:pPr>
            <a:r>
              <a:rPr lang="en-US" sz="2200" b="1" dirty="0">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x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13;</a:t>
            </a:r>
          </a:p>
          <a:p>
            <a:pPr marL="0" indent="0">
              <a:buNone/>
            </a:pP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word.length</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10) {</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(x </a:t>
            </a:r>
            <a:r>
              <a:rPr lang="en-US" sz="2200" b="1" dirty="0">
                <a:latin typeface="Courier New" panose="02070309020205020404" pitchFamily="49" charset="0"/>
                <a:cs typeface="Courier New" panose="02070309020205020404" pitchFamily="49" charset="0"/>
              </a:rPr>
              <a:t>&gt;</a:t>
            </a:r>
            <a:r>
              <a:rPr lang="en-US" sz="2200" dirty="0">
                <a:latin typeface="Courier New" panose="02070309020205020404" pitchFamily="49" charset="0"/>
                <a:cs typeface="Courier New" panose="02070309020205020404" pitchFamily="49" charset="0"/>
              </a:rPr>
              <a:t> 5) {</a:t>
            </a:r>
          </a:p>
          <a:p>
            <a:pPr marL="0" indent="0">
              <a:buNone/>
            </a:pPr>
            <a:r>
              <a:rPr lang="en-US" sz="2200" dirty="0">
                <a:latin typeface="Courier New" panose="02070309020205020404" pitchFamily="49" charset="0"/>
                <a:cs typeface="Courier New" panose="02070309020205020404" pitchFamily="49" charset="0"/>
              </a:rPr>
              <a:t>	word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“Changed”;</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a:cs typeface="Courier New"/>
              </a:rPr>
              <a:t>} </a:t>
            </a:r>
            <a:r>
              <a:rPr lang="en-US" sz="2200" b="1" dirty="0">
                <a:latin typeface="Courier New"/>
                <a:cs typeface="Courier New"/>
              </a:rPr>
              <a:t>else</a:t>
            </a:r>
            <a:r>
              <a:rPr lang="en-US" sz="2200" dirty="0">
                <a:latin typeface="Courier New"/>
                <a:cs typeface="Courier New"/>
              </a:rPr>
              <a:t> {</a:t>
            </a:r>
          </a:p>
          <a:p>
            <a:pPr marL="0" indent="0">
              <a:buNone/>
            </a:pPr>
            <a:r>
              <a:rPr lang="en-US" sz="2200" dirty="0">
                <a:latin typeface="Courier New" panose="02070309020205020404" pitchFamily="49" charset="0"/>
                <a:cs typeface="Courier New" panose="02070309020205020404" pitchFamily="49" charset="0"/>
              </a:rPr>
              <a:t>   x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99;</a:t>
            </a:r>
          </a:p>
          <a:p>
            <a:pPr marL="0" indent="0">
              <a:buNone/>
            </a:pPr>
            <a:r>
              <a:rPr lang="en-US" sz="2200" dirty="0">
                <a:latin typeface="Courier New" panose="02070309020205020404" pitchFamily="49" charset="0"/>
                <a:cs typeface="Courier New" panose="02070309020205020404" pitchFamily="49" charset="0"/>
              </a:rPr>
              <a:t>}</a:t>
            </a:r>
          </a:p>
          <a:p>
            <a:pPr marL="0" indent="0">
              <a:buNone/>
            </a:pPr>
            <a:endParaRPr lang="en-US" sz="2200" dirty="0">
              <a:latin typeface="Courier New"/>
              <a:cs typeface="Courier New"/>
            </a:endParaRPr>
          </a:p>
          <a:p>
            <a:pPr marL="0" indent="0">
              <a:buNone/>
            </a:pPr>
            <a:r>
              <a:rPr lang="en-US" sz="2200" dirty="0" err="1">
                <a:latin typeface="Courier New" panose="02070309020205020404" pitchFamily="49" charset="0"/>
                <a:cs typeface="Courier New" panose="02070309020205020404" pitchFamily="49" charset="0"/>
              </a:rPr>
              <a:t>System.</a:t>
            </a:r>
            <a:r>
              <a:rPr lang="en-US" sz="2200" b="1" i="1" dirty="0" err="1">
                <a:latin typeface="Courier New" panose="02070309020205020404" pitchFamily="49" charset="0"/>
                <a:cs typeface="Courier New" panose="02070309020205020404" pitchFamily="49" charset="0"/>
              </a:rPr>
              <a:t>out</a:t>
            </a:r>
            <a:r>
              <a:rPr lang="en-US" sz="2200" dirty="0" err="1">
                <a:latin typeface="Courier New" panose="02070309020205020404" pitchFamily="49" charset="0"/>
                <a:cs typeface="Courier New" panose="02070309020205020404" pitchFamily="49" charset="0"/>
              </a:rPr>
              <a:t>.println</a:t>
            </a:r>
            <a:r>
              <a:rPr lang="en-US" sz="2200" dirty="0">
                <a:latin typeface="Courier New" panose="02070309020205020404" pitchFamily="49" charset="0"/>
                <a:cs typeface="Courier New" panose="02070309020205020404" pitchFamily="49" charset="0"/>
              </a:rPr>
              <a:t>(word);</a:t>
            </a:r>
          </a:p>
          <a:p>
            <a:pPr marL="0" indent="0">
              <a:buNone/>
            </a:pPr>
            <a:r>
              <a:rPr lang="en-US" sz="2200" dirty="0" err="1">
                <a:latin typeface="Courier New" panose="02070309020205020404" pitchFamily="49" charset="0"/>
                <a:cs typeface="Courier New" panose="02070309020205020404" pitchFamily="49" charset="0"/>
              </a:rPr>
              <a:t>System.</a:t>
            </a:r>
            <a:r>
              <a:rPr lang="en-US" sz="2200" b="1" i="1" dirty="0" err="1">
                <a:latin typeface="Courier New" panose="02070309020205020404" pitchFamily="49" charset="0"/>
                <a:cs typeface="Courier New" panose="02070309020205020404" pitchFamily="49" charset="0"/>
              </a:rPr>
              <a:t>out</a:t>
            </a:r>
            <a:r>
              <a:rPr lang="en-US" sz="2200" dirty="0" err="1">
                <a:latin typeface="Courier New" panose="02070309020205020404" pitchFamily="49" charset="0"/>
                <a:cs typeface="Courier New" panose="02070309020205020404" pitchFamily="49" charset="0"/>
              </a:rPr>
              <a:t>.println</a:t>
            </a:r>
            <a:r>
              <a:rPr lang="en-US" sz="2200" dirty="0">
                <a:latin typeface="Courier New" panose="02070309020205020404" pitchFamily="49" charset="0"/>
                <a:cs typeface="Courier New" panose="02070309020205020404" pitchFamily="49" charset="0"/>
              </a:rPr>
              <a:t>(x);</a:t>
            </a:r>
          </a:p>
        </p:txBody>
      </p:sp>
      <p:sp>
        <p:nvSpPr>
          <p:cNvPr id="9" name="Rectangle 8">
            <a:extLst>
              <a:ext uri="{FF2B5EF4-FFF2-40B4-BE49-F238E27FC236}">
                <a16:creationId xmlns:a16="http://schemas.microsoft.com/office/drawing/2014/main" id="{B89D9661-7335-A948-69D5-CD749419A8BB}"/>
              </a:ext>
            </a:extLst>
          </p:cNvPr>
          <p:cNvSpPr/>
          <p:nvPr/>
        </p:nvSpPr>
        <p:spPr>
          <a:xfrm>
            <a:off x="5340626" y="1988039"/>
            <a:ext cx="3521206" cy="39784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284E8099-0A82-B811-DB7D-1FF92ADE2573}"/>
              </a:ext>
            </a:extLst>
          </p:cNvPr>
          <p:cNvSpPr txBox="1">
            <a:spLocks/>
          </p:cNvSpPr>
          <p:nvPr/>
        </p:nvSpPr>
        <p:spPr>
          <a:xfrm>
            <a:off x="5512903" y="2226365"/>
            <a:ext cx="3180523" cy="3551584"/>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dirty="0">
                <a:latin typeface="+mj-lt"/>
                <a:cs typeface="Courier New" panose="02070309020205020404" pitchFamily="49" charset="0"/>
              </a:rPr>
              <a:t>Revature</a:t>
            </a:r>
          </a:p>
          <a:p>
            <a:pPr marL="0" indent="0">
              <a:buNone/>
            </a:pPr>
            <a:r>
              <a:rPr lang="en-US" sz="2200" dirty="0">
                <a:latin typeface="+mj-lt"/>
                <a:cs typeface="Courier New" panose="02070309020205020404" pitchFamily="49" charset="0"/>
              </a:rPr>
              <a:t>99</a:t>
            </a:r>
            <a:endParaRPr lang="en-US" sz="22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F02112F-D553-835D-2BE3-DF2223086C3B}"/>
              </a:ext>
            </a:extLst>
          </p:cNvPr>
          <p:cNvSpPr/>
          <p:nvPr/>
        </p:nvSpPr>
        <p:spPr>
          <a:xfrm>
            <a:off x="5493026" y="2140440"/>
            <a:ext cx="3180523" cy="36375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46136FC9-59C1-64EE-CFC5-691E22E5EA1E}"/>
              </a:ext>
            </a:extLst>
          </p:cNvPr>
          <p:cNvSpPr>
            <a:spLocks noGrp="1"/>
          </p:cNvSpPr>
          <p:nvPr>
            <p:ph type="title"/>
          </p:nvPr>
        </p:nvSpPr>
        <p:spPr>
          <a:xfrm>
            <a:off x="380010" y="-4950"/>
            <a:ext cx="6222671" cy="1224150"/>
          </a:xfrm>
        </p:spPr>
        <p:txBody>
          <a:bodyPr/>
          <a:lstStyle/>
          <a:p>
            <a:pPr marL="0" indent="0">
              <a:buNone/>
            </a:pPr>
            <a:r>
              <a:rPr lang="en-US" dirty="0">
                <a:latin typeface="+mj-lt"/>
                <a:cs typeface="Courier New" panose="02070309020205020404" pitchFamily="49" charset="0"/>
              </a:rPr>
              <a:t>What will the following code output?:</a:t>
            </a:r>
          </a:p>
        </p:txBody>
      </p:sp>
    </p:spTree>
    <p:extLst>
      <p:ext uri="{BB962C8B-B14F-4D97-AF65-F5344CB8AC3E}">
        <p14:creationId xmlns:p14="http://schemas.microsoft.com/office/powerpoint/2010/main" val="135819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F3B8A366-9A9B-6524-C0C8-F9DA1D6BB376}"/>
              </a:ext>
            </a:extLst>
          </p:cNvPr>
          <p:cNvSpPr txBox="1">
            <a:spLocks/>
          </p:cNvSpPr>
          <p:nvPr/>
        </p:nvSpPr>
        <p:spPr>
          <a:xfrm>
            <a:off x="123143" y="1408259"/>
            <a:ext cx="4753658" cy="5138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400" b="1" dirty="0">
              <a:latin typeface="+mj-lt"/>
              <a:cs typeface="Courier New" panose="02070309020205020404" pitchFamily="49" charset="0"/>
            </a:endParaRPr>
          </a:p>
          <a:p>
            <a:pPr marL="0" indent="0">
              <a:buNone/>
            </a:pPr>
            <a:endParaRPr lang="en-US" sz="1400" b="1" dirty="0">
              <a:latin typeface="+mj-lt"/>
              <a:cs typeface="Courier New" panose="02070309020205020404" pitchFamily="49" charset="0"/>
            </a:endParaRPr>
          </a:p>
          <a:p>
            <a:pPr marL="0" indent="0">
              <a:buNone/>
            </a:pPr>
            <a:r>
              <a:rPr lang="en-US" sz="2200" b="1" dirty="0">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x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0;</a:t>
            </a:r>
          </a:p>
          <a:p>
            <a:pPr marL="0" indent="0">
              <a:buNone/>
            </a:pPr>
            <a:r>
              <a:rPr lang="en-US" sz="2200" b="1" dirty="0">
                <a:latin typeface="Courier New" panose="02070309020205020404" pitchFamily="49" charset="0"/>
                <a:cs typeface="Courier New" panose="02070309020205020404" pitchFamily="49" charset="0"/>
              </a:rPr>
              <a:t>while</a:t>
            </a:r>
            <a:r>
              <a:rPr lang="en-US" sz="2200" dirty="0">
                <a:latin typeface="Courier New" panose="02070309020205020404" pitchFamily="49" charset="0"/>
                <a:cs typeface="Courier New" panose="02070309020205020404" pitchFamily="49" charset="0"/>
              </a:rPr>
              <a:t>(x </a:t>
            </a:r>
            <a:r>
              <a:rPr lang="en-US" sz="2200" b="1" dirty="0">
                <a:latin typeface="Courier New" panose="02070309020205020404" pitchFamily="49" charset="0"/>
                <a:cs typeface="Courier New" panose="02070309020205020404" pitchFamily="49" charset="0"/>
              </a:rPr>
              <a:t>&lt;</a:t>
            </a:r>
            <a:r>
              <a:rPr lang="en-US" sz="2200" dirty="0">
                <a:latin typeface="Courier New" panose="02070309020205020404" pitchFamily="49" charset="0"/>
                <a:cs typeface="Courier New" panose="02070309020205020404" pitchFamily="49" charset="0"/>
              </a:rPr>
              <a:t> 10){</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a:t>
            </a:r>
            <a:r>
              <a:rPr lang="en-US" sz="2200" b="1" i="1" dirty="0" err="1">
                <a:latin typeface="Courier New" panose="02070309020205020404" pitchFamily="49" charset="0"/>
                <a:cs typeface="Courier New" panose="02070309020205020404" pitchFamily="49" charset="0"/>
              </a:rPr>
              <a:t>out</a:t>
            </a:r>
            <a:r>
              <a:rPr lang="en-US" sz="2200" dirty="0" err="1">
                <a:latin typeface="Courier New" panose="02070309020205020404" pitchFamily="49" charset="0"/>
                <a:cs typeface="Courier New" panose="02070309020205020404" pitchFamily="49" charset="0"/>
              </a:rPr>
              <a:t>.println</a:t>
            </a:r>
            <a:r>
              <a:rPr lang="en-US" sz="2200" dirty="0">
                <a:latin typeface="Courier New" panose="02070309020205020404" pitchFamily="49" charset="0"/>
                <a:cs typeface="Courier New" panose="02070309020205020404" pitchFamily="49" charset="0"/>
              </a:rPr>
              <a:t>(x);</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(x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5) {</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break;</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x</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5BBD781-C41A-FA7D-D988-24DBFCF27F97}"/>
              </a:ext>
            </a:extLst>
          </p:cNvPr>
          <p:cNvSpPr/>
          <p:nvPr/>
        </p:nvSpPr>
        <p:spPr>
          <a:xfrm>
            <a:off x="5340626" y="1988039"/>
            <a:ext cx="3521206" cy="39784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AE4AA81C-6D4D-BBFE-AC9F-54BD120E8DB9}"/>
              </a:ext>
            </a:extLst>
          </p:cNvPr>
          <p:cNvSpPr txBox="1">
            <a:spLocks/>
          </p:cNvSpPr>
          <p:nvPr/>
        </p:nvSpPr>
        <p:spPr>
          <a:xfrm>
            <a:off x="5458303" y="2107096"/>
            <a:ext cx="3235124" cy="3670853"/>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200" b="1" dirty="0">
                <a:latin typeface="+mj-lt"/>
                <a:cs typeface="Courier New" panose="02070309020205020404" pitchFamily="49" charset="0"/>
              </a:rPr>
              <a:t>Infinite Loop!</a:t>
            </a:r>
            <a:endParaRPr lang="en-US" sz="2200" b="1"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E9996C35-7CA1-7D83-BFF0-C98BBA89DDB7}"/>
              </a:ext>
            </a:extLst>
          </p:cNvPr>
          <p:cNvSpPr/>
          <p:nvPr/>
        </p:nvSpPr>
        <p:spPr>
          <a:xfrm>
            <a:off x="5493026" y="2140440"/>
            <a:ext cx="3180523" cy="36375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C57613F0-A8FE-044A-61D2-BCA767AC5596}"/>
              </a:ext>
            </a:extLst>
          </p:cNvPr>
          <p:cNvSpPr>
            <a:spLocks noGrp="1"/>
          </p:cNvSpPr>
          <p:nvPr>
            <p:ph type="title"/>
          </p:nvPr>
        </p:nvSpPr>
        <p:spPr>
          <a:xfrm>
            <a:off x="380010" y="-4950"/>
            <a:ext cx="6222671" cy="1224150"/>
          </a:xfrm>
        </p:spPr>
        <p:txBody>
          <a:bodyPr/>
          <a:lstStyle/>
          <a:p>
            <a:pPr marL="0" indent="0">
              <a:buNone/>
            </a:pPr>
            <a:r>
              <a:rPr lang="en-US" dirty="0">
                <a:latin typeface="+mj-lt"/>
                <a:cs typeface="Courier New" panose="02070309020205020404" pitchFamily="49" charset="0"/>
              </a:rPr>
              <a:t>What will the following code output?:</a:t>
            </a:r>
          </a:p>
        </p:txBody>
      </p:sp>
    </p:spTree>
    <p:extLst>
      <p:ext uri="{BB962C8B-B14F-4D97-AF65-F5344CB8AC3E}">
        <p14:creationId xmlns:p14="http://schemas.microsoft.com/office/powerpoint/2010/main" val="188644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pPr marL="0" indent="0">
              <a:buNone/>
            </a:pPr>
            <a:r>
              <a:rPr lang="en-US" dirty="0">
                <a:latin typeface="+mj-lt"/>
                <a:cs typeface="Courier New" panose="02070309020205020404" pitchFamily="49" charset="0"/>
              </a:rPr>
              <a:t>What will the following code output?:</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F3B8A366-9A9B-6524-C0C8-F9DA1D6BB376}"/>
              </a:ext>
            </a:extLst>
          </p:cNvPr>
          <p:cNvSpPr txBox="1">
            <a:spLocks/>
          </p:cNvSpPr>
          <p:nvPr/>
        </p:nvSpPr>
        <p:spPr>
          <a:xfrm>
            <a:off x="159572" y="1553881"/>
            <a:ext cx="4867248" cy="4846767"/>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400" b="1" dirty="0">
              <a:latin typeface="+mj-lt"/>
              <a:cs typeface="Courier New" panose="02070309020205020404" pitchFamily="49" charset="0"/>
            </a:endParaRPr>
          </a:p>
          <a:p>
            <a:pPr marL="0" indent="0">
              <a:buNone/>
            </a:pPr>
            <a:endParaRPr lang="en-US" sz="1400" b="1" dirty="0">
              <a:latin typeface="+mj-lt"/>
              <a:cs typeface="Courier New" panose="02070309020205020404" pitchFamily="49" charset="0"/>
            </a:endParaRPr>
          </a:p>
          <a:p>
            <a:pPr marL="0" indent="0">
              <a:buNone/>
            </a:pPr>
            <a:r>
              <a:rPr lang="en-US" sz="2000" b="1" dirty="0">
                <a:latin typeface="Courier New"/>
                <a:cs typeface="Courier New"/>
              </a:rPr>
              <a:t>int </a:t>
            </a:r>
            <a:r>
              <a:rPr lang="en-US" sz="2000" dirty="0">
                <a:latin typeface="Courier New"/>
                <a:cs typeface="Courier New"/>
              </a:rPr>
              <a:t>total</a:t>
            </a:r>
            <a:r>
              <a:rPr lang="en-US" sz="2000" b="1" dirty="0">
                <a:latin typeface="Courier New"/>
                <a:cs typeface="Courier New"/>
              </a:rPr>
              <a:t> = </a:t>
            </a:r>
            <a:r>
              <a:rPr lang="en-US" sz="2000" dirty="0">
                <a:latin typeface="Courier New"/>
                <a:cs typeface="Courier New"/>
              </a:rPr>
              <a:t>0</a:t>
            </a:r>
            <a:r>
              <a:rPr lang="en-US" sz="2000" b="1" dirty="0">
                <a:latin typeface="Courier New"/>
                <a:cs typeface="Courier New"/>
              </a:rPr>
              <a:t>;</a:t>
            </a:r>
          </a:p>
          <a:p>
            <a:pPr marL="0" indent="0">
              <a:buNone/>
            </a:pPr>
            <a:r>
              <a:rPr lang="en-US" sz="2000" b="1" dirty="0">
                <a:latin typeface="Courier New"/>
                <a:cs typeface="Courier New"/>
              </a:rPr>
              <a:t>for</a:t>
            </a:r>
            <a:r>
              <a:rPr lang="en-US" sz="2000" dirty="0">
                <a:latin typeface="Courier New"/>
                <a:cs typeface="Courier New"/>
              </a:rPr>
              <a:t> (</a:t>
            </a:r>
            <a:r>
              <a:rPr lang="en-US" sz="2000" b="1" dirty="0">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 </a:t>
            </a:r>
            <a:r>
              <a:rPr lang="en-US" sz="2000" b="1" dirty="0">
                <a:latin typeface="Courier New"/>
                <a:cs typeface="Courier New"/>
              </a:rPr>
              <a:t>=</a:t>
            </a:r>
            <a:r>
              <a:rPr lang="en-US" sz="2000" dirty="0">
                <a:latin typeface="Courier New"/>
                <a:cs typeface="Courier New"/>
              </a:rPr>
              <a:t> 0; </a:t>
            </a:r>
            <a:r>
              <a:rPr lang="en-US" sz="2000" dirty="0" err="1">
                <a:latin typeface="Courier New"/>
                <a:cs typeface="Courier New"/>
              </a:rPr>
              <a:t>i</a:t>
            </a:r>
            <a:r>
              <a:rPr lang="en-US" sz="2000" dirty="0">
                <a:latin typeface="Courier New"/>
                <a:cs typeface="Courier New"/>
              </a:rPr>
              <a:t> </a:t>
            </a:r>
            <a:r>
              <a:rPr lang="en-US" sz="2000" b="1" dirty="0">
                <a:latin typeface="Courier New"/>
                <a:cs typeface="Courier New"/>
              </a:rPr>
              <a:t>&lt;=</a:t>
            </a:r>
            <a:r>
              <a:rPr lang="en-US" sz="2000" dirty="0">
                <a:latin typeface="Courier New"/>
                <a:cs typeface="Courier New"/>
              </a:rPr>
              <a:t> 5; </a:t>
            </a:r>
            <a:r>
              <a:rPr lang="en-US" sz="2000" dirty="0" err="1">
                <a:latin typeface="Courier New"/>
                <a:cs typeface="Courier New"/>
              </a:rPr>
              <a:t>i</a:t>
            </a:r>
            <a:r>
              <a:rPr lang="en-US" sz="2000" b="1" dirty="0">
                <a:latin typeface="Courier New"/>
                <a:cs typeface="Courier New"/>
              </a:rPr>
              <a:t>++</a:t>
            </a:r>
            <a:r>
              <a:rPr lang="en-US" sz="2000" dirty="0">
                <a:latin typeface="Courier New"/>
                <a:cs typeface="Courier New"/>
              </a:rPr>
              <a:t>) {</a:t>
            </a:r>
            <a:endParaRPr lang="en-US" sz="2000"/>
          </a:p>
          <a:p>
            <a:pPr marL="0" indent="0">
              <a:buNone/>
            </a:pPr>
            <a:r>
              <a:rPr lang="en-US" sz="2000" dirty="0">
                <a:latin typeface="Courier New"/>
                <a:cs typeface="Courier New"/>
              </a:rPr>
              <a:t>   total +</a:t>
            </a:r>
            <a:r>
              <a:rPr lang="en-US" sz="2000" b="1" dirty="0">
                <a:latin typeface="Courier New"/>
                <a:cs typeface="Courier New"/>
              </a:rPr>
              <a: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a:t>
            </a:r>
            <a:endParaRPr lang="en-US" sz="2000" dirty="0"/>
          </a:p>
          <a:p>
            <a:pPr marL="0" indent="0">
              <a:buNone/>
            </a:pPr>
            <a:r>
              <a:rPr lang="en-US" sz="2000" dirty="0">
                <a:latin typeface="Courier New"/>
                <a:cs typeface="Courier New"/>
              </a:rPr>
              <a:t>}</a:t>
            </a:r>
          </a:p>
          <a:p>
            <a:pPr marL="0" indent="0">
              <a:buNone/>
            </a:pPr>
            <a:r>
              <a:rPr lang="en-US" sz="2000" dirty="0">
                <a:latin typeface="Courier New"/>
                <a:cs typeface="Courier New"/>
              </a:rPr>
              <a:t>   </a:t>
            </a:r>
            <a:r>
              <a:rPr lang="en-US" sz="2000" dirty="0" err="1">
                <a:latin typeface="Courier New"/>
                <a:cs typeface="Courier New"/>
              </a:rPr>
              <a:t>System.</a:t>
            </a:r>
            <a:r>
              <a:rPr lang="en-US" sz="2000" b="1" i="1" dirty="0" err="1">
                <a:latin typeface="Courier New"/>
                <a:cs typeface="Courier New"/>
              </a:rPr>
              <a:t>out</a:t>
            </a:r>
            <a:r>
              <a:rPr lang="en-US" sz="2000" dirty="0" err="1">
                <a:latin typeface="Courier New"/>
                <a:cs typeface="Courier New"/>
              </a:rPr>
              <a:t>.println</a:t>
            </a:r>
            <a:r>
              <a:rPr lang="en-US" sz="2000" dirty="0">
                <a:latin typeface="Courier New"/>
                <a:cs typeface="Courier New"/>
              </a:rPr>
              <a:t>(total);</a:t>
            </a:r>
          </a:p>
          <a:p>
            <a:pPr marL="0" indent="0">
              <a:buNone/>
            </a:pPr>
            <a:r>
              <a:rPr lang="en-US" sz="2000" dirty="0">
                <a:latin typeface="Courier New"/>
                <a:cs typeface="Courier New"/>
              </a:rPr>
              <a:t>}</a:t>
            </a:r>
          </a:p>
        </p:txBody>
      </p:sp>
      <p:sp>
        <p:nvSpPr>
          <p:cNvPr id="6" name="Rectangle 5">
            <a:extLst>
              <a:ext uri="{FF2B5EF4-FFF2-40B4-BE49-F238E27FC236}">
                <a16:creationId xmlns:a16="http://schemas.microsoft.com/office/drawing/2014/main" id="{C5BBD781-C41A-FA7D-D988-24DBFCF27F97}"/>
              </a:ext>
            </a:extLst>
          </p:cNvPr>
          <p:cNvSpPr/>
          <p:nvPr/>
        </p:nvSpPr>
        <p:spPr>
          <a:xfrm>
            <a:off x="5340626" y="1988039"/>
            <a:ext cx="3521206" cy="39784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E6E775-8073-56C7-5423-317A636E3297}"/>
              </a:ext>
            </a:extLst>
          </p:cNvPr>
          <p:cNvSpPr txBox="1">
            <a:spLocks/>
          </p:cNvSpPr>
          <p:nvPr/>
        </p:nvSpPr>
        <p:spPr>
          <a:xfrm>
            <a:off x="5458303" y="2107096"/>
            <a:ext cx="3235124" cy="367085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b="1" dirty="0">
                <a:latin typeface="+mj-lt"/>
                <a:cs typeface="Courier New"/>
              </a:rPr>
              <a:t>15</a:t>
            </a:r>
            <a:endParaRPr lang="en-US" dirty="0"/>
          </a:p>
        </p:txBody>
      </p:sp>
      <p:sp>
        <p:nvSpPr>
          <p:cNvPr id="8" name="Rectangle 7">
            <a:extLst>
              <a:ext uri="{FF2B5EF4-FFF2-40B4-BE49-F238E27FC236}">
                <a16:creationId xmlns:a16="http://schemas.microsoft.com/office/drawing/2014/main" id="{4E495947-14EC-F402-745A-CD0829B48FB9}"/>
              </a:ext>
            </a:extLst>
          </p:cNvPr>
          <p:cNvSpPr/>
          <p:nvPr/>
        </p:nvSpPr>
        <p:spPr>
          <a:xfrm>
            <a:off x="5514001" y="2154638"/>
            <a:ext cx="3180523" cy="36375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65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pPr marL="0" indent="0">
              <a:buNone/>
            </a:pPr>
            <a:r>
              <a:rPr lang="en-US" dirty="0">
                <a:latin typeface="+mj-lt"/>
                <a:cs typeface="Courier New" panose="02070309020205020404" pitchFamily="49" charset="0"/>
              </a:rPr>
              <a:t>What will the following code output?:</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F3B8A366-9A9B-6524-C0C8-F9DA1D6BB376}"/>
              </a:ext>
            </a:extLst>
          </p:cNvPr>
          <p:cNvSpPr txBox="1">
            <a:spLocks/>
          </p:cNvSpPr>
          <p:nvPr/>
        </p:nvSpPr>
        <p:spPr>
          <a:xfrm>
            <a:off x="159572" y="1553881"/>
            <a:ext cx="4753658" cy="4846767"/>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1400" b="1" dirty="0">
              <a:latin typeface="+mj-lt"/>
              <a:cs typeface="Courier New" panose="02070309020205020404" pitchFamily="49" charset="0"/>
            </a:endParaRPr>
          </a:p>
          <a:p>
            <a:pPr marL="0" indent="0">
              <a:buNone/>
            </a:pPr>
            <a:endParaRPr lang="en-US" sz="1400" b="1" dirty="0">
              <a:latin typeface="+mj-lt"/>
              <a:cs typeface="Courier New" panose="02070309020205020404" pitchFamily="49" charset="0"/>
            </a:endParaRPr>
          </a:p>
          <a:p>
            <a:pPr marL="0" indent="0">
              <a:buNone/>
            </a:pPr>
            <a:r>
              <a:rPr lang="en-US" sz="2200" b="1" dirty="0">
                <a:latin typeface="Courier New" panose="02070309020205020404" pitchFamily="49" charset="0"/>
                <a:cs typeface="Courier New" panose="02070309020205020404" pitchFamily="49" charset="0"/>
              </a:rPr>
              <a:t>for</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&lt;=</a:t>
            </a:r>
            <a:r>
              <a:rPr lang="en-US" sz="2200" dirty="0">
                <a:latin typeface="Courier New" panose="02070309020205020404" pitchFamily="49" charset="0"/>
                <a:cs typeface="Courier New" panose="02070309020205020404" pitchFamily="49" charset="0"/>
              </a:rPr>
              <a:t> 6; </a:t>
            </a:r>
            <a:r>
              <a:rPr lang="en-US" sz="2200" dirty="0" err="1">
                <a:latin typeface="Courier New" panose="02070309020205020404" pitchFamily="49" charset="0"/>
                <a:cs typeface="Courier New" panose="02070309020205020404" pitchFamily="49" charset="0"/>
              </a:rPr>
              <a:t>i</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int print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0;</a:t>
            </a:r>
          </a:p>
          <a:p>
            <a:pPr marL="0" indent="0">
              <a:buNone/>
            </a:pPr>
            <a:r>
              <a:rPr lang="en-US" sz="2200" dirty="0">
                <a:latin typeface="Courier New" panose="02070309020205020404" pitchFamily="49" charset="0"/>
                <a:cs typeface="Courier New" panose="02070309020205020404" pitchFamily="49" charset="0"/>
              </a:rPr>
              <a:t>   switch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case</a:t>
            </a:r>
            <a:r>
              <a:rPr lang="en-US" sz="2200" dirty="0">
                <a:latin typeface="Courier New" panose="02070309020205020404" pitchFamily="49" charset="0"/>
                <a:cs typeface="Courier New" panose="02070309020205020404" pitchFamily="49" charset="0"/>
              </a:rPr>
              <a:t> 1:</a:t>
            </a:r>
          </a:p>
          <a:p>
            <a:pPr marL="0" indent="0">
              <a:buNone/>
            </a:pPr>
            <a:r>
              <a:rPr lang="en-US" sz="2200" dirty="0">
                <a:latin typeface="Courier New" panose="02070309020205020404" pitchFamily="49" charset="0"/>
                <a:cs typeface="Courier New" panose="02070309020205020404" pitchFamily="49" charset="0"/>
              </a:rPr>
              <a:t>         print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1;</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case</a:t>
            </a:r>
            <a:r>
              <a:rPr lang="en-US" sz="2200" dirty="0">
                <a:latin typeface="Courier New" panose="02070309020205020404" pitchFamily="49" charset="0"/>
                <a:cs typeface="Courier New" panose="02070309020205020404" pitchFamily="49" charset="0"/>
              </a:rPr>
              <a:t> 3:</a:t>
            </a:r>
          </a:p>
          <a:p>
            <a:pPr marL="0" indent="0">
              <a:buNone/>
            </a:pPr>
            <a:r>
              <a:rPr lang="en-US" sz="2200" dirty="0">
                <a:latin typeface="Courier New" panose="02070309020205020404" pitchFamily="49" charset="0"/>
                <a:cs typeface="Courier New" panose="02070309020205020404" pitchFamily="49" charset="0"/>
              </a:rPr>
              <a:t>         print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10;</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case</a:t>
            </a:r>
            <a:r>
              <a:rPr lang="en-US" sz="2200" dirty="0">
                <a:latin typeface="Courier New" panose="02070309020205020404" pitchFamily="49" charset="0"/>
                <a:cs typeface="Courier New" panose="02070309020205020404" pitchFamily="49" charset="0"/>
              </a:rPr>
              <a:t> 5:</a:t>
            </a:r>
          </a:p>
          <a:p>
            <a:pPr marL="0" indent="0">
              <a:buNone/>
            </a:pPr>
            <a:r>
              <a:rPr lang="en-US" sz="2200" dirty="0">
                <a:latin typeface="Courier New" panose="02070309020205020404" pitchFamily="49" charset="0"/>
                <a:cs typeface="Courier New" panose="02070309020205020404" pitchFamily="49" charset="0"/>
              </a:rPr>
              <a:t>         print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100;</a:t>
            </a:r>
          </a:p>
          <a:p>
            <a:pPr marL="0" indent="0">
              <a:buNone/>
            </a:pP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default</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print </a:t>
            </a:r>
            <a:r>
              <a:rPr lang="en-US" sz="2200" b="1" dirty="0">
                <a:latin typeface="Courier New" panose="02070309020205020404" pitchFamily="49" charset="0"/>
                <a:cs typeface="Courier New" panose="02070309020205020404" pitchFamily="49" charset="0"/>
              </a:rPr>
              <a:t>+=</a:t>
            </a:r>
            <a:r>
              <a:rPr lang="en-US" sz="2200" dirty="0">
                <a:latin typeface="Courier New" panose="02070309020205020404" pitchFamily="49" charset="0"/>
                <a:cs typeface="Courier New" panose="02070309020205020404" pitchFamily="49" charset="0"/>
              </a:rPr>
              <a:t> 1000;</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a:t>
            </a:r>
            <a:r>
              <a:rPr lang="en-US" sz="2200" b="1" i="1" dirty="0" err="1">
                <a:latin typeface="Courier New" panose="02070309020205020404" pitchFamily="49" charset="0"/>
                <a:cs typeface="Courier New" panose="02070309020205020404" pitchFamily="49" charset="0"/>
              </a:rPr>
              <a:t>out</a:t>
            </a:r>
            <a:r>
              <a:rPr lang="en-US" sz="2200" dirty="0" err="1">
                <a:latin typeface="Courier New" panose="02070309020205020404" pitchFamily="49" charset="0"/>
                <a:cs typeface="Courier New" panose="02070309020205020404" pitchFamily="49" charset="0"/>
              </a:rPr>
              <a:t>.println</a:t>
            </a:r>
            <a:r>
              <a:rPr lang="en-US" sz="2200" dirty="0">
                <a:latin typeface="Courier New" panose="02070309020205020404" pitchFamily="49" charset="0"/>
                <a:cs typeface="Courier New" panose="02070309020205020404" pitchFamily="49" charset="0"/>
              </a:rPr>
              <a:t>(print);</a:t>
            </a:r>
          </a:p>
          <a:p>
            <a:pPr marL="0" indent="0">
              <a:buNone/>
            </a:pPr>
            <a:r>
              <a:rPr lang="en-US" sz="2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5BBD781-C41A-FA7D-D988-24DBFCF27F97}"/>
              </a:ext>
            </a:extLst>
          </p:cNvPr>
          <p:cNvSpPr/>
          <p:nvPr/>
        </p:nvSpPr>
        <p:spPr>
          <a:xfrm>
            <a:off x="5340626" y="1988039"/>
            <a:ext cx="3521206" cy="397845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E6E775-8073-56C7-5423-317A636E3297}"/>
              </a:ext>
            </a:extLst>
          </p:cNvPr>
          <p:cNvSpPr txBox="1">
            <a:spLocks/>
          </p:cNvSpPr>
          <p:nvPr/>
        </p:nvSpPr>
        <p:spPr>
          <a:xfrm>
            <a:off x="5458303" y="2107096"/>
            <a:ext cx="3235124" cy="367085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b="1" dirty="0">
                <a:latin typeface="+mj-lt"/>
                <a:cs typeface="Courier New" panose="02070309020205020404" pitchFamily="49" charset="0"/>
              </a:rPr>
              <a:t>1000</a:t>
            </a:r>
          </a:p>
          <a:p>
            <a:pPr marL="0" indent="0">
              <a:buNone/>
            </a:pPr>
            <a:r>
              <a:rPr lang="en-US" sz="2200" b="1" dirty="0">
                <a:latin typeface="+mj-lt"/>
                <a:cs typeface="Courier New" panose="02070309020205020404" pitchFamily="49" charset="0"/>
              </a:rPr>
              <a:t>1111</a:t>
            </a:r>
          </a:p>
          <a:p>
            <a:pPr marL="0" indent="0">
              <a:buNone/>
            </a:pPr>
            <a:r>
              <a:rPr lang="en-US" sz="2200" b="1" dirty="0">
                <a:latin typeface="+mj-lt"/>
                <a:cs typeface="Courier New" panose="02070309020205020404" pitchFamily="49" charset="0"/>
              </a:rPr>
              <a:t>1000</a:t>
            </a:r>
          </a:p>
          <a:p>
            <a:pPr marL="0" indent="0">
              <a:buNone/>
            </a:pPr>
            <a:r>
              <a:rPr lang="en-US" sz="2200" b="1" dirty="0">
                <a:latin typeface="+mj-lt"/>
                <a:cs typeface="Courier New" panose="02070309020205020404" pitchFamily="49" charset="0"/>
              </a:rPr>
              <a:t>1110</a:t>
            </a:r>
          </a:p>
          <a:p>
            <a:pPr marL="0" indent="0">
              <a:buNone/>
            </a:pPr>
            <a:r>
              <a:rPr lang="en-US" sz="2200" b="1" dirty="0">
                <a:latin typeface="+mj-lt"/>
                <a:cs typeface="Courier New" panose="02070309020205020404" pitchFamily="49" charset="0"/>
              </a:rPr>
              <a:t>1000</a:t>
            </a:r>
          </a:p>
          <a:p>
            <a:pPr marL="0" indent="0">
              <a:buNone/>
            </a:pPr>
            <a:r>
              <a:rPr lang="en-US" sz="2200" b="1" dirty="0">
                <a:latin typeface="+mj-lt"/>
                <a:cs typeface="Courier New" panose="02070309020205020404" pitchFamily="49" charset="0"/>
              </a:rPr>
              <a:t>1100</a:t>
            </a:r>
          </a:p>
          <a:p>
            <a:pPr marL="0" indent="0">
              <a:buNone/>
            </a:pPr>
            <a:r>
              <a:rPr lang="en-US" sz="2200" b="1" dirty="0">
                <a:latin typeface="+mj-lt"/>
                <a:cs typeface="Courier New" panose="02070309020205020404" pitchFamily="49" charset="0"/>
              </a:rPr>
              <a:t>1000</a:t>
            </a:r>
          </a:p>
        </p:txBody>
      </p:sp>
      <p:sp>
        <p:nvSpPr>
          <p:cNvPr id="8" name="Rectangle 7">
            <a:extLst>
              <a:ext uri="{FF2B5EF4-FFF2-40B4-BE49-F238E27FC236}">
                <a16:creationId xmlns:a16="http://schemas.microsoft.com/office/drawing/2014/main" id="{4E495947-14EC-F402-745A-CD0829B48FB9}"/>
              </a:ext>
            </a:extLst>
          </p:cNvPr>
          <p:cNvSpPr/>
          <p:nvPr/>
        </p:nvSpPr>
        <p:spPr>
          <a:xfrm>
            <a:off x="5485603" y="2140439"/>
            <a:ext cx="3180523" cy="363751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222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pPr marL="0" indent="0">
              <a:buNone/>
            </a:pPr>
            <a:r>
              <a:rPr lang="en-US" dirty="0">
                <a:latin typeface="+mj-lt"/>
                <a:cs typeface="Courier New" panose="02070309020205020404" pitchFamily="49" charset="0"/>
              </a:rPr>
              <a:t>What will the following code output?:</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F3B8A366-9A9B-6524-C0C8-F9DA1D6BB376}"/>
              </a:ext>
            </a:extLst>
          </p:cNvPr>
          <p:cNvSpPr txBox="1">
            <a:spLocks/>
          </p:cNvSpPr>
          <p:nvPr/>
        </p:nvSpPr>
        <p:spPr>
          <a:xfrm>
            <a:off x="344558" y="2348015"/>
            <a:ext cx="5479200" cy="33819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x </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1;</a:t>
            </a:r>
          </a:p>
          <a:p>
            <a:pPr marL="0" indent="0">
              <a:buNone/>
            </a:pPr>
            <a:r>
              <a:rPr lang="en-US" sz="1800" b="1" dirty="0">
                <a:latin typeface="Courier New" panose="02070309020205020404" pitchFamily="49" charset="0"/>
                <a:cs typeface="Courier New" panose="02070309020205020404" pitchFamily="49" charset="0"/>
              </a:rPr>
              <a:t>while</a:t>
            </a:r>
            <a:r>
              <a:rPr lang="en-US" sz="1800" dirty="0">
                <a:latin typeface="Courier New" panose="02070309020205020404" pitchFamily="49" charset="0"/>
                <a:cs typeface="Courier New" panose="02070309020205020404" pitchFamily="49" charset="0"/>
              </a:rPr>
              <a:t>(x </a:t>
            </a:r>
            <a:r>
              <a:rPr lang="en-US" sz="1800" b="1" dirty="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 4){</a:t>
            </a:r>
          </a:p>
          <a:p>
            <a:pPr marL="0" indent="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c </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a:t>
            </a:r>
          </a:p>
          <a:p>
            <a:pPr marL="0" indent="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while</a:t>
            </a:r>
            <a:r>
              <a:rPr lang="en-US" sz="1800" dirty="0">
                <a:latin typeface="Courier New" panose="02070309020205020404" pitchFamily="49" charset="0"/>
                <a:cs typeface="Courier New" panose="02070309020205020404" pitchFamily="49" charset="0"/>
              </a:rPr>
              <a:t> (c </a:t>
            </a:r>
            <a:r>
              <a:rPr lang="en-US" sz="1800" b="1" dirty="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 ‘d’)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(x </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c);</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a:t>
            </a:r>
            <a:r>
              <a:rPr lang="en-US" sz="1800" b="1" dirty="0" err="1">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x</a:t>
            </a: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C5BBD781-C41A-FA7D-D988-24DBFCF27F97}"/>
              </a:ext>
            </a:extLst>
          </p:cNvPr>
          <p:cNvSpPr/>
          <p:nvPr/>
        </p:nvSpPr>
        <p:spPr>
          <a:xfrm>
            <a:off x="6188220" y="1319681"/>
            <a:ext cx="2796208" cy="522659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E6E775-8073-56C7-5423-317A636E3297}"/>
              </a:ext>
            </a:extLst>
          </p:cNvPr>
          <p:cNvSpPr txBox="1">
            <a:spLocks/>
          </p:cNvSpPr>
          <p:nvPr/>
        </p:nvSpPr>
        <p:spPr>
          <a:xfrm>
            <a:off x="6361043" y="1474698"/>
            <a:ext cx="2438399" cy="4916557"/>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b="1" dirty="0">
                <a:latin typeface="Courier New" panose="02070309020205020404" pitchFamily="49" charset="0"/>
                <a:cs typeface="Courier New" panose="02070309020205020404" pitchFamily="49" charset="0"/>
              </a:rPr>
              <a:t>1:a</a:t>
            </a:r>
          </a:p>
          <a:p>
            <a:pPr marL="0" indent="0">
              <a:buNone/>
            </a:pPr>
            <a:r>
              <a:rPr lang="en-US" sz="2200" b="1" dirty="0">
                <a:latin typeface="Courier New" panose="02070309020205020404" pitchFamily="49" charset="0"/>
                <a:cs typeface="Courier New" panose="02070309020205020404" pitchFamily="49" charset="0"/>
              </a:rPr>
              <a:t>1:b</a:t>
            </a:r>
          </a:p>
          <a:p>
            <a:pPr marL="0" indent="0">
              <a:buNone/>
            </a:pPr>
            <a:r>
              <a:rPr lang="en-US" sz="2200" b="1" dirty="0">
                <a:latin typeface="Courier New" panose="02070309020205020404" pitchFamily="49" charset="0"/>
                <a:cs typeface="Courier New" panose="02070309020205020404" pitchFamily="49" charset="0"/>
              </a:rPr>
              <a:t>1:c</a:t>
            </a:r>
          </a:p>
          <a:p>
            <a:pPr marL="0" indent="0">
              <a:buNone/>
            </a:pPr>
            <a:r>
              <a:rPr lang="en-US" sz="2200" b="1" dirty="0">
                <a:latin typeface="Courier New" panose="02070309020205020404" pitchFamily="49" charset="0"/>
                <a:cs typeface="Courier New" panose="02070309020205020404" pitchFamily="49" charset="0"/>
              </a:rPr>
              <a:t>2:a</a:t>
            </a:r>
          </a:p>
          <a:p>
            <a:pPr marL="0" indent="0">
              <a:buNone/>
            </a:pPr>
            <a:r>
              <a:rPr lang="en-US" sz="2200" b="1" dirty="0">
                <a:latin typeface="Courier New" panose="02070309020205020404" pitchFamily="49" charset="0"/>
                <a:cs typeface="Courier New" panose="02070309020205020404" pitchFamily="49" charset="0"/>
              </a:rPr>
              <a:t>2:b</a:t>
            </a:r>
          </a:p>
          <a:p>
            <a:pPr marL="0" indent="0">
              <a:buNone/>
            </a:pPr>
            <a:r>
              <a:rPr lang="en-US" sz="2200" b="1" dirty="0">
                <a:latin typeface="Courier New" panose="02070309020205020404" pitchFamily="49" charset="0"/>
                <a:cs typeface="Courier New" panose="02070309020205020404" pitchFamily="49" charset="0"/>
              </a:rPr>
              <a:t>2:c</a:t>
            </a:r>
          </a:p>
          <a:p>
            <a:pPr marL="0" indent="0">
              <a:buNone/>
            </a:pPr>
            <a:r>
              <a:rPr lang="en-US" sz="2200" b="1" dirty="0">
                <a:latin typeface="Courier New" panose="02070309020205020404" pitchFamily="49" charset="0"/>
                <a:cs typeface="Courier New" panose="02070309020205020404" pitchFamily="49" charset="0"/>
              </a:rPr>
              <a:t>3:a</a:t>
            </a:r>
          </a:p>
          <a:p>
            <a:pPr marL="0" indent="0">
              <a:buNone/>
            </a:pPr>
            <a:r>
              <a:rPr lang="en-US" sz="2200" b="1" dirty="0">
                <a:latin typeface="Courier New" panose="02070309020205020404" pitchFamily="49" charset="0"/>
                <a:cs typeface="Courier New" panose="02070309020205020404" pitchFamily="49" charset="0"/>
              </a:rPr>
              <a:t>3:b</a:t>
            </a:r>
          </a:p>
          <a:p>
            <a:pPr marL="0" indent="0">
              <a:buNone/>
            </a:pPr>
            <a:r>
              <a:rPr lang="en-US" sz="2200" b="1" dirty="0">
                <a:latin typeface="Courier New" panose="02070309020205020404" pitchFamily="49" charset="0"/>
                <a:cs typeface="Courier New" panose="02070309020205020404" pitchFamily="49" charset="0"/>
              </a:rPr>
              <a:t>3:c</a:t>
            </a:r>
          </a:p>
          <a:p>
            <a:pPr marL="0" indent="0">
              <a:buNone/>
            </a:pPr>
            <a:endParaRPr lang="en-US" sz="2200" b="1"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D05862E3-1C2D-42AF-C466-696C671FCB55}"/>
              </a:ext>
            </a:extLst>
          </p:cNvPr>
          <p:cNvSpPr/>
          <p:nvPr/>
        </p:nvSpPr>
        <p:spPr>
          <a:xfrm>
            <a:off x="6361042" y="1474698"/>
            <a:ext cx="2438399" cy="488901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874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F2BE9F-7638-4169-A1C2-07A8ABFFA4CB}"/>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
        <p:nvSpPr>
          <p:cNvPr id="5" name="Title 4">
            <a:extLst>
              <a:ext uri="{FF2B5EF4-FFF2-40B4-BE49-F238E27FC236}">
                <a16:creationId xmlns:a16="http://schemas.microsoft.com/office/drawing/2014/main" id="{AB7E8F82-4822-4336-A2BE-625DEBB482FD}"/>
              </a:ext>
            </a:extLst>
          </p:cNvPr>
          <p:cNvSpPr>
            <a:spLocks noGrp="1"/>
          </p:cNvSpPr>
          <p:nvPr>
            <p:ph type="title"/>
          </p:nvPr>
        </p:nvSpPr>
        <p:spPr/>
        <p:txBody>
          <a:bodyPr/>
          <a:lstStyle/>
          <a:p>
            <a:r>
              <a:rPr lang="en-US" dirty="0"/>
              <a:t>Key Topics</a:t>
            </a:r>
          </a:p>
        </p:txBody>
      </p:sp>
      <p:sp>
        <p:nvSpPr>
          <p:cNvPr id="6" name="Content Placeholder 5">
            <a:extLst>
              <a:ext uri="{FF2B5EF4-FFF2-40B4-BE49-F238E27FC236}">
                <a16:creationId xmlns:a16="http://schemas.microsoft.com/office/drawing/2014/main" id="{4EF3A09F-8EB0-4B87-8573-667676A4563B}"/>
              </a:ext>
            </a:extLst>
          </p:cNvPr>
          <p:cNvSpPr>
            <a:spLocks noGrp="1"/>
          </p:cNvSpPr>
          <p:nvPr>
            <p:ph idx="1"/>
          </p:nvPr>
        </p:nvSpPr>
        <p:spPr/>
        <p:txBody>
          <a:bodyPr/>
          <a:lstStyle/>
          <a:p>
            <a:r>
              <a:rPr lang="en-US" dirty="0"/>
              <a:t>Flow Control</a:t>
            </a:r>
          </a:p>
          <a:p>
            <a:r>
              <a:rPr lang="en-US" dirty="0"/>
              <a:t>Creating Branches</a:t>
            </a:r>
          </a:p>
          <a:p>
            <a:r>
              <a:rPr lang="en-US" dirty="0"/>
              <a:t>Loops</a:t>
            </a:r>
          </a:p>
          <a:p>
            <a:r>
              <a:rPr lang="en-US" dirty="0"/>
              <a:t>Reading Execution Flow</a:t>
            </a:r>
          </a:p>
        </p:txBody>
      </p:sp>
    </p:spTree>
    <p:extLst>
      <p:ext uri="{BB962C8B-B14F-4D97-AF65-F5344CB8AC3E}">
        <p14:creationId xmlns:p14="http://schemas.microsoft.com/office/powerpoint/2010/main" val="125308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F2BE9F-7638-4169-A1C2-07A8ABFFA4CB}"/>
              </a:ext>
            </a:extLst>
          </p:cNvPr>
          <p:cNvSpPr>
            <a:spLocks noGrp="1"/>
          </p:cNvSpPr>
          <p:nvPr>
            <p:ph type="sldNum" sz="quarter" idx="12"/>
          </p:nvPr>
        </p:nvSpPr>
        <p:spPr/>
        <p:txBody>
          <a:bodyPr/>
          <a:lstStyle/>
          <a:p>
            <a:fld id="{F6728BC2-ACA3-447C-A909-F3F49211C066}" type="slidenum">
              <a:rPr lang="en-US" smtClean="0"/>
              <a:pPr/>
              <a:t>19</a:t>
            </a:fld>
            <a:endParaRPr lang="en-US" dirty="0"/>
          </a:p>
        </p:txBody>
      </p:sp>
      <p:sp>
        <p:nvSpPr>
          <p:cNvPr id="5" name="Title 4">
            <a:extLst>
              <a:ext uri="{FF2B5EF4-FFF2-40B4-BE49-F238E27FC236}">
                <a16:creationId xmlns:a16="http://schemas.microsoft.com/office/drawing/2014/main" id="{AB7E8F82-4822-4336-A2BE-625DEBB482FD}"/>
              </a:ext>
            </a:extLst>
          </p:cNvPr>
          <p:cNvSpPr>
            <a:spLocks noGrp="1"/>
          </p:cNvSpPr>
          <p:nvPr>
            <p:ph type="title"/>
          </p:nvPr>
        </p:nvSpPr>
        <p:spPr/>
        <p:txBody>
          <a:bodyPr/>
          <a:lstStyle/>
          <a:p>
            <a:r>
              <a:rPr lang="en-US" dirty="0"/>
              <a:t>Recall</a:t>
            </a:r>
          </a:p>
        </p:txBody>
      </p:sp>
      <p:sp>
        <p:nvSpPr>
          <p:cNvPr id="6" name="Content Placeholder 5">
            <a:extLst>
              <a:ext uri="{FF2B5EF4-FFF2-40B4-BE49-F238E27FC236}">
                <a16:creationId xmlns:a16="http://schemas.microsoft.com/office/drawing/2014/main" id="{4EF3A09F-8EB0-4B87-8573-667676A4563B}"/>
              </a:ext>
            </a:extLst>
          </p:cNvPr>
          <p:cNvSpPr>
            <a:spLocks noGrp="1"/>
          </p:cNvSpPr>
          <p:nvPr>
            <p:ph idx="1"/>
          </p:nvPr>
        </p:nvSpPr>
        <p:spPr/>
        <p:txBody>
          <a:bodyPr/>
          <a:lstStyle/>
          <a:p>
            <a:r>
              <a:rPr lang="en-US" dirty="0"/>
              <a:t>What does ‘flow control’ mean?</a:t>
            </a:r>
          </a:p>
          <a:p>
            <a:r>
              <a:rPr lang="en-US" dirty="0"/>
              <a:t>What is an if statement?</a:t>
            </a:r>
          </a:p>
          <a:p>
            <a:r>
              <a:rPr lang="en-US" dirty="0"/>
              <a:t>What is an else statement?</a:t>
            </a:r>
          </a:p>
          <a:p>
            <a:r>
              <a:rPr lang="en-US" dirty="0"/>
              <a:t>What is a switch statement?</a:t>
            </a:r>
          </a:p>
          <a:p>
            <a:r>
              <a:rPr lang="en-US" dirty="0"/>
              <a:t>What is a loop and what are three ways of implementing it?</a:t>
            </a:r>
          </a:p>
          <a:p>
            <a:r>
              <a:rPr lang="en-US" dirty="0"/>
              <a:t>Name each part of a for-loop</a:t>
            </a:r>
          </a:p>
        </p:txBody>
      </p:sp>
    </p:spTree>
    <p:extLst>
      <p:ext uri="{BB962C8B-B14F-4D97-AF65-F5344CB8AC3E}">
        <p14:creationId xmlns:p14="http://schemas.microsoft.com/office/powerpoint/2010/main" val="192794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20</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62FB68-8DF4-4664-931B-65D0112E7068}"/>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
        <p:nvSpPr>
          <p:cNvPr id="6" name="Content Placeholder 5">
            <a:extLst>
              <a:ext uri="{FF2B5EF4-FFF2-40B4-BE49-F238E27FC236}">
                <a16:creationId xmlns:a16="http://schemas.microsoft.com/office/drawing/2014/main" id="{B5DA157A-998D-45F7-87E6-3C679C81DDFF}"/>
              </a:ext>
            </a:extLst>
          </p:cNvPr>
          <p:cNvSpPr>
            <a:spLocks noGrp="1"/>
          </p:cNvSpPr>
          <p:nvPr>
            <p:ph sz="quarter" idx="13"/>
          </p:nvPr>
        </p:nvSpPr>
        <p:spPr>
          <a:xfrm>
            <a:off x="158750" y="2661339"/>
            <a:ext cx="8826500" cy="1262271"/>
          </a:xfrm>
        </p:spPr>
        <p:txBody>
          <a:bodyPr>
            <a:normAutofit/>
          </a:bodyPr>
          <a:lstStyle/>
          <a:p>
            <a:pPr algn="ctr"/>
            <a:r>
              <a:rPr lang="en-US" sz="4800" dirty="0"/>
              <a:t>What is Flow Control?</a:t>
            </a:r>
          </a:p>
        </p:txBody>
      </p:sp>
    </p:spTree>
    <p:extLst>
      <p:ext uri="{BB962C8B-B14F-4D97-AF65-F5344CB8AC3E}">
        <p14:creationId xmlns:p14="http://schemas.microsoft.com/office/powerpoint/2010/main" val="214954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CE42-639E-4EC8-AF16-47C01C735A5E}"/>
              </a:ext>
            </a:extLst>
          </p:cNvPr>
          <p:cNvSpPr>
            <a:spLocks noGrp="1"/>
          </p:cNvSpPr>
          <p:nvPr>
            <p:ph type="title"/>
          </p:nvPr>
        </p:nvSpPr>
        <p:spPr/>
        <p:txBody>
          <a:bodyPr/>
          <a:lstStyle/>
          <a:p>
            <a:r>
              <a:rPr lang="en-US" dirty="0"/>
              <a:t>Flow Control Statements</a:t>
            </a:r>
          </a:p>
        </p:txBody>
      </p:sp>
      <p:sp>
        <p:nvSpPr>
          <p:cNvPr id="3" name="Content Placeholder 2">
            <a:extLst>
              <a:ext uri="{FF2B5EF4-FFF2-40B4-BE49-F238E27FC236}">
                <a16:creationId xmlns:a16="http://schemas.microsoft.com/office/drawing/2014/main" id="{2353070A-7BAB-4A06-A839-3266821B73F4}"/>
              </a:ext>
            </a:extLst>
          </p:cNvPr>
          <p:cNvSpPr>
            <a:spLocks noGrp="1"/>
          </p:cNvSpPr>
          <p:nvPr>
            <p:ph idx="1"/>
          </p:nvPr>
        </p:nvSpPr>
        <p:spPr>
          <a:xfrm>
            <a:off x="380010" y="1481446"/>
            <a:ext cx="8383980" cy="5247391"/>
          </a:xfrm>
        </p:spPr>
        <p:txBody>
          <a:bodyPr>
            <a:normAutofit/>
          </a:bodyPr>
          <a:lstStyle/>
          <a:p>
            <a:r>
              <a:rPr lang="en-US" b="1" dirty="0"/>
              <a:t>Flow control </a:t>
            </a:r>
            <a:r>
              <a:rPr lang="en-US" dirty="0"/>
              <a:t>or </a:t>
            </a:r>
            <a:r>
              <a:rPr lang="en-US" b="1" dirty="0"/>
              <a:t>conditional </a:t>
            </a:r>
            <a:r>
              <a:rPr lang="en-US" dirty="0"/>
              <a:t>statements break up the flow of execution by using decision making</a:t>
            </a:r>
          </a:p>
          <a:p>
            <a:r>
              <a:rPr lang="en-US" dirty="0"/>
              <a:t>These statements evaluate a </a:t>
            </a:r>
            <a:r>
              <a:rPr lang="en-US" b="1" dirty="0"/>
              <a:t>condition</a:t>
            </a:r>
            <a:r>
              <a:rPr lang="en-US" dirty="0"/>
              <a:t>, or </a:t>
            </a:r>
            <a:r>
              <a:rPr lang="en-US" dirty="0" err="1"/>
              <a:t>boolean</a:t>
            </a:r>
            <a:r>
              <a:rPr lang="en-US" dirty="0"/>
              <a:t> expression, in order to make a decision</a:t>
            </a:r>
          </a:p>
          <a:p>
            <a:r>
              <a:rPr lang="en-US" dirty="0"/>
              <a:t>These statements can be used to create either </a:t>
            </a:r>
            <a:r>
              <a:rPr lang="en-US" b="1" dirty="0"/>
              <a:t>branches</a:t>
            </a:r>
            <a:r>
              <a:rPr lang="en-US" dirty="0"/>
              <a:t> or </a:t>
            </a:r>
            <a:r>
              <a:rPr lang="en-US" b="1" dirty="0"/>
              <a:t>loops</a:t>
            </a:r>
          </a:p>
          <a:p>
            <a:pPr lvl="1"/>
            <a:r>
              <a:rPr lang="en-US" b="1" dirty="0"/>
              <a:t>Branches:</a:t>
            </a:r>
            <a:r>
              <a:rPr lang="en-US" dirty="0"/>
              <a:t> alternate paths of execution</a:t>
            </a:r>
          </a:p>
          <a:p>
            <a:pPr lvl="1"/>
            <a:r>
              <a:rPr lang="en-US" b="1" dirty="0"/>
              <a:t>Loops: </a:t>
            </a:r>
            <a:r>
              <a:rPr lang="en-US" dirty="0"/>
              <a:t>code that is repeated until certain condition is reached</a:t>
            </a:r>
          </a:p>
          <a:p>
            <a:r>
              <a:rPr lang="en-US" dirty="0"/>
              <a:t>Allows application to selectively execute particular segments of code</a:t>
            </a:r>
          </a:p>
        </p:txBody>
      </p:sp>
      <p:sp>
        <p:nvSpPr>
          <p:cNvPr id="4" name="Slide Number Placeholder 3">
            <a:extLst>
              <a:ext uri="{FF2B5EF4-FFF2-40B4-BE49-F238E27FC236}">
                <a16:creationId xmlns:a16="http://schemas.microsoft.com/office/drawing/2014/main" id="{06BC0C13-52D5-40FF-BB6A-7730660F8409}"/>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4992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62FB68-8DF4-4664-931B-65D0112E7068}"/>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6" name="Content Placeholder 5">
            <a:extLst>
              <a:ext uri="{FF2B5EF4-FFF2-40B4-BE49-F238E27FC236}">
                <a16:creationId xmlns:a16="http://schemas.microsoft.com/office/drawing/2014/main" id="{B5DA157A-998D-45F7-87E6-3C679C81DDFF}"/>
              </a:ext>
            </a:extLst>
          </p:cNvPr>
          <p:cNvSpPr>
            <a:spLocks noGrp="1"/>
          </p:cNvSpPr>
          <p:nvPr>
            <p:ph sz="quarter" idx="13"/>
          </p:nvPr>
        </p:nvSpPr>
        <p:spPr>
          <a:xfrm>
            <a:off x="158750" y="2661339"/>
            <a:ext cx="8826500" cy="1262271"/>
          </a:xfrm>
        </p:spPr>
        <p:txBody>
          <a:bodyPr>
            <a:normAutofit/>
          </a:bodyPr>
          <a:lstStyle/>
          <a:p>
            <a:pPr algn="ctr"/>
            <a:r>
              <a:rPr lang="en-US" sz="4800" dirty="0"/>
              <a:t>Creating Branches</a:t>
            </a:r>
          </a:p>
        </p:txBody>
      </p:sp>
    </p:spTree>
    <p:extLst>
      <p:ext uri="{BB962C8B-B14F-4D97-AF65-F5344CB8AC3E}">
        <p14:creationId xmlns:p14="http://schemas.microsoft.com/office/powerpoint/2010/main" val="255865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If/Else Statement</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5"/>
            <a:ext cx="4191990" cy="5247391"/>
          </a:xfrm>
        </p:spPr>
        <p:txBody>
          <a:bodyPr>
            <a:normAutofit/>
          </a:bodyPr>
          <a:lstStyle/>
          <a:p>
            <a:r>
              <a:rPr lang="en-US" sz="2400" b="1" dirty="0">
                <a:latin typeface="Courier New" panose="02070309020205020404" pitchFamily="49" charset="0"/>
                <a:cs typeface="Courier New" panose="02070309020205020404" pitchFamily="49" charset="0"/>
              </a:rPr>
              <a:t>if (</a:t>
            </a:r>
            <a:r>
              <a:rPr lang="en-US" sz="2400" b="1" i="1" dirty="0">
                <a:latin typeface="Courier New" panose="02070309020205020404" pitchFamily="49" charset="0"/>
                <a:cs typeface="Courier New" panose="02070309020205020404" pitchFamily="49" charset="0"/>
              </a:rPr>
              <a:t>expression</a:t>
            </a:r>
            <a:r>
              <a:rPr lang="en-US" sz="2400" b="1" dirty="0">
                <a:latin typeface="Courier New" panose="02070309020205020404" pitchFamily="49" charset="0"/>
                <a:cs typeface="Courier New" panose="02070309020205020404" pitchFamily="49" charset="0"/>
              </a:rPr>
              <a:t>) {}</a:t>
            </a:r>
          </a:p>
          <a:p>
            <a:pPr lvl="1"/>
            <a:r>
              <a:rPr lang="en-US" sz="2000" dirty="0"/>
              <a:t>If </a:t>
            </a:r>
            <a:r>
              <a:rPr lang="en-US" sz="2000" i="1" dirty="0"/>
              <a:t>expression</a:t>
            </a:r>
            <a:r>
              <a:rPr lang="en-US" sz="2000" dirty="0"/>
              <a:t> is a true </a:t>
            </a:r>
            <a:r>
              <a:rPr lang="en-US" sz="2000" dirty="0" err="1"/>
              <a:t>boolean</a:t>
            </a:r>
            <a:r>
              <a:rPr lang="en-US" sz="2000" dirty="0"/>
              <a:t> value, then execute the next statement or block of statements.</a:t>
            </a:r>
          </a:p>
          <a:p>
            <a:endParaRPr lang="en-US" sz="2400" b="1" dirty="0">
              <a:latin typeface="Courier New" panose="02070309020205020404" pitchFamily="49" charset="0"/>
              <a:cs typeface="Courier New" panose="02070309020205020404" pitchFamily="49" charset="0"/>
            </a:endParaRP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else {}</a:t>
            </a:r>
          </a:p>
          <a:p>
            <a:pPr lvl="1"/>
            <a:r>
              <a:rPr lang="en-US" sz="2000" dirty="0">
                <a:latin typeface="+mn-lt"/>
                <a:cs typeface="Courier New" panose="02070309020205020404" pitchFamily="49" charset="0"/>
              </a:rPr>
              <a:t>Execute the next statement or block only when the previous </a:t>
            </a:r>
            <a:r>
              <a:rPr lang="en-US" sz="2000" b="1" dirty="0">
                <a:latin typeface="Courier New" panose="02070309020205020404" pitchFamily="49" charset="0"/>
                <a:cs typeface="Courier New" panose="02070309020205020404" pitchFamily="49" charset="0"/>
              </a:rPr>
              <a:t>if</a:t>
            </a:r>
            <a:r>
              <a:rPr lang="en-US" sz="2000" dirty="0">
                <a:latin typeface="+mn-lt"/>
                <a:cs typeface="Courier New" panose="02070309020205020404" pitchFamily="49" charset="0"/>
              </a:rPr>
              <a:t> statement was a false Boolean value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17AC3BCC-3A98-445B-8B50-3262A5424411}"/>
              </a:ext>
            </a:extLst>
          </p:cNvPr>
          <p:cNvSpPr txBox="1"/>
          <p:nvPr/>
        </p:nvSpPr>
        <p:spPr>
          <a:xfrm>
            <a:off x="4316681" y="1648024"/>
            <a:ext cx="4572000" cy="2031325"/>
          </a:xfrm>
          <a:prstGeom prst="rect">
            <a:avLst/>
          </a:prstGeom>
          <a:noFill/>
        </p:spPr>
        <p:txBody>
          <a:bodyPr wrap="square">
            <a:spAutoFit/>
          </a:bodyPr>
          <a:lstStyle/>
          <a:p>
            <a:pPr marL="457200" lvl="1" indent="0">
              <a:buNone/>
            </a:pPr>
            <a:r>
              <a:rPr lang="en-US" dirty="0"/>
              <a:t>	</a:t>
            </a:r>
            <a:r>
              <a:rPr lang="en-US" b="1" dirty="0">
                <a:latin typeface="Courier New" panose="02070309020205020404" pitchFamily="49" charset="0"/>
                <a:cs typeface="Courier New" panose="02070309020205020404" pitchFamily="49" charset="0"/>
              </a:rPr>
              <a:t>if(x &gt; 5 &amp;&amp; x &lt;= 10) </a:t>
            </a:r>
          </a:p>
          <a:p>
            <a:pPr marL="457200" lvl="1" indent="0">
              <a:buNone/>
            </a:pPr>
            <a:r>
              <a:rPr lang="en-US" b="1" dirty="0">
                <a:latin typeface="Courier New" panose="02070309020205020404" pitchFamily="49" charset="0"/>
                <a:cs typeface="Courier New" panose="02070309020205020404" pitchFamily="49" charset="0"/>
              </a:rPr>
              <a:t>       // do one thing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if(x &gt; 5 &amp;&amp; x &lt;= 10)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do one thing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do another thing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C48A861D-719E-45D8-96B8-E937329AE54C}"/>
              </a:ext>
            </a:extLst>
          </p:cNvPr>
          <p:cNvSpPr txBox="1"/>
          <p:nvPr/>
        </p:nvSpPr>
        <p:spPr>
          <a:xfrm>
            <a:off x="4760843" y="4719540"/>
            <a:ext cx="4572000" cy="1200329"/>
          </a:xfrm>
          <a:prstGeom prst="rect">
            <a:avLst/>
          </a:prstGeom>
          <a:noFill/>
        </p:spPr>
        <p:txBody>
          <a:bodyPr wrap="square">
            <a:spAutoFit/>
          </a:bodyPr>
          <a:lstStyle/>
          <a:p>
            <a:pPr marL="457200" lvl="1" indent="0">
              <a:buNone/>
            </a:pPr>
            <a:r>
              <a:rPr lang="en-US" b="1" dirty="0">
                <a:latin typeface="Courier New" panose="02070309020205020404" pitchFamily="49" charset="0"/>
                <a:cs typeface="Courier New" panose="02070309020205020404" pitchFamily="49" charset="0"/>
              </a:rPr>
              <a:t>if(x &gt; 5)</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do something</a:t>
            </a:r>
          </a:p>
          <a:p>
            <a:pPr marL="457200" lvl="1" indent="0">
              <a:buNone/>
            </a:pPr>
            <a:r>
              <a:rPr lang="en-US" b="1" dirty="0">
                <a:latin typeface="Courier New" panose="02070309020205020404" pitchFamily="49" charset="0"/>
                <a:cs typeface="Courier New" panose="02070309020205020404" pitchFamily="49" charset="0"/>
              </a:rPr>
              <a:t>else</a:t>
            </a:r>
          </a:p>
          <a:p>
            <a:pPr marL="457200" lvl="1" indent="0">
              <a:buNone/>
            </a:pPr>
            <a:r>
              <a:rPr lang="en-US" b="1" dirty="0">
                <a:latin typeface="Courier New" panose="02070309020205020404" pitchFamily="49" charset="0"/>
                <a:cs typeface="Courier New" panose="02070309020205020404" pitchFamily="49" charset="0"/>
              </a:rPr>
              <a:t>	  // do something else</a:t>
            </a:r>
          </a:p>
        </p:txBody>
      </p:sp>
    </p:spTree>
    <p:extLst>
      <p:ext uri="{BB962C8B-B14F-4D97-AF65-F5344CB8AC3E}">
        <p14:creationId xmlns:p14="http://schemas.microsoft.com/office/powerpoint/2010/main" val="311028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 Statement</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p:txBody>
          <a:bodyPr>
            <a:normAutofit fontScale="92500" lnSpcReduction="20000"/>
          </a:bodyPr>
          <a:lstStyle/>
          <a:p>
            <a:r>
              <a:rPr lang="en-US" dirty="0"/>
              <a:t>If-statements can be used to string together </a:t>
            </a:r>
            <a:r>
              <a:rPr lang="en-US" b="1" i="1" dirty="0"/>
              <a:t>mutually exclusive</a:t>
            </a:r>
            <a:r>
              <a:rPr lang="en-US" b="1" dirty="0"/>
              <a:t> </a:t>
            </a:r>
            <a:r>
              <a:rPr lang="en-US" dirty="0"/>
              <a:t>conditions (only one can be true)</a:t>
            </a:r>
          </a:p>
          <a:p>
            <a:pPr marL="0" indent="0">
              <a:buNone/>
            </a:pPr>
            <a:endParaRPr lang="en-US" b="1" dirty="0"/>
          </a:p>
          <a:p>
            <a:pPr marL="0" indent="0">
              <a:buNone/>
            </a:pPr>
            <a:r>
              <a:rPr lang="en-US" b="1" dirty="0">
                <a:latin typeface="Courier New" panose="02070309020205020404" pitchFamily="49" charset="0"/>
                <a:cs typeface="Courier New" panose="02070309020205020404" pitchFamily="49" charset="0"/>
              </a:rPr>
              <a:t>	if(cond1)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execute first option</a:t>
            </a:r>
          </a:p>
          <a:p>
            <a:pPr marL="0" indent="0">
              <a:buNone/>
            </a:pPr>
            <a:r>
              <a:rPr lang="en-US" b="1" dirty="0">
                <a:latin typeface="Courier New" panose="02070309020205020404" pitchFamily="49" charset="0"/>
                <a:cs typeface="Courier New" panose="02070309020205020404" pitchFamily="49" charset="0"/>
              </a:rPr>
              <a:t>	else if(</a:t>
            </a:r>
            <a:r>
              <a:rPr lang="en-US" b="1" dirty="0" err="1">
                <a:latin typeface="Courier New" panose="02070309020205020404" pitchFamily="49" charset="0"/>
                <a:cs typeface="Courier New" panose="02070309020205020404" pitchFamily="49" charset="0"/>
              </a:rPr>
              <a:t>cond</a:t>
            </a:r>
            <a:r>
              <a:rPr lang="en-US" b="1" dirty="0">
                <a:latin typeface="Courier New" panose="02070309020205020404" pitchFamily="49" charset="0"/>
                <a:cs typeface="Courier New" panose="02070309020205020404" pitchFamily="49" charset="0"/>
              </a:rPr>
              <a:t> 2)</a:t>
            </a:r>
          </a:p>
          <a:p>
            <a:pPr marL="0" indent="0">
              <a:buNone/>
            </a:pPr>
            <a:r>
              <a:rPr lang="en-US" b="1" dirty="0">
                <a:latin typeface="Courier New" panose="02070309020205020404" pitchFamily="49" charset="0"/>
                <a:cs typeface="Courier New" panose="02070309020205020404" pitchFamily="49" charset="0"/>
              </a:rPr>
              <a:t>	    // execute second option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else if(</a:t>
            </a:r>
            <a:r>
              <a:rPr lang="en-US" b="1" dirty="0" err="1">
                <a:latin typeface="Courier New" panose="02070309020205020404" pitchFamily="49" charset="0"/>
                <a:cs typeface="Courier New" panose="02070309020205020404" pitchFamily="49" charset="0"/>
              </a:rPr>
              <a:t>cond</a:t>
            </a:r>
            <a:r>
              <a:rPr lang="en-US" b="1" dirty="0">
                <a:latin typeface="Courier New" panose="02070309020205020404" pitchFamily="49" charset="0"/>
                <a:cs typeface="Courier New" panose="02070309020205020404" pitchFamily="49" charset="0"/>
              </a:rPr>
              <a:t> 3)</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execute third option</a:t>
            </a:r>
          </a:p>
          <a:p>
            <a:pPr marL="0" indent="0">
              <a:buNone/>
            </a:pPr>
            <a:r>
              <a:rPr lang="en-US" b="1" dirty="0">
                <a:latin typeface="Courier New" panose="02070309020205020404" pitchFamily="49" charset="0"/>
                <a:cs typeface="Courier New" panose="02070309020205020404" pitchFamily="49" charset="0"/>
              </a:rPr>
              <a:t>	else</a:t>
            </a:r>
          </a:p>
          <a:p>
            <a:pPr marL="0" indent="0">
              <a:buNone/>
            </a:pPr>
            <a:r>
              <a:rPr lang="en-US" b="1"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08806"/>
          </a:xfrm>
        </p:spPr>
        <p:txBody>
          <a:bodyPr>
            <a:normAutofit fontScale="85000" lnSpcReduction="20000"/>
          </a:bodyPr>
          <a:lstStyle/>
          <a:p>
            <a:r>
              <a:rPr lang="en-US" dirty="0"/>
              <a:t>Nest if-conditions when you want to test whether </a:t>
            </a:r>
            <a:r>
              <a:rPr lang="en-US" b="1" i="1" dirty="0"/>
              <a:t>successive</a:t>
            </a:r>
            <a:r>
              <a:rPr lang="en-US" dirty="0"/>
              <a:t> conditions are true</a:t>
            </a:r>
          </a:p>
          <a:p>
            <a:pPr marL="0" indent="0">
              <a:buNone/>
            </a:pPr>
            <a:endParaRPr lang="en-US" dirty="0"/>
          </a:p>
          <a:p>
            <a:pPr marL="0" indent="0">
              <a:buNone/>
            </a:pPr>
            <a:r>
              <a:rPr lang="en-US" dirty="0"/>
              <a:t>	</a:t>
            </a:r>
            <a:r>
              <a:rPr lang="en-US" b="1" dirty="0">
                <a:solidFill>
                  <a:srgbClr val="FF0000"/>
                </a:solidFill>
                <a:latin typeface="Courier New" panose="02070309020205020404" pitchFamily="49" charset="0"/>
                <a:cs typeface="Courier New" panose="02070309020205020404" pitchFamily="49" charset="0"/>
              </a:rPr>
              <a:t>if(cond1) {</a:t>
            </a:r>
            <a:br>
              <a:rPr lang="en-US" b="1" dirty="0">
                <a:solidFill>
                  <a:srgbClr val="FF0000"/>
                </a:solidFill>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if(cond2)</a:t>
            </a:r>
          </a:p>
          <a:p>
            <a:pPr marL="0" indent="0">
              <a:buNone/>
            </a:pPr>
            <a:r>
              <a:rPr lang="en-US" b="1" dirty="0">
                <a:latin typeface="Courier New" panose="02070309020205020404" pitchFamily="49" charset="0"/>
                <a:cs typeface="Courier New" panose="02070309020205020404" pitchFamily="49" charset="0"/>
              </a:rPr>
              <a:t>	        /* do when cond1 and cond2 				are true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else</a:t>
            </a:r>
          </a:p>
          <a:p>
            <a:pPr marL="0" indent="0">
              <a:buNone/>
            </a:pPr>
            <a:r>
              <a:rPr lang="en-US" b="1" dirty="0">
                <a:latin typeface="Courier New" panose="02070309020205020404" pitchFamily="49" charset="0"/>
                <a:cs typeface="Courier New" panose="02070309020205020404" pitchFamily="49" charset="0"/>
              </a:rPr>
              <a:t>		 	/* do when cond1 is true 				but cond2 is false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else {</a:t>
            </a:r>
          </a:p>
          <a:p>
            <a:pPr marL="0" indent="0">
              <a:buNone/>
            </a:pPr>
            <a:r>
              <a:rPr lang="en-US" b="1" dirty="0">
                <a:latin typeface="Courier New" panose="02070309020205020404" pitchFamily="49" charset="0"/>
                <a:cs typeface="Courier New" panose="02070309020205020404" pitchFamily="49" charset="0"/>
              </a:rPr>
              <a:t>		// do when cond1 is false</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79786" y="1293827"/>
            <a:ext cx="8984428" cy="2433348"/>
          </a:xfrm>
        </p:spPr>
        <p:txBody>
          <a:bodyPr>
            <a:normAutofit fontScale="85000" lnSpcReduction="20000"/>
          </a:bodyPr>
          <a:lstStyle/>
          <a:p>
            <a:r>
              <a:rPr lang="en-US" sz="3300" dirty="0"/>
              <a:t>Switch statements check some value against multiple, defined values and executes code if the value of the variable matches.</a:t>
            </a:r>
          </a:p>
          <a:p>
            <a:pPr lvl="1"/>
            <a:r>
              <a:rPr lang="en-US" sz="2500" dirty="0"/>
              <a:t>the “break” is used to stop the execution of code in the current block and exit the switch statement.</a:t>
            </a:r>
          </a:p>
          <a:p>
            <a:pPr lvl="1"/>
            <a:r>
              <a:rPr lang="en-US" sz="2500" dirty="0"/>
              <a:t>Default statements </a:t>
            </a:r>
            <a:r>
              <a:rPr lang="en-US" sz="2500" i="1" dirty="0"/>
              <a:t>do not</a:t>
            </a:r>
            <a:r>
              <a:rPr lang="en-US" sz="2500" dirty="0"/>
              <a:t> need a value, they will occur if none of the other conditions apply.</a:t>
            </a: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A9D751A7-AB18-4CB9-B0AC-F80EC250964B}"/>
              </a:ext>
            </a:extLst>
          </p:cNvPr>
          <p:cNvSpPr txBox="1"/>
          <p:nvPr/>
        </p:nvSpPr>
        <p:spPr>
          <a:xfrm>
            <a:off x="226651" y="3606082"/>
            <a:ext cx="8837563" cy="3416320"/>
          </a:xfrm>
          <a:prstGeom prst="rect">
            <a:avLst/>
          </a:prstGeom>
          <a:noFill/>
        </p:spPr>
        <p:txBody>
          <a:bodyPr wrap="square" lIns="91440" tIns="45720" rIns="91440" bIns="45720" anchor="t">
            <a:spAutoFit/>
          </a:bodyPr>
          <a:lstStyle/>
          <a:p>
            <a:r>
              <a:rPr lang="en-US" sz="1800" b="1" dirty="0">
                <a:latin typeface="Courier New"/>
                <a:cs typeface="Courier New"/>
              </a:rPr>
              <a:t>switch(</a:t>
            </a:r>
            <a:r>
              <a:rPr lang="en-US" sz="1800" b="1" i="1" dirty="0">
                <a:latin typeface="Courier New"/>
                <a:cs typeface="Courier New"/>
              </a:rPr>
              <a:t>expression</a:t>
            </a:r>
            <a:r>
              <a:rPr lang="en-US" sz="1800" b="1" dirty="0">
                <a:latin typeface="Courier New"/>
                <a:cs typeface="Courier New"/>
              </a:rPr>
              <a:t>) {</a:t>
            </a:r>
            <a:br>
              <a:rPr lang="en-US" sz="1800" b="1" dirty="0">
                <a:latin typeface="Courier New" panose="02070309020205020404" pitchFamily="49" charset="0"/>
                <a:cs typeface="Courier New" panose="02070309020205020404" pitchFamily="49" charset="0"/>
              </a:rPr>
            </a:br>
            <a:r>
              <a:rPr lang="en-US" b="1" dirty="0">
                <a:latin typeface="Courier New"/>
                <a:cs typeface="Courier New"/>
              </a:rPr>
              <a:t> </a:t>
            </a:r>
            <a:r>
              <a:rPr lang="en-US" b="1" dirty="0">
                <a:solidFill>
                  <a:srgbClr val="000000"/>
                </a:solidFill>
                <a:latin typeface="Courier New"/>
                <a:cs typeface="Courier New"/>
              </a:rPr>
              <a:t>     </a:t>
            </a:r>
            <a:r>
              <a:rPr lang="en-US" b="1" dirty="0">
                <a:solidFill>
                  <a:srgbClr val="FF0000"/>
                </a:solidFill>
                <a:latin typeface="Courier New"/>
                <a:cs typeface="Courier New"/>
              </a:rPr>
              <a:t> </a:t>
            </a:r>
            <a:r>
              <a:rPr lang="en-US" sz="1800" b="1" dirty="0">
                <a:solidFill>
                  <a:srgbClr val="FF0000"/>
                </a:solidFill>
                <a:latin typeface="Courier New"/>
                <a:cs typeface="Courier New"/>
              </a:rPr>
              <a:t>case value1:</a:t>
            </a:r>
          </a:p>
          <a:p>
            <a:r>
              <a:rPr lang="en-US" sz="1800" b="1" dirty="0">
                <a:solidFill>
                  <a:srgbClr val="FF0000"/>
                </a:solidFill>
                <a:latin typeface="Courier New"/>
                <a:cs typeface="Courier New"/>
              </a:rPr>
              <a:t>	</a:t>
            </a:r>
            <a:r>
              <a:rPr lang="en-US" b="1" dirty="0">
                <a:solidFill>
                  <a:srgbClr val="FF0000"/>
                </a:solidFill>
                <a:latin typeface="Courier New"/>
                <a:cs typeface="Courier New"/>
              </a:rPr>
              <a:t>	</a:t>
            </a:r>
            <a:r>
              <a:rPr lang="en-US" sz="1800" b="1" dirty="0">
                <a:solidFill>
                  <a:srgbClr val="FF0000"/>
                </a:solidFill>
                <a:latin typeface="Courier New"/>
                <a:cs typeface="Courier New"/>
              </a:rPr>
              <a:t>// executes if </a:t>
            </a:r>
            <a:r>
              <a:rPr lang="en-US" b="1" dirty="0">
                <a:solidFill>
                  <a:srgbClr val="FF0000"/>
                </a:solidFill>
                <a:latin typeface="Courier New"/>
                <a:cs typeface="Courier New"/>
              </a:rPr>
              <a:t>expression ==</a:t>
            </a:r>
            <a:r>
              <a:rPr lang="en-US" sz="1800" b="1" dirty="0">
                <a:solidFill>
                  <a:srgbClr val="FF0000"/>
                </a:solidFill>
                <a:latin typeface="Courier New"/>
                <a:cs typeface="Courier New"/>
              </a:rPr>
              <a:t> value1</a:t>
            </a:r>
          </a:p>
          <a:p>
            <a:pPr marL="0" indent="0">
              <a:buNone/>
            </a:pPr>
            <a:r>
              <a:rPr lang="en-US" sz="1800" b="1" dirty="0">
                <a:solidFill>
                  <a:srgbClr val="FF0000"/>
                </a:solidFill>
                <a:latin typeface="Courier New" panose="02070309020205020404" pitchFamily="49" charset="0"/>
                <a:cs typeface="Courier New" panose="02070309020205020404" pitchFamily="49" charset="0"/>
              </a:rPr>
              <a:t>		break;</a:t>
            </a:r>
          </a:p>
          <a:p>
            <a:pPr marL="0" indent="0">
              <a:buNone/>
            </a:pPr>
            <a:r>
              <a:rPr lang="en-US" sz="1800" b="1" dirty="0">
                <a:latin typeface="Courier New" panose="02070309020205020404" pitchFamily="49" charset="0"/>
                <a:cs typeface="Courier New" panose="02070309020205020404" pitchFamily="49" charset="0"/>
              </a:rPr>
              <a:t>	</a:t>
            </a:r>
            <a:r>
              <a:rPr lang="en-US" sz="1800" b="1" dirty="0">
                <a:solidFill>
                  <a:srgbClr val="FFC000"/>
                </a:solidFill>
                <a:latin typeface="Courier New" panose="02070309020205020404" pitchFamily="49" charset="0"/>
                <a:cs typeface="Courier New" panose="02070309020205020404" pitchFamily="49" charset="0"/>
              </a:rPr>
              <a:t>case value2:</a:t>
            </a:r>
          </a:p>
          <a:p>
            <a:r>
              <a:rPr lang="en-US" sz="1800" b="1" dirty="0">
                <a:solidFill>
                  <a:srgbClr val="FFC000"/>
                </a:solidFill>
                <a:latin typeface="Courier New"/>
                <a:cs typeface="Courier New"/>
              </a:rPr>
              <a:t>		// executes if </a:t>
            </a:r>
            <a:r>
              <a:rPr lang="en-US" b="1" dirty="0">
                <a:solidFill>
                  <a:srgbClr val="FFC000"/>
                </a:solidFill>
                <a:latin typeface="Courier New"/>
                <a:cs typeface="Courier New"/>
              </a:rPr>
              <a:t>expression ==</a:t>
            </a:r>
            <a:r>
              <a:rPr lang="en-US" sz="1800" b="1" dirty="0">
                <a:solidFill>
                  <a:srgbClr val="FFC000"/>
                </a:solidFill>
                <a:latin typeface="Courier New"/>
                <a:cs typeface="Courier New"/>
              </a:rPr>
              <a:t> value2</a:t>
            </a:r>
          </a:p>
          <a:p>
            <a:pPr marL="0" indent="0">
              <a:buNone/>
            </a:pPr>
            <a:r>
              <a:rPr lang="en-US" sz="1800" b="1" dirty="0">
                <a:solidFill>
                  <a:srgbClr val="FFC000"/>
                </a:solidFill>
                <a:latin typeface="Courier New" panose="02070309020205020404" pitchFamily="49" charset="0"/>
                <a:cs typeface="Courier New" panose="02070309020205020404" pitchFamily="49" charset="0"/>
              </a:rPr>
              <a:t>		break;</a:t>
            </a:r>
          </a:p>
          <a:p>
            <a:pPr marL="0" indent="0">
              <a:buNone/>
            </a:pPr>
            <a:r>
              <a:rPr lang="en-US" sz="1800" b="1" dirty="0">
                <a:latin typeface="Courier New" panose="02070309020205020404" pitchFamily="49" charset="0"/>
                <a:cs typeface="Courier New" panose="02070309020205020404" pitchFamily="49" charset="0"/>
              </a:rPr>
              <a:t>	</a:t>
            </a:r>
            <a:r>
              <a:rPr lang="en-US" sz="1800" b="1" dirty="0">
                <a:solidFill>
                  <a:srgbClr val="33CCCC"/>
                </a:solidFill>
                <a:latin typeface="Courier New" panose="02070309020205020404" pitchFamily="49" charset="0"/>
                <a:cs typeface="Courier New" panose="02070309020205020404" pitchFamily="49" charset="0"/>
              </a:rPr>
              <a:t>default:</a:t>
            </a:r>
          </a:p>
          <a:p>
            <a:r>
              <a:rPr lang="en-US" sz="1800" b="1" dirty="0">
                <a:solidFill>
                  <a:srgbClr val="33CCCC"/>
                </a:solidFill>
                <a:latin typeface="Courier New"/>
                <a:cs typeface="Courier New"/>
              </a:rPr>
              <a:t>		// executes if </a:t>
            </a:r>
            <a:r>
              <a:rPr lang="en-US" b="1" dirty="0">
                <a:solidFill>
                  <a:srgbClr val="33CCCC"/>
                </a:solidFill>
                <a:latin typeface="Courier New"/>
                <a:cs typeface="Courier New"/>
              </a:rPr>
              <a:t>expression</a:t>
            </a:r>
            <a:r>
              <a:rPr lang="en-US" sz="1800" b="1" dirty="0">
                <a:solidFill>
                  <a:srgbClr val="33CCCC"/>
                </a:solidFill>
                <a:latin typeface="Courier New"/>
                <a:cs typeface="Courier New"/>
              </a:rPr>
              <a:t> is not equal to any</a:t>
            </a:r>
            <a:r>
              <a:rPr lang="en-US" b="1" dirty="0">
                <a:solidFill>
                  <a:srgbClr val="33CCCC"/>
                </a:solidFill>
                <a:latin typeface="Courier New"/>
                <a:cs typeface="Courier New"/>
              </a:rPr>
              <a:t>                    </a:t>
            </a:r>
            <a:r>
              <a:rPr lang="en-US" sz="1800" b="1" dirty="0">
                <a:solidFill>
                  <a:srgbClr val="33CCCC"/>
                </a:solidFill>
                <a:latin typeface="Courier New"/>
                <a:cs typeface="Courier New"/>
              </a:rPr>
              <a:t>other case</a:t>
            </a:r>
          </a:p>
          <a:p>
            <a:pPr marL="0" indent="0">
              <a:buNone/>
            </a:pPr>
            <a:r>
              <a:rPr lang="en-US" sz="1800" b="1" dirty="0">
                <a:solidFill>
                  <a:srgbClr val="33CCCC"/>
                </a:solidFill>
                <a:latin typeface="Courier New" panose="02070309020205020404" pitchFamily="49" charset="0"/>
                <a:cs typeface="Courier New" panose="02070309020205020404" pitchFamily="49" charset="0"/>
              </a:rPr>
              <a:t>		break;</a:t>
            </a:r>
          </a:p>
          <a:p>
            <a:pPr marL="0" indent="0">
              <a:buNone/>
            </a:pPr>
            <a:r>
              <a:rPr lang="en-US" b="1"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8272680"/>
      </p:ext>
    </p:extLst>
  </p:cSld>
  <p:clrMapOvr>
    <a:masterClrMapping/>
  </p:clrMapOvr>
</p:sld>
</file>

<file path=ppt/theme/theme1.xml><?xml version="1.0" encoding="utf-8"?>
<a:theme xmlns:a="http://schemas.openxmlformats.org/drawingml/2006/main" name="2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21d101e-4460-4858-9884-bfff178b54d5" xsi:nil="true"/>
    <lcf76f155ced4ddcb4097134ff3c332f xmlns="ac103a19-bdf8-418d-b382-e3e7aee689c4">
      <Terms xmlns="http://schemas.microsoft.com/office/infopath/2007/PartnerControls"/>
    </lcf76f155ced4ddcb4097134ff3c332f>
    <MediaLengthInSeconds xmlns="ac103a19-bdf8-418d-b382-e3e7aee689c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ECA018D70E7314A8DC75BB2B3207420" ma:contentTypeVersion="14" ma:contentTypeDescription="Create a new document." ma:contentTypeScope="" ma:versionID="a3635696d09a34d5a22d73ae6f0fe851">
  <xsd:schema xmlns:xsd="http://www.w3.org/2001/XMLSchema" xmlns:xs="http://www.w3.org/2001/XMLSchema" xmlns:p="http://schemas.microsoft.com/office/2006/metadata/properties" xmlns:ns2="ac103a19-bdf8-418d-b382-e3e7aee689c4" xmlns:ns3="b21d101e-4460-4858-9884-bfff178b54d5" targetNamespace="http://schemas.microsoft.com/office/2006/metadata/properties" ma:root="true" ma:fieldsID="03dd7fa0ed52207055fdfd3c24649c3b" ns2:_="" ns3:_="">
    <xsd:import namespace="ac103a19-bdf8-418d-b382-e3e7aee689c4"/>
    <xsd:import namespace="b21d101e-4460-4858-9884-bfff178b54d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03a19-bdf8-418d-b382-e3e7aee689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21d101e-4460-4858-9884-bfff178b54d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e3b28fa3-84d6-48f2-a274-a150a8e20807}" ma:internalName="TaxCatchAll" ma:showField="CatchAllData" ma:web="b21d101e-4460-4858-9884-bfff178b54d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DD91B0-48BF-4F14-9E6A-2A727F44FD34}">
  <ds:schemaRefs>
    <ds:schemaRef ds:uri="http://schemas.microsoft.com/sharepoint/v3/contenttype/forms"/>
  </ds:schemaRefs>
</ds:datastoreItem>
</file>

<file path=customXml/itemProps2.xml><?xml version="1.0" encoding="utf-8"?>
<ds:datastoreItem xmlns:ds="http://schemas.openxmlformats.org/officeDocument/2006/customXml" ds:itemID="{9830D060-F2B4-42F1-8B05-8C637878939A}">
  <ds:schemaRefs>
    <ds:schemaRef ds:uri="http://schemas.microsoft.com/office/2006/metadata/properties"/>
    <ds:schemaRef ds:uri="http://schemas.microsoft.com/office/infopath/2007/PartnerControls"/>
    <ds:schemaRef ds:uri="16399201-8c70-4094-bedf-0e0052933be2"/>
    <ds:schemaRef ds:uri="b21d101e-4460-4858-9884-bfff178b54d5"/>
    <ds:schemaRef ds:uri="ac103a19-bdf8-418d-b382-e3e7aee689c4"/>
  </ds:schemaRefs>
</ds:datastoreItem>
</file>

<file path=customXml/itemProps3.xml><?xml version="1.0" encoding="utf-8"?>
<ds:datastoreItem xmlns:ds="http://schemas.openxmlformats.org/officeDocument/2006/customXml" ds:itemID="{E1F68FCA-0A07-4A7C-BA80-1F6328AA36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03a19-bdf8-418d-b382-e3e7aee689c4"/>
    <ds:schemaRef ds:uri="b21d101e-4460-4858-9884-bfff178b5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 Template  101416</Template>
  <TotalTime>3341</TotalTime>
  <Words>1242</Words>
  <Application>Microsoft Office PowerPoint</Application>
  <PresentationFormat>On-screen Show (4:3)</PresentationFormat>
  <Paragraphs>199</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2_Custom Design</vt:lpstr>
      <vt:lpstr>Flow Control</vt:lpstr>
      <vt:lpstr>Key Topics</vt:lpstr>
      <vt:lpstr>PowerPoint Presentation</vt:lpstr>
      <vt:lpstr>Flow Control Statements</vt:lpstr>
      <vt:lpstr>PowerPoint Presentation</vt:lpstr>
      <vt:lpstr>If/Else Statement</vt:lpstr>
      <vt:lpstr>If-Else-If Statement</vt:lpstr>
      <vt:lpstr>Nested If Statements</vt:lpstr>
      <vt:lpstr>Switch Statements</vt:lpstr>
      <vt:lpstr>PowerPoint Presentation</vt:lpstr>
      <vt:lpstr>Loops</vt:lpstr>
      <vt:lpstr>Loops and ‘break’</vt:lpstr>
      <vt:lpstr>Loops (cont…)</vt:lpstr>
      <vt:lpstr>Reading Execution Flow</vt:lpstr>
      <vt:lpstr>What will the following code output?:</vt:lpstr>
      <vt:lpstr>What will the following code output?:</vt:lpstr>
      <vt:lpstr>What will the following code output?:</vt:lpstr>
      <vt:lpstr>What will the following code output?:</vt:lpstr>
      <vt:lpstr>What will the following code output?:</vt:lpstr>
      <vt:lpstr>Recall</vt:lpstr>
      <vt:lpstr>PowerPoint Presentation</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account 10</dc:creator>
  <cp:lastModifiedBy>Joseph Highe</cp:lastModifiedBy>
  <cp:revision>60</cp:revision>
  <cp:lastPrinted>2016-06-20T20:58:50Z</cp:lastPrinted>
  <dcterms:created xsi:type="dcterms:W3CDTF">2016-11-09T18:19:08Z</dcterms:created>
  <dcterms:modified xsi:type="dcterms:W3CDTF">2022-07-14T14:35:24Z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0x0101009ECA018D70E7314A8DC75BB2B3207420</vt:lpwstr>
  </property>
  <property fmtid="{D5CDD505-2E9C-101B-9397-08002B2CF9AE}" pid="3" name="Order">
    <vt:r8>107600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