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2" r:id="rId6"/>
    <p:sldId id="303" r:id="rId7"/>
    <p:sldId id="283" r:id="rId8"/>
    <p:sldId id="301" r:id="rId9"/>
    <p:sldId id="268" r:id="rId10"/>
    <p:sldId id="304" r:id="rId11"/>
    <p:sldId id="264" r:id="rId12"/>
    <p:sldId id="295" r:id="rId13"/>
    <p:sldId id="307" r:id="rId14"/>
    <p:sldId id="284" r:id="rId15"/>
    <p:sldId id="305" r:id="rId16"/>
    <p:sldId id="306" r:id="rId17"/>
    <p:sldId id="308" r:id="rId18"/>
    <p:sldId id="309" r:id="rId19"/>
    <p:sldId id="296" r:id="rId20"/>
    <p:sldId id="272" r:id="rId21"/>
    <p:sldId id="273" r:id="rId22"/>
    <p:sldId id="275" r:id="rId23"/>
    <p:sldId id="276" r:id="rId24"/>
    <p:sldId id="300" r:id="rId25"/>
    <p:sldId id="25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2D5"/>
    <a:srgbClr val="FF3B3B"/>
    <a:srgbClr val="FF7979"/>
    <a:srgbClr val="F3F2F1"/>
    <a:srgbClr val="BE91DF"/>
    <a:srgbClr val="E1CCF0"/>
    <a:srgbClr val="D3B5E9"/>
    <a:srgbClr val="BEE395"/>
    <a:srgbClr val="EFF789"/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5D669-B190-42B3-B4EF-5A281D036BC0}" v="12" dt="2022-05-26T16:00:00.042"/>
    <p1510:client id="{6641B777-F276-F3CF-9EEF-20CDDF6BF75F}" v="2" dt="2022-06-07T21:43:48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ghe" userId="S::joseph.highe@revature.com::955b9bf1-2fc3-425c-bb80-056211376f04" providerId="AD" clId="Web-{1335D669-B190-42B3-B4EF-5A281D036BC0}"/>
    <pc:docChg chg="modSld">
      <pc:chgData name="Joseph Highe" userId="S::joseph.highe@revature.com::955b9bf1-2fc3-425c-bb80-056211376f04" providerId="AD" clId="Web-{1335D669-B190-42B3-B4EF-5A281D036BC0}" dt="2022-05-26T16:00:00.042" v="11" actId="20577"/>
      <pc:docMkLst>
        <pc:docMk/>
      </pc:docMkLst>
      <pc:sldChg chg="modSp">
        <pc:chgData name="Joseph Highe" userId="S::joseph.highe@revature.com::955b9bf1-2fc3-425c-bb80-056211376f04" providerId="AD" clId="Web-{1335D669-B190-42B3-B4EF-5A281D036BC0}" dt="2022-05-26T16:00:00.042" v="11" actId="20577"/>
        <pc:sldMkLst>
          <pc:docMk/>
          <pc:sldMk cId="891108587" sldId="309"/>
        </pc:sldMkLst>
        <pc:spChg chg="mod">
          <ac:chgData name="Joseph Highe" userId="S::joseph.highe@revature.com::955b9bf1-2fc3-425c-bb80-056211376f04" providerId="AD" clId="Web-{1335D669-B190-42B3-B4EF-5A281D036BC0}" dt="2022-05-26T15:58:18.446" v="9" actId="20577"/>
          <ac:spMkLst>
            <pc:docMk/>
            <pc:sldMk cId="891108587" sldId="309"/>
            <ac:spMk id="7" creationId="{F4EA7A05-CD7C-6940-8996-1577BA301816}"/>
          </ac:spMkLst>
        </pc:spChg>
        <pc:spChg chg="mod">
          <ac:chgData name="Joseph Highe" userId="S::joseph.highe@revature.com::955b9bf1-2fc3-425c-bb80-056211376f04" providerId="AD" clId="Web-{1335D669-B190-42B3-B4EF-5A281D036BC0}" dt="2022-05-26T16:00:00.042" v="11" actId="20577"/>
          <ac:spMkLst>
            <pc:docMk/>
            <pc:sldMk cId="891108587" sldId="309"/>
            <ac:spMk id="11" creationId="{DA6F1620-8CB5-498E-DB56-FD7A80998CD4}"/>
          </ac:spMkLst>
        </pc:spChg>
      </pc:sldChg>
    </pc:docChg>
  </pc:docChgLst>
  <pc:docChgLst>
    <pc:chgData name="Cynthia Enciso" userId="S::cynthia.enciso@revature.com::7915927f-c5cf-4e1f-876d-e79882ad52fa" providerId="AD" clId="Web-{6641B777-F276-F3CF-9EEF-20CDDF6BF75F}"/>
    <pc:docChg chg="modSld">
      <pc:chgData name="Cynthia Enciso" userId="S::cynthia.enciso@revature.com::7915927f-c5cf-4e1f-876d-e79882ad52fa" providerId="AD" clId="Web-{6641B777-F276-F3CF-9EEF-20CDDF6BF75F}" dt="2022-06-07T21:43:47.974" v="0" actId="20577"/>
      <pc:docMkLst>
        <pc:docMk/>
      </pc:docMkLst>
      <pc:sldChg chg="modSp">
        <pc:chgData name="Cynthia Enciso" userId="S::cynthia.enciso@revature.com::7915927f-c5cf-4e1f-876d-e79882ad52fa" providerId="AD" clId="Web-{6641B777-F276-F3CF-9EEF-20CDDF6BF75F}" dt="2022-06-07T21:43:47.974" v="0" actId="20577"/>
        <pc:sldMkLst>
          <pc:docMk/>
          <pc:sldMk cId="2999345185" sldId="308"/>
        </pc:sldMkLst>
        <pc:spChg chg="mod">
          <ac:chgData name="Cynthia Enciso" userId="S::cynthia.enciso@revature.com::7915927f-c5cf-4e1f-876d-e79882ad52fa" providerId="AD" clId="Web-{6641B777-F276-F3CF-9EEF-20CDDF6BF75F}" dt="2022-06-07T21:43:47.974" v="0" actId="20577"/>
          <ac:spMkLst>
            <pc:docMk/>
            <pc:sldMk cId="2999345185" sldId="308"/>
            <ac:spMk id="3" creationId="{91F5DC43-911C-4E53-95FC-06FD90F097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6/7/2022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14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4_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195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  <p:sldLayoutId id="2147483706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Constructors	</a:t>
            </a:r>
            <a:endParaRPr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1"/>
          </p:nvPr>
        </p:nvSpPr>
        <p:spPr>
          <a:xfrm>
            <a:off x="380010" y="1590260"/>
            <a:ext cx="8383980" cy="477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dirty="0"/>
              <a:t>Constructors are special methods that are called when we create objects</a:t>
            </a:r>
          </a:p>
          <a:p>
            <a:pPr marL="457200" lvl="1" indent="0">
              <a:lnSpc>
                <a:spcPct val="80000"/>
              </a:lnSpc>
              <a:spcBef>
                <a:spcPts val="444"/>
              </a:spcBef>
              <a:buSzPts val="2220"/>
              <a:buNone/>
            </a:pPr>
            <a:endParaRPr lang="en-US"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>
              <a:lnSpc>
                <a:spcPct val="80000"/>
              </a:lnSpc>
              <a:spcBef>
                <a:spcPts val="444"/>
              </a:spcBef>
              <a:buSzPts val="2220"/>
              <a:buNone/>
            </a:pP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2800" b="1" dirty="0" err="1">
                <a:latin typeface="Courier New"/>
                <a:ea typeface="Courier New"/>
                <a:cs typeface="Courier New"/>
                <a:sym typeface="Courier New"/>
              </a:rPr>
              <a:t>myExample</a:t>
            </a: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-US" sz="280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Example();</a:t>
            </a:r>
          </a:p>
          <a:p>
            <a:pPr marL="457200" lvl="1" indent="0">
              <a:spcBef>
                <a:spcPts val="0"/>
              </a:spcBef>
              <a:buSzPts val="2380"/>
              <a:buNone/>
            </a:pPr>
            <a:endParaRPr lang="en-US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dirty="0"/>
              <a:t>Every class </a:t>
            </a:r>
            <a:r>
              <a:rPr lang="en-US" i="1" dirty="0"/>
              <a:t>must</a:t>
            </a:r>
            <a:r>
              <a:rPr lang="en-US" dirty="0"/>
              <a:t> have at least one constructor.</a:t>
            </a:r>
          </a:p>
          <a:p>
            <a:pPr lvl="1">
              <a:spcBef>
                <a:spcPts val="0"/>
              </a:spcBef>
              <a:buSzPts val="2380"/>
            </a:pPr>
            <a:r>
              <a:rPr lang="en-US" sz="2800" dirty="0"/>
              <a:t>If you don’t provide one, a default no-argument constructor is implicitly provided</a:t>
            </a:r>
            <a:endParaRPr lang="en-US" sz="2800" dirty="0">
              <a:latin typeface="Courier New"/>
              <a:cs typeface="Courier New"/>
              <a:sym typeface="Courier New"/>
            </a:endParaRPr>
          </a:p>
          <a:p>
            <a:pPr lvl="2">
              <a:spcBef>
                <a:spcPts val="0"/>
              </a:spcBef>
              <a:buSzPts val="238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() {} // it looks like this</a:t>
            </a:r>
            <a:endParaRPr lang="en-US" sz="2400" b="1" dirty="0">
              <a:sym typeface="Courier New"/>
            </a:endParaRPr>
          </a:p>
          <a:p>
            <a:pPr lvl="1">
              <a:spcBef>
                <a:spcPts val="0"/>
              </a:spcBef>
              <a:buSzPts val="2380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If you </a:t>
            </a:r>
            <a:r>
              <a:rPr lang="en-US" sz="2800" i="1" dirty="0"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provide a constructor, you lose the default one!</a:t>
            </a:r>
          </a:p>
          <a:p>
            <a:pPr marL="0" indent="0">
              <a:spcBef>
                <a:spcPts val="0"/>
              </a:spcBef>
              <a:buSzPts val="2380"/>
              <a:buNone/>
            </a:pPr>
            <a:endParaRPr lang="en-US" sz="32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SzPts val="2380"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For now, we will not create custom constructors, but keep in mind that creating your own constructors is very common in programming.</a:t>
            </a:r>
          </a:p>
          <a:p>
            <a:pPr>
              <a:spcBef>
                <a:spcPts val="0"/>
              </a:spcBef>
              <a:buSzPts val="2380"/>
            </a:pPr>
            <a:endParaRPr sz="3200"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Constructor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287" y="1775791"/>
            <a:ext cx="8759141" cy="423161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Access 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(Optional) 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‘no-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 constructor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 }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20164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1261-83EC-44F5-AAE0-4118D2BB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B4101-0567-48E3-BC51-066494A6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64974"/>
            <a:ext cx="8349320" cy="53638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method</a:t>
            </a:r>
            <a:r>
              <a:rPr lang="en-US" sz="2400" dirty="0"/>
              <a:t> is a block of code which executes a series of defined statements in a batch. Methods are declared in a class and invoked on objects (except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400" dirty="0"/>
              <a:t> methods…more on these later!).</a:t>
            </a:r>
          </a:p>
          <a:p>
            <a:r>
              <a:rPr lang="en-US" sz="2400" dirty="0"/>
              <a:t>Methods can:</a:t>
            </a:r>
          </a:p>
          <a:p>
            <a:pPr lvl="1"/>
            <a:r>
              <a:rPr lang="en-US" sz="2000" dirty="0"/>
              <a:t>Take input</a:t>
            </a:r>
          </a:p>
          <a:p>
            <a:pPr lvl="1"/>
            <a:r>
              <a:rPr lang="en-US" sz="2000" dirty="0"/>
              <a:t>Perform operations</a:t>
            </a:r>
          </a:p>
          <a:p>
            <a:pPr lvl="1"/>
            <a:r>
              <a:rPr lang="en-US" sz="2000" dirty="0"/>
              <a:t>Return an Expression</a:t>
            </a:r>
          </a:p>
          <a:p>
            <a:pPr lvl="1"/>
            <a:r>
              <a:rPr lang="en-US" sz="2000" dirty="0"/>
              <a:t>Invoke other methods</a:t>
            </a:r>
          </a:p>
          <a:p>
            <a:r>
              <a:rPr lang="en-US" sz="2400" dirty="0"/>
              <a:t>When declaring your methods, Java wants to know </a:t>
            </a:r>
            <a:r>
              <a:rPr lang="en-US" sz="2400" b="1" dirty="0"/>
              <a:t>exactly</a:t>
            </a:r>
            <a:r>
              <a:rPr lang="en-US" sz="2400" dirty="0"/>
              <a:t> what kind of method it is, including:</a:t>
            </a:r>
          </a:p>
          <a:p>
            <a:pPr lvl="2"/>
            <a:r>
              <a:rPr lang="en-US" sz="1800" dirty="0"/>
              <a:t>The type of data it takes in, if any</a:t>
            </a:r>
          </a:p>
          <a:p>
            <a:pPr lvl="2"/>
            <a:r>
              <a:rPr lang="en-US" sz="1800" dirty="0"/>
              <a:t>What it returns, if anything</a:t>
            </a:r>
          </a:p>
          <a:p>
            <a:pPr lvl="2"/>
            <a:r>
              <a:rPr lang="en-US" sz="1800" dirty="0"/>
              <a:t>If it belongs to the class*</a:t>
            </a:r>
          </a:p>
          <a:p>
            <a:pPr lvl="2"/>
            <a:r>
              <a:rPr lang="en-US" sz="1800" dirty="0"/>
              <a:t>Its level of access*</a:t>
            </a:r>
          </a:p>
          <a:p>
            <a:pPr marL="1016000" lvl="2" indent="0">
              <a:buNone/>
            </a:pPr>
            <a:endParaRPr lang="en-US" dirty="0"/>
          </a:p>
          <a:p>
            <a:pPr marL="50800" indent="0">
              <a:buNone/>
            </a:pPr>
            <a:r>
              <a:rPr lang="en-US" sz="1800" dirty="0"/>
              <a:t>* Don’t worry about these last two things, we’ll go over them later!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C2AB8-EBD3-48A8-A361-6B51ECFF2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{}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>
                <a:latin typeface="Arial"/>
                <a:cs typeface="Arial"/>
              </a:rPr>
              <a:t>	</a:t>
            </a:r>
            <a:r>
              <a:rPr lang="en-US" sz="2000" i="1" dirty="0" err="1">
                <a:latin typeface="Arial"/>
                <a:cs typeface="Arial"/>
              </a:rPr>
              <a:t>System.out.println</a:t>
            </a:r>
            <a:r>
              <a:rPr lang="en-US" sz="2000" i="1" dirty="0">
                <a:latin typeface="Arial"/>
                <a:cs typeface="Arial"/>
              </a:rPr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2973A-A5DC-E042-D1CF-6547FD687069}"/>
              </a:ext>
            </a:extLst>
          </p:cNvPr>
          <p:cNvSpPr txBox="1"/>
          <p:nvPr/>
        </p:nvSpPr>
        <p:spPr>
          <a:xfrm>
            <a:off x="279312" y="1382892"/>
            <a:ext cx="8414113" cy="188594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Parameter</a:t>
            </a:r>
            <a:r>
              <a:rPr lang="en-US" sz="2000" dirty="0"/>
              <a:t> is a </a:t>
            </a:r>
            <a:r>
              <a:rPr lang="en-US" sz="2000" b="1" i="1" u="sng" dirty="0"/>
              <a:t>placeholder</a:t>
            </a:r>
            <a:r>
              <a:rPr lang="en-US" sz="2000" dirty="0"/>
              <a:t> value used to provide input to a method. Parameters, do not have a value, until the method is </a:t>
            </a:r>
            <a:r>
              <a:rPr lang="en-US" sz="2000" b="1" i="1" dirty="0"/>
              <a:t>invoked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b="1" dirty="0"/>
              <a:t>Argument</a:t>
            </a:r>
            <a:r>
              <a:rPr lang="en-US" sz="2000" dirty="0"/>
              <a:t> is the </a:t>
            </a:r>
            <a:r>
              <a:rPr lang="en-US" sz="2000" b="1" i="1" dirty="0"/>
              <a:t>actual data</a:t>
            </a:r>
            <a:r>
              <a:rPr lang="en-US" sz="2000" dirty="0"/>
              <a:t> you supply to a method when it is invoked.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C6F09-3E12-B124-BC32-58AB3AB5D8DB}"/>
              </a:ext>
            </a:extLst>
          </p:cNvPr>
          <p:cNvSpPr/>
          <p:nvPr/>
        </p:nvSpPr>
        <p:spPr>
          <a:xfrm>
            <a:off x="159572" y="4266066"/>
            <a:ext cx="4292687" cy="2097646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A7A05-CD7C-6940-8996-1577BA301816}"/>
              </a:ext>
            </a:extLst>
          </p:cNvPr>
          <p:cNvSpPr txBox="1"/>
          <p:nvPr/>
        </p:nvSpPr>
        <p:spPr>
          <a:xfrm>
            <a:off x="279312" y="4429758"/>
            <a:ext cx="4067402" cy="18146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Calculator {</a:t>
            </a:r>
          </a:p>
          <a:p>
            <a:r>
              <a:rPr lang="en-US" dirty="0"/>
              <a:t>  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int </a:t>
            </a:r>
            <a:r>
              <a:rPr lang="en-US" dirty="0"/>
              <a:t>add(int x, int y) {</a:t>
            </a:r>
            <a:endParaRPr lang="en-US">
              <a:cs typeface="Arial"/>
            </a:endParaRPr>
          </a:p>
          <a:p>
            <a:r>
              <a:rPr lang="en-US" dirty="0"/>
              <a:t>      </a:t>
            </a:r>
            <a:r>
              <a:rPr lang="en-US" b="1" dirty="0"/>
              <a:t>int</a:t>
            </a:r>
            <a:r>
              <a:rPr lang="en-US" dirty="0"/>
              <a:t> sum </a:t>
            </a:r>
            <a:r>
              <a:rPr lang="en-US" b="1" dirty="0"/>
              <a:t>=</a:t>
            </a:r>
            <a:r>
              <a:rPr lang="en-US" dirty="0"/>
              <a:t> x </a:t>
            </a:r>
            <a:r>
              <a:rPr lang="en-US" b="1" dirty="0"/>
              <a:t>+</a:t>
            </a:r>
            <a:r>
              <a:rPr lang="en-US" dirty="0"/>
              <a:t> y;</a:t>
            </a:r>
          </a:p>
          <a:p>
            <a:r>
              <a:rPr lang="en-US" dirty="0"/>
              <a:t>      </a:t>
            </a:r>
            <a:r>
              <a:rPr lang="en-US" b="1" dirty="0"/>
              <a:t>return</a:t>
            </a:r>
            <a:r>
              <a:rPr lang="en-US" dirty="0"/>
              <a:t> sum;</a:t>
            </a:r>
          </a:p>
          <a:p>
            <a:r>
              <a:rPr lang="en-US" dirty="0"/>
              <a:t>   }</a:t>
            </a:r>
          </a:p>
          <a:p>
            <a:r>
              <a:rPr lang="en-US" dirty="0">
                <a:cs typeface="Arial"/>
              </a:rPr>
              <a:t>   ...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68F7F-E83A-F497-26AF-43050862B920}"/>
              </a:ext>
            </a:extLst>
          </p:cNvPr>
          <p:cNvSpPr/>
          <p:nvPr/>
        </p:nvSpPr>
        <p:spPr>
          <a:xfrm>
            <a:off x="4572000" y="4266066"/>
            <a:ext cx="4412428" cy="2097646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F1620-8CB5-498E-DB56-FD7A80998CD4}"/>
              </a:ext>
            </a:extLst>
          </p:cNvPr>
          <p:cNvSpPr txBox="1"/>
          <p:nvPr/>
        </p:nvSpPr>
        <p:spPr>
          <a:xfrm>
            <a:off x="4691270" y="4429758"/>
            <a:ext cx="4173419" cy="18146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 fontScale="92500"/>
          </a:bodyPr>
          <a:lstStyle/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Main {</a:t>
            </a:r>
          </a:p>
          <a:p>
            <a:r>
              <a:rPr lang="en-US" dirty="0"/>
              <a:t>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Calculator calc = new Calculator();</a:t>
            </a:r>
          </a:p>
          <a:p>
            <a:r>
              <a:rPr lang="en-US" dirty="0"/>
              <a:t>      int result = </a:t>
            </a:r>
            <a:r>
              <a:rPr lang="en-US" dirty="0" err="1"/>
              <a:t>calc.add</a:t>
            </a:r>
            <a:r>
              <a:rPr lang="en-US"/>
              <a:t>(25, 5);</a:t>
            </a:r>
            <a:endParaRPr lang="en-US">
              <a:cs typeface="Arial"/>
            </a:endParaRP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606BE-46F8-E818-E23D-AD86F861F7B1}"/>
              </a:ext>
            </a:extLst>
          </p:cNvPr>
          <p:cNvSpPr txBox="1"/>
          <p:nvPr/>
        </p:nvSpPr>
        <p:spPr>
          <a:xfrm>
            <a:off x="213596" y="3589159"/>
            <a:ext cx="4187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Below, the method ‘add()’ declares two parameters, ‘int x’ and ‘int y’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5276F-C884-1765-8D9A-E44CE2DA7D9A}"/>
              </a:ext>
            </a:extLst>
          </p:cNvPr>
          <p:cNvSpPr txBox="1"/>
          <p:nvPr/>
        </p:nvSpPr>
        <p:spPr>
          <a:xfrm>
            <a:off x="4677546" y="3312160"/>
            <a:ext cx="4187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Below, </a:t>
            </a:r>
            <a:r>
              <a:rPr lang="en-US" dirty="0"/>
              <a:t>we invoke the add method on the Calculator object and provide the arguments ‘5’ and ‘25’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110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37062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159F-2AB6-488C-8F7B-2B903214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B89E-F46C-4F07-A0F3-BC663B68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Let’s say we were creating a program for an animal shelter – in this shelter we have a number of dogs. We want a program to model these dogs. </a:t>
            </a:r>
          </a:p>
          <a:p>
            <a:r>
              <a:rPr lang="en-US" sz="2400" dirty="0"/>
              <a:t>Each dog in our shelter has certain characteristics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3088-ECD9-4E90-B141-418018814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6" name="Graphic 5" descr="Dog">
            <a:extLst>
              <a:ext uri="{FF2B5EF4-FFF2-40B4-BE49-F238E27FC236}">
                <a16:creationId xmlns:a16="http://schemas.microsoft.com/office/drawing/2014/main" id="{C230557F-C4AB-4B4B-BB83-BA1732DD8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761" y="3889470"/>
            <a:ext cx="1914525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79703D-F618-4C76-8007-B19CAF761C1E}"/>
              </a:ext>
            </a:extLst>
          </p:cNvPr>
          <p:cNvSpPr txBox="1"/>
          <p:nvPr/>
        </p:nvSpPr>
        <p:spPr>
          <a:xfrm>
            <a:off x="4497177" y="3507904"/>
            <a:ext cx="1342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Print" panose="02000600000000000000" pitchFamily="2" charset="0"/>
              </a:rPr>
              <a:t>name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weight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breed </a:t>
            </a:r>
          </a:p>
          <a:p>
            <a:endParaRPr lang="en-US" sz="2400" dirty="0">
              <a:latin typeface="Segoe Print" panose="02000600000000000000" pitchFamily="2" charset="0"/>
            </a:endParaRPr>
          </a:p>
          <a:p>
            <a:r>
              <a:rPr lang="en-US" sz="2400" dirty="0">
                <a:latin typeface="Segoe Print" panose="02000600000000000000" pitchFamily="2" charset="0"/>
              </a:rPr>
              <a:t>age </a:t>
            </a:r>
          </a:p>
        </p:txBody>
      </p:sp>
      <p:sp>
        <p:nvSpPr>
          <p:cNvPr id="12" name="Straight Arrow Connector 11">
            <a:extLst>
              <a:ext uri="{FF2B5EF4-FFF2-40B4-BE49-F238E27FC236}">
                <a16:creationId xmlns:a16="http://schemas.microsoft.com/office/drawing/2014/main" id="{129AFF41-64E4-4CF0-83B4-1D3C335BD420}"/>
              </a:ext>
            </a:extLst>
          </p:cNvPr>
          <p:cNvSpPr/>
          <p:nvPr/>
        </p:nvSpPr>
        <p:spPr>
          <a:xfrm rot="9240511">
            <a:off x="3108123" y="4089600"/>
            <a:ext cx="146304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179211C2-5A36-4A6D-AB3C-28A9247BDA76}"/>
              </a:ext>
            </a:extLst>
          </p:cNvPr>
          <p:cNvSpPr/>
          <p:nvPr/>
        </p:nvSpPr>
        <p:spPr>
          <a:xfrm rot="10800000">
            <a:off x="3182108" y="4850578"/>
            <a:ext cx="1358211" cy="2920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2478532B-6CFC-4253-B1FF-FED1F50B2E10}"/>
              </a:ext>
            </a:extLst>
          </p:cNvPr>
          <p:cNvSpPr/>
          <p:nvPr/>
        </p:nvSpPr>
        <p:spPr>
          <a:xfrm rot="10800000" flipV="1">
            <a:off x="3225252" y="4481207"/>
            <a:ext cx="1315068" cy="107124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A3B3CDD6-F335-43EF-B64D-0A8F02F411B3}"/>
              </a:ext>
            </a:extLst>
          </p:cNvPr>
          <p:cNvSpPr/>
          <p:nvPr/>
        </p:nvSpPr>
        <p:spPr>
          <a:xfrm rot="10800000">
            <a:off x="3077280" y="5142600"/>
            <a:ext cx="1392932" cy="732422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441A9F-71C9-4FA0-AF26-38C42EA8A56F}"/>
              </a:ext>
            </a:extLst>
          </p:cNvPr>
          <p:cNvSpPr txBox="1"/>
          <p:nvPr/>
        </p:nvSpPr>
        <p:spPr>
          <a:xfrm>
            <a:off x="5796068" y="3332962"/>
            <a:ext cx="26571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0640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rgbClr val="474C55"/>
                </a:solidFill>
              </a:rPr>
              <a:t>As well as certain behaviors like barking</a:t>
            </a:r>
          </a:p>
          <a:p>
            <a:endParaRPr lang="en-US" dirty="0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3D7E7EF-08BB-466A-8486-518610950AD8}"/>
              </a:ext>
            </a:extLst>
          </p:cNvPr>
          <p:cNvSpPr/>
          <p:nvPr/>
        </p:nvSpPr>
        <p:spPr>
          <a:xfrm flipH="1">
            <a:off x="1349961" y="3417756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Woof!</a:t>
            </a:r>
          </a:p>
        </p:txBody>
      </p:sp>
    </p:spTree>
    <p:extLst>
      <p:ext uri="{BB962C8B-B14F-4D97-AF65-F5344CB8AC3E}">
        <p14:creationId xmlns:p14="http://schemas.microsoft.com/office/powerpoint/2010/main" val="9790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  <p:bldP spid="12" grpId="0" animBg="1"/>
      <p:bldP spid="31" grpId="0" animBg="1"/>
      <p:bldP spid="32" grpId="0" animBg="1"/>
      <p:bldP spid="33" grpId="0" animBg="1"/>
      <p:bldP spid="30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want to create a Dog class to model these characteristics and behaviors. 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Our state or characteristics, name, weight, breed, and age, will be saved in variables and our behavior, barking, will be defined in a method.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3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Dog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604419" cy="452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public class Dog 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name;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double weight;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String breed;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int age; 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public void bark(){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(“Woof!!”);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	}</a:t>
            </a:r>
          </a:p>
          <a:p>
            <a:pPr marL="45720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02454D-D86A-48FD-8EEC-4C63F7BD89D6}"/>
              </a:ext>
            </a:extLst>
          </p:cNvPr>
          <p:cNvSpPr/>
          <p:nvPr/>
        </p:nvSpPr>
        <p:spPr>
          <a:xfrm>
            <a:off x="4572000" y="1133475"/>
            <a:ext cx="3457575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class doesn’t actually run  or do </a:t>
            </a:r>
            <a:r>
              <a:rPr lang="en-US" sz="2000" i="1" dirty="0"/>
              <a:t>anything</a:t>
            </a:r>
            <a:r>
              <a:rPr lang="en-US" sz="2000" dirty="0"/>
              <a:t> at all on its own.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It provides the code that would need to be used somewhere else in the program. </a:t>
            </a:r>
          </a:p>
        </p:txBody>
      </p:sp>
    </p:spTree>
    <p:extLst>
      <p:ext uri="{BB962C8B-B14F-4D97-AF65-F5344CB8AC3E}">
        <p14:creationId xmlns:p14="http://schemas.microsoft.com/office/powerpoint/2010/main" val="1001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65323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3D84-6A19-420F-8EBE-11185599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Dog 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7C43-E524-4156-B4EC-E63E5C3572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5343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29C46E19-637D-40BC-9785-5495A54E65E5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4839690" cy="3042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double weight;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breed;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int age; 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void bark(){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(“Woof!!”);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9144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sp>
        <p:nvSpPr>
          <p:cNvPr id="9" name="Google Shape;219;p16">
            <a:extLst>
              <a:ext uri="{FF2B5EF4-FFF2-40B4-BE49-F238E27FC236}">
                <a16:creationId xmlns:a16="http://schemas.microsoft.com/office/drawing/2014/main" id="{FB8B45DF-8649-4664-874A-F431232036E5}"/>
              </a:ext>
            </a:extLst>
          </p:cNvPr>
          <p:cNvSpPr txBox="1">
            <a:spLocks/>
          </p:cNvSpPr>
          <p:nvPr/>
        </p:nvSpPr>
        <p:spPr>
          <a:xfrm>
            <a:off x="3675456" y="3907182"/>
            <a:ext cx="4613302" cy="2724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TestDog</a:t>
            </a:r>
            <a:r>
              <a:rPr lang="en-US" sz="1600" dirty="0"/>
              <a:t> 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daisy = new Dog();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daisy.name = “Daisy”;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</a:t>
            </a:r>
            <a:r>
              <a:rPr lang="en-US" sz="1600" dirty="0" err="1"/>
              <a:t>daisy.bark</a:t>
            </a:r>
            <a:r>
              <a:rPr lang="en-US" sz="1600" dirty="0"/>
              <a:t>();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scruffy = new Dog(); 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scruffy.name = “Scruffy”;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	</a:t>
            </a:r>
          </a:p>
          <a:p>
            <a:pPr marL="22860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F5877-341C-400B-B81C-BBA116202AD2}"/>
              </a:ext>
            </a:extLst>
          </p:cNvPr>
          <p:cNvGrpSpPr/>
          <p:nvPr/>
        </p:nvGrpSpPr>
        <p:grpSpPr>
          <a:xfrm>
            <a:off x="6973552" y="1708727"/>
            <a:ext cx="1798439" cy="3875771"/>
            <a:chOff x="7439025" y="1924758"/>
            <a:chExt cx="1220585" cy="192334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3DF6C1-401E-493E-97D2-0ADA612C0E51}"/>
                </a:ext>
              </a:extLst>
            </p:cNvPr>
            <p:cNvSpPr/>
            <p:nvPr/>
          </p:nvSpPr>
          <p:spPr>
            <a:xfrm>
              <a:off x="7439025" y="1952898"/>
              <a:ext cx="1220585" cy="1895202"/>
            </a:xfrm>
            <a:custGeom>
              <a:avLst/>
              <a:gdLst>
                <a:gd name="connsiteX0" fmla="*/ 0 w 1220585"/>
                <a:gd name="connsiteY0" fmla="*/ 1895202 h 1895202"/>
                <a:gd name="connsiteX1" fmla="*/ 1095375 w 1220585"/>
                <a:gd name="connsiteY1" fmla="*/ 1580877 h 1895202"/>
                <a:gd name="connsiteX2" fmla="*/ 1114425 w 1220585"/>
                <a:gd name="connsiteY2" fmla="*/ 237852 h 1895202"/>
                <a:gd name="connsiteX3" fmla="*/ 361950 w 1220585"/>
                <a:gd name="connsiteY3" fmla="*/ 9252 h 1895202"/>
                <a:gd name="connsiteX4" fmla="*/ 352425 w 1220585"/>
                <a:gd name="connsiteY4" fmla="*/ 66402 h 189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85" h="1895202">
                  <a:moveTo>
                    <a:pt x="0" y="1895202"/>
                  </a:moveTo>
                  <a:cubicBezTo>
                    <a:pt x="454819" y="1876152"/>
                    <a:pt x="909638" y="1857102"/>
                    <a:pt x="1095375" y="1580877"/>
                  </a:cubicBezTo>
                  <a:cubicBezTo>
                    <a:pt x="1281112" y="1304652"/>
                    <a:pt x="1236663" y="499789"/>
                    <a:pt x="1114425" y="237852"/>
                  </a:cubicBezTo>
                  <a:cubicBezTo>
                    <a:pt x="992188" y="-24086"/>
                    <a:pt x="488950" y="37827"/>
                    <a:pt x="361950" y="9252"/>
                  </a:cubicBezTo>
                  <a:cubicBezTo>
                    <a:pt x="234950" y="-19323"/>
                    <a:pt x="293687" y="23539"/>
                    <a:pt x="352425" y="664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96C1D7-C9E0-45C3-8867-3086F2B33A4F}"/>
                </a:ext>
              </a:extLst>
            </p:cNvPr>
            <p:cNvSpPr/>
            <p:nvPr/>
          </p:nvSpPr>
          <p:spPr>
            <a:xfrm>
              <a:off x="7710021" y="1924758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phic 13" descr="Dog">
            <a:extLst>
              <a:ext uri="{FF2B5EF4-FFF2-40B4-BE49-F238E27FC236}">
                <a16:creationId xmlns:a16="http://schemas.microsoft.com/office/drawing/2014/main" id="{FB6A42C6-4EED-462E-B0CC-5B8452F4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3193" y="1137528"/>
            <a:ext cx="1224150" cy="1224150"/>
          </a:xfrm>
          <a:prstGeom prst="rect">
            <a:avLst/>
          </a:prstGeom>
        </p:spPr>
      </p:pic>
      <p:pic>
        <p:nvPicPr>
          <p:cNvPr id="18" name="Graphic 17" descr="Dog">
            <a:extLst>
              <a:ext uri="{FF2B5EF4-FFF2-40B4-BE49-F238E27FC236}">
                <a16:creationId xmlns:a16="http://schemas.microsoft.com/office/drawing/2014/main" id="{799CA4D3-B1BF-4645-8772-56D2B2DF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2279" y="2907347"/>
            <a:ext cx="1220584" cy="1220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D07FE-E696-4A43-98B6-9D80A1DFF4D7}"/>
              </a:ext>
            </a:extLst>
          </p:cNvPr>
          <p:cNvSpPr txBox="1"/>
          <p:nvPr/>
        </p:nvSpPr>
        <p:spPr>
          <a:xfrm>
            <a:off x="5520350" y="3299569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egoe Print" panose="02000600000000000000" pitchFamily="2" charset="0"/>
              </a:rPr>
              <a:t>Daisy</a:t>
            </a:r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3C51-0F6E-4F4F-9CF5-C15FEA7BC20F}"/>
              </a:ext>
            </a:extLst>
          </p:cNvPr>
          <p:cNvSpPr txBox="1"/>
          <p:nvPr/>
        </p:nvSpPr>
        <p:spPr>
          <a:xfrm>
            <a:off x="6307929" y="152869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egoe Print" panose="02000600000000000000" pitchFamily="2" charset="0"/>
              </a:rPr>
              <a:t>Scruffy</a:t>
            </a:r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7FBE4C1E-F779-4D15-A2C5-371369C80A1B}"/>
              </a:ext>
            </a:extLst>
          </p:cNvPr>
          <p:cNvSpPr/>
          <p:nvPr/>
        </p:nvSpPr>
        <p:spPr>
          <a:xfrm>
            <a:off x="6293267" y="2371665"/>
            <a:ext cx="1066513" cy="7601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Woof!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B34064-6020-4E3C-A72C-2AAD051DDD3B}"/>
              </a:ext>
            </a:extLst>
          </p:cNvPr>
          <p:cNvGrpSpPr/>
          <p:nvPr/>
        </p:nvGrpSpPr>
        <p:grpSpPr>
          <a:xfrm>
            <a:off x="3771850" y="2874869"/>
            <a:ext cx="1774851" cy="1798731"/>
            <a:chOff x="3771850" y="2874869"/>
            <a:chExt cx="1774851" cy="179873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EE4269-560D-4679-87CE-74979C2DA0DE}"/>
                </a:ext>
              </a:extLst>
            </p:cNvPr>
            <p:cNvSpPr/>
            <p:nvPr/>
          </p:nvSpPr>
          <p:spPr>
            <a:xfrm>
              <a:off x="3771850" y="2874869"/>
              <a:ext cx="1733023" cy="1798731"/>
            </a:xfrm>
            <a:custGeom>
              <a:avLst/>
              <a:gdLst>
                <a:gd name="connsiteX0" fmla="*/ 892514 w 1733023"/>
                <a:gd name="connsiteY0" fmla="*/ 1798731 h 1798731"/>
                <a:gd name="connsiteX1" fmla="*/ 107423 w 1733023"/>
                <a:gd name="connsiteY1" fmla="*/ 1678658 h 1798731"/>
                <a:gd name="connsiteX2" fmla="*/ 61241 w 1733023"/>
                <a:gd name="connsiteY2" fmla="*/ 1106004 h 1798731"/>
                <a:gd name="connsiteX3" fmla="*/ 615423 w 1733023"/>
                <a:gd name="connsiteY3" fmla="*/ 856622 h 1798731"/>
                <a:gd name="connsiteX4" fmla="*/ 901750 w 1733023"/>
                <a:gd name="connsiteY4" fmla="*/ 71531 h 1798731"/>
                <a:gd name="connsiteX5" fmla="*/ 1502114 w 1733023"/>
                <a:gd name="connsiteY5" fmla="*/ 62295 h 1798731"/>
                <a:gd name="connsiteX6" fmla="*/ 1733023 w 1733023"/>
                <a:gd name="connsiteY6" fmla="*/ 302440 h 17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3023" h="1798731">
                  <a:moveTo>
                    <a:pt x="892514" y="1798731"/>
                  </a:moveTo>
                  <a:cubicBezTo>
                    <a:pt x="569241" y="1796421"/>
                    <a:pt x="245968" y="1794112"/>
                    <a:pt x="107423" y="1678658"/>
                  </a:cubicBezTo>
                  <a:cubicBezTo>
                    <a:pt x="-31122" y="1563204"/>
                    <a:pt x="-23426" y="1243010"/>
                    <a:pt x="61241" y="1106004"/>
                  </a:cubicBezTo>
                  <a:cubicBezTo>
                    <a:pt x="145908" y="968998"/>
                    <a:pt x="475338" y="1029034"/>
                    <a:pt x="615423" y="856622"/>
                  </a:cubicBezTo>
                  <a:cubicBezTo>
                    <a:pt x="755508" y="684210"/>
                    <a:pt x="753968" y="203919"/>
                    <a:pt x="901750" y="71531"/>
                  </a:cubicBezTo>
                  <a:cubicBezTo>
                    <a:pt x="1049532" y="-60857"/>
                    <a:pt x="1363569" y="23810"/>
                    <a:pt x="1502114" y="62295"/>
                  </a:cubicBezTo>
                  <a:cubicBezTo>
                    <a:pt x="1640659" y="100780"/>
                    <a:pt x="1686841" y="201610"/>
                    <a:pt x="1733023" y="30244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09E94F8-DCD1-4E02-B8E9-491CF2E1107A}"/>
                </a:ext>
              </a:extLst>
            </p:cNvPr>
            <p:cNvSpPr/>
            <p:nvPr/>
          </p:nvSpPr>
          <p:spPr>
            <a:xfrm>
              <a:off x="5448181" y="3120427"/>
              <a:ext cx="98520" cy="106111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64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5" grpId="0"/>
      <p:bldP spid="19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6D406-571D-4C22-8461-016B15DE4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051029-FDB7-4FBA-A29E-C0BC5F5E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DDF827-6D18-4085-97C6-89F4656AF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  <a:p>
            <a:r>
              <a:rPr lang="en-US" dirty="0"/>
              <a:t>What is an Object?</a:t>
            </a:r>
          </a:p>
          <a:p>
            <a:r>
              <a:rPr lang="en-US" dirty="0"/>
              <a:t>What is the syntax to create a new Object?</a:t>
            </a:r>
          </a:p>
          <a:p>
            <a:r>
              <a:rPr lang="en-US" dirty="0"/>
              <a:t>What is a Constructor?</a:t>
            </a:r>
          </a:p>
          <a:p>
            <a:r>
              <a:rPr lang="en-US" dirty="0"/>
              <a:t>What is a default Constructor?</a:t>
            </a:r>
          </a:p>
          <a:p>
            <a:r>
              <a:rPr lang="en-US" dirty="0"/>
              <a:t>What is a Method?</a:t>
            </a:r>
          </a:p>
          <a:p>
            <a:r>
              <a:rPr lang="en-US" dirty="0"/>
              <a:t>What is a parameter?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7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246-17B9-45D8-811E-C9FC911F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[Review]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9798-573B-46FA-B7B4-FD841CBCF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</a:t>
            </a:r>
            <a:r>
              <a:rPr lang="en-US" b="1" dirty="0"/>
              <a:t>Classes </a:t>
            </a:r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are blueprints used to </a:t>
            </a:r>
            <a:r>
              <a:rPr lang="en-US" sz="2800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 lang="en-US" dirty="0"/>
          </a:p>
          <a:p>
            <a:pPr lvl="1"/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have </a:t>
            </a: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(variables) and </a:t>
            </a:r>
            <a:r>
              <a:rPr lang="en-US" sz="2400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lang="en-US" sz="2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(methods) that are given to each object created from the class</a:t>
            </a:r>
          </a:p>
          <a:p>
            <a:r>
              <a:rPr lang="en-US" sz="28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When an object is created from a class, we call that object a “class instance”.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B41C1-425B-4FE8-98D1-3B8B105A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Objects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0" y="1802837"/>
            <a:ext cx="4572000" cy="68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Step 1) Create a class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3F878-8F85-48E0-D96C-921B48D6D5E7}"/>
              </a:ext>
            </a:extLst>
          </p:cNvPr>
          <p:cNvSpPr txBox="1"/>
          <p:nvPr/>
        </p:nvSpPr>
        <p:spPr>
          <a:xfrm>
            <a:off x="2286000" y="32476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63A4E-6DF9-9D58-FE1A-5A9EA71D1125}"/>
              </a:ext>
            </a:extLst>
          </p:cNvPr>
          <p:cNvSpPr txBox="1"/>
          <p:nvPr/>
        </p:nvSpPr>
        <p:spPr>
          <a:xfrm>
            <a:off x="2286000" y="32476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167FD-CB4B-364C-AF6A-DC7C98B1841F}"/>
              </a:ext>
            </a:extLst>
          </p:cNvPr>
          <p:cNvSpPr/>
          <p:nvPr/>
        </p:nvSpPr>
        <p:spPr>
          <a:xfrm>
            <a:off x="380010" y="2511687"/>
            <a:ext cx="3826565" cy="3852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oogle Shape;254;p21">
            <a:extLst>
              <a:ext uri="{FF2B5EF4-FFF2-40B4-BE49-F238E27FC236}">
                <a16:creationId xmlns:a16="http://schemas.microsoft.com/office/drawing/2014/main" id="{B584555E-146B-2DCF-4698-9B6E4105916B}"/>
              </a:ext>
            </a:extLst>
          </p:cNvPr>
          <p:cNvSpPr txBox="1">
            <a:spLocks/>
          </p:cNvSpPr>
          <p:nvPr/>
        </p:nvSpPr>
        <p:spPr>
          <a:xfrm>
            <a:off x="4557415" y="1802837"/>
            <a:ext cx="4572000" cy="6817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Step 2) Create an Object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7A04A7-1A32-C83F-869D-398324E824B9}"/>
              </a:ext>
            </a:extLst>
          </p:cNvPr>
          <p:cNvSpPr/>
          <p:nvPr/>
        </p:nvSpPr>
        <p:spPr>
          <a:xfrm>
            <a:off x="4937425" y="2511687"/>
            <a:ext cx="3826565" cy="3852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B316A2-65E1-F110-6629-12AE376B50BC}"/>
              </a:ext>
            </a:extLst>
          </p:cNvPr>
          <p:cNvSpPr txBox="1">
            <a:spLocks/>
          </p:cNvSpPr>
          <p:nvPr/>
        </p:nvSpPr>
        <p:spPr>
          <a:xfrm>
            <a:off x="477078" y="2623930"/>
            <a:ext cx="3604592" cy="3631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public class</a:t>
            </a:r>
            <a:r>
              <a:rPr lang="en-US" dirty="0"/>
              <a:t> Account {</a:t>
            </a:r>
          </a:p>
          <a:p>
            <a:pPr marL="0" indent="0">
              <a:buNone/>
            </a:pPr>
            <a:r>
              <a:rPr lang="en-US" dirty="0"/>
              <a:t>   String name;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int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double</a:t>
            </a:r>
            <a:r>
              <a:rPr lang="en-US" dirty="0"/>
              <a:t> balance;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deposit(</a:t>
            </a:r>
            <a:r>
              <a:rPr lang="en-US" b="1" dirty="0"/>
              <a:t>double</a:t>
            </a:r>
            <a:r>
              <a:rPr lang="en-US" dirty="0"/>
              <a:t> amt) {</a:t>
            </a:r>
          </a:p>
          <a:p>
            <a:pPr marL="0" indent="0">
              <a:buNone/>
            </a:pPr>
            <a:r>
              <a:rPr lang="en-US" dirty="0"/>
              <a:t>      balance </a:t>
            </a:r>
            <a:r>
              <a:rPr lang="en-US" b="1" dirty="0"/>
              <a:t>+=</a:t>
            </a:r>
            <a:r>
              <a:rPr lang="en-US" dirty="0"/>
              <a:t> amt;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withdraw(</a:t>
            </a:r>
            <a:r>
              <a:rPr lang="en-US" b="1" dirty="0"/>
              <a:t>double</a:t>
            </a:r>
            <a:r>
              <a:rPr lang="en-US" dirty="0"/>
              <a:t> amt) {</a:t>
            </a:r>
          </a:p>
          <a:p>
            <a:pPr marL="0" indent="0">
              <a:buNone/>
            </a:pPr>
            <a:r>
              <a:rPr lang="en-US" dirty="0"/>
              <a:t>      balance </a:t>
            </a:r>
            <a:r>
              <a:rPr lang="en-US" b="1" dirty="0"/>
              <a:t>-=</a:t>
            </a:r>
            <a:r>
              <a:rPr lang="en-US" dirty="0"/>
              <a:t> amt;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printBalance</a:t>
            </a:r>
            <a:r>
              <a:rPr lang="en-US" dirty="0"/>
              <a:t> 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(balance);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ACFF15-16CA-1BFF-4F61-D3ABBCC4EC9D}"/>
              </a:ext>
            </a:extLst>
          </p:cNvPr>
          <p:cNvSpPr txBox="1">
            <a:spLocks/>
          </p:cNvSpPr>
          <p:nvPr/>
        </p:nvSpPr>
        <p:spPr>
          <a:xfrm>
            <a:off x="4990433" y="2622151"/>
            <a:ext cx="3729497" cy="3631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public class</a:t>
            </a:r>
            <a:r>
              <a:rPr lang="en-US" dirty="0"/>
              <a:t> Main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Account </a:t>
            </a:r>
            <a:r>
              <a:rPr lang="en-US" dirty="0" err="1"/>
              <a:t>account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Account();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account.name </a:t>
            </a:r>
            <a:r>
              <a:rPr lang="en-US" b="1" dirty="0"/>
              <a:t>=</a:t>
            </a:r>
            <a:r>
              <a:rPr lang="en-US" dirty="0"/>
              <a:t> “John Doe”;</a:t>
            </a:r>
          </a:p>
          <a:p>
            <a:pPr marL="0" indent="0">
              <a:buNone/>
            </a:pPr>
            <a:r>
              <a:rPr lang="en-US" dirty="0"/>
              <a:t>      account.id </a:t>
            </a:r>
            <a:r>
              <a:rPr lang="en-US" b="1" dirty="0"/>
              <a:t>=</a:t>
            </a:r>
            <a:r>
              <a:rPr lang="en-US" dirty="0"/>
              <a:t> 1001;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account.balance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3000.00;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account.deposit</a:t>
            </a:r>
            <a:r>
              <a:rPr lang="en-US" dirty="0"/>
              <a:t>(100.00);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account.withdraw</a:t>
            </a:r>
            <a:r>
              <a:rPr lang="en-US" dirty="0"/>
              <a:t>(500.00);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account.printBalance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72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43F015-0435-46C4-9637-B46C065470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C382-8E5A-4DA3-8931-4E6674AC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73078"/>
            <a:ext cx="8826500" cy="3511809"/>
          </a:xfrm>
        </p:spPr>
        <p:txBody>
          <a:bodyPr/>
          <a:lstStyle/>
          <a:p>
            <a:pPr algn="ctr"/>
            <a:r>
              <a:rPr lang="en-US" sz="4400" b="1" dirty="0"/>
              <a:t>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118939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Primitive variables directly store their single value, because the size is known</a:t>
            </a:r>
          </a:p>
          <a:p>
            <a:pPr marL="342900" lvl="0" indent="-342900">
              <a:spcBef>
                <a:spcPts val="518"/>
              </a:spcBef>
              <a:buSzPts val="2590"/>
            </a:pPr>
            <a:r>
              <a:rPr lang="en-US" sz="2590" dirty="0"/>
              <a:t>Because objects are complex and vary in size, </a:t>
            </a:r>
            <a:r>
              <a:rPr lang="en-US" sz="2590" b="1" dirty="0"/>
              <a:t>reference variables </a:t>
            </a:r>
            <a:r>
              <a:rPr lang="en-US" sz="2590" dirty="0"/>
              <a:t>store the memory address or </a:t>
            </a:r>
            <a:r>
              <a:rPr lang="en-US" sz="2590" b="1" dirty="0"/>
              <a:t>location</a:t>
            </a:r>
            <a:r>
              <a:rPr lang="en-US" sz="2590" b="1" i="1" dirty="0"/>
              <a:t> </a:t>
            </a:r>
            <a:r>
              <a:rPr lang="en-US" sz="2590" dirty="0"/>
              <a:t>of an object in memory, not the value itself.</a:t>
            </a:r>
          </a:p>
          <a:p>
            <a:pPr marL="800100" lvl="1">
              <a:spcBef>
                <a:spcPts val="518"/>
              </a:spcBef>
              <a:buSzPts val="2590"/>
            </a:pPr>
            <a:r>
              <a:rPr lang="en-US" sz="2190" dirty="0"/>
              <a:t>Objects have to reserve enough memory to hold all the variables stored for that single object, which can vary greatly depending on the type of object.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b="1" dirty="0"/>
              <a:t>The reference variable does not store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BD707F7-C350-4976-8EA4-ECBD8D00AE46}"/>
              </a:ext>
            </a:extLst>
          </p:cNvPr>
          <p:cNvSpPr/>
          <p:nvPr/>
        </p:nvSpPr>
        <p:spPr>
          <a:xfrm>
            <a:off x="182991" y="2822346"/>
            <a:ext cx="3645870" cy="390649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public class Main {</a:t>
            </a:r>
          </a:p>
          <a:p>
            <a:r>
              <a:rPr lang="en-US" sz="1400" b="1" dirty="0"/>
              <a:t>    public static main(String[] args) {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     }      </a:t>
            </a:r>
          </a:p>
          <a:p>
            <a:r>
              <a:rPr lang="en-US" sz="1400" b="1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A06A-5C26-47C4-B1A1-094E4715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 Animated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883DD-BB51-41BE-A86D-7AB60B680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89F68-30E4-4EA6-8D2C-294F44650A18}"/>
              </a:ext>
            </a:extLst>
          </p:cNvPr>
          <p:cNvSpPr/>
          <p:nvPr/>
        </p:nvSpPr>
        <p:spPr>
          <a:xfrm>
            <a:off x="3942887" y="1579214"/>
            <a:ext cx="1900719" cy="4606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D37A9-C62F-4690-8969-4089DAB86AD5}"/>
              </a:ext>
            </a:extLst>
          </p:cNvPr>
          <p:cNvSpPr txBox="1"/>
          <p:nvPr/>
        </p:nvSpPr>
        <p:spPr>
          <a:xfrm>
            <a:off x="4302319" y="1215656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6A935-A4F6-4C1F-948C-9FAC827B451B}"/>
              </a:ext>
            </a:extLst>
          </p:cNvPr>
          <p:cNvSpPr/>
          <p:nvPr/>
        </p:nvSpPr>
        <p:spPr>
          <a:xfrm>
            <a:off x="6107335" y="1579213"/>
            <a:ext cx="2848130" cy="45744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12DA6-A02E-4F37-A0C1-097B48E8B5CD}"/>
              </a:ext>
            </a:extLst>
          </p:cNvPr>
          <p:cNvSpPr txBox="1"/>
          <p:nvPr/>
        </p:nvSpPr>
        <p:spPr>
          <a:xfrm>
            <a:off x="7185120" y="1221022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6A775-6619-42B9-85BB-8342EC784609}"/>
              </a:ext>
            </a:extLst>
          </p:cNvPr>
          <p:cNvSpPr/>
          <p:nvPr/>
        </p:nvSpPr>
        <p:spPr>
          <a:xfrm>
            <a:off x="4543924" y="4459527"/>
            <a:ext cx="698643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D561-5E51-4471-B593-578C9CD5DD36}"/>
              </a:ext>
            </a:extLst>
          </p:cNvPr>
          <p:cNvSpPr/>
          <p:nvPr/>
        </p:nvSpPr>
        <p:spPr>
          <a:xfrm>
            <a:off x="4395953" y="3599920"/>
            <a:ext cx="924778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myDog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C5327-A2CB-4765-9978-98A66F96AB03}"/>
              </a:ext>
            </a:extLst>
          </p:cNvPr>
          <p:cNvSpPr/>
          <p:nvPr/>
        </p:nvSpPr>
        <p:spPr>
          <a:xfrm>
            <a:off x="7357622" y="4068922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Dog object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7E7EA-1EFB-4F73-827D-DF82F222C9B9}"/>
              </a:ext>
            </a:extLst>
          </p:cNvPr>
          <p:cNvSpPr/>
          <p:nvPr/>
        </p:nvSpPr>
        <p:spPr>
          <a:xfrm>
            <a:off x="4280519" y="5322494"/>
            <a:ext cx="122545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32548A-AFD2-4E14-AB3F-4D5EAE8B98E5}"/>
              </a:ext>
            </a:extLst>
          </p:cNvPr>
          <p:cNvSpPr/>
          <p:nvPr/>
        </p:nvSpPr>
        <p:spPr>
          <a:xfrm>
            <a:off x="4395953" y="2677179"/>
            <a:ext cx="995994" cy="708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myDog2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D0A882-19DF-4CA0-8AD0-398E6C6829FB}"/>
              </a:ext>
            </a:extLst>
          </p:cNvPr>
          <p:cNvCxnSpPr>
            <a:cxnSpLocks/>
          </p:cNvCxnSpPr>
          <p:nvPr/>
        </p:nvCxnSpPr>
        <p:spPr>
          <a:xfrm flipV="1">
            <a:off x="5414775" y="2970319"/>
            <a:ext cx="857337" cy="742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B63FFE6-9FF5-40EF-9506-813E29F5B2E0}"/>
              </a:ext>
            </a:extLst>
          </p:cNvPr>
          <p:cNvSpPr/>
          <p:nvPr/>
        </p:nvSpPr>
        <p:spPr>
          <a:xfrm>
            <a:off x="6364788" y="1778190"/>
            <a:ext cx="1448657" cy="12534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Dog object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DE2EC-9854-46CD-95BB-B6FBB799390C}"/>
              </a:ext>
            </a:extLst>
          </p:cNvPr>
          <p:cNvSpPr txBox="1"/>
          <p:nvPr/>
        </p:nvSpPr>
        <p:spPr>
          <a:xfrm>
            <a:off x="380010" y="3402947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int x = 5;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53E61C-33A3-4CEA-BAD1-6AEB529B4F2B}"/>
              </a:ext>
            </a:extLst>
          </p:cNvPr>
          <p:cNvSpPr txBox="1"/>
          <p:nvPr/>
        </p:nvSpPr>
        <p:spPr>
          <a:xfrm>
            <a:off x="372708" y="3804362"/>
            <a:ext cx="2316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Dog </a:t>
            </a:r>
            <a:r>
              <a:rPr lang="en-US" sz="1400" b="1" dirty="0" err="1"/>
              <a:t>myDog</a:t>
            </a:r>
            <a:r>
              <a:rPr lang="en-US" sz="1400" b="1" dirty="0"/>
              <a:t> = new Dog();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8163F-54A8-44CB-BA5E-0A7F7601EAB6}"/>
              </a:ext>
            </a:extLst>
          </p:cNvPr>
          <p:cNvSpPr txBox="1"/>
          <p:nvPr/>
        </p:nvSpPr>
        <p:spPr>
          <a:xfrm>
            <a:off x="371792" y="4205777"/>
            <a:ext cx="2416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Dog myDog2 = new Dog();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152C38-8B65-48B2-9794-5A737BF24020}"/>
              </a:ext>
            </a:extLst>
          </p:cNvPr>
          <p:cNvCxnSpPr>
            <a:cxnSpLocks/>
          </p:cNvCxnSpPr>
          <p:nvPr/>
        </p:nvCxnSpPr>
        <p:spPr>
          <a:xfrm>
            <a:off x="5584460" y="3147760"/>
            <a:ext cx="1600660" cy="14142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035508-0184-4138-A3A1-915FFE7413C3}"/>
              </a:ext>
            </a:extLst>
          </p:cNvPr>
          <p:cNvSpPr txBox="1"/>
          <p:nvPr/>
        </p:nvSpPr>
        <p:spPr>
          <a:xfrm>
            <a:off x="396068" y="5195737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myDog</a:t>
            </a:r>
            <a:r>
              <a:rPr lang="en-US" sz="1400" b="1" dirty="0"/>
              <a:t> = myDog2;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EC66A-CAAB-4C90-B09F-80B643F5C91D}"/>
              </a:ext>
            </a:extLst>
          </p:cNvPr>
          <p:cNvCxnSpPr>
            <a:cxnSpLocks/>
          </p:cNvCxnSpPr>
          <p:nvPr/>
        </p:nvCxnSpPr>
        <p:spPr>
          <a:xfrm>
            <a:off x="5422608" y="3712463"/>
            <a:ext cx="1800185" cy="1058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F3F3A-B0E5-4B27-AA72-1837FF1C555E}"/>
              </a:ext>
            </a:extLst>
          </p:cNvPr>
          <p:cNvSpPr/>
          <p:nvPr/>
        </p:nvSpPr>
        <p:spPr>
          <a:xfrm>
            <a:off x="167244" y="1579214"/>
            <a:ext cx="3645870" cy="109820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public class Dog {</a:t>
            </a:r>
          </a:p>
          <a:p>
            <a:r>
              <a:rPr lang="en-US" sz="1400" b="1" dirty="0"/>
              <a:t>      int age = 5;</a:t>
            </a:r>
          </a:p>
          <a:p>
            <a:r>
              <a:rPr lang="en-US" sz="1400" b="1" dirty="0"/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78912D-A43C-46FA-B279-635F5525771F}"/>
              </a:ext>
            </a:extLst>
          </p:cNvPr>
          <p:cNvSpPr txBox="1"/>
          <p:nvPr/>
        </p:nvSpPr>
        <p:spPr>
          <a:xfrm>
            <a:off x="1211171" y="1205048"/>
            <a:ext cx="154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CLASSES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DFC79A-5CC0-403F-8C0D-1D1FE3DB03E6}"/>
              </a:ext>
            </a:extLst>
          </p:cNvPr>
          <p:cNvSpPr txBox="1"/>
          <p:nvPr/>
        </p:nvSpPr>
        <p:spPr>
          <a:xfrm>
            <a:off x="340494" y="4643384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System.out.println</a:t>
            </a:r>
            <a:r>
              <a:rPr lang="en-US" sz="1400" b="1" dirty="0"/>
              <a:t>(</a:t>
            </a:r>
            <a:r>
              <a:rPr lang="en-US" sz="1400" b="1" dirty="0" err="1"/>
              <a:t>myDog</a:t>
            </a:r>
            <a:r>
              <a:rPr lang="en-US" sz="1400" b="1" dirty="0"/>
              <a:t> == myDog2);</a:t>
            </a:r>
          </a:p>
          <a:p>
            <a:r>
              <a:rPr lang="en-US" sz="1400" b="1" dirty="0"/>
              <a:t>// prints 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B5D131-9CE3-4AD3-A219-3C5B8E4E414D}"/>
              </a:ext>
            </a:extLst>
          </p:cNvPr>
          <p:cNvSpPr txBox="1"/>
          <p:nvPr/>
        </p:nvSpPr>
        <p:spPr>
          <a:xfrm>
            <a:off x="322219" y="5630484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System.out.println</a:t>
            </a:r>
            <a:r>
              <a:rPr lang="en-US" sz="1400" b="1" dirty="0"/>
              <a:t>(</a:t>
            </a:r>
            <a:r>
              <a:rPr lang="en-US" sz="1400" b="1" dirty="0" err="1"/>
              <a:t>myDog</a:t>
            </a:r>
            <a:r>
              <a:rPr lang="en-US" sz="1400" b="1" dirty="0"/>
              <a:t> == myDog2);</a:t>
            </a:r>
          </a:p>
          <a:p>
            <a:r>
              <a:rPr lang="en-US" sz="1400" b="1" dirty="0"/>
              <a:t>// prints true</a:t>
            </a:r>
          </a:p>
        </p:txBody>
      </p:sp>
    </p:spTree>
    <p:extLst>
      <p:ext uri="{BB962C8B-B14F-4D97-AF65-F5344CB8AC3E}">
        <p14:creationId xmlns:p14="http://schemas.microsoft.com/office/powerpoint/2010/main" val="776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9" grpId="0" animBg="1"/>
      <p:bldP spid="10" grpId="0" animBg="1"/>
      <p:bldP spid="17" grpId="0" animBg="1"/>
      <p:bldP spid="18" grpId="0" animBg="1"/>
      <p:bldP spid="23" grpId="0" animBg="1"/>
      <p:bldP spid="23" grpId="1" animBg="1"/>
      <p:bldP spid="28" grpId="0"/>
      <p:bldP spid="29" grpId="0"/>
      <p:bldP spid="31" grpId="0"/>
      <p:bldP spid="34" grpId="0"/>
      <p:bldP spid="39" grpId="0" animBg="1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7A1A2-3B73-4351-AC09-F1FB2C3372F9}"/>
              </a:ext>
            </a:extLst>
          </p:cNvPr>
          <p:cNvSpPr/>
          <p:nvPr/>
        </p:nvSpPr>
        <p:spPr>
          <a:xfrm>
            <a:off x="244549" y="4260135"/>
            <a:ext cx="8218967" cy="2232837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Class vs. Object vs. Reference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 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dirty="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C571-43CE-48FF-9598-3F81625DF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EB8CD-5FA3-4A3D-B348-A2554306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90036"/>
            <a:ext cx="8826500" cy="3394851"/>
          </a:xfrm>
        </p:spPr>
        <p:txBody>
          <a:bodyPr/>
          <a:lstStyle/>
          <a:p>
            <a:pPr algn="ctr"/>
            <a:r>
              <a:rPr lang="en-US" sz="4400" b="1" dirty="0"/>
              <a:t>Constructors</a:t>
            </a:r>
          </a:p>
          <a:p>
            <a:pPr algn="ctr"/>
            <a:r>
              <a:rPr lang="en-US" sz="4400" b="1" dirty="0"/>
              <a:t>(intro)</a:t>
            </a:r>
          </a:p>
        </p:txBody>
      </p:sp>
    </p:spTree>
    <p:extLst>
      <p:ext uri="{BB962C8B-B14F-4D97-AF65-F5344CB8AC3E}">
        <p14:creationId xmlns:p14="http://schemas.microsoft.com/office/powerpoint/2010/main" val="426343167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Props1.xml><?xml version="1.0" encoding="utf-8"?>
<ds:datastoreItem xmlns:ds="http://schemas.openxmlformats.org/officeDocument/2006/customXml" ds:itemID="{BBEFB093-BB00-491F-969A-627CCC4A35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A5D04B-D431-4DAB-92E4-1D0A1726D8A3}"/>
</file>

<file path=customXml/itemProps3.xml><?xml version="1.0" encoding="utf-8"?>
<ds:datastoreItem xmlns:ds="http://schemas.openxmlformats.org/officeDocument/2006/customXml" ds:itemID="{4BE31A17-0B32-4BD9-A673-D75DF2F27988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4211</TotalTime>
  <Words>1321</Words>
  <Application>Microsoft Office PowerPoint</Application>
  <PresentationFormat>On-screen Show (4:3)</PresentationFormat>
  <Paragraphs>239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2_Custom Design</vt:lpstr>
      <vt:lpstr>Classes and Objects</vt:lpstr>
      <vt:lpstr>PowerPoint Presentation</vt:lpstr>
      <vt:lpstr>Classes [Review]</vt:lpstr>
      <vt:lpstr>Creating Objects</vt:lpstr>
      <vt:lpstr>PowerPoint Presentation</vt:lpstr>
      <vt:lpstr>Reference Variables</vt:lpstr>
      <vt:lpstr>Stack vs Heap Animated Example</vt:lpstr>
      <vt:lpstr>Class vs. Object vs. Reference</vt:lpstr>
      <vt:lpstr>PowerPoint Presentation</vt:lpstr>
      <vt:lpstr>Constructors </vt:lpstr>
      <vt:lpstr>Anatomy of a Constructor - Java</vt:lpstr>
      <vt:lpstr>PowerPoint Presentation</vt:lpstr>
      <vt:lpstr>Methods</vt:lpstr>
      <vt:lpstr>Anatomy of a Method - Java</vt:lpstr>
      <vt:lpstr>Parameters vs Arguments</vt:lpstr>
      <vt:lpstr>PowerPoint Presentation</vt:lpstr>
      <vt:lpstr>Example</vt:lpstr>
      <vt:lpstr>Dog Class</vt:lpstr>
      <vt:lpstr>Dog</vt:lpstr>
      <vt:lpstr>Using the Dog class…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41</cp:revision>
  <cp:lastPrinted>2016-06-20T20:58:50Z</cp:lastPrinted>
  <dcterms:created xsi:type="dcterms:W3CDTF">2016-11-09T18:19:08Z</dcterms:created>
  <dcterms:modified xsi:type="dcterms:W3CDTF">2022-06-07T21:43:51Z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