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4"/>
  </p:sldMasterIdLst>
  <p:notesMasterIdLst>
    <p:notesMasterId r:id="rId29"/>
  </p:notesMasterIdLst>
  <p:sldIdLst>
    <p:sldId id="256" r:id="rId5"/>
    <p:sldId id="331" r:id="rId6"/>
    <p:sldId id="302" r:id="rId7"/>
    <p:sldId id="260" r:id="rId8"/>
    <p:sldId id="290" r:id="rId9"/>
    <p:sldId id="261" r:id="rId10"/>
    <p:sldId id="333" r:id="rId11"/>
    <p:sldId id="338" r:id="rId12"/>
    <p:sldId id="337" r:id="rId13"/>
    <p:sldId id="275" r:id="rId14"/>
    <p:sldId id="339" r:id="rId15"/>
    <p:sldId id="334" r:id="rId16"/>
    <p:sldId id="279" r:id="rId17"/>
    <p:sldId id="280" r:id="rId18"/>
    <p:sldId id="281" r:id="rId19"/>
    <p:sldId id="282" r:id="rId20"/>
    <p:sldId id="348" r:id="rId21"/>
    <p:sldId id="341" r:id="rId22"/>
    <p:sldId id="342" r:id="rId23"/>
    <p:sldId id="349" r:id="rId24"/>
    <p:sldId id="345" r:id="rId25"/>
    <p:sldId id="346" r:id="rId26"/>
    <p:sldId id="332" r:id="rId27"/>
    <p:sldId id="267" r:id="rId28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E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607CA6-5968-4703-9D2B-BDC3F4EA81C4}" v="321" dt="2022-03-02T20:11:10.472"/>
    <p1510:client id="{DD6E7067-0242-775A-7586-E781456C31C4}" v="1" dt="2022-06-27T22:52:54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598" autoAdjust="0"/>
  </p:normalViewPr>
  <p:slideViewPr>
    <p:cSldViewPr snapToGrid="0">
      <p:cViewPr varScale="1">
        <p:scale>
          <a:sx n="72" d="100"/>
          <a:sy n="72" d="100"/>
        </p:scale>
        <p:origin x="1368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58" y="7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ttany Epstein" userId="S::brittany.epstein@revature.com::429f95c3-de4b-46eb-9903-3a2da4668bff" providerId="AD" clId="Web-{DD6E7067-0242-775A-7586-E781456C31C4}"/>
    <pc:docChg chg="modSld">
      <pc:chgData name="Brittany Epstein" userId="S::brittany.epstein@revature.com::429f95c3-de4b-46eb-9903-3a2da4668bff" providerId="AD" clId="Web-{DD6E7067-0242-775A-7586-E781456C31C4}" dt="2022-06-27T22:52:54.202" v="0"/>
      <pc:docMkLst>
        <pc:docMk/>
      </pc:docMkLst>
      <pc:sldChg chg="addSp">
        <pc:chgData name="Brittany Epstein" userId="S::brittany.epstein@revature.com::429f95c3-de4b-46eb-9903-3a2da4668bff" providerId="AD" clId="Web-{DD6E7067-0242-775A-7586-E781456C31C4}" dt="2022-06-27T22:52:54.202" v="0"/>
        <pc:sldMkLst>
          <pc:docMk/>
          <pc:sldMk cId="0" sldId="256"/>
        </pc:sldMkLst>
        <pc:spChg chg="add">
          <ac:chgData name="Brittany Epstein" userId="S::brittany.epstein@revature.com::429f95c3-de4b-46eb-9903-3a2da4668bff" providerId="AD" clId="Web-{DD6E7067-0242-775A-7586-E781456C31C4}" dt="2022-06-27T22:52:54.202" v="0"/>
          <ac:spMkLst>
            <pc:docMk/>
            <pc:sldMk cId="0" sldId="256"/>
            <ac:spMk id="2" creationId="{ACF010C6-DC18-DC6B-2F88-8FD21AF0315C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17:16:20.5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2307 771,'-1'-30,"-1"12,-1 0,0 0,-2 0,0 0,-1 1,-4-7,-15-30,-11-16,14 31,-1 1,-2 1,-2 1,-1 1,-1 2,-2 1,-2 1,-25-18,32 29,-1 2,-1 1,0 1,-1 2,-1 1,0 1,0 1,-2 2,1 1,-1 2,0 0,-12 2,9 2,-1 3,1 1,-1 1,1 2,0 2,1 1,0 2,0 1,1 1,-20 11,24-8,0 0,1 2,0 1,2 1,0 1,1 2,1 0,2 1,0 2,1 0,-10 17,19-22,1 1,0 0,2 1,0 0,2 1,0-1,1 2,3-7,0 1,0-1,2 1,0 0,2 0,-1-1,2 1,1-1,3 14,-9-27,1-1,-1-1,0 1,0 0,0-1,0 1,0-1,0 0,-1 0,-2 1,-1 1,-12 9,-177 118,150-97,2 2,1 3,-4 7,10-6,2 1,1 2,2 2,3 0,1 3,3 0,1 1,2 5,11-23,1 0,2 1,1 0,1 1,2-1,1 17,2-24,2 0,1 0,1 0,1-1,1 1,2-1,0 0,10 22,-9-28,2 0,0-1,1 0,0-1,1 0,1 0,1-2,0 1,1-2,0 0,1-1,1 0,0-2,0 1,1-2,6 2,0-2,0 0,0-1,0-2,1 0,0-2,0-1,0-1,0-1,1-1,-1-1,0-1,22-5,-23 39,-4-10,1 0,1-1,1-2,1 0,13 7,7 2,2-2,36 15,-68-35,0-1,0 0,1 0,0-1,0-1,0-1,0 0,0-1,0-1,1 0,12-2,-9-1,0-1,-1-1,0 0,0-2,-1 0,0-1,0 0,0-2,5-4,10-8,-1-1,-1-1,-1-1,-2-2,0-1,-2-2,17-25,-21 73,31 18,3-3,0-2,2-2,1-3,1-3,1-2,1-2,31 3,-54-15,1-1,-1-2,1-2,0-1,0-2,0-2,-1-1,1-2,-1-2,-1-2,1-1,-2-1,0-3,15-8,-35 15,0-1,-1-1,0 0,0-1,-1-1,-1 0,0-1,-1-1,0 0,2-4,-6 7,-1-2,0 1,-1-1,0 0,-1 0,-1-1,0 1,-1-1,0 0,-1 0,-1 0,0-1,-1-4,-1-3,-1 0,-1 0,-1 1,-1-1,-1 1,-1 0,0 0,-2 1,-1 0,0 1,-1 0,-6-7,9 15,0 1,-1 0,0 1,0-1,-1 2,0 0,-1 0,0 1,0 0,-1 0,3 3,0 0,1 1,-1 0,-1 1,1 0,0 0,-1 1,1 0,0 1,-1 0,1 0,-1 1,1 0,-6 2,35-20,0 0,-1-1,13-17,-6 7,-2-2,0 0,-3-2,0 0,-2-2,-2 0,3-10,-12 26,-2-1,0 0,-2 0,0 0,0 0,-2-1,-1 0,0 1,-2-1,0 0,-1 1,-1-1,0 1,-2 0,-1-2,0 0,-2 1,0 0,-2 1,0 0,0 0,-2 1,-1 0,0 1,-1 1,0 0,-2 1,0 0,0 1,-2 1,1 1,-2 0,1 2,-2 0,1 1,-1 1,-1 0,1 2,-18-3,5 4,1 1,-1 2,0 2,1 0,-21 5,-18 5,1 3,-4 4,72-13,1-2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5005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 sz="4000" dirty="0"/>
              <a:t>Strings, static, ‘this’, Scope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F010C6-DC18-DC6B-2F88-8FD21AF0315C}"/>
              </a:ext>
            </a:extLst>
          </p:cNvPr>
          <p:cNvSpPr txBox="1"/>
          <p:nvPr/>
        </p:nvSpPr>
        <p:spPr>
          <a:xfrm>
            <a:off x="3200399" y="3200399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/>
              <a:t> Keyword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549667"/>
            <a:ext cx="8446356" cy="410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2590" b="1" dirty="0"/>
              <a:t> </a:t>
            </a:r>
            <a:r>
              <a:rPr lang="en-US" sz="2590" dirty="0"/>
              <a:t>means that the variable or method “belongs to” the class, instead of each object of the class.</a:t>
            </a:r>
            <a:br>
              <a:rPr lang="en-US" sz="2590" dirty="0"/>
            </a:b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b="1" dirty="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2220" dirty="0"/>
              <a:t> methods can be invoked from the class, instead of from an object.</a:t>
            </a:r>
          </a:p>
          <a:p>
            <a:pPr marL="74295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dirty="0"/>
              <a:t>To call an instance method, you need an object to call it from.</a:t>
            </a:r>
            <a:endParaRPr dirty="0"/>
          </a:p>
          <a:p>
            <a:pPr marL="742950" lvl="1" indent="-14478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None/>
            </a:pPr>
            <a:endParaRPr sz="2220" dirty="0"/>
          </a:p>
          <a:p>
            <a:pPr marL="685800" lvl="2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r>
              <a:rPr lang="en-US" sz="1850" b="1" dirty="0" err="1">
                <a:latin typeface="Courier New"/>
                <a:ea typeface="Courier New"/>
                <a:cs typeface="Courier New"/>
                <a:sym typeface="Courier New"/>
              </a:rPr>
              <a:t>Example.staticMethod</a:t>
            </a:r>
            <a:r>
              <a:rPr lang="en-US" sz="1850" b="1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dirty="0"/>
          </a:p>
          <a:p>
            <a:pPr marL="685800" lvl="2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br>
              <a:rPr lang="en-US" sz="1850" dirty="0"/>
            </a:br>
            <a:r>
              <a:rPr lang="en-US" sz="1850" dirty="0"/>
              <a:t>instead of…</a:t>
            </a:r>
            <a:endParaRPr dirty="0"/>
          </a:p>
          <a:p>
            <a:pPr marL="685800" lvl="2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br>
              <a:rPr lang="en-US" sz="1850" dirty="0"/>
            </a:br>
            <a:r>
              <a:rPr lang="en-US" sz="1850" b="1" dirty="0">
                <a:latin typeface="Courier New"/>
                <a:ea typeface="Courier New"/>
                <a:cs typeface="Courier New"/>
                <a:sym typeface="Courier New"/>
              </a:rPr>
              <a:t>Example </a:t>
            </a:r>
            <a:r>
              <a:rPr lang="en-US" sz="1850" b="1" dirty="0" err="1">
                <a:latin typeface="Courier New"/>
                <a:ea typeface="Courier New"/>
                <a:cs typeface="Courier New"/>
                <a:sym typeface="Courier New"/>
              </a:rPr>
              <a:t>myEx</a:t>
            </a:r>
            <a:r>
              <a:rPr lang="en-US" sz="1850" b="1" dirty="0">
                <a:latin typeface="Courier New"/>
                <a:ea typeface="Courier New"/>
                <a:cs typeface="Courier New"/>
                <a:sym typeface="Courier New"/>
              </a:rPr>
              <a:t> = new Example();</a:t>
            </a:r>
            <a:br>
              <a:rPr lang="en-US" sz="185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50" b="1" dirty="0" err="1">
                <a:latin typeface="Courier New"/>
                <a:ea typeface="Courier New"/>
                <a:cs typeface="Courier New"/>
                <a:sym typeface="Courier New"/>
              </a:rPr>
              <a:t>myEx.nonStaticMethod</a:t>
            </a:r>
            <a:r>
              <a:rPr lang="en-US" sz="1850" b="1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dirty="0"/>
          </a:p>
          <a:p>
            <a:pPr marL="685800" lvl="2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endParaRPr sz="18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>
              <a:lnSpc>
                <a:spcPct val="80000"/>
              </a:lnSpc>
              <a:spcBef>
                <a:spcPts val="444"/>
              </a:spcBef>
              <a:buSzPts val="2220"/>
            </a:pPr>
            <a:r>
              <a:rPr lang="en-US" sz="2220" dirty="0"/>
              <a:t>There is only one copy of a </a:t>
            </a:r>
            <a:r>
              <a:rPr lang="en-US" sz="2220" b="1" dirty="0"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lang="en-US" sz="2220" dirty="0">
                <a:ea typeface="Courier New"/>
              </a:rPr>
              <a:t>variable versus each object created receiving a copy of instance variables.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CAE14-8B4B-419A-A843-CE572A9F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Methods from a Static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E78C8-CC2D-4F4E-91C7-800E07D3DF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B4D0C8-58B6-4CB8-BF97-CD7FE626B55E}"/>
              </a:ext>
            </a:extLst>
          </p:cNvPr>
          <p:cNvSpPr/>
          <p:nvPr/>
        </p:nvSpPr>
        <p:spPr>
          <a:xfrm>
            <a:off x="89452" y="1268639"/>
            <a:ext cx="3488635" cy="3356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b="1" dirty="0"/>
              <a:t> class 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Dog</a:t>
            </a:r>
            <a:r>
              <a:rPr lang="en-US" b="1" dirty="0"/>
              <a:t> {</a:t>
            </a:r>
          </a:p>
          <a:p>
            <a:endParaRPr lang="en-US" b="1" dirty="0"/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 static method</a:t>
            </a:r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b="1" dirty="0"/>
              <a:t> </a:t>
            </a:r>
            <a:r>
              <a:rPr lang="en-US" b="1" dirty="0">
                <a:solidFill>
                  <a:srgbClr val="C9E7A7"/>
                </a:solidFill>
              </a:rPr>
              <a:t>static</a:t>
            </a:r>
            <a:r>
              <a:rPr lang="en-US" b="1" dirty="0"/>
              <a:t> void </a:t>
            </a:r>
            <a:r>
              <a:rPr lang="en-US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printMessage</a:t>
            </a:r>
            <a:r>
              <a:rPr lang="en-US" b="1" dirty="0"/>
              <a:t>() {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System.out.println</a:t>
            </a:r>
            <a:r>
              <a:rPr lang="en-US" b="1" dirty="0"/>
              <a:t>(“hello from Dog class!”);</a:t>
            </a:r>
          </a:p>
          <a:p>
            <a:r>
              <a:rPr lang="en-US" b="1" dirty="0"/>
              <a:t>      }</a:t>
            </a:r>
          </a:p>
          <a:p>
            <a:endParaRPr lang="en-US" b="1" dirty="0"/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 instance method</a:t>
            </a:r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b="1" dirty="0"/>
              <a:t> void 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bark</a:t>
            </a:r>
            <a:r>
              <a:rPr lang="en-US" b="1" dirty="0"/>
              <a:t>() {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System.out.println</a:t>
            </a:r>
            <a:r>
              <a:rPr lang="en-US" b="1" dirty="0"/>
              <a:t>(“woof!”);</a:t>
            </a:r>
          </a:p>
          <a:p>
            <a:r>
              <a:rPr lang="en-US" b="1" dirty="0"/>
              <a:t>      }</a:t>
            </a:r>
          </a:p>
          <a:p>
            <a:r>
              <a:rPr lang="en-US" b="1" dirty="0"/>
              <a:t>}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2540C0-406C-4E50-92BB-647BA0FCCE65}"/>
              </a:ext>
            </a:extLst>
          </p:cNvPr>
          <p:cNvSpPr/>
          <p:nvPr/>
        </p:nvSpPr>
        <p:spPr>
          <a:xfrm>
            <a:off x="3671401" y="1268639"/>
            <a:ext cx="5313027" cy="55527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b="1" dirty="0"/>
              <a:t> class 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Main</a:t>
            </a:r>
            <a:r>
              <a:rPr lang="en-US" b="1" dirty="0"/>
              <a:t> {</a:t>
            </a:r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 main method</a:t>
            </a:r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b="1" dirty="0"/>
              <a:t> </a:t>
            </a:r>
            <a:r>
              <a:rPr lang="en-US" b="1" dirty="0">
                <a:solidFill>
                  <a:srgbClr val="C9E7A7"/>
                </a:solidFill>
              </a:rPr>
              <a:t>static</a:t>
            </a:r>
            <a:r>
              <a:rPr lang="en-US" b="1" dirty="0"/>
              <a:t> void 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main</a:t>
            </a:r>
            <a:r>
              <a:rPr lang="en-US" b="1" dirty="0"/>
              <a:t>(String[] args) {</a:t>
            </a: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// accessing a static method from the same class</a:t>
            </a: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</a:t>
            </a:r>
            <a:r>
              <a:rPr lang="en-US" b="1" dirty="0" err="1">
                <a:solidFill>
                  <a:schemeClr val="bg1"/>
                </a:solidFill>
              </a:rPr>
              <a:t>printHello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// accessing a static method from another class</a:t>
            </a: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</a:t>
            </a:r>
            <a:r>
              <a:rPr lang="en-US" b="1" dirty="0" err="1">
                <a:solidFill>
                  <a:schemeClr val="bg1"/>
                </a:solidFill>
              </a:rPr>
              <a:t>Dog.printMessage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// accessing an instance method from the same class</a:t>
            </a: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</a:t>
            </a:r>
            <a:r>
              <a:rPr lang="en-US" b="1" dirty="0">
                <a:solidFill>
                  <a:schemeClr val="bg1"/>
                </a:solidFill>
              </a:rPr>
              <a:t>Main obj1 = new Main();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obj1.printGoodbye();</a:t>
            </a:r>
            <a:endParaRPr lang="en-US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// accessing an instance method from another class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Dog </a:t>
            </a:r>
            <a:r>
              <a:rPr lang="en-US" b="1" dirty="0" err="1">
                <a:solidFill>
                  <a:schemeClr val="bg1"/>
                </a:solidFill>
              </a:rPr>
              <a:t>dog</a:t>
            </a:r>
            <a:r>
              <a:rPr lang="en-US" b="1" dirty="0">
                <a:solidFill>
                  <a:schemeClr val="bg1"/>
                </a:solidFill>
              </a:rPr>
              <a:t> = new Dog();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</a:t>
            </a:r>
            <a:r>
              <a:rPr lang="en-US" b="1" dirty="0" err="1">
                <a:solidFill>
                  <a:schemeClr val="bg1"/>
                </a:solidFill>
              </a:rPr>
              <a:t>dog.bark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r>
              <a:rPr lang="en-US" b="1" dirty="0"/>
              <a:t>      }</a:t>
            </a:r>
          </a:p>
          <a:p>
            <a:endParaRPr lang="en-US" b="1" dirty="0"/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 static method</a:t>
            </a:r>
          </a:p>
          <a:p>
            <a:r>
              <a:rPr lang="en-US" b="1" dirty="0"/>
              <a:t>      public </a:t>
            </a:r>
            <a:r>
              <a:rPr lang="en-US" b="1" dirty="0">
                <a:solidFill>
                  <a:srgbClr val="C9E7A7"/>
                </a:solidFill>
              </a:rPr>
              <a:t>static</a:t>
            </a:r>
            <a:r>
              <a:rPr lang="en-US" b="1" dirty="0"/>
              <a:t> void </a:t>
            </a:r>
            <a:r>
              <a:rPr lang="en-US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printHello</a:t>
            </a:r>
            <a:r>
              <a:rPr lang="en-US" b="1" dirty="0"/>
              <a:t>() {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System.out.println</a:t>
            </a:r>
            <a:r>
              <a:rPr lang="en-US" b="1" dirty="0"/>
              <a:t>(“hello!”);</a:t>
            </a:r>
          </a:p>
          <a:p>
            <a:r>
              <a:rPr lang="en-US" b="1" dirty="0"/>
              <a:t>      }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// instance method</a:t>
            </a:r>
            <a:endParaRPr lang="en-US" b="1" dirty="0"/>
          </a:p>
          <a:p>
            <a:r>
              <a:rPr lang="en-US" b="1" dirty="0"/>
              <a:t>      public void </a:t>
            </a:r>
            <a:r>
              <a:rPr lang="en-US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printGoodbye</a:t>
            </a:r>
            <a:r>
              <a:rPr lang="en-US" b="1" dirty="0"/>
              <a:t>() {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System.out.println</a:t>
            </a:r>
            <a:r>
              <a:rPr lang="en-US" b="1" dirty="0"/>
              <a:t>(“goodbye!”);</a:t>
            </a:r>
          </a:p>
          <a:p>
            <a:r>
              <a:rPr lang="en-US" b="1" dirty="0"/>
              <a:t>      }</a:t>
            </a:r>
          </a:p>
          <a:p>
            <a:r>
              <a:rPr lang="en-US" b="1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7497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B6BB0-3201-491A-BAE5-5DF8F18EE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98F17-FA5C-4645-AF26-C32CAE360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773016"/>
            <a:ext cx="8826500" cy="3311871"/>
          </a:xfrm>
        </p:spPr>
        <p:txBody>
          <a:bodyPr/>
          <a:lstStyle/>
          <a:p>
            <a:pPr algn="ctr"/>
            <a:r>
              <a:rPr lang="en-US" sz="4400" b="1" dirty="0"/>
              <a:t>The ‘this’ Keyword</a:t>
            </a:r>
          </a:p>
        </p:txBody>
      </p:sp>
    </p:spTree>
    <p:extLst>
      <p:ext uri="{BB962C8B-B14F-4D97-AF65-F5344CB8AC3E}">
        <p14:creationId xmlns:p14="http://schemas.microsoft.com/office/powerpoint/2010/main" val="1420092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2593-0249-4951-BA96-517247FD5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‘this’ Keyword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BEA99-DE50-44CC-8C07-8EE649F56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/>
              <a:t>What if we want the instructions in an instance method to affect the state of the object that the method is called on?</a:t>
            </a:r>
          </a:p>
          <a:p>
            <a:r>
              <a:rPr lang="en-US" dirty="0"/>
              <a:t>The </a:t>
            </a:r>
            <a:r>
              <a:rPr lang="en-US" b="1" dirty="0"/>
              <a:t>this </a:t>
            </a:r>
            <a:r>
              <a:rPr lang="en-US" dirty="0"/>
              <a:t>keyword allows us to reference to the current object </a:t>
            </a:r>
          </a:p>
          <a:p>
            <a:r>
              <a:rPr lang="en-US" dirty="0"/>
              <a:t>So, let’s see </a:t>
            </a:r>
            <a:r>
              <a:rPr lang="en-US" i="1" dirty="0"/>
              <a:t>this</a:t>
            </a:r>
            <a:r>
              <a:rPr lang="en-US" dirty="0"/>
              <a:t> in action.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7F43D-19ED-4EEC-8321-E1FA7BD285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3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D228-B977-4C8C-B8BF-4DDB8DDC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This </a:t>
            </a:r>
            <a:r>
              <a:rPr lang="en-US" dirty="0"/>
              <a:t>in action</a:t>
            </a:r>
            <a:endParaRPr lang="en-US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FDBE8-E049-4ACD-9C40-C15261BA2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create a Dog class with an instance variable size. Let’s also create a grow method…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D481E-DB58-4D2F-8D4D-4174EEDC3C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B02FDB98-93AA-4157-AB6A-FDAFAAB1ECE6}"/>
              </a:ext>
            </a:extLst>
          </p:cNvPr>
          <p:cNvSpPr txBox="1">
            <a:spLocks/>
          </p:cNvSpPr>
          <p:nvPr/>
        </p:nvSpPr>
        <p:spPr>
          <a:xfrm>
            <a:off x="2146813" y="2548245"/>
            <a:ext cx="4850374" cy="34591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size = 5.5;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grow(){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args){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daisy.grow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080E37-6218-4032-B9D7-C7F5A8FA7097}"/>
              </a:ext>
            </a:extLst>
          </p:cNvPr>
          <p:cNvGrpSpPr/>
          <p:nvPr/>
        </p:nvGrpSpPr>
        <p:grpSpPr>
          <a:xfrm>
            <a:off x="2485151" y="2435524"/>
            <a:ext cx="6272459" cy="1644069"/>
            <a:chOff x="2573518" y="2152319"/>
            <a:chExt cx="6272459" cy="164406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FA2618E-044B-4E97-970C-1A6A71D746AE}"/>
                </a:ext>
              </a:extLst>
            </p:cNvPr>
            <p:cNvSpPr/>
            <p:nvPr/>
          </p:nvSpPr>
          <p:spPr>
            <a:xfrm>
              <a:off x="2573518" y="2846895"/>
              <a:ext cx="3799002" cy="791851"/>
            </a:xfrm>
            <a:prstGeom prst="roundRect">
              <a:avLst/>
            </a:prstGeom>
            <a:solidFill>
              <a:schemeClr val="accent1">
                <a:alpha val="1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allout: Line with Accent Bar 6">
              <a:extLst>
                <a:ext uri="{FF2B5EF4-FFF2-40B4-BE49-F238E27FC236}">
                  <a16:creationId xmlns:a16="http://schemas.microsoft.com/office/drawing/2014/main" id="{9F8678FB-8B8F-47F3-8794-EF31A0DBA49E}"/>
                </a:ext>
              </a:extLst>
            </p:cNvPr>
            <p:cNvSpPr/>
            <p:nvPr/>
          </p:nvSpPr>
          <p:spPr>
            <a:xfrm>
              <a:off x="6997187" y="2152319"/>
              <a:ext cx="1848790" cy="1644069"/>
            </a:xfrm>
            <a:prstGeom prst="accentCallout1">
              <a:avLst>
                <a:gd name="adj1" fmla="val 58070"/>
                <a:gd name="adj2" fmla="val -6293"/>
                <a:gd name="adj3" fmla="val 81219"/>
                <a:gd name="adj4" fmla="val -3347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Here we use the this keyword to indicate that we want to modify the size of the Dog object grow() is called on.</a:t>
              </a:r>
            </a:p>
          </p:txBody>
        </p:sp>
      </p:grpSp>
      <p:sp>
        <p:nvSpPr>
          <p:cNvPr id="8" name="Callout: Line with Accent Bar 7">
            <a:extLst>
              <a:ext uri="{FF2B5EF4-FFF2-40B4-BE49-F238E27FC236}">
                <a16:creationId xmlns:a16="http://schemas.microsoft.com/office/drawing/2014/main" id="{26185FFE-AF4E-4DB1-BA29-72A8E5B5B829}"/>
              </a:ext>
            </a:extLst>
          </p:cNvPr>
          <p:cNvSpPr/>
          <p:nvPr/>
        </p:nvSpPr>
        <p:spPr>
          <a:xfrm flipH="1">
            <a:off x="531892" y="4577719"/>
            <a:ext cx="1463040" cy="902208"/>
          </a:xfrm>
          <a:prstGeom prst="accentCallout1">
            <a:avLst>
              <a:gd name="adj1" fmla="val 18750"/>
              <a:gd name="adj2" fmla="val -8333"/>
              <a:gd name="adj3" fmla="val 85474"/>
              <a:gd name="adj4" fmla="val -69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Then we </a:t>
            </a:r>
            <a:r>
              <a:rPr lang="en-US" i="1" dirty="0"/>
              <a:t>call </a:t>
            </a:r>
            <a:r>
              <a:rPr lang="en-US" dirty="0"/>
              <a:t>the instance method on our object. </a:t>
            </a:r>
          </a:p>
        </p:txBody>
      </p:sp>
    </p:spTree>
    <p:extLst>
      <p:ext uri="{BB962C8B-B14F-4D97-AF65-F5344CB8AC3E}">
        <p14:creationId xmlns:p14="http://schemas.microsoft.com/office/powerpoint/2010/main" val="336904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A5A8-9BA7-481E-8EC3-BEB66C60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Clarifications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D1FF6-ED54-4FC9-90DA-AC0BA4E85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504" y="1325662"/>
            <a:ext cx="8383980" cy="4525963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If you are sitting there going- but couldn’t we have just said:</a:t>
            </a:r>
          </a:p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You are correct. </a:t>
            </a:r>
          </a:p>
          <a:p>
            <a:r>
              <a:rPr lang="en-US" sz="2000" dirty="0">
                <a:latin typeface="+mn-lt"/>
              </a:rPr>
              <a:t>So then why? </a:t>
            </a:r>
          </a:p>
          <a:p>
            <a:r>
              <a:rPr lang="en-US" sz="2000" dirty="0">
                <a:latin typeface="+mn-lt"/>
              </a:rPr>
              <a:t>Using </a:t>
            </a:r>
            <a:r>
              <a:rPr lang="en-US" sz="2000" i="1" dirty="0">
                <a:latin typeface="+mn-lt"/>
              </a:rPr>
              <a:t>this</a:t>
            </a:r>
            <a:r>
              <a:rPr lang="en-US" sz="2000" dirty="0">
                <a:latin typeface="+mn-lt"/>
              </a:rPr>
              <a:t> makes it even more clear that you are referring to an instance variable. </a:t>
            </a:r>
          </a:p>
          <a:p>
            <a:r>
              <a:rPr lang="en-US" sz="2000" dirty="0">
                <a:latin typeface="+mn-lt"/>
              </a:rPr>
              <a:t>Also, we could have created a </a:t>
            </a:r>
            <a:r>
              <a:rPr lang="en-US" sz="2000" i="1" dirty="0">
                <a:latin typeface="+mn-lt"/>
              </a:rPr>
              <a:t>local size variable</a:t>
            </a:r>
            <a:r>
              <a:rPr lang="en-US" sz="2000" dirty="0">
                <a:latin typeface="+mn-lt"/>
              </a:rPr>
              <a:t>- having two variables of the same name we need a way to differentiate between them.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76E94-6ED0-46A2-ABEB-64B22709EE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0FD72F5F-CC8A-4985-A412-6CA1D47935E6}"/>
              </a:ext>
            </a:extLst>
          </p:cNvPr>
          <p:cNvSpPr txBox="1">
            <a:spLocks/>
          </p:cNvSpPr>
          <p:nvPr/>
        </p:nvSpPr>
        <p:spPr>
          <a:xfrm>
            <a:off x="1865348" y="1770432"/>
            <a:ext cx="4850374" cy="16518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size = 5.5;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grow(){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size += 1;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64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D228-B977-4C8C-B8BF-4DDB8DDC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This </a:t>
            </a:r>
            <a:r>
              <a:rPr lang="en-US" dirty="0"/>
              <a:t>in action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D481E-DB58-4D2F-8D4D-4174EEDC3C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B02FDB98-93AA-4157-AB6A-FDAFAAB1ECE6}"/>
              </a:ext>
            </a:extLst>
          </p:cNvPr>
          <p:cNvSpPr txBox="1">
            <a:spLocks/>
          </p:cNvSpPr>
          <p:nvPr/>
        </p:nvSpPr>
        <p:spPr>
          <a:xfrm>
            <a:off x="916724" y="2426178"/>
            <a:ext cx="4850374" cy="34766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size = 5.5;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growToSize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(double size){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size;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args){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daisy.growToSize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(7.7);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D77892-DCBA-4968-8361-943AD9741E30}"/>
              </a:ext>
            </a:extLst>
          </p:cNvPr>
          <p:cNvGrpSpPr/>
          <p:nvPr/>
        </p:nvGrpSpPr>
        <p:grpSpPr>
          <a:xfrm>
            <a:off x="3808234" y="1792135"/>
            <a:ext cx="3409446" cy="1524000"/>
            <a:chOff x="3271520" y="1056640"/>
            <a:chExt cx="3409446" cy="1524000"/>
          </a:xfrm>
        </p:grpSpPr>
        <p:sp>
          <p:nvSpPr>
            <p:cNvPr id="11" name="Callout: Line with Accent Bar 10">
              <a:extLst>
                <a:ext uri="{FF2B5EF4-FFF2-40B4-BE49-F238E27FC236}">
                  <a16:creationId xmlns:a16="http://schemas.microsoft.com/office/drawing/2014/main" id="{E6D408F0-7C0F-4A20-BDD3-5A12815CA7A0}"/>
                </a:ext>
              </a:extLst>
            </p:cNvPr>
            <p:cNvSpPr/>
            <p:nvPr/>
          </p:nvSpPr>
          <p:spPr>
            <a:xfrm>
              <a:off x="5055366" y="1056640"/>
              <a:ext cx="1625600" cy="1036320"/>
            </a:xfrm>
            <a:prstGeom prst="accent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Now the word  size refers to the parameter, size. 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54AB379-E625-4B7A-BC5E-041B2B39A2FD}"/>
                </a:ext>
              </a:extLst>
            </p:cNvPr>
            <p:cNvSpPr/>
            <p:nvPr/>
          </p:nvSpPr>
          <p:spPr>
            <a:xfrm>
              <a:off x="3271520" y="2194560"/>
              <a:ext cx="1452880" cy="386080"/>
            </a:xfrm>
            <a:prstGeom prst="ellipse">
              <a:avLst/>
            </a:prstGeom>
            <a:solidFill>
              <a:schemeClr val="accent1">
                <a:alpha val="1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Callout: Line with Accent Bar 14">
            <a:extLst>
              <a:ext uri="{FF2B5EF4-FFF2-40B4-BE49-F238E27FC236}">
                <a16:creationId xmlns:a16="http://schemas.microsoft.com/office/drawing/2014/main" id="{6ACC189F-588F-4728-A6B2-FACB1EABEEFF}"/>
              </a:ext>
            </a:extLst>
          </p:cNvPr>
          <p:cNvSpPr/>
          <p:nvPr/>
        </p:nvSpPr>
        <p:spPr>
          <a:xfrm>
            <a:off x="6627471" y="3803815"/>
            <a:ext cx="2032000" cy="955040"/>
          </a:xfrm>
          <a:prstGeom prst="accentCallout1">
            <a:avLst>
              <a:gd name="adj1" fmla="val 85417"/>
              <a:gd name="adj2" fmla="val -7091"/>
              <a:gd name="adj3" fmla="val -29380"/>
              <a:gd name="adj4" fmla="val -2054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 we use the </a:t>
            </a:r>
            <a:r>
              <a:rPr lang="en-US" i="1" dirty="0"/>
              <a:t>this</a:t>
            </a:r>
            <a:r>
              <a:rPr lang="en-US" dirty="0"/>
              <a:t> keyword to refer to the actual size instance variable.</a:t>
            </a:r>
          </a:p>
        </p:txBody>
      </p:sp>
    </p:spTree>
    <p:extLst>
      <p:ext uri="{BB962C8B-B14F-4D97-AF65-F5344CB8AC3E}">
        <p14:creationId xmlns:p14="http://schemas.microsoft.com/office/powerpoint/2010/main" val="179473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B6BB0-3201-491A-BAE5-5DF8F18EE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98F17-FA5C-4645-AF26-C32CAE360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773016"/>
            <a:ext cx="8826500" cy="3311871"/>
          </a:xfrm>
        </p:spPr>
        <p:txBody>
          <a:bodyPr/>
          <a:lstStyle/>
          <a:p>
            <a:pPr algn="ctr"/>
            <a:r>
              <a:rPr lang="en-US" sz="4400" b="1" dirty="0"/>
              <a:t>Variable Scope</a:t>
            </a:r>
          </a:p>
        </p:txBody>
      </p:sp>
    </p:spTree>
    <p:extLst>
      <p:ext uri="{BB962C8B-B14F-4D97-AF65-F5344CB8AC3E}">
        <p14:creationId xmlns:p14="http://schemas.microsoft.com/office/powerpoint/2010/main" val="4048936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828CF-8FF3-473B-AF16-4E4B943D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37A06-9DE6-46DE-A44E-AB37D555F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88" y="1472568"/>
            <a:ext cx="8383980" cy="505357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Every time you enclose some code between curly braces (as well as where they might be implied, like flow-control statements), you create a new block.</a:t>
            </a:r>
          </a:p>
          <a:p>
            <a:r>
              <a:rPr lang="en-US" dirty="0"/>
              <a:t>Generally, each block creates a new, “lower” </a:t>
            </a:r>
            <a:r>
              <a:rPr lang="en-US" i="1" dirty="0"/>
              <a:t>scope.</a:t>
            </a:r>
            <a:endParaRPr lang="en-US" dirty="0"/>
          </a:p>
          <a:p>
            <a:pPr lvl="1"/>
            <a:r>
              <a:rPr lang="en-US" dirty="0"/>
              <a:t>Scopes are levels of isolation. Code in a one scope can see something in a “higher” scope; but cannot see into a lower scope or sibling scope.</a:t>
            </a:r>
          </a:p>
          <a:p>
            <a:pPr lvl="1"/>
            <a:r>
              <a:rPr lang="en-US" dirty="0"/>
              <a:t>Nested scopes are “lower” scopes.</a:t>
            </a:r>
          </a:p>
          <a:p>
            <a:pPr lvl="1"/>
            <a:r>
              <a:rPr lang="en-US" dirty="0"/>
              <a:t>Due to the isolated nature of scopes, variables created in “lower” scopes may share the same name as a variable in a “higher” scope.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5; i++)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// crashes, i is not visible here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When the engine reaches the end of a scope, the contents are deleted from memory.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A82B3-21A0-4CFA-8F5B-0E39A90C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2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A83DB-1BD5-446B-9E3D-18293669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 - 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5F053-CC20-4A68-96A6-0707588BC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97807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12529"/>
                </a:solidFill>
                <a:effectLst/>
                <a:latin typeface="+mn-lt"/>
              </a:rPr>
              <a:t>Variables created in a class using the keyword 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+mn-lt"/>
              </a:rPr>
              <a:t> </a:t>
            </a:r>
            <a:r>
              <a:rPr lang="en-US" sz="1800" dirty="0">
                <a:solidFill>
                  <a:srgbClr val="212529"/>
                </a:solidFill>
                <a:latin typeface="+mn-lt"/>
              </a:rPr>
              <a:t>reside in the 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+mn-lt"/>
              </a:rPr>
              <a:t> or 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+mn-lt"/>
              </a:rPr>
              <a:t> scope.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2529"/>
                </a:solidFill>
                <a:latin typeface="+mn-lt"/>
              </a:rPr>
              <a:t>Static scope variables persist for the lifetime of the entire program.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2529"/>
                </a:solidFill>
                <a:latin typeface="+mn-lt"/>
              </a:rPr>
              <a:t>Any object created from a class which has static variables will access the same static variable, meaning changes to one object’s static data effects all objects.</a:t>
            </a:r>
            <a:endParaRPr lang="en-US" dirty="0">
              <a:solidFill>
                <a:srgbClr val="212529"/>
              </a:solidFill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12529"/>
              </a:solidFill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12529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4DBD2-BC13-412C-ABE3-AF3CD361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74877B0A-FB02-46BF-BEA2-51B2878F78FE}"/>
              </a:ext>
            </a:extLst>
          </p:cNvPr>
          <p:cNvSpPr txBox="1">
            <a:spLocks/>
          </p:cNvSpPr>
          <p:nvPr/>
        </p:nvSpPr>
        <p:spPr>
          <a:xfrm>
            <a:off x="1879870" y="3515556"/>
            <a:ext cx="5384260" cy="30539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Example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count = 0; // static scope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Simulator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main(String[] args) {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System.</a:t>
            </a:r>
            <a:r>
              <a:rPr lang="en-U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.println(Example.count); // 0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Example ex1 =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Example();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ex1.coun++;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Example ex2 =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Example();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ex2.number++;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System.</a:t>
            </a:r>
            <a:r>
              <a:rPr lang="en-U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.println(Example.count); // 2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54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6C873-B407-4E91-BEE7-784CF28F7A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B36882-208D-4549-B81D-8453E783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649728-368E-423D-97AF-C263590644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  <a:p>
            <a:r>
              <a:rPr lang="en-US" dirty="0"/>
              <a:t>Instance vs Static</a:t>
            </a:r>
          </a:p>
          <a:p>
            <a:r>
              <a:rPr lang="en-US" dirty="0"/>
              <a:t>The ‘this’ keyword</a:t>
            </a:r>
          </a:p>
          <a:p>
            <a:r>
              <a:rPr lang="en-US" dirty="0"/>
              <a:t>Variable Scope</a:t>
            </a:r>
          </a:p>
        </p:txBody>
      </p:sp>
    </p:spTree>
    <p:extLst>
      <p:ext uri="{BB962C8B-B14F-4D97-AF65-F5344CB8AC3E}">
        <p14:creationId xmlns:p14="http://schemas.microsoft.com/office/powerpoint/2010/main" val="2206695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A83DB-1BD5-446B-9E3D-18293669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 -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5F053-CC20-4A68-96A6-0707588BC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97807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12529"/>
                </a:solidFill>
                <a:effectLst/>
                <a:latin typeface="+mn-lt"/>
              </a:rPr>
              <a:t>Variables created outside of any method, or flow control statement within a class, </a:t>
            </a:r>
            <a:r>
              <a:rPr lang="en-US" sz="1800" dirty="0">
                <a:solidFill>
                  <a:srgbClr val="212529"/>
                </a:solidFill>
                <a:latin typeface="+mn-lt"/>
              </a:rPr>
              <a:t>and </a:t>
            </a:r>
            <a:r>
              <a:rPr lang="en-US" sz="1800" u="sng" dirty="0">
                <a:solidFill>
                  <a:srgbClr val="212529"/>
                </a:solidFill>
                <a:latin typeface="+mn-lt"/>
              </a:rPr>
              <a:t>do not use the keyword </a:t>
            </a:r>
            <a:r>
              <a:rPr lang="en-US" sz="1800" u="sng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800" dirty="0">
                <a:solidFill>
                  <a:srgbClr val="212529"/>
                </a:solidFill>
                <a:latin typeface="+mn-lt"/>
              </a:rPr>
              <a:t>, reside in the </a:t>
            </a:r>
            <a:r>
              <a:rPr lang="en-US" sz="18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nstance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+mn-lt"/>
              </a:rPr>
              <a:t> or 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+mn-lt"/>
              </a:rPr>
              <a:t> scope.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2529"/>
                </a:solidFill>
                <a:latin typeface="+mn-lt"/>
              </a:rPr>
              <a:t>Instance scope variables persist through the lifetime of the object.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2529"/>
                </a:solidFill>
                <a:latin typeface="+mn-lt"/>
              </a:rPr>
              <a:t>Each class instance (object) will have its own, separate values for instance scope variables.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12529"/>
              </a:solidFill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12529"/>
              </a:solidFill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12529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4DBD2-BC13-412C-ABE3-AF3CD361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74877B0A-FB02-46BF-BEA2-51B2878F78FE}"/>
              </a:ext>
            </a:extLst>
          </p:cNvPr>
          <p:cNvSpPr txBox="1">
            <a:spLocks/>
          </p:cNvSpPr>
          <p:nvPr/>
        </p:nvSpPr>
        <p:spPr>
          <a:xfrm>
            <a:off x="1879870" y="3515556"/>
            <a:ext cx="5384260" cy="30539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Example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number; // instance scope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Simulator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main(String[] args)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Example ex1 =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Example();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ex1.number = 10;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Example ex2 =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Example();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ex2.number = 3;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(ex1.number); // 10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(ex1.number); // 3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151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A83DB-1BD5-446B-9E3D-18293669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 -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5F053-CC20-4A68-96A6-0707588BC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09690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12529"/>
                </a:solidFill>
                <a:effectLst/>
                <a:latin typeface="+mn-lt"/>
              </a:rPr>
              <a:t>Variables created within a method </a:t>
            </a:r>
            <a:r>
              <a:rPr lang="en-US" sz="1800" dirty="0">
                <a:solidFill>
                  <a:srgbClr val="212529"/>
                </a:solidFill>
                <a:latin typeface="+mn-lt"/>
              </a:rPr>
              <a:t>as well as method parameters reside in the </a:t>
            </a:r>
            <a:r>
              <a:rPr lang="en-US" sz="18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+mn-lt"/>
              </a:rPr>
              <a:t> scope.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2529"/>
                </a:solidFill>
                <a:latin typeface="+mn-lt"/>
              </a:rPr>
              <a:t>These variables can be utilized within a method but cannot be accessed outside of the method in which they are declared.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2529"/>
                </a:solidFill>
                <a:latin typeface="+mn-lt"/>
              </a:rPr>
              <a:t>Method scope variables are also known as </a:t>
            </a:r>
            <a:r>
              <a:rPr lang="en-US" sz="18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sz="1800" dirty="0">
                <a:solidFill>
                  <a:srgbClr val="212529"/>
                </a:solidFill>
                <a:latin typeface="+mn-lt"/>
              </a:rPr>
              <a:t> variables.</a:t>
            </a:r>
            <a:endParaRPr lang="en-US" dirty="0">
              <a:solidFill>
                <a:srgbClr val="212529"/>
              </a:solidFill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12529"/>
              </a:solidFill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12529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4DBD2-BC13-412C-ABE3-AF3CD361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74877B0A-FB02-46BF-BEA2-51B2878F78FE}"/>
              </a:ext>
            </a:extLst>
          </p:cNvPr>
          <p:cNvSpPr txBox="1">
            <a:spLocks/>
          </p:cNvSpPr>
          <p:nvPr/>
        </p:nvSpPr>
        <p:spPr>
          <a:xfrm>
            <a:off x="1879870" y="3309793"/>
            <a:ext cx="5384260" cy="30539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Example {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args) {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Example ex1 =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Example();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ex1.printString();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// error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input) {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String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“Created in method”;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962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A83DB-1BD5-446B-9E3D-18293669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 -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5F053-CC20-4A68-96A6-0707588BC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98301"/>
            <a:ext cx="8383980" cy="504797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12529"/>
                </a:solidFill>
                <a:effectLst/>
                <a:latin typeface="+mn-lt"/>
              </a:rPr>
              <a:t>Variables created within a flow-control statement or loop </a:t>
            </a:r>
            <a:r>
              <a:rPr lang="en-US" sz="1800" dirty="0">
                <a:solidFill>
                  <a:srgbClr val="212529"/>
                </a:solidFill>
                <a:latin typeface="+mn-lt"/>
              </a:rPr>
              <a:t>reside in the </a:t>
            </a:r>
            <a:r>
              <a:rPr lang="en-US" sz="18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+mn-lt"/>
              </a:rPr>
              <a:t> scope.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2529"/>
                </a:solidFill>
                <a:latin typeface="+mn-lt"/>
              </a:rPr>
              <a:t>These variables can be utilized within the block they are declared but cannot be accessed outside 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2529"/>
                </a:solidFill>
                <a:latin typeface="+mn-lt"/>
              </a:rPr>
              <a:t>Block scope variables are also known as </a:t>
            </a:r>
            <a:r>
              <a:rPr lang="en-US" sz="18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sz="1800" dirty="0">
                <a:solidFill>
                  <a:srgbClr val="212529"/>
                </a:solidFill>
                <a:latin typeface="+mn-lt"/>
              </a:rPr>
              <a:t> variables in addition to Method scope variables.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12529"/>
              </a:solidFill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12529"/>
              </a:solidFill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12529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4DBD2-BC13-412C-ABE3-AF3CD361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74877B0A-FB02-46BF-BEA2-51B2878F78FE}"/>
              </a:ext>
            </a:extLst>
          </p:cNvPr>
          <p:cNvSpPr txBox="1">
            <a:spLocks/>
          </p:cNvSpPr>
          <p:nvPr/>
        </p:nvSpPr>
        <p:spPr>
          <a:xfrm>
            <a:off x="1879870" y="3642067"/>
            <a:ext cx="5384260" cy="24835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Simulator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args)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String word = 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Revature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(word);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(word); // error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234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6C873-B407-4E91-BEE7-784CF28F7A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B36882-208D-4549-B81D-8453E783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649728-368E-423D-97AF-C263590644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What is a String?</a:t>
            </a:r>
          </a:p>
          <a:p>
            <a:r>
              <a:rPr lang="en-US" dirty="0"/>
              <a:t>What is String pooling?</a:t>
            </a:r>
          </a:p>
          <a:p>
            <a:r>
              <a:rPr lang="en-US" dirty="0"/>
              <a:t>What is an instance member? What is a static member?</a:t>
            </a:r>
          </a:p>
          <a:p>
            <a:r>
              <a:rPr lang="en-US" dirty="0"/>
              <a:t>How do I call an instance method from a static method? </a:t>
            </a:r>
          </a:p>
          <a:p>
            <a:r>
              <a:rPr lang="en-US" dirty="0"/>
              <a:t>What is the ‘</a:t>
            </a:r>
            <a:r>
              <a:rPr lang="en-US" b="1" dirty="0"/>
              <a:t>static</a:t>
            </a:r>
            <a:r>
              <a:rPr lang="en-US" dirty="0"/>
              <a:t>’ keyword, and why would I use it?</a:t>
            </a:r>
          </a:p>
          <a:p>
            <a:r>
              <a:rPr lang="en-US" dirty="0"/>
              <a:t>What is the ‘</a:t>
            </a:r>
            <a:r>
              <a:rPr lang="en-US" b="1" dirty="0"/>
              <a:t>this’</a:t>
            </a:r>
            <a:r>
              <a:rPr lang="en-US" dirty="0"/>
              <a:t> keyword and why would I use it?</a:t>
            </a:r>
          </a:p>
          <a:p>
            <a:r>
              <a:rPr lang="en-US" dirty="0"/>
              <a:t>What are the four (4) scopes of a Variable in Java?</a:t>
            </a:r>
          </a:p>
        </p:txBody>
      </p:sp>
    </p:spTree>
    <p:extLst>
      <p:ext uri="{BB962C8B-B14F-4D97-AF65-F5344CB8AC3E}">
        <p14:creationId xmlns:p14="http://schemas.microsoft.com/office/powerpoint/2010/main" val="3765466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43F015-0435-46C4-9637-B46C06547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CC382-8E5A-4DA3-8931-4E6674AC6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73078"/>
            <a:ext cx="8826500" cy="3511809"/>
          </a:xfrm>
        </p:spPr>
        <p:txBody>
          <a:bodyPr/>
          <a:lstStyle/>
          <a:p>
            <a:pPr algn="ctr"/>
            <a:r>
              <a:rPr lang="en-US" sz="4400" b="1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140802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337793"/>
            <a:ext cx="8383980" cy="539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one of the most common types of object we create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b="1" dirty="0"/>
              <a:t>Immutable: </a:t>
            </a:r>
            <a:r>
              <a:rPr lang="en-US" sz="2400" dirty="0"/>
              <a:t>a string cannot be changed!</a:t>
            </a:r>
            <a:endParaRPr lang="en-US" sz="2400" b="1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Can be created through two notations, both behave differently: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457200" lvl="1" indent="0">
              <a:spcBef>
                <a:spcPts val="360"/>
              </a:spcBef>
              <a:buSzPts val="1800"/>
              <a:buNone/>
            </a:pPr>
            <a:r>
              <a:rPr lang="en-US" sz="1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string literal</a:t>
            </a:r>
          </a:p>
          <a:p>
            <a:pPr marL="457200" lvl="1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String str1 = “hello world”; </a:t>
            </a:r>
          </a:p>
          <a:p>
            <a:pPr marL="457200" lvl="1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String str2 = “hello world”;</a:t>
            </a:r>
          </a:p>
          <a:p>
            <a:pPr marL="457200" lvl="1" indent="0">
              <a:spcBef>
                <a:spcPts val="360"/>
              </a:spcBef>
              <a:buSzPts val="1800"/>
              <a:buNone/>
            </a:pPr>
            <a:endParaRPr lang="en-US"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>
              <a:spcBef>
                <a:spcPts val="360"/>
              </a:spcBef>
              <a:buSzPts val="1800"/>
              <a:buNone/>
            </a:pPr>
            <a:r>
              <a:rPr lang="en-US" sz="1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object notation</a:t>
            </a:r>
            <a:br>
              <a:rPr lang="en-US" sz="1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String str3 = new String(“hello world”); </a:t>
            </a:r>
          </a:p>
          <a:p>
            <a:pPr marL="457200" lvl="1" indent="0">
              <a:spcBef>
                <a:spcPts val="360"/>
              </a:spcBef>
              <a:buSzPts val="1800"/>
              <a:buNone/>
            </a:pPr>
            <a:endParaRPr sz="1800" b="1"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String literals are “pooled”, no two String literals have the same value. </a:t>
            </a:r>
          </a:p>
          <a:p>
            <a:pPr marL="800100" lvl="1" indent="-342900">
              <a:spcBef>
                <a:spcPts val="560"/>
              </a:spcBef>
              <a:buSzPts val="28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References to duplicate literals are shared. </a:t>
            </a:r>
          </a:p>
          <a:p>
            <a:pPr marL="800100" lvl="1" indent="-342900">
              <a:spcBef>
                <a:spcPts val="560"/>
              </a:spcBef>
              <a:buSzPts val="28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Object-notation Strings are not pooled.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C9190A-1C7B-4781-A1E8-4E601C7BDEC1}"/>
              </a:ext>
            </a:extLst>
          </p:cNvPr>
          <p:cNvSpPr/>
          <p:nvPr/>
        </p:nvSpPr>
        <p:spPr>
          <a:xfrm>
            <a:off x="543339" y="2981740"/>
            <a:ext cx="7579417" cy="2001077"/>
          </a:xfrm>
          <a:prstGeom prst="rect">
            <a:avLst/>
          </a:prstGeom>
          <a:solidFill>
            <a:srgbClr val="F36A25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Strings</a:t>
            </a:r>
            <a:endParaRPr dirty="0"/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loud 24">
            <a:extLst>
              <a:ext uri="{FF2B5EF4-FFF2-40B4-BE49-F238E27FC236}">
                <a16:creationId xmlns:a16="http://schemas.microsoft.com/office/drawing/2014/main" id="{A87EC355-369C-4979-8A1B-FC8A6FAE576B}"/>
              </a:ext>
            </a:extLst>
          </p:cNvPr>
          <p:cNvSpPr/>
          <p:nvPr/>
        </p:nvSpPr>
        <p:spPr>
          <a:xfrm>
            <a:off x="5387446" y="3686477"/>
            <a:ext cx="3465720" cy="3042360"/>
          </a:xfrm>
          <a:prstGeom prst="cloud">
            <a:avLst/>
          </a:prstGeom>
          <a:solidFill>
            <a:srgbClr val="F36A25">
              <a:alpha val="5000"/>
            </a:srgbClr>
          </a:solidFill>
          <a:ln w="180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en-US" dirty="0">
              <a:solidFill>
                <a:srgbClr val="F36A25"/>
              </a:solidFill>
            </a:endParaRPr>
          </a:p>
        </p:txBody>
      </p:sp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Let’s take the following program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177554" y="1481447"/>
            <a:ext cx="4850374" cy="298210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args){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9; 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String s1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new String(“Hello”);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String s2 = “Hello”;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String s3 = “Hellos”;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s1 = s1 + “s”; // still doesn’t go into pool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06FDC6-310C-4ED5-B6A4-B1918E33C934}"/>
              </a:ext>
            </a:extLst>
          </p:cNvPr>
          <p:cNvSpPr/>
          <p:nvPr/>
        </p:nvSpPr>
        <p:spPr>
          <a:xfrm>
            <a:off x="5212298" y="2031734"/>
            <a:ext cx="1272619" cy="1654743"/>
          </a:xfrm>
          <a:prstGeom prst="rect">
            <a:avLst/>
          </a:prstGeom>
          <a:solidFill>
            <a:srgbClr val="FEF7F4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s3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s2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s1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number = 9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main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5EE3AD0-901B-4C7F-9A73-D669428D0442}"/>
              </a:ext>
            </a:extLst>
          </p:cNvPr>
          <p:cNvGrpSpPr/>
          <p:nvPr/>
        </p:nvGrpSpPr>
        <p:grpSpPr>
          <a:xfrm>
            <a:off x="5800546" y="4427852"/>
            <a:ext cx="1064880" cy="901080"/>
            <a:chOff x="5800546" y="4427852"/>
            <a:chExt cx="1064880" cy="90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19D0911-127C-4B86-B534-D89F5913B4A5}"/>
                    </a:ext>
                  </a:extLst>
                </p14:cNvPr>
                <p14:cNvContentPartPr/>
                <p14:nvPr/>
              </p14:nvContentPartPr>
              <p14:xfrm>
                <a:off x="5800546" y="4427852"/>
                <a:ext cx="1064880" cy="901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19D0911-127C-4B86-B534-D89F5913B4A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91546" y="4418852"/>
                  <a:ext cx="1082520" cy="9187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1C5086-75F5-46F3-8650-F70E81AD1908}"/>
                </a:ext>
              </a:extLst>
            </p:cNvPr>
            <p:cNvSpPr txBox="1"/>
            <p:nvPr/>
          </p:nvSpPr>
          <p:spPr>
            <a:xfrm>
              <a:off x="5927849" y="4853223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Hello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E1C9952-1AB9-4404-B283-62C359136717}"/>
              </a:ext>
            </a:extLst>
          </p:cNvPr>
          <p:cNvSpPr txBox="1"/>
          <p:nvPr/>
        </p:nvSpPr>
        <p:spPr>
          <a:xfrm>
            <a:off x="4957982" y="1429856"/>
            <a:ext cx="1718740" cy="73866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200" dirty="0">
                <a:ln w="0"/>
                <a:solidFill>
                  <a:schemeClr val="accent1"/>
                </a:solidFill>
                <a:latin typeface="Segoe Print" panose="02000600000000000000" pitchFamily="2" charset="0"/>
              </a:rPr>
              <a:t>Stack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E4353D-B8C8-4FF1-AE2F-955BAEB1D6FB}"/>
              </a:ext>
            </a:extLst>
          </p:cNvPr>
          <p:cNvSpPr txBox="1"/>
          <p:nvPr/>
        </p:nvSpPr>
        <p:spPr>
          <a:xfrm>
            <a:off x="7063092" y="4371658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Hello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577769-DA3E-4CBD-A7A0-2F9E02157F75}"/>
              </a:ext>
            </a:extLst>
          </p:cNvPr>
          <p:cNvSpPr txBox="1"/>
          <p:nvPr/>
        </p:nvSpPr>
        <p:spPr>
          <a:xfrm>
            <a:off x="6161138" y="5705955"/>
            <a:ext cx="1563248" cy="73866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200" dirty="0">
                <a:solidFill>
                  <a:schemeClr val="accent6"/>
                </a:solidFill>
                <a:latin typeface="Segoe Print" panose="02000600000000000000" pitchFamily="2" charset="0"/>
              </a:rPr>
              <a:t>Heap</a:t>
            </a:r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3511BE75-C00D-45AB-AD8C-CA9F46156CE9}"/>
              </a:ext>
            </a:extLst>
          </p:cNvPr>
          <p:cNvSpPr/>
          <p:nvPr/>
        </p:nvSpPr>
        <p:spPr>
          <a:xfrm>
            <a:off x="5534836" y="3086100"/>
            <a:ext cx="1094060" cy="1732500"/>
          </a:xfrm>
          <a:custGeom>
            <a:avLst/>
            <a:gdLst>
              <a:gd name="connsiteX0" fmla="*/ 0 w 934740"/>
              <a:gd name="connsiteY0" fmla="*/ 43021 h 1645578"/>
              <a:gd name="connsiteX1" fmla="*/ 848412 w 934740"/>
              <a:gd name="connsiteY1" fmla="*/ 80729 h 1645578"/>
              <a:gd name="connsiteX2" fmla="*/ 886120 w 934740"/>
              <a:gd name="connsiteY2" fmla="*/ 778312 h 1645578"/>
              <a:gd name="connsiteX3" fmla="*/ 669303 w 934740"/>
              <a:gd name="connsiteY3" fmla="*/ 1494749 h 1645578"/>
              <a:gd name="connsiteX4" fmla="*/ 631596 w 934740"/>
              <a:gd name="connsiteY4" fmla="*/ 1645578 h 1645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4740" h="1645578">
                <a:moveTo>
                  <a:pt x="0" y="43021"/>
                </a:moveTo>
                <a:cubicBezTo>
                  <a:pt x="350362" y="601"/>
                  <a:pt x="700725" y="-41819"/>
                  <a:pt x="848412" y="80729"/>
                </a:cubicBezTo>
                <a:cubicBezTo>
                  <a:pt x="996099" y="203277"/>
                  <a:pt x="915971" y="542642"/>
                  <a:pt x="886120" y="778312"/>
                </a:cubicBezTo>
                <a:cubicBezTo>
                  <a:pt x="856269" y="1013982"/>
                  <a:pt x="711724" y="1350205"/>
                  <a:pt x="669303" y="1494749"/>
                </a:cubicBezTo>
                <a:cubicBezTo>
                  <a:pt x="626882" y="1639293"/>
                  <a:pt x="629239" y="1642435"/>
                  <a:pt x="631596" y="1645578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5AEEE274-6168-4DBA-AE38-0F2D52F29D48}"/>
              </a:ext>
            </a:extLst>
          </p:cNvPr>
          <p:cNvSpPr/>
          <p:nvPr/>
        </p:nvSpPr>
        <p:spPr>
          <a:xfrm>
            <a:off x="6240595" y="4786572"/>
            <a:ext cx="61911" cy="45719"/>
          </a:xfrm>
          <a:custGeom>
            <a:avLst/>
            <a:gdLst>
              <a:gd name="connsiteX0" fmla="*/ 4431 w 88333"/>
              <a:gd name="connsiteY0" fmla="*/ 1249 h 81830"/>
              <a:gd name="connsiteX1" fmla="*/ 19671 w 88333"/>
              <a:gd name="connsiteY1" fmla="*/ 81259 h 81830"/>
              <a:gd name="connsiteX2" fmla="*/ 88251 w 88333"/>
              <a:gd name="connsiteY2" fmla="*/ 35539 h 81830"/>
              <a:gd name="connsiteX3" fmla="*/ 4431 w 88333"/>
              <a:gd name="connsiteY3" fmla="*/ 1249 h 8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333" h="81830">
                <a:moveTo>
                  <a:pt x="4431" y="1249"/>
                </a:moveTo>
                <a:cubicBezTo>
                  <a:pt x="-6999" y="8869"/>
                  <a:pt x="5701" y="75544"/>
                  <a:pt x="19671" y="81259"/>
                </a:cubicBezTo>
                <a:cubicBezTo>
                  <a:pt x="33641" y="86974"/>
                  <a:pt x="90791" y="48239"/>
                  <a:pt x="88251" y="35539"/>
                </a:cubicBezTo>
                <a:cubicBezTo>
                  <a:pt x="85711" y="22839"/>
                  <a:pt x="15861" y="-6371"/>
                  <a:pt x="4431" y="1249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2910588B-147F-4D77-A3E4-10400B680FDC}"/>
              </a:ext>
            </a:extLst>
          </p:cNvPr>
          <p:cNvGrpSpPr/>
          <p:nvPr/>
        </p:nvGrpSpPr>
        <p:grpSpPr>
          <a:xfrm>
            <a:off x="5577840" y="2909895"/>
            <a:ext cx="2099094" cy="1343258"/>
            <a:chOff x="5745480" y="2929853"/>
            <a:chExt cx="1931454" cy="1323300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8F566E5-9BA9-4DE9-937E-6028E73AF06F}"/>
                </a:ext>
              </a:extLst>
            </p:cNvPr>
            <p:cNvSpPr/>
            <p:nvPr/>
          </p:nvSpPr>
          <p:spPr>
            <a:xfrm rot="19302310">
              <a:off x="7588601" y="4171323"/>
              <a:ext cx="88333" cy="81830"/>
            </a:xfrm>
            <a:custGeom>
              <a:avLst/>
              <a:gdLst>
                <a:gd name="connsiteX0" fmla="*/ 4431 w 88333"/>
                <a:gd name="connsiteY0" fmla="*/ 1249 h 81830"/>
                <a:gd name="connsiteX1" fmla="*/ 19671 w 88333"/>
                <a:gd name="connsiteY1" fmla="*/ 81259 h 81830"/>
                <a:gd name="connsiteX2" fmla="*/ 88251 w 88333"/>
                <a:gd name="connsiteY2" fmla="*/ 35539 h 81830"/>
                <a:gd name="connsiteX3" fmla="*/ 4431 w 88333"/>
                <a:gd name="connsiteY3" fmla="*/ 1249 h 8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33" h="81830">
                  <a:moveTo>
                    <a:pt x="4431" y="1249"/>
                  </a:moveTo>
                  <a:cubicBezTo>
                    <a:pt x="-6999" y="8869"/>
                    <a:pt x="5701" y="75544"/>
                    <a:pt x="19671" y="81259"/>
                  </a:cubicBezTo>
                  <a:cubicBezTo>
                    <a:pt x="33641" y="86974"/>
                    <a:pt x="90791" y="48239"/>
                    <a:pt x="88251" y="35539"/>
                  </a:cubicBezTo>
                  <a:cubicBezTo>
                    <a:pt x="85711" y="22839"/>
                    <a:pt x="15861" y="-6371"/>
                    <a:pt x="4431" y="1249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A9A6015C-720F-4D48-988E-623382767FA5}"/>
                </a:ext>
              </a:extLst>
            </p:cNvPr>
            <p:cNvSpPr/>
            <p:nvPr/>
          </p:nvSpPr>
          <p:spPr>
            <a:xfrm>
              <a:off x="5745480" y="2929853"/>
              <a:ext cx="1874520" cy="1257337"/>
            </a:xfrm>
            <a:custGeom>
              <a:avLst/>
              <a:gdLst>
                <a:gd name="connsiteX0" fmla="*/ 0 w 1874520"/>
                <a:gd name="connsiteY0" fmla="*/ 41947 h 1257337"/>
                <a:gd name="connsiteX1" fmla="*/ 1051560 w 1874520"/>
                <a:gd name="connsiteY1" fmla="*/ 148627 h 1257337"/>
                <a:gd name="connsiteX2" fmla="*/ 1874520 w 1874520"/>
                <a:gd name="connsiteY2" fmla="*/ 1257337 h 125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520" h="1257337">
                  <a:moveTo>
                    <a:pt x="0" y="41947"/>
                  </a:moveTo>
                  <a:cubicBezTo>
                    <a:pt x="369570" y="-5996"/>
                    <a:pt x="739140" y="-53938"/>
                    <a:pt x="1051560" y="148627"/>
                  </a:cubicBezTo>
                  <a:cubicBezTo>
                    <a:pt x="1363980" y="351192"/>
                    <a:pt x="1619250" y="804264"/>
                    <a:pt x="1874520" y="12573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3C04297-8497-4FA3-82D5-731575CBE1B2}"/>
              </a:ext>
            </a:extLst>
          </p:cNvPr>
          <p:cNvGrpSpPr/>
          <p:nvPr/>
        </p:nvGrpSpPr>
        <p:grpSpPr>
          <a:xfrm>
            <a:off x="7063092" y="4336218"/>
            <a:ext cx="1249383" cy="814268"/>
            <a:chOff x="7063092" y="4336218"/>
            <a:chExt cx="1249383" cy="8142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CB8C5B1-D280-4666-B4FD-A1B511514539}"/>
                </a:ext>
              </a:extLst>
            </p:cNvPr>
            <p:cNvSpPr/>
            <p:nvPr/>
          </p:nvSpPr>
          <p:spPr>
            <a:xfrm>
              <a:off x="7104209" y="4336218"/>
              <a:ext cx="1208266" cy="81426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4786B7D-FC6D-4577-9C7B-6AB586705BED}"/>
                </a:ext>
              </a:extLst>
            </p:cNvPr>
            <p:cNvSpPr txBox="1"/>
            <p:nvPr/>
          </p:nvSpPr>
          <p:spPr>
            <a:xfrm>
              <a:off x="7063092" y="4787133"/>
              <a:ext cx="1200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  <a:latin typeface="Segoe Print" panose="02000600000000000000" pitchFamily="2" charset="0"/>
                </a:rPr>
                <a:t>String Pool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3CC387A-188E-4C8B-8E66-461499CF6DBF}"/>
              </a:ext>
            </a:extLst>
          </p:cNvPr>
          <p:cNvGrpSpPr/>
          <p:nvPr/>
        </p:nvGrpSpPr>
        <p:grpSpPr>
          <a:xfrm>
            <a:off x="5573082" y="2698323"/>
            <a:ext cx="2115501" cy="1574406"/>
            <a:chOff x="5745480" y="2929853"/>
            <a:chExt cx="1931454" cy="13233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B909964-D55F-4989-85B5-2B181F6C0544}"/>
                </a:ext>
              </a:extLst>
            </p:cNvPr>
            <p:cNvSpPr/>
            <p:nvPr/>
          </p:nvSpPr>
          <p:spPr>
            <a:xfrm rot="19302310">
              <a:off x="7588601" y="4171323"/>
              <a:ext cx="88333" cy="81830"/>
            </a:xfrm>
            <a:custGeom>
              <a:avLst/>
              <a:gdLst>
                <a:gd name="connsiteX0" fmla="*/ 4431 w 88333"/>
                <a:gd name="connsiteY0" fmla="*/ 1249 h 81830"/>
                <a:gd name="connsiteX1" fmla="*/ 19671 w 88333"/>
                <a:gd name="connsiteY1" fmla="*/ 81259 h 81830"/>
                <a:gd name="connsiteX2" fmla="*/ 88251 w 88333"/>
                <a:gd name="connsiteY2" fmla="*/ 35539 h 81830"/>
                <a:gd name="connsiteX3" fmla="*/ 4431 w 88333"/>
                <a:gd name="connsiteY3" fmla="*/ 1249 h 8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33" h="81830">
                  <a:moveTo>
                    <a:pt x="4431" y="1249"/>
                  </a:moveTo>
                  <a:cubicBezTo>
                    <a:pt x="-6999" y="8869"/>
                    <a:pt x="5701" y="75544"/>
                    <a:pt x="19671" y="81259"/>
                  </a:cubicBezTo>
                  <a:cubicBezTo>
                    <a:pt x="33641" y="86974"/>
                    <a:pt x="90791" y="48239"/>
                    <a:pt x="88251" y="35539"/>
                  </a:cubicBezTo>
                  <a:cubicBezTo>
                    <a:pt x="85711" y="22839"/>
                    <a:pt x="15861" y="-6371"/>
                    <a:pt x="4431" y="1249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E02EC40-D1A4-4BF5-BD14-40F75C5314E3}"/>
                </a:ext>
              </a:extLst>
            </p:cNvPr>
            <p:cNvSpPr/>
            <p:nvPr/>
          </p:nvSpPr>
          <p:spPr>
            <a:xfrm>
              <a:off x="5745480" y="2929853"/>
              <a:ext cx="1874520" cy="1257337"/>
            </a:xfrm>
            <a:custGeom>
              <a:avLst/>
              <a:gdLst>
                <a:gd name="connsiteX0" fmla="*/ 0 w 1874520"/>
                <a:gd name="connsiteY0" fmla="*/ 41947 h 1257337"/>
                <a:gd name="connsiteX1" fmla="*/ 1051560 w 1874520"/>
                <a:gd name="connsiteY1" fmla="*/ 148627 h 1257337"/>
                <a:gd name="connsiteX2" fmla="*/ 1874520 w 1874520"/>
                <a:gd name="connsiteY2" fmla="*/ 1257337 h 125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520" h="1257337">
                  <a:moveTo>
                    <a:pt x="0" y="41947"/>
                  </a:moveTo>
                  <a:cubicBezTo>
                    <a:pt x="369570" y="-5996"/>
                    <a:pt x="739140" y="-53938"/>
                    <a:pt x="1051560" y="148627"/>
                  </a:cubicBezTo>
                  <a:cubicBezTo>
                    <a:pt x="1363980" y="351192"/>
                    <a:pt x="1619250" y="804264"/>
                    <a:pt x="1874520" y="12573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2DCC8C0-D673-4BFD-91A3-3E30E1D1EC84}"/>
              </a:ext>
            </a:extLst>
          </p:cNvPr>
          <p:cNvSpPr txBox="1"/>
          <p:nvPr/>
        </p:nvSpPr>
        <p:spPr>
          <a:xfrm>
            <a:off x="7661113" y="4463555"/>
            <a:ext cx="773977" cy="317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Hellos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CF1D27-C2C8-4727-8710-94D2A61A0CEA}"/>
              </a:ext>
            </a:extLst>
          </p:cNvPr>
          <p:cNvSpPr txBox="1"/>
          <p:nvPr/>
        </p:nvSpPr>
        <p:spPr>
          <a:xfrm>
            <a:off x="6367286" y="4853223"/>
            <a:ext cx="261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21694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animBg="1"/>
      <p:bldP spid="219" grpId="0" uiExpand="1" build="p"/>
      <p:bldP spid="7" grpId="0" uiExpand="1" animBg="1"/>
      <p:bldP spid="30" grpId="0" uiExpand="1"/>
      <p:bldP spid="44" grpId="0" uiExpand="1"/>
      <p:bldP spid="35" grpId="0" uiExpand="1"/>
      <p:bldP spid="198" grpId="0" uiExpand="1" animBg="1"/>
      <p:bldP spid="201" grpId="0" uiExpand="1" animBg="1"/>
      <p:bldP spid="29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Common String Methods</a:t>
            </a:r>
            <a:endParaRPr/>
          </a:p>
        </p:txBody>
      </p:sp>
      <p:sp>
        <p:nvSpPr>
          <p:cNvPr id="247" name="Google Shape;247;p20"/>
          <p:cNvSpPr txBox="1">
            <a:spLocks noGrp="1"/>
          </p:cNvSpPr>
          <p:nvPr>
            <p:ph type="body" idx="1"/>
          </p:nvPr>
        </p:nvSpPr>
        <p:spPr>
          <a:xfrm>
            <a:off x="380010" y="1364975"/>
            <a:ext cx="8383980" cy="5363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20"/>
              <a:buChar char="•"/>
            </a:pP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charAt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(int index) – Returns a char</a:t>
            </a:r>
            <a:endParaRPr sz="2000" b="1" dirty="0"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000" dirty="0"/>
              <a:t>Returns the character at the specified position in the String. </a:t>
            </a:r>
            <a:endParaRPr sz="2000" dirty="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indexOf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(String str) – Returns an int</a:t>
            </a:r>
            <a:endParaRPr sz="2000" b="1" dirty="0"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000" dirty="0"/>
              <a:t>Returns the position of the first occurrence of the specified substring</a:t>
            </a:r>
            <a:endParaRPr sz="2000" dirty="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length() – Returns an int</a:t>
            </a:r>
            <a:endParaRPr sz="2000" b="1" dirty="0"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000" dirty="0"/>
              <a:t>Returns the number of characters in the string</a:t>
            </a:r>
            <a:endParaRPr sz="2000" dirty="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substring(int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beginIndex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) – Returns a String</a:t>
            </a:r>
            <a:endParaRPr sz="2000" b="1" dirty="0"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000" dirty="0"/>
              <a:t>Returns a substring starting from the given index of the parent String.</a:t>
            </a:r>
            <a:endParaRPr sz="2000" dirty="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•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equals(String str) – Returns a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sz="2000" b="1" dirty="0"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000" dirty="0"/>
              <a:t>Returns whether the two strings have the same sequence of characters.</a:t>
            </a:r>
          </a:p>
          <a:p>
            <a:pPr marL="342900" lvl="0" indent="-34290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intern()</a:t>
            </a:r>
            <a:endParaRPr lang="en-US" sz="2000" b="1"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000" dirty="0"/>
              <a:t>Converts a String Object into the String literal form and adds it to the String pool.</a:t>
            </a:r>
          </a:p>
          <a:p>
            <a:pPr marL="342900" lvl="0" indent="-34290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split(String regex)</a:t>
            </a:r>
            <a:endParaRPr lang="en-US" sz="2000" b="1"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000" dirty="0"/>
              <a:t>Creates and returns an array of String objects using a given regular expression as a delimiter between element values.</a:t>
            </a:r>
          </a:p>
        </p:txBody>
      </p:sp>
      <p:sp>
        <p:nvSpPr>
          <p:cNvPr id="248" name="Google Shape;248;p2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B6BB0-3201-491A-BAE5-5DF8F18EE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98F17-FA5C-4645-AF26-C32CAE360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773016"/>
            <a:ext cx="8826500" cy="3311871"/>
          </a:xfrm>
        </p:spPr>
        <p:txBody>
          <a:bodyPr/>
          <a:lstStyle/>
          <a:p>
            <a:pPr algn="ctr"/>
            <a:r>
              <a:rPr lang="en-US" sz="4400" b="1" dirty="0"/>
              <a:t>Instance vs Static</a:t>
            </a:r>
          </a:p>
        </p:txBody>
      </p:sp>
    </p:spTree>
    <p:extLst>
      <p:ext uri="{BB962C8B-B14F-4D97-AF65-F5344CB8AC3E}">
        <p14:creationId xmlns:p14="http://schemas.microsoft.com/office/powerpoint/2010/main" val="2337034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C8521-D2CD-4EE4-AB84-5C7DA8F35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9C400-5064-4F92-B284-81C89A42B6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Class members</a:t>
            </a:r>
            <a:r>
              <a:rPr lang="en-US" dirty="0"/>
              <a:t> are variables or methods defined in a class</a:t>
            </a:r>
          </a:p>
          <a:p>
            <a:pPr marL="533400" lvl="1" indent="0">
              <a:buNone/>
            </a:pPr>
            <a:endParaRPr lang="en-US" dirty="0"/>
          </a:p>
          <a:p>
            <a:r>
              <a:rPr lang="en-US" dirty="0"/>
              <a:t>These members are either </a:t>
            </a:r>
            <a:r>
              <a:rPr lang="en-US" b="1" dirty="0"/>
              <a:t>instance</a:t>
            </a:r>
            <a:r>
              <a:rPr lang="en-US" dirty="0"/>
              <a:t> or </a:t>
            </a:r>
            <a:r>
              <a:rPr lang="en-US" b="1" dirty="0"/>
              <a:t>static </a:t>
            </a:r>
            <a:r>
              <a:rPr lang="en-US" dirty="0"/>
              <a:t>members </a:t>
            </a:r>
          </a:p>
          <a:p>
            <a:pPr lvl="1"/>
            <a:r>
              <a:rPr lang="en-US" b="1" dirty="0"/>
              <a:t>Instance: </a:t>
            </a:r>
            <a:r>
              <a:rPr lang="en-US" dirty="0"/>
              <a:t>belongs to objects created from class</a:t>
            </a:r>
          </a:p>
          <a:p>
            <a:pPr lvl="2"/>
            <a:r>
              <a:rPr lang="en-US" dirty="0"/>
              <a:t>each object has its own copy</a:t>
            </a:r>
          </a:p>
          <a:p>
            <a:pPr lvl="1"/>
            <a:r>
              <a:rPr lang="en-US" b="1" dirty="0"/>
              <a:t>Static:</a:t>
            </a:r>
            <a:r>
              <a:rPr lang="en-US" dirty="0"/>
              <a:t> belongs to the class</a:t>
            </a:r>
          </a:p>
          <a:p>
            <a:pPr lvl="2"/>
            <a:r>
              <a:rPr lang="en-US" dirty="0"/>
              <a:t>only one shared copy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486A4-981E-4631-BF34-58CC102465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07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59A9-0436-422A-8FAE-4777FD80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Members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04A3C-06EF-4BE4-9ED8-0A7F311C6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1462081"/>
            <a:ext cx="3605581" cy="5078380"/>
          </a:xfrm>
        </p:spPr>
        <p:txBody>
          <a:bodyPr/>
          <a:lstStyle/>
          <a:p>
            <a:r>
              <a:rPr lang="en-US" b="1" dirty="0"/>
              <a:t>Instance: </a:t>
            </a:r>
            <a:r>
              <a:rPr lang="en-US" dirty="0"/>
              <a:t>belongs to objects created from class</a:t>
            </a:r>
          </a:p>
          <a:p>
            <a:pPr lvl="2"/>
            <a:r>
              <a:rPr lang="en-US" dirty="0"/>
              <a:t>each object has its own copy of the state</a:t>
            </a:r>
          </a:p>
          <a:p>
            <a:r>
              <a:rPr lang="en-US" dirty="0"/>
              <a:t>If you don’t specify </a:t>
            </a:r>
            <a:r>
              <a:rPr lang="en-US" b="1" dirty="0"/>
              <a:t>static</a:t>
            </a:r>
            <a:r>
              <a:rPr lang="en-US" dirty="0"/>
              <a:t> in either a variable or method when defining a class, then it is an instance member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58F8A-621F-4293-9EAA-2AD69C80E9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26AE2C-AB48-4F79-85BE-2152AB8006FA}"/>
              </a:ext>
            </a:extLst>
          </p:cNvPr>
          <p:cNvSpPr/>
          <p:nvPr/>
        </p:nvSpPr>
        <p:spPr>
          <a:xfrm>
            <a:off x="3975653" y="1521715"/>
            <a:ext cx="4809993" cy="49591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</a:rPr>
              <a:t>public</a:t>
            </a:r>
            <a:r>
              <a:rPr lang="en-US" sz="2000" b="1" dirty="0"/>
              <a:t> class </a:t>
            </a: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Dog</a:t>
            </a:r>
            <a:r>
              <a:rPr lang="en-US" sz="2000" b="1" dirty="0"/>
              <a:t> {</a:t>
            </a:r>
          </a:p>
          <a:p>
            <a:endParaRPr lang="en-US" sz="2000" b="1" dirty="0"/>
          </a:p>
          <a:p>
            <a:r>
              <a:rPr lang="en-US" sz="2000" b="1" dirty="0"/>
              <a:t>      </a:t>
            </a:r>
            <a:r>
              <a:rPr lang="en-US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 instance variables</a:t>
            </a:r>
          </a:p>
          <a:p>
            <a:r>
              <a:rPr lang="en-US" sz="2000" b="1" dirty="0"/>
              <a:t>     </a:t>
            </a:r>
            <a:r>
              <a:rPr lang="en-US" sz="2000" b="1" dirty="0">
                <a:solidFill>
                  <a:schemeClr val="bg1"/>
                </a:solidFill>
              </a:rPr>
              <a:t> public </a:t>
            </a:r>
            <a:r>
              <a:rPr lang="en-US" sz="2000" b="1" dirty="0"/>
              <a:t>String </a:t>
            </a: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name</a:t>
            </a:r>
            <a:r>
              <a:rPr lang="en-US" sz="2000" b="1" dirty="0"/>
              <a:t>;</a:t>
            </a:r>
          </a:p>
          <a:p>
            <a:r>
              <a:rPr lang="en-US" sz="2000" b="1" dirty="0"/>
              <a:t>      </a:t>
            </a:r>
            <a:r>
              <a:rPr lang="en-US" sz="2000" b="1" dirty="0">
                <a:solidFill>
                  <a:schemeClr val="bg1"/>
                </a:solidFill>
              </a:rPr>
              <a:t>public</a:t>
            </a:r>
            <a:r>
              <a:rPr lang="en-US" sz="2000" b="1" dirty="0"/>
              <a:t> int </a:t>
            </a: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age</a:t>
            </a:r>
            <a:r>
              <a:rPr lang="en-US" sz="2000" b="1" dirty="0"/>
              <a:t>;</a:t>
            </a:r>
          </a:p>
          <a:p>
            <a:endParaRPr lang="en-US" sz="2000" b="1" dirty="0"/>
          </a:p>
          <a:p>
            <a:r>
              <a:rPr lang="en-US" sz="2000" b="1" dirty="0"/>
              <a:t>      </a:t>
            </a:r>
            <a:r>
              <a:rPr lang="en-US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 instance methods</a:t>
            </a:r>
          </a:p>
          <a:p>
            <a:r>
              <a:rPr lang="en-US" sz="2000" b="1" dirty="0"/>
              <a:t>      </a:t>
            </a:r>
            <a:r>
              <a:rPr lang="en-US" sz="2000" b="1" dirty="0">
                <a:solidFill>
                  <a:schemeClr val="bg1"/>
                </a:solidFill>
              </a:rPr>
              <a:t>public</a:t>
            </a:r>
            <a:r>
              <a:rPr lang="en-US" sz="2000" b="1" dirty="0"/>
              <a:t> void </a:t>
            </a: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bark</a:t>
            </a:r>
            <a:r>
              <a:rPr lang="en-US" sz="2000" b="1" dirty="0"/>
              <a:t>() {</a:t>
            </a:r>
          </a:p>
          <a:p>
            <a:r>
              <a:rPr lang="en-US" sz="2000" b="1" dirty="0"/>
              <a:t>            </a:t>
            </a:r>
            <a:r>
              <a:rPr lang="en-US" sz="2000" b="1" dirty="0" err="1"/>
              <a:t>System.out.println</a:t>
            </a:r>
            <a:r>
              <a:rPr lang="en-US" sz="2000" b="1" dirty="0"/>
              <a:t>(“woof!”);</a:t>
            </a:r>
          </a:p>
          <a:p>
            <a:r>
              <a:rPr lang="en-US" sz="2000" b="1" dirty="0"/>
              <a:t>      }</a:t>
            </a:r>
          </a:p>
          <a:p>
            <a:endParaRPr lang="en-US" sz="2000" b="1" dirty="0"/>
          </a:p>
          <a:p>
            <a:r>
              <a:rPr lang="en-US" sz="2000" b="1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32616675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CA018D70E7314A8DC75BB2B3207420" ma:contentTypeVersion="14" ma:contentTypeDescription="Create a new document." ma:contentTypeScope="" ma:versionID="a3635696d09a34d5a22d73ae6f0fe851">
  <xsd:schema xmlns:xsd="http://www.w3.org/2001/XMLSchema" xmlns:xs="http://www.w3.org/2001/XMLSchema" xmlns:p="http://schemas.microsoft.com/office/2006/metadata/properties" xmlns:ns2="ac103a19-bdf8-418d-b382-e3e7aee689c4" xmlns:ns3="b21d101e-4460-4858-9884-bfff178b54d5" targetNamespace="http://schemas.microsoft.com/office/2006/metadata/properties" ma:root="true" ma:fieldsID="03dd7fa0ed52207055fdfd3c24649c3b" ns2:_="" ns3:_="">
    <xsd:import namespace="ac103a19-bdf8-418d-b382-e3e7aee689c4"/>
    <xsd:import namespace="b21d101e-4460-4858-9884-bfff178b54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03a19-bdf8-418d-b382-e3e7aee689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c4358da-3780-45bf-91e2-d742a5320e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1d101e-4460-4858-9884-bfff178b54d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3b28fa3-84d6-48f2-a274-a150a8e20807}" ma:internalName="TaxCatchAll" ma:showField="CatchAllData" ma:web="b21d101e-4460-4858-9884-bfff178b54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21d101e-4460-4858-9884-bfff178b54d5" xsi:nil="true"/>
    <lcf76f155ced4ddcb4097134ff3c332f xmlns="ac103a19-bdf8-418d-b382-e3e7aee689c4">
      <Terms xmlns="http://schemas.microsoft.com/office/infopath/2007/PartnerControls"/>
    </lcf76f155ced4ddcb4097134ff3c332f>
    <MediaLengthInSeconds xmlns="ac103a19-bdf8-418d-b382-e3e7aee689c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D02E47-FAC3-419A-9605-EA711F901AD9}"/>
</file>

<file path=customXml/itemProps2.xml><?xml version="1.0" encoding="utf-8"?>
<ds:datastoreItem xmlns:ds="http://schemas.openxmlformats.org/officeDocument/2006/customXml" ds:itemID="{744EE599-BFF0-4A3A-8168-8FBA434B6B84}">
  <ds:schemaRefs>
    <ds:schemaRef ds:uri="http://schemas.microsoft.com/office/2006/metadata/properties"/>
    <ds:schemaRef ds:uri="http://schemas.microsoft.com/office/infopath/2007/PartnerControls"/>
    <ds:schemaRef ds:uri="16399201-8c70-4094-bedf-0e0052933be2"/>
    <ds:schemaRef ds:uri="b21d101e-4460-4858-9884-bfff178b54d5"/>
    <ds:schemaRef ds:uri="ac103a19-bdf8-418d-b382-e3e7aee689c4"/>
  </ds:schemaRefs>
</ds:datastoreItem>
</file>

<file path=customXml/itemProps3.xml><?xml version="1.0" encoding="utf-8"?>
<ds:datastoreItem xmlns:ds="http://schemas.openxmlformats.org/officeDocument/2006/customXml" ds:itemID="{3125B10F-80C4-440A-913C-8131F6CAAB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5156</TotalTime>
  <Words>1931</Words>
  <Application>Microsoft Office PowerPoint</Application>
  <PresentationFormat>On-screen Show (4:3)</PresentationFormat>
  <Paragraphs>312</Paragraphs>
  <Slides>24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2_Custom Design</vt:lpstr>
      <vt:lpstr>Strings, static, ‘this’, Scope</vt:lpstr>
      <vt:lpstr>Key Topics</vt:lpstr>
      <vt:lpstr>PowerPoint Presentation</vt:lpstr>
      <vt:lpstr>Strings</vt:lpstr>
      <vt:lpstr>Let’s take the following program</vt:lpstr>
      <vt:lpstr>Common String Methods</vt:lpstr>
      <vt:lpstr>PowerPoint Presentation</vt:lpstr>
      <vt:lpstr>Class Members</vt:lpstr>
      <vt:lpstr>Instance Members</vt:lpstr>
      <vt:lpstr>The static Keyword</vt:lpstr>
      <vt:lpstr>Calling Methods from a Static Method</vt:lpstr>
      <vt:lpstr>PowerPoint Presentation</vt:lpstr>
      <vt:lpstr>The ‘this’ Keyword</vt:lpstr>
      <vt:lpstr>This in action</vt:lpstr>
      <vt:lpstr>Clarifications</vt:lpstr>
      <vt:lpstr>This in action</vt:lpstr>
      <vt:lpstr>PowerPoint Presentation</vt:lpstr>
      <vt:lpstr>Scopes</vt:lpstr>
      <vt:lpstr>Scopes - Static</vt:lpstr>
      <vt:lpstr>Scopes - Instance</vt:lpstr>
      <vt:lpstr>Scopes - Method</vt:lpstr>
      <vt:lpstr>Scopes - Block</vt:lpstr>
      <vt:lpstr>Recall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Constructors</dc:title>
  <cp:lastModifiedBy>Joseph Highe</cp:lastModifiedBy>
  <cp:revision>61</cp:revision>
  <dcterms:modified xsi:type="dcterms:W3CDTF">2022-06-27T22:52:54Z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0x0101009ECA018D70E7314A8DC75BB2B3207420</vt:lpwstr>
  </property>
  <property fmtid="{D5CDD505-2E9C-101B-9397-08002B2CF9AE}" pid="3" name="Order">
    <vt:r8>107900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MediaServiceImageTags">
    <vt:lpwstr/>
  </property>
</Properties>
</file>