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82" r:id="rId3"/>
    <p:sldId id="285" r:id="rId4"/>
    <p:sldId id="294" r:id="rId5"/>
    <p:sldId id="275" r:id="rId6"/>
    <p:sldId id="276" r:id="rId7"/>
    <p:sldId id="295" r:id="rId8"/>
    <p:sldId id="287" r:id="rId9"/>
    <p:sldId id="296" r:id="rId10"/>
    <p:sldId id="297" r:id="rId11"/>
    <p:sldId id="298" r:id="rId12"/>
    <p:sldId id="299" r:id="rId13"/>
    <p:sldId id="267" r:id="rId14"/>
    <p:sldId id="269" r:id="rId15"/>
    <p:sldId id="268" r:id="rId16"/>
    <p:sldId id="300" r:id="rId17"/>
    <p:sldId id="283" r:id="rId18"/>
    <p:sldId id="281" r:id="rId19"/>
    <p:sldId id="273" r:id="rId20"/>
    <p:sldId id="274" r:id="rId21"/>
    <p:sldId id="284" r:id="rId22"/>
    <p:sldId id="257" r:id="rId23"/>
    <p:sldId id="277" r:id="rId24"/>
    <p:sldId id="258" r:id="rId25"/>
    <p:sldId id="289" r:id="rId26"/>
    <p:sldId id="278" r:id="rId27"/>
    <p:sldId id="262" r:id="rId28"/>
    <p:sldId id="293" r:id="rId29"/>
    <p:sldId id="286" r:id="rId30"/>
    <p:sldId id="272" r:id="rId3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BD31-77EF-4EED-8307-2B8A3D3434B7}" v="1" dt="2022-03-15T17:04:52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DBABD31-77EF-4EED-8307-2B8A3D3434B7}"/>
    <pc:docChg chg="undo custSel addSld delSld modSld sldOrd">
      <pc:chgData name="Cynthia Enciso" userId="7915927f-c5cf-4e1f-876d-e79882ad52fa" providerId="ADAL" clId="{FDBABD31-77EF-4EED-8307-2B8A3D3434B7}" dt="2022-03-30T14:58:57.983" v="118" actId="47"/>
      <pc:docMkLst>
        <pc:docMk/>
      </pc:docMkLst>
      <pc:sldChg chg="modSp mod">
        <pc:chgData name="Cynthia Enciso" userId="7915927f-c5cf-4e1f-876d-e79882ad52fa" providerId="ADAL" clId="{FDBABD31-77EF-4EED-8307-2B8A3D3434B7}" dt="2022-03-15T17:04:57.949" v="117" actId="20577"/>
        <pc:sldMkLst>
          <pc:docMk/>
          <pc:sldMk cId="0" sldId="256"/>
        </pc:sldMkLst>
        <pc:spChg chg="mod">
          <ac:chgData name="Cynthia Enciso" userId="7915927f-c5cf-4e1f-876d-e79882ad52fa" providerId="ADAL" clId="{FDBABD31-77EF-4EED-8307-2B8A3D3434B7}" dt="2022-03-15T17:04:57.949" v="117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59"/>
        </pc:sldMkLst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61"/>
        </pc:sldMkLst>
      </pc:sldChg>
      <pc:sldChg chg="modSp mod">
        <pc:chgData name="Cynthia Enciso" userId="7915927f-c5cf-4e1f-876d-e79882ad52fa" providerId="ADAL" clId="{FDBABD31-77EF-4EED-8307-2B8A3D3434B7}" dt="2022-02-03T22:46:56.290" v="1" actId="1076"/>
        <pc:sldMkLst>
          <pc:docMk/>
          <pc:sldMk cId="0" sldId="262"/>
        </pc:sldMkLst>
        <pc:spChg chg="mod">
          <ac:chgData name="Cynthia Enciso" userId="7915927f-c5cf-4e1f-876d-e79882ad52fa" providerId="ADAL" clId="{FDBABD31-77EF-4EED-8307-2B8A3D3434B7}" dt="2022-02-03T22:46:56.290" v="1" actId="1076"/>
          <ac:spMkLst>
            <pc:docMk/>
            <pc:sldMk cId="0" sldId="262"/>
            <ac:spMk id="7" creationId="{1A3779DF-3EE1-4B7F-8555-C8D3593FFED9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9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1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3078128806" sldId="273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161632373" sldId="274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221725420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16349494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6584146" sldId="276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600939436" sldId="276"/>
        </pc:sldMkLst>
      </pc:sldChg>
      <pc:sldChg chg="del">
        <pc:chgData name="Cynthia Enciso" userId="7915927f-c5cf-4e1f-876d-e79882ad52fa" providerId="ADAL" clId="{FDBABD31-77EF-4EED-8307-2B8A3D3434B7}" dt="2022-03-15T17:02:14.840" v="82" actId="47"/>
        <pc:sldMkLst>
          <pc:docMk/>
          <pc:sldMk cId="4013071673" sldId="279"/>
        </pc:sldMkLst>
      </pc:sldChg>
      <pc:sldChg chg="modSp mod">
        <pc:chgData name="Cynthia Enciso" userId="7915927f-c5cf-4e1f-876d-e79882ad52fa" providerId="ADAL" clId="{FDBABD31-77EF-4EED-8307-2B8A3D3434B7}" dt="2022-03-15T17:04:24.043" v="101" actId="20577"/>
        <pc:sldMkLst>
          <pc:docMk/>
          <pc:sldMk cId="1801142972" sldId="282"/>
        </pc:sldMkLst>
        <pc:spChg chg="mod">
          <ac:chgData name="Cynthia Enciso" userId="7915927f-c5cf-4e1f-876d-e79882ad52fa" providerId="ADAL" clId="{FDBABD31-77EF-4EED-8307-2B8A3D3434B7}" dt="2022-03-15T17:04:24.043" v="10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47966582" sldId="28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2453716311" sldId="285"/>
        </pc:sldMkLst>
      </pc:sldChg>
      <pc:sldChg chg="modSp mod">
        <pc:chgData name="Cynthia Enciso" userId="7915927f-c5cf-4e1f-876d-e79882ad52fa" providerId="ADAL" clId="{FDBABD31-77EF-4EED-8307-2B8A3D3434B7}" dt="2022-03-15T17:03:12.672" v="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FDBABD31-77EF-4EED-8307-2B8A3D3434B7}" dt="2022-03-15T17:03:12.672" v="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324032795" sldId="287"/>
        </pc:sldMkLst>
      </pc:sldChg>
      <pc:sldChg chg="del">
        <pc:chgData name="Cynthia Enciso" userId="7915927f-c5cf-4e1f-876d-e79882ad52fa" providerId="ADAL" clId="{FDBABD31-77EF-4EED-8307-2B8A3D3434B7}" dt="2022-02-03T23:06:30.735" v="2" actId="2696"/>
        <pc:sldMkLst>
          <pc:docMk/>
          <pc:sldMk cId="3714918466" sldId="287"/>
        </pc:sldMkLst>
      </pc:sldChg>
      <pc:sldChg chg="modSp del mod ord">
        <pc:chgData name="Cynthia Enciso" userId="7915927f-c5cf-4e1f-876d-e79882ad52fa" providerId="ADAL" clId="{FDBABD31-77EF-4EED-8307-2B8A3D3434B7}" dt="2022-03-15T17:03:01.646" v="87" actId="47"/>
        <pc:sldMkLst>
          <pc:docMk/>
          <pc:sldMk cId="3060268286" sldId="288"/>
        </pc:sldMkLst>
        <pc:spChg chg="mod">
          <ac:chgData name="Cynthia Enciso" userId="7915927f-c5cf-4e1f-876d-e79882ad52fa" providerId="ADAL" clId="{FDBABD31-77EF-4EED-8307-2B8A3D3434B7}" dt="2022-03-15T17:02:07.903" v="80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60259666" sldId="291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3246383639" sldId="292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2163507849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255912083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170240915" sldId="29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04934171" sldId="296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1791648" sldId="29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95856629" sldId="29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439692323" sldId="299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240498404" sldId="300"/>
        </pc:sldMkLst>
      </pc:sldChg>
      <pc:sldMasterChg chg="addSldLayout delSldLayout">
        <pc:chgData name="Cynthia Enciso" userId="7915927f-c5cf-4e1f-876d-e79882ad52fa" providerId="ADAL" clId="{FDBABD31-77EF-4EED-8307-2B8A3D3434B7}" dt="2022-03-15T17:01:39.843" v="55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FDBABD31-77EF-4EED-8307-2B8A3D3434B7}" dt="2022-03-15T17:01:39.843" v="55" actId="47"/>
          <pc:sldLayoutMkLst>
            <pc:docMk/>
            <pc:sldMasterMk cId="0" sldId="2147483661"/>
            <pc:sldLayoutMk cId="0" sldId="2147483654"/>
          </pc:sldLayoutMkLst>
        </pc:sldLayoutChg>
      </pc:sldMasterChg>
    </pc:docChg>
  </pc:docChgLst>
  <pc:docChgLst>
    <pc:chgData name="Joseph Highe" userId="S::joseph.highe@revature.com::955b9bf1-2fc3-425c-bb80-056211376f04" providerId="AD" clId="Web-{10C310BF-F551-0215-7D17-CE173A4BBDCC}"/>
    <pc:docChg chg="addSld modSld">
      <pc:chgData name="Joseph Highe" userId="S::joseph.highe@revature.com::955b9bf1-2fc3-425c-bb80-056211376f04" providerId="AD" clId="Web-{10C310BF-F551-0215-7D17-CE173A4BBDCC}" dt="2021-12-24T17:05:49.331" v="459" actId="14100"/>
      <pc:docMkLst>
        <pc:docMk/>
      </pc:docMkLst>
      <pc:sldChg chg="modSp">
        <pc:chgData name="Joseph Highe" userId="S::joseph.highe@revature.com::955b9bf1-2fc3-425c-bb80-056211376f04" providerId="AD" clId="Web-{10C310BF-F551-0215-7D17-CE173A4BBDCC}" dt="2021-12-24T16:48:27.462" v="49" actId="20577"/>
        <pc:sldMkLst>
          <pc:docMk/>
          <pc:sldMk cId="0" sldId="262"/>
        </pc:sldMkLst>
        <pc:spChg chg="mod">
          <ac:chgData name="Joseph Highe" userId="S::joseph.highe@revature.com::955b9bf1-2fc3-425c-bb80-056211376f04" providerId="AD" clId="Web-{10C310BF-F551-0215-7D17-CE173A4BBDCC}" dt="2021-12-24T16:48:18.853" v="47" actId="1076"/>
          <ac:spMkLst>
            <pc:docMk/>
            <pc:sldMk cId="0" sldId="262"/>
            <ac:spMk id="6" creationId="{5CCE257A-38BD-4F10-8176-6373BF55BA2A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3.134" v="48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7.462" v="49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delSp modSp add replId">
        <pc:chgData name="Joseph Highe" userId="S::joseph.highe@revature.com::955b9bf1-2fc3-425c-bb80-056211376f04" providerId="AD" clId="Web-{10C310BF-F551-0215-7D17-CE173A4BBDCC}" dt="2021-12-24T17:05:49.331" v="459" actId="14100"/>
        <pc:sldMkLst>
          <pc:docMk/>
          <pc:sldMk cId="2163507849" sldId="294"/>
        </pc:sldMkLst>
        <pc:spChg chg="del">
          <ac:chgData name="Joseph Highe" userId="S::joseph.highe@revature.com::955b9bf1-2fc3-425c-bb80-056211376f04" providerId="AD" clId="Web-{10C310BF-F551-0215-7D17-CE173A4BBDCC}" dt="2021-12-24T16:49:41.338" v="51"/>
          <ac:spMkLst>
            <pc:docMk/>
            <pc:sldMk cId="2163507849" sldId="294"/>
            <ac:spMk id="3" creationId="{CA870295-970A-4734-B83A-E32B1B7CC83E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49:46.854" v="54"/>
          <ac:spMkLst>
            <pc:docMk/>
            <pc:sldMk cId="2163507849" sldId="294"/>
            <ac:spMk id="6" creationId="{3695CAE3-7743-4864-B857-15D12125EA95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55:58.161" v="188"/>
          <ac:spMkLst>
            <pc:docMk/>
            <pc:sldMk cId="2163507849" sldId="294"/>
            <ac:spMk id="8" creationId="{F6A7CD23-4176-4A80-ACAE-55590C8BBFFA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34.456" v="457" actId="1076"/>
          <ac:spMkLst>
            <pc:docMk/>
            <pc:sldMk cId="2163507849" sldId="294"/>
            <ac:spMk id="10" creationId="{AB67DE77-F187-47EC-A611-083F2D66EAE7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49.331" v="459" actId="14100"/>
          <ac:spMkLst>
            <pc:docMk/>
            <pc:sldMk cId="2163507849" sldId="294"/>
            <ac:spMk id="11" creationId="{9CC98ADD-CAB9-47EB-87D6-4AF431D707D9}"/>
          </ac:spMkLst>
        </pc:spChg>
      </pc:sldChg>
    </pc:docChg>
  </pc:docChgLst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27T20:43:27.215" v="115" actId="20577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  <pc:sldChg chg="modSp mod">
        <pc:chgData name="Cynthia Enciso" userId="7915927f-c5cf-4e1f-876d-e79882ad52fa" providerId="ADAL" clId="{007E3B92-AEC5-49E9-A0ED-D9E41C77BCEC}" dt="2021-12-27T20:43:27.215" v="115" actId="20577"/>
        <pc:sldMkLst>
          <pc:docMk/>
          <pc:sldMk cId="0" sldId="261"/>
        </pc:sldMkLst>
        <pc:spChg chg="mod">
          <ac:chgData name="Cynthia Enciso" userId="7915927f-c5cf-4e1f-876d-e79882ad52fa" providerId="ADAL" clId="{007E3B92-AEC5-49E9-A0ED-D9E41C77BCEC}" dt="2021-12-27T20:43:27.215" v="115" actId="20577"/>
          <ac:spMkLst>
            <pc:docMk/>
            <pc:sldMk cId="0" sldId="261"/>
            <ac:spMk id="247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Exceptions and Java </a:t>
            </a:r>
            <a:r>
              <a:rPr lang="en-US" dirty="0"/>
              <a:t>Collections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8C5-8A67-426E-A71C-DC2790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5199-2121-40FD-8287-44288849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175" y="1219200"/>
            <a:ext cx="8604418" cy="4698757"/>
          </a:xfrm>
        </p:spPr>
        <p:txBody>
          <a:bodyPr/>
          <a:lstStyle/>
          <a:p>
            <a:r>
              <a:rPr lang="en-US" dirty="0"/>
              <a:t>Although you can keep “throwing” an exception down the call stack, you will eventually have to </a:t>
            </a:r>
            <a:r>
              <a:rPr lang="en-US" b="1" dirty="0"/>
              <a:t>handle </a:t>
            </a:r>
            <a:r>
              <a:rPr lang="en-US" dirty="0"/>
              <a:t>it using a </a:t>
            </a:r>
            <a:r>
              <a:rPr lang="en-US" b="1" dirty="0"/>
              <a:t>try/catch</a:t>
            </a:r>
            <a:r>
              <a:rPr lang="en-US" dirty="0"/>
              <a:t>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6551-4979-4ED2-B06D-292CDA5EBC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BD83E-573C-4D51-82AD-E6E3081D7784}"/>
              </a:ext>
            </a:extLst>
          </p:cNvPr>
          <p:cNvSpPr txBox="1"/>
          <p:nvPr/>
        </p:nvSpPr>
        <p:spPr>
          <a:xfrm>
            <a:off x="466675" y="3068399"/>
            <a:ext cx="82594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to call method that may throw exception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sumOddNumbers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catch exception if thrown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EvenNumberException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228600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finally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Finally blocks will ALWAYS run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9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13FE-6CF5-4DCF-B5BC-7066A80B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Custom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5003-1376-4D22-96BB-2BF52AF1D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E63C9-E14A-4D87-95FA-15FB135F6FA8}"/>
              </a:ext>
            </a:extLst>
          </p:cNvPr>
          <p:cNvSpPr/>
          <p:nvPr/>
        </p:nvSpPr>
        <p:spPr>
          <a:xfrm>
            <a:off x="1262269" y="1306889"/>
            <a:ext cx="6400800" cy="140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EvenNumberException extends 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EvenNumberException(String message){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super(message);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EvenNumberException(){}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26C82-7755-4AFC-B86D-E5AA449D2D61}"/>
              </a:ext>
            </a:extLst>
          </p:cNvPr>
          <p:cNvSpPr/>
          <p:nvPr/>
        </p:nvSpPr>
        <p:spPr>
          <a:xfrm>
            <a:off x="159572" y="2795411"/>
            <a:ext cx="8824172" cy="3667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try{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sumOddNumbers(1,2);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}catch(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EvenNumberException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catch(Exception ex){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finally{ // Finally blocks will ALWAYS run}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sumOddNumbers(int num1, int num2)throws EvenNumberException{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if(num1 % 2 == 0 || num2 % 2 == 0)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EvenNumberException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(“Input is even”);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num1 + num2;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 err="1"/>
              <a:t>Stacktraces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969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Reading Stacktraces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518"/>
              </a:spcBef>
              <a:buSzPts val="2590"/>
            </a:pPr>
            <a:r>
              <a:rPr lang="en-US" dirty="0"/>
              <a:t>When an application runs, its instructions are stacked on top of each other, and resolved top-to-bottom.</a:t>
            </a:r>
          </a:p>
          <a:p>
            <a:pPr marL="742950" lvl="1" indent="-285750">
              <a:spcBef>
                <a:spcPts val="518"/>
              </a:spcBef>
              <a:buSzPts val="2590"/>
            </a:pPr>
            <a:r>
              <a:rPr lang="en-US" sz="1790" dirty="0"/>
              <a:t>When the application calls a function, that function is placed “on top of the stack”. The function must be resolved before execution can continue.</a:t>
            </a:r>
            <a:endParaRPr lang="en-US"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dirty="0"/>
              <a:t>If an exception is thrown, a </a:t>
            </a:r>
            <a:r>
              <a:rPr lang="en-US" b="1" dirty="0" err="1"/>
              <a:t>stacktrace</a:t>
            </a:r>
            <a:r>
              <a:rPr lang="en-US" dirty="0"/>
              <a:t> is generated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 err="1"/>
              <a:t>Stacktrace</a:t>
            </a:r>
            <a:r>
              <a:rPr lang="en-US" b="1" dirty="0"/>
              <a:t>: </a:t>
            </a:r>
            <a:r>
              <a:rPr lang="en-US" dirty="0"/>
              <a:t>a report that </a:t>
            </a:r>
            <a:r>
              <a:rPr lang="en-US" i="1" dirty="0"/>
              <a:t>traces</a:t>
            </a:r>
            <a:r>
              <a:rPr lang="en-US" dirty="0"/>
              <a:t> the method calls that generated the exception back through the application stack.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Reading </a:t>
            </a:r>
            <a:r>
              <a:rPr lang="en-US" dirty="0" err="1"/>
              <a:t>Stacktraces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Exception in thread "main" </a:t>
            </a:r>
            <a:r>
              <a:rPr lang="en-US" sz="148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java.lang.ArithmeticException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8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/ by zero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samples.Test.division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80" b="1" dirty="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Test.java:11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samples.Test.mathInvoker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(Test.java:8)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samples.Test.main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(Test.java:5)</a:t>
            </a:r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FFFF00"/>
                </a:highlight>
              </a:rPr>
              <a:t>    </a:t>
            </a:r>
            <a:r>
              <a:rPr lang="en-US" sz="2590" dirty="0"/>
              <a:t> - The exception type (Arithmetic Exception)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00FF00"/>
                </a:highlight>
              </a:rPr>
              <a:t>    </a:t>
            </a:r>
            <a:r>
              <a:rPr lang="en-US" sz="2590" dirty="0"/>
              <a:t> - A description of the exception (if possible)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00FFFF"/>
                </a:highlight>
              </a:rPr>
              <a:t>    </a:t>
            </a:r>
            <a:r>
              <a:rPr lang="en-US" sz="2590" dirty="0"/>
              <a:t> - The method where the exception </a:t>
            </a:r>
            <a:r>
              <a:rPr lang="en-US" sz="2590" i="1" dirty="0"/>
              <a:t>probably </a:t>
            </a:r>
            <a:r>
              <a:rPr lang="en-US" sz="2590" dirty="0"/>
              <a:t>occurred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FF00FF"/>
                </a:highlight>
              </a:rPr>
              <a:t>    </a:t>
            </a:r>
            <a:r>
              <a:rPr lang="en-US" sz="2590" dirty="0"/>
              <a:t> - The line of code where the exception occurred </a:t>
            </a:r>
            <a:r>
              <a:rPr lang="en-US" sz="2590" i="1" dirty="0"/>
              <a:t>or where the next function was called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main() invoked </a:t>
            </a:r>
            <a:r>
              <a:rPr lang="en-US" sz="2590" dirty="0" err="1"/>
              <a:t>mathInvoker</a:t>
            </a:r>
            <a:r>
              <a:rPr lang="en-US" sz="2590" dirty="0"/>
              <a:t>() at line 5, which invoked division() at line 8, which generated an exception at line 11.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 err="1"/>
              <a:t>Stacktrace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7"/>
            <a:ext cx="8383980" cy="3250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mathInvoker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(1, 0);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mathInvoker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(int a, int b)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division(a, b);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division(int a, int b)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("a / b:" + (a / b));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525DE-2ED0-40F9-BA2A-E74AB16BF822}"/>
              </a:ext>
            </a:extLst>
          </p:cNvPr>
          <p:cNvSpPr/>
          <p:nvPr/>
        </p:nvSpPr>
        <p:spPr>
          <a:xfrm>
            <a:off x="915869" y="5138228"/>
            <a:ext cx="7312262" cy="1225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Exception in thread "main"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java.lang.ArithmeticException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: / by zero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samples.Test.division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(Test.java:11)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samples.Test.mathInvoker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(Test.java:8)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samples.Test.main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(Test.java:5)</a:t>
            </a:r>
            <a:endParaRPr lang="en-US" b="1" dirty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F949-AAA8-4806-90CD-F14B7E90E2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7F200-C794-4835-89F1-5E3A9F89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20E92B-ADB5-4520-880D-1D49B121C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Error and an Exception?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Runtime Exceptions?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declaring and handling an exception?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dirty="0" err="1"/>
              <a:t>stracktrace</a:t>
            </a:r>
            <a:r>
              <a:rPr lang="en-US" dirty="0"/>
              <a:t>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9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it will hold. This is due to the use of </a:t>
            </a:r>
            <a:r>
              <a:rPr lang="en-US" b="1" i="1" dirty="0"/>
              <a:t>Generics </a:t>
            </a:r>
            <a:r>
              <a:rPr lang="en-US" dirty="0"/>
              <a:t>in Collections. More on this soon!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-1839" y="5118984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618063" y="2994023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4537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766-5D68-4716-AAC5-0E8D339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74BD-BCCE-4997-ADFC-7C9E25F9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Exception:</a:t>
            </a:r>
            <a:r>
              <a:rPr lang="en-US" dirty="0"/>
              <a:t> a Java object that wraps an event which causes an interruption to the normal flow of a program</a:t>
            </a:r>
          </a:p>
          <a:p>
            <a:pPr lvl="1"/>
            <a:r>
              <a:rPr lang="en-US" dirty="0"/>
              <a:t>Commonly a result of a programing error</a:t>
            </a:r>
          </a:p>
          <a:p>
            <a:r>
              <a:rPr lang="en-US" b="1" dirty="0"/>
              <a:t>Error: </a:t>
            </a:r>
            <a:r>
              <a:rPr lang="en-US" dirty="0"/>
              <a:t>Java objects that wrap events from which a Java program should not be expected to recover</a:t>
            </a:r>
          </a:p>
          <a:p>
            <a:pPr lvl="1"/>
            <a:r>
              <a:rPr lang="en-US" i="1" dirty="0" err="1"/>
              <a:t>OutOfMemoryError</a:t>
            </a:r>
            <a:endParaRPr lang="en-US" i="1" dirty="0"/>
          </a:p>
          <a:p>
            <a:pPr lvl="1"/>
            <a:r>
              <a:rPr lang="en-US" i="1" dirty="0" err="1"/>
              <a:t>StackOverflowError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16EE-4752-46D6-8525-FA81EC93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1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BF6-D922-483A-BDF5-7500BF71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5995-7969-4ED7-9BD6-FAE88DAE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80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b="1" dirty="0"/>
              <a:t>Checked exceptions</a:t>
            </a:r>
            <a:r>
              <a:rPr lang="en-US" sz="3400" dirty="0"/>
              <a:t> are checked for at </a:t>
            </a:r>
            <a:r>
              <a:rPr lang="en-US" sz="3400" b="1" dirty="0"/>
              <a:t>compile time</a:t>
            </a:r>
            <a:r>
              <a:rPr lang="en-US" sz="3400" i="1" dirty="0"/>
              <a:t> – </a:t>
            </a:r>
            <a:r>
              <a:rPr lang="en-US" sz="3400" dirty="0"/>
              <a:t>your program will not execute at all if one is found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any subclass of Exception which is NOT a subclass of </a:t>
            </a:r>
            <a:r>
              <a:rPr lang="en-US" sz="2800" b="1" dirty="0"/>
              <a:t>RuntimeException </a:t>
            </a:r>
            <a:r>
              <a:rPr lang="en-US" sz="2800" dirty="0"/>
              <a:t>is checked</a:t>
            </a:r>
            <a:endParaRPr lang="en-US" sz="2800" b="1" dirty="0"/>
          </a:p>
          <a:p>
            <a:pPr>
              <a:lnSpc>
                <a:spcPct val="120000"/>
              </a:lnSpc>
            </a:pPr>
            <a:r>
              <a:rPr lang="en-US" sz="3400" dirty="0"/>
              <a:t>Represents occasions where it is reasonable to anticipate an unexpected condition</a:t>
            </a:r>
          </a:p>
          <a:p>
            <a:pPr>
              <a:lnSpc>
                <a:spcPct val="120000"/>
              </a:lnSpc>
            </a:pPr>
            <a:r>
              <a:rPr lang="en-US" sz="3400" b="1" dirty="0"/>
              <a:t>Must</a:t>
            </a:r>
            <a:r>
              <a:rPr lang="en-US" sz="3400" dirty="0"/>
              <a:t> have be either </a:t>
            </a:r>
            <a:r>
              <a:rPr lang="en-US" sz="3400" b="1" dirty="0"/>
              <a:t>declared</a:t>
            </a:r>
            <a:r>
              <a:rPr lang="en-US" sz="3400" i="1" dirty="0"/>
              <a:t> </a:t>
            </a:r>
            <a:r>
              <a:rPr lang="en-US" sz="3400" dirty="0"/>
              <a:t>or </a:t>
            </a:r>
            <a:r>
              <a:rPr lang="en-US" sz="3400" b="1" dirty="0"/>
              <a:t>caught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Declared: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methodName()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NameOfException{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Caught: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(NameOfException ex){}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Typically used when your program is interacting with outside resources i.e. a database, file system etc.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FileNotFoundException, IOException</a:t>
            </a:r>
          </a:p>
          <a:p>
            <a:pPr lvl="1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A820-483D-4E33-A492-3B23B84A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E9CD-B1EC-4946-8F9B-01F78EB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8450-EBBE-495E-A4EF-D15FB861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Unchecked</a:t>
            </a:r>
            <a:r>
              <a:rPr lang="en-US" dirty="0"/>
              <a:t> </a:t>
            </a:r>
            <a:r>
              <a:rPr lang="en-US" b="1" dirty="0"/>
              <a:t>exceptions</a:t>
            </a:r>
            <a:r>
              <a:rPr lang="en-US" dirty="0"/>
              <a:t> are not discovered until </a:t>
            </a:r>
            <a:r>
              <a:rPr lang="en-US" b="1" dirty="0"/>
              <a:t>runtime</a:t>
            </a:r>
            <a:r>
              <a:rPr lang="en-US" dirty="0"/>
              <a:t> – can cause crashing </a:t>
            </a:r>
            <a:r>
              <a:rPr lang="en-US" b="1" dirty="0"/>
              <a:t>during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Also referred to as </a:t>
            </a:r>
            <a:r>
              <a:rPr lang="en-US" b="1" dirty="0" err="1"/>
              <a:t>RuntimeExceptions</a:t>
            </a:r>
            <a:endParaRPr lang="en-US" b="1" dirty="0"/>
          </a:p>
          <a:p>
            <a:pPr lvl="1"/>
            <a:r>
              <a:rPr lang="en-US" dirty="0"/>
              <a:t>Any subclass of </a:t>
            </a:r>
            <a:r>
              <a:rPr lang="en-US" b="1" dirty="0"/>
              <a:t>RuntimeException</a:t>
            </a:r>
            <a:r>
              <a:rPr lang="en-US" dirty="0"/>
              <a:t> is unchecked</a:t>
            </a:r>
          </a:p>
          <a:p>
            <a:r>
              <a:rPr lang="en-US" dirty="0"/>
              <a:t>They can be caught or declared, but it is </a:t>
            </a:r>
            <a:r>
              <a:rPr lang="en-US" b="1" dirty="0"/>
              <a:t>optional</a:t>
            </a:r>
          </a:p>
          <a:p>
            <a:r>
              <a:rPr lang="en-US" dirty="0"/>
              <a:t>Typically result from internal programming practices, deliberate or not. </a:t>
            </a:r>
          </a:p>
          <a:p>
            <a:r>
              <a:rPr lang="en-US" dirty="0"/>
              <a:t>Examples include: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E24A-258D-419E-9EFC-54585DDA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46C-1871-4793-A3D5-C26EDFC5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2B94-683B-4534-B76B-C5531B932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8FB3-256E-4BC8-8E41-6696D5896219}"/>
              </a:ext>
            </a:extLst>
          </p:cNvPr>
          <p:cNvSpPr/>
          <p:nvPr/>
        </p:nvSpPr>
        <p:spPr>
          <a:xfrm>
            <a:off x="3736159" y="1334579"/>
            <a:ext cx="1781666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Throwable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699BF-85F2-43F3-93F2-6C3B4DDEE8E7}"/>
              </a:ext>
            </a:extLst>
          </p:cNvPr>
          <p:cNvSpPr/>
          <p:nvPr/>
        </p:nvSpPr>
        <p:spPr>
          <a:xfrm>
            <a:off x="988043" y="2797896"/>
            <a:ext cx="1781666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Error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6A51F-7529-4A2A-B0AF-143013A24BEB}"/>
              </a:ext>
            </a:extLst>
          </p:cNvPr>
          <p:cNvSpPr/>
          <p:nvPr/>
        </p:nvSpPr>
        <p:spPr>
          <a:xfrm>
            <a:off x="4748212" y="2522291"/>
            <a:ext cx="1781666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ABCA1-A9A0-409D-AA03-721F7498BFD7}"/>
              </a:ext>
            </a:extLst>
          </p:cNvPr>
          <p:cNvSpPr/>
          <p:nvPr/>
        </p:nvSpPr>
        <p:spPr>
          <a:xfrm>
            <a:off x="4748212" y="3710003"/>
            <a:ext cx="1781666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RuntimeException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D51CA-6A43-4B4A-B325-DF2564A8D50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26992" y="2211272"/>
            <a:ext cx="890833" cy="303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399E11-4A2D-48B1-B626-599AA1B9B52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78876" y="2209116"/>
            <a:ext cx="2638133" cy="588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3CAF3A-2BAE-452D-AD35-66F6C330C67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639045" y="3398984"/>
            <a:ext cx="0" cy="311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20764-2789-41DF-8B90-C020FBDB62BD}"/>
              </a:ext>
            </a:extLst>
          </p:cNvPr>
          <p:cNvCxnSpPr>
            <a:cxnSpLocks/>
          </p:cNvCxnSpPr>
          <p:nvPr/>
        </p:nvCxnSpPr>
        <p:spPr>
          <a:xfrm>
            <a:off x="1161573" y="2407128"/>
            <a:ext cx="260260" cy="297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2FB69-ECDE-443F-8D4F-9DC1A02393D2}"/>
              </a:ext>
            </a:extLst>
          </p:cNvPr>
          <p:cNvCxnSpPr/>
          <p:nvPr/>
        </p:nvCxnSpPr>
        <p:spPr>
          <a:xfrm flipH="1">
            <a:off x="6829705" y="2131746"/>
            <a:ext cx="542925" cy="28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E63777-C408-4C69-8361-DBD21E9F414B}"/>
              </a:ext>
            </a:extLst>
          </p:cNvPr>
          <p:cNvSpPr txBox="1"/>
          <p:nvPr/>
        </p:nvSpPr>
        <p:spPr>
          <a:xfrm>
            <a:off x="7372630" y="186504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</a:t>
            </a:r>
          </a:p>
          <a:p>
            <a:r>
              <a:rPr lang="en-US" dirty="0"/>
              <a:t>recoverable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8F228-45C6-44E6-BA21-0F8BA73AB205}"/>
              </a:ext>
            </a:extLst>
          </p:cNvPr>
          <p:cNvSpPr txBox="1"/>
          <p:nvPr/>
        </p:nvSpPr>
        <p:spPr>
          <a:xfrm>
            <a:off x="325446" y="179579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 be </a:t>
            </a:r>
          </a:p>
          <a:p>
            <a:r>
              <a:rPr lang="en-US" dirty="0"/>
              <a:t>recoverable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C5E24-882D-4B7A-BE2F-5BBBCD32D4BD}"/>
              </a:ext>
            </a:extLst>
          </p:cNvPr>
          <p:cNvCxnSpPr>
            <a:cxnSpLocks/>
          </p:cNvCxnSpPr>
          <p:nvPr/>
        </p:nvCxnSpPr>
        <p:spPr>
          <a:xfrm flipH="1" flipV="1">
            <a:off x="6693345" y="3149382"/>
            <a:ext cx="726630" cy="349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C6955A-56E0-428E-98AD-590115BB1E3C}"/>
              </a:ext>
            </a:extLst>
          </p:cNvPr>
          <p:cNvSpPr txBox="1"/>
          <p:nvPr/>
        </p:nvSpPr>
        <p:spPr>
          <a:xfrm>
            <a:off x="7543160" y="3543808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over</a:t>
            </a:r>
          </a:p>
          <a:p>
            <a:r>
              <a:rPr lang="en-US" dirty="0"/>
              <a:t>100 subclasses!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A83179-CF9A-4875-AFB1-671C4FEF2CE3}"/>
              </a:ext>
            </a:extLst>
          </p:cNvPr>
          <p:cNvCxnSpPr/>
          <p:nvPr/>
        </p:nvCxnSpPr>
        <p:spPr>
          <a:xfrm flipV="1">
            <a:off x="3666092" y="4483021"/>
            <a:ext cx="847725" cy="265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F1A895-4B6A-440E-817C-888ABC4EC175}"/>
              </a:ext>
            </a:extLst>
          </p:cNvPr>
          <p:cNvSpPr txBox="1"/>
          <p:nvPr/>
        </p:nvSpPr>
        <p:spPr>
          <a:xfrm>
            <a:off x="1689314" y="4425186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and its subclasses are unchecked exceptions and is associated with logical errors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05935-CC9D-47F9-A430-B882369A24F1}"/>
              </a:ext>
            </a:extLst>
          </p:cNvPr>
          <p:cNvSpPr/>
          <p:nvPr/>
        </p:nvSpPr>
        <p:spPr>
          <a:xfrm>
            <a:off x="2733190" y="5468362"/>
            <a:ext cx="1980789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ArithmeticException</a:t>
            </a:r>
            <a:endParaRPr lang="en-US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BD182-5276-4C6F-9E84-A18D6D89BFEB}"/>
              </a:ext>
            </a:extLst>
          </p:cNvPr>
          <p:cNvSpPr/>
          <p:nvPr/>
        </p:nvSpPr>
        <p:spPr>
          <a:xfrm>
            <a:off x="4890438" y="5487019"/>
            <a:ext cx="1887735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ClassCastException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5BC6A-D1C0-4C28-9172-8EEFBDB5BCA6}"/>
              </a:ext>
            </a:extLst>
          </p:cNvPr>
          <p:cNvSpPr/>
          <p:nvPr/>
        </p:nvSpPr>
        <p:spPr>
          <a:xfrm>
            <a:off x="6994614" y="5498407"/>
            <a:ext cx="1838965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IndexOutOfBoundsException</a:t>
            </a:r>
            <a:endParaRPr lang="en-US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CFD518-BBA3-41A0-9F7E-59310ED5889B}"/>
              </a:ext>
            </a:extLst>
          </p:cNvPr>
          <p:cNvCxnSpPr>
            <a:cxnSpLocks/>
          </p:cNvCxnSpPr>
          <p:nvPr/>
        </p:nvCxnSpPr>
        <p:spPr>
          <a:xfrm flipH="1">
            <a:off x="3899115" y="4586696"/>
            <a:ext cx="1345773" cy="82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F9D36-0BCD-4D0B-AAE8-986B1D1596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39045" y="4586696"/>
            <a:ext cx="194442" cy="90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A15FD1-AFE2-482E-8662-63A61CA7561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06221" y="4599412"/>
            <a:ext cx="2007876" cy="898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650C7-A925-442C-896F-B87031641638}"/>
              </a:ext>
            </a:extLst>
          </p:cNvPr>
          <p:cNvSpPr/>
          <p:nvPr/>
        </p:nvSpPr>
        <p:spPr>
          <a:xfrm>
            <a:off x="288415" y="5740182"/>
            <a:ext cx="257175" cy="2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E82C06-97A1-4498-A816-3446E4D5562F}"/>
              </a:ext>
            </a:extLst>
          </p:cNvPr>
          <p:cNvSpPr/>
          <p:nvPr/>
        </p:nvSpPr>
        <p:spPr>
          <a:xfrm>
            <a:off x="288415" y="6203841"/>
            <a:ext cx="257175" cy="2809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7E9848-DB63-4B50-B5E5-28DC65D07C5B}"/>
              </a:ext>
            </a:extLst>
          </p:cNvPr>
          <p:cNvSpPr txBox="1"/>
          <p:nvPr/>
        </p:nvSpPr>
        <p:spPr>
          <a:xfrm>
            <a:off x="658871" y="62116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unchecked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04E1-6FB0-4DA5-BB95-6DACF4EC244B}"/>
              </a:ext>
            </a:extLst>
          </p:cNvPr>
          <p:cNvSpPr txBox="1"/>
          <p:nvPr/>
        </p:nvSpPr>
        <p:spPr>
          <a:xfrm>
            <a:off x="697990" y="5752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41702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/>
              <a:t>Using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3240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31235"/>
            <a:ext cx="8984428" cy="529760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/>
              <a:t>To </a:t>
            </a:r>
            <a:r>
              <a:rPr lang="en-US" sz="2400" b="1" dirty="0"/>
              <a:t>declare</a:t>
            </a:r>
            <a:r>
              <a:rPr lang="en-US" sz="2400" dirty="0"/>
              <a:t> an exception, use the </a:t>
            </a:r>
            <a:r>
              <a:rPr lang="en-US" sz="2400" b="1" dirty="0"/>
              <a:t>throws </a:t>
            </a:r>
            <a:r>
              <a:rPr lang="en-US" sz="2400" dirty="0"/>
              <a:t>keyword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What does this do? It “throws” the exception to the calling method for the </a:t>
            </a:r>
            <a:r>
              <a:rPr lang="en-US" sz="2400" b="1" dirty="0"/>
              <a:t>caller</a:t>
            </a:r>
            <a:r>
              <a:rPr lang="en-US" sz="2400" dirty="0"/>
              <a:t> to handle</a:t>
            </a:r>
            <a:endParaRPr lang="en-US" sz="2000" u="sng" dirty="0"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78B91-68FC-485A-9560-E2D1F67E85F4}"/>
              </a:ext>
            </a:extLst>
          </p:cNvPr>
          <p:cNvSpPr txBox="1"/>
          <p:nvPr/>
        </p:nvSpPr>
        <p:spPr>
          <a:xfrm>
            <a:off x="0" y="2164038"/>
            <a:ext cx="91440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1800" u="sng" dirty="0">
                <a:highlight>
                  <a:srgbClr val="FFFF00"/>
                </a:highlight>
              </a:rPr>
              <a:t>Access Mod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Non-Access Mod</a:t>
            </a:r>
            <a:r>
              <a:rPr lang="en-US" sz="1800" dirty="0"/>
              <a:t> </a:t>
            </a:r>
            <a:r>
              <a:rPr lang="en-US" sz="1800" u="sng" dirty="0">
                <a:highlight>
                  <a:srgbClr val="FF00FF"/>
                </a:highlight>
              </a:rPr>
              <a:t>Return Type</a:t>
            </a:r>
            <a:r>
              <a:rPr lang="en-US" sz="1800" dirty="0"/>
              <a:t> </a:t>
            </a:r>
            <a:r>
              <a:rPr lang="en-US" sz="1800" u="sng" dirty="0">
                <a:highlight>
                  <a:srgbClr val="00FFFF"/>
                </a:highlight>
              </a:rPr>
              <a:t>Name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C0C0C0"/>
                </a:highlight>
              </a:rPr>
              <a:t>Parameters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throws declaration </a:t>
            </a:r>
            <a:r>
              <a:rPr lang="en-US" sz="1800" dirty="0"/>
              <a:t>{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	// method body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highlight>
                  <a:srgbClr val="FFFF00"/>
                </a:highlight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00FF"/>
                </a:highlight>
              </a:rPr>
              <a:t>int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00FFFF"/>
                </a:highlight>
              </a:rPr>
              <a:t>sumOddNumbers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C0C0C0"/>
                </a:highlight>
              </a:rPr>
              <a:t>int num1</a:t>
            </a:r>
            <a:r>
              <a:rPr lang="en-US" sz="1800" dirty="0"/>
              <a:t>, </a:t>
            </a:r>
            <a:r>
              <a:rPr lang="en-US" sz="1800" dirty="0">
                <a:highlight>
                  <a:srgbClr val="C0C0C0"/>
                </a:highlight>
              </a:rPr>
              <a:t>int num2</a:t>
            </a:r>
            <a:r>
              <a:rPr lang="en-US" sz="1800" dirty="0"/>
              <a:t>)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throws </a:t>
            </a:r>
            <a:r>
              <a:rPr lang="en-US" sz="1800" dirty="0" err="1">
                <a:solidFill>
                  <a:srgbClr val="FF0000"/>
                </a:solidFill>
              </a:rPr>
              <a:t>EvenNumberException</a:t>
            </a:r>
            <a:r>
              <a:rPr lang="en-US" sz="1800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if (num1 % 2 == 0 || num2 % 2 == 0)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	</a:t>
            </a:r>
            <a:r>
              <a:rPr lang="en-US" sz="1800" i="1" dirty="0">
                <a:solidFill>
                  <a:schemeClr val="bg2"/>
                </a:solidFill>
              </a:rPr>
              <a:t>throw</a:t>
            </a:r>
            <a:r>
              <a:rPr lang="en-US" sz="1800" i="1" dirty="0"/>
              <a:t> new </a:t>
            </a:r>
            <a:r>
              <a:rPr lang="en-US" sz="1800" i="1" dirty="0" err="1"/>
              <a:t>EvenNumberException</a:t>
            </a:r>
            <a:r>
              <a:rPr lang="en-US" sz="1800" i="1" dirty="0"/>
              <a:t>(“Input was Even!”);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21B51190-862E-4988-B16E-B19854D815B8}"/>
</file>

<file path=customXml/itemProps2.xml><?xml version="1.0" encoding="utf-8"?>
<ds:datastoreItem xmlns:ds="http://schemas.openxmlformats.org/officeDocument/2006/customXml" ds:itemID="{C0252957-5E58-4977-8206-E190078F933F}"/>
</file>

<file path=customXml/itemProps3.xml><?xml version="1.0" encoding="utf-8"?>
<ds:datastoreItem xmlns:ds="http://schemas.openxmlformats.org/officeDocument/2006/customXml" ds:itemID="{6ABEF5F4-6DFF-4A9D-A2FC-F3549513975D}"/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1653</Words>
  <Application>Microsoft Office PowerPoint</Application>
  <PresentationFormat>On-screen Show (4:3)</PresentationFormat>
  <Paragraphs>262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Segoe Print</vt:lpstr>
      <vt:lpstr>2_Custom Design</vt:lpstr>
      <vt:lpstr>Exceptions and Java Collections</vt:lpstr>
      <vt:lpstr>Key Topics</vt:lpstr>
      <vt:lpstr>PowerPoint Presentation</vt:lpstr>
      <vt:lpstr>Exception</vt:lpstr>
      <vt:lpstr>Checked Exceptions</vt:lpstr>
      <vt:lpstr>Unchecked Exceptions</vt:lpstr>
      <vt:lpstr>Exceptions</vt:lpstr>
      <vt:lpstr>PowerPoint Presentation</vt:lpstr>
      <vt:lpstr>Declaring an Exception</vt:lpstr>
      <vt:lpstr>Handling an Exception</vt:lpstr>
      <vt:lpstr>Creating and Using Custom Exceptions</vt:lpstr>
      <vt:lpstr>PowerPoint Presentation</vt:lpstr>
      <vt:lpstr>Reading Stacktraces</vt:lpstr>
      <vt:lpstr>Reading Stacktraces</vt:lpstr>
      <vt:lpstr>Stacktrace Example</vt:lpstr>
      <vt:lpstr>Recall</vt:lpstr>
      <vt:lpstr>PowerPoint Presentation</vt:lpstr>
      <vt:lpstr>What is a Data Structure? </vt:lpstr>
      <vt:lpstr>Array Based Structures </vt:lpstr>
      <vt:lpstr>Node Based Structures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Map Hierarchy</vt:lpstr>
      <vt:lpstr>Creating Java Maps</vt:lpstr>
      <vt:lpstr>Map vs Collection Methods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Cynthia Enciso</cp:lastModifiedBy>
  <cp:revision>136</cp:revision>
  <dcterms:modified xsi:type="dcterms:W3CDTF">2022-03-30T14:59:07Z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