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2" r:id="rId3"/>
    <p:sldId id="283" r:id="rId4"/>
    <p:sldId id="281" r:id="rId5"/>
    <p:sldId id="273" r:id="rId6"/>
    <p:sldId id="274" r:id="rId7"/>
    <p:sldId id="276" r:id="rId8"/>
    <p:sldId id="275" r:id="rId9"/>
    <p:sldId id="284" r:id="rId10"/>
    <p:sldId id="257" r:id="rId11"/>
    <p:sldId id="277" r:id="rId12"/>
    <p:sldId id="258" r:id="rId13"/>
    <p:sldId id="288" r:id="rId14"/>
    <p:sldId id="279" r:id="rId15"/>
    <p:sldId id="259" r:id="rId16"/>
    <p:sldId id="261" r:id="rId17"/>
    <p:sldId id="289" r:id="rId18"/>
    <p:sldId id="278" r:id="rId19"/>
    <p:sldId id="262" r:id="rId20"/>
    <p:sldId id="293" r:id="rId21"/>
    <p:sldId id="291" r:id="rId22"/>
    <p:sldId id="285" r:id="rId23"/>
    <p:sldId id="263" r:id="rId24"/>
    <p:sldId id="292" r:id="rId25"/>
    <p:sldId id="264" r:id="rId26"/>
    <p:sldId id="286" r:id="rId27"/>
    <p:sldId id="287" r:id="rId28"/>
    <p:sldId id="272" r:id="rId2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3B92-AEC5-49E9-A0ED-D9E41C77BCEC}" v="1" dt="2021-12-14T21:48:58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14T21:48:58.242" v="2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</pc:docChg>
  </pc:docChgLst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15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Iterating Over a Collection</a:t>
            </a:r>
          </a:p>
        </p:txBody>
      </p:sp>
    </p:spTree>
    <p:extLst>
      <p:ext uri="{BB962C8B-B14F-4D97-AF65-F5344CB8AC3E}">
        <p14:creationId xmlns:p14="http://schemas.microsoft.com/office/powerpoint/2010/main" val="306026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Iterating Over a Collection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Recall that the </a:t>
            </a:r>
            <a:r>
              <a:rPr lang="en-US" sz="2590" b="1" dirty="0"/>
              <a:t>Iterator </a:t>
            </a:r>
            <a:r>
              <a:rPr lang="en-US" sz="2590" dirty="0"/>
              <a:t>interface requires that each collection implement </a:t>
            </a:r>
            <a:r>
              <a:rPr lang="en-US" sz="2590" b="1" dirty="0"/>
              <a:t>traversal,</a:t>
            </a:r>
            <a:r>
              <a:rPr lang="en-US" sz="2590" dirty="0"/>
              <a:t> or the behavior of blindly moving through each element in a collection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Each collection’s structure can be different from one another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This makes having a universal way of traversing difficult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800" dirty="0"/>
              <a:t>The collection itself provides the implementation for how to traverse that specific type of data structure</a:t>
            </a: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Every collection has an </a:t>
            </a:r>
            <a:r>
              <a:rPr lang="en-US" sz="2590" b="1" dirty="0"/>
              <a:t>iterator() </a:t>
            </a:r>
            <a:r>
              <a:rPr lang="en-US" sz="2590" dirty="0"/>
              <a:t>method that returns an </a:t>
            </a:r>
            <a:r>
              <a:rPr lang="en-US" sz="2590" b="1" dirty="0"/>
              <a:t>Iterator object </a:t>
            </a:r>
            <a:r>
              <a:rPr lang="en-US" sz="2590" dirty="0"/>
              <a:t>capable of unidirectional “blind” navigation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Unidirectional: </a:t>
            </a:r>
            <a:r>
              <a:rPr lang="en-US" sz="2220" dirty="0"/>
              <a:t>Can only move to the “next” element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Blind: </a:t>
            </a:r>
            <a:r>
              <a:rPr lang="en-US" sz="2220" dirty="0"/>
              <a:t>no sorting is guaranteed, no telling what the “next” element is going to be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0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Enhanced For-Loop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80618" y="1330702"/>
            <a:ext cx="8483372" cy="19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We can use an enhanced for-loop with collections, just like we can with arrays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For collections, the enhanced for-loop uses an iterator “behind the scenes” to iterate over it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14</a:t>
            </a:fld>
            <a:endParaRPr b="1"/>
          </a:p>
        </p:txBody>
      </p:sp>
      <p:sp>
        <p:nvSpPr>
          <p:cNvPr id="6" name="Google Shape;240;p19">
            <a:extLst>
              <a:ext uri="{FF2B5EF4-FFF2-40B4-BE49-F238E27FC236}">
                <a16:creationId xmlns:a16="http://schemas.microsoft.com/office/drawing/2014/main" id="{9CB3CF3A-4EB5-4C02-A6F6-3ED9D20DEDAC}"/>
              </a:ext>
            </a:extLst>
          </p:cNvPr>
          <p:cNvSpPr txBox="1">
            <a:spLocks/>
          </p:cNvSpPr>
          <p:nvPr/>
        </p:nvSpPr>
        <p:spPr>
          <a:xfrm>
            <a:off x="598671" y="2833922"/>
            <a:ext cx="7630929" cy="3974125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static void main(String[] args){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create a collection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HashSet&lt;String&gt;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new HashSet&lt;&gt;();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add values into the collection (omitted)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#1. Iterate using iterator</a:t>
            </a: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#2. Iterate using for-each loop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 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 is an interface that declares mandatory behavior for collections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</a:t>
            </a:r>
            <a:r>
              <a:rPr lang="en-US" b="1" i="1" u="sng" dirty="0"/>
              <a:t>s</a:t>
            </a:r>
            <a:r>
              <a:rPr lang="en-US" dirty="0"/>
              <a:t> is a utility class filled with static methods that can be run with Collection subclasses.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14908" y="4365358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551075" y="2525100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Iterating Over a Collection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0295-970A-4734-B83A-E32B1B7CC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r>
              <a:rPr lang="en-US" dirty="0"/>
              <a:t> in Java allows us to use </a:t>
            </a:r>
            <a:r>
              <a:rPr lang="en-US" b="1" dirty="0"/>
              <a:t>placeholder types</a:t>
            </a:r>
            <a:r>
              <a:rPr lang="en-US" dirty="0"/>
              <a:t> that can be used as parameters for either classes, interfaces, or methods</a:t>
            </a:r>
          </a:p>
          <a:p>
            <a:pPr lvl="1"/>
            <a:r>
              <a:rPr lang="en-US" dirty="0"/>
              <a:t>Generics allow us to reuse a class, interface, or method with </a:t>
            </a:r>
            <a:r>
              <a:rPr lang="en-US" b="1" dirty="0"/>
              <a:t>different input types</a:t>
            </a:r>
          </a:p>
          <a:p>
            <a:pPr lvl="1"/>
            <a:r>
              <a:rPr lang="en-US" dirty="0"/>
              <a:t>The generic type will be </a:t>
            </a:r>
            <a:r>
              <a:rPr lang="en-US" b="1" dirty="0"/>
              <a:t>replaced</a:t>
            </a:r>
            <a:r>
              <a:rPr lang="en-US" dirty="0"/>
              <a:t> with the actual type specified when using the class, interface, or method</a:t>
            </a:r>
          </a:p>
          <a:p>
            <a:pPr lvl="1"/>
            <a:r>
              <a:rPr lang="en-US" dirty="0"/>
              <a:t>Maps and collections use generics so that with just one concrete class, </a:t>
            </a:r>
            <a:r>
              <a:rPr lang="en-US" b="1" dirty="0"/>
              <a:t>you can create data structures that each can store a different type of data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Comparing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44796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159572" y="2136913"/>
            <a:ext cx="8604418" cy="422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you need to </a:t>
            </a:r>
            <a:r>
              <a:rPr lang="en-US" b="1" dirty="0"/>
              <a:t>sort</a:t>
            </a:r>
            <a:r>
              <a:rPr lang="en-US" dirty="0"/>
              <a:t> a collection, you need to compare two elements at a time to evaluate which comes before or after the other.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 has two interfaces you can use to make your custom objects comparable: </a:t>
            </a:r>
            <a:r>
              <a:rPr lang="en-US" b="1" dirty="0"/>
              <a:t>Comparable</a:t>
            </a:r>
            <a:r>
              <a:rPr lang="en-US" dirty="0"/>
              <a:t> and </a:t>
            </a:r>
            <a:r>
              <a:rPr lang="en-US" b="1" dirty="0"/>
              <a:t>Comparator</a:t>
            </a:r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595F-A290-45EA-B62E-52F7756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interface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9434-CE35-4D26-A3B0-9BCF54F1D1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D827882-6C2C-4898-AE0B-5B6AE159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80767"/>
              </p:ext>
            </p:extLst>
          </p:nvPr>
        </p:nvGraphicFramePr>
        <p:xfrm>
          <a:off x="256855" y="4438392"/>
          <a:ext cx="84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00">
                  <a:extLst>
                    <a:ext uri="{9D8B030D-6E8A-4147-A177-3AD203B41FA5}">
                      <a16:colId xmlns:a16="http://schemas.microsoft.com/office/drawing/2014/main" val="105560301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1843844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75026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to use?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 </a:t>
                      </a:r>
                      <a:r>
                        <a:rPr lang="en-US" b="1" dirty="0"/>
                        <a:t>default</a:t>
                      </a:r>
                      <a:r>
                        <a:rPr lang="en-US" b="0" dirty="0"/>
                        <a:t> sorting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</a:t>
                      </a:r>
                      <a:r>
                        <a:rPr lang="en-US" b="0" dirty="0"/>
                        <a:t>n </a:t>
                      </a:r>
                      <a:r>
                        <a:rPr lang="en-US" b="1" dirty="0"/>
                        <a:t>alternative </a:t>
                      </a:r>
                      <a:r>
                        <a:rPr lang="en-US" b="0" dirty="0"/>
                        <a:t>sorting order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Which class implements it?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 of the objects being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third-party class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method does it define?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compareTo</a:t>
                      </a:r>
                      <a:r>
                        <a:rPr lang="en-US" b="0" dirty="0"/>
                        <a:t> which takes in one 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</a:t>
                      </a:r>
                      <a:r>
                        <a:rPr lang="en-US" b="0" dirty="0"/>
                        <a:t> which takes in two objects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9159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CF66B7-95CA-40F6-8E79-A49123193277}"/>
              </a:ext>
            </a:extLst>
          </p:cNvPr>
          <p:cNvSpPr/>
          <p:nvPr/>
        </p:nvSpPr>
        <p:spPr>
          <a:xfrm>
            <a:off x="256855" y="1431590"/>
            <a:ext cx="5609825" cy="1224151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other)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  <a:p>
            <a:pPr algn="ctr"/>
            <a:endParaRPr lang="en-US" sz="1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434C27-B9C5-4EEC-B477-79B4D79864BD}"/>
              </a:ext>
            </a:extLst>
          </p:cNvPr>
          <p:cNvSpPr/>
          <p:nvPr/>
        </p:nvSpPr>
        <p:spPr>
          <a:xfrm>
            <a:off x="3228081" y="2850054"/>
            <a:ext cx="5620099" cy="1224151"/>
          </a:xfrm>
          <a:prstGeom prst="roundRect">
            <a:avLst/>
          </a:prstGeom>
          <a:solidFill>
            <a:srgbClr val="73A5C2">
              <a:alpha val="3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fr-FR" sz="1800" b="1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1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objectA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, 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objectB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38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Writing the Comparison Logic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compare() </a:t>
            </a:r>
            <a:r>
              <a:rPr lang="en-US" dirty="0"/>
              <a:t>and </a:t>
            </a:r>
            <a:r>
              <a:rPr lang="en-US" b="1" dirty="0"/>
              <a:t>compareTo() </a:t>
            </a:r>
            <a:r>
              <a:rPr lang="en-US" dirty="0"/>
              <a:t>both compare two objects and return an integer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 want the objects sorted in ascending order, your logic should follow these rules:</a:t>
            </a:r>
          </a:p>
          <a:p>
            <a:pPr marL="800100" lvl="1" indent="-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dirty="0"/>
              <a:t>If object A comes before object B, the result should be </a:t>
            </a:r>
            <a:r>
              <a:rPr lang="en-US" i="1" dirty="0"/>
              <a:t>less than 0</a:t>
            </a:r>
            <a:endParaRPr lang="en-US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A has the same place as object  B, the result should be 0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 A comes after object B, the result should be </a:t>
            </a:r>
            <a:r>
              <a:rPr lang="en-US" i="1" dirty="0"/>
              <a:t>greater than 0.</a:t>
            </a:r>
          </a:p>
          <a:p>
            <a:pPr indent="-4572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/>
              <a:t>Reverse the logic to sort in descending order</a:t>
            </a:r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dirty="0"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are collections iterated over?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generics and why should I use them?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I create a sorting order for a custom object?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exam is open Wednesday - Sunday</a:t>
            </a:r>
          </a:p>
          <a:p>
            <a:r>
              <a:rPr lang="en-US" dirty="0"/>
              <a:t>Turn in work by next Monday</a:t>
            </a:r>
          </a:p>
          <a:p>
            <a:pPr lvl="1"/>
            <a:r>
              <a:rPr lang="en-US" dirty="0"/>
              <a:t>Exam and submissions are</a:t>
            </a:r>
            <a:r>
              <a:rPr lang="en-US" b="1" dirty="0"/>
              <a:t> not </a:t>
            </a:r>
            <a:r>
              <a:rPr lang="en-US" dirty="0"/>
              <a:t>accepted on Monday!</a:t>
            </a:r>
          </a:p>
        </p:txBody>
      </p:sp>
    </p:spTree>
    <p:extLst>
      <p:ext uri="{BB962C8B-B14F-4D97-AF65-F5344CB8AC3E}">
        <p14:creationId xmlns:p14="http://schemas.microsoft.com/office/powerpoint/2010/main" val="371491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1785</Words>
  <Application>Microsoft Office PowerPoint</Application>
  <PresentationFormat>On-screen Show (4:3)</PresentationFormat>
  <Paragraphs>272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Segoe Print</vt:lpstr>
      <vt:lpstr>2_Custom Design</vt:lpstr>
      <vt:lpstr>Data Structures in Java</vt:lpstr>
      <vt:lpstr>Key Topics</vt:lpstr>
      <vt:lpstr>PowerPoint Presentation</vt:lpstr>
      <vt:lpstr>What is a Data Structure? </vt:lpstr>
      <vt:lpstr>Array Based Structures </vt:lpstr>
      <vt:lpstr>Node Based Structures</vt:lpstr>
      <vt:lpstr>Simple Node Class</vt:lpstr>
      <vt:lpstr>Stack 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Iterating Over a Collection</vt:lpstr>
      <vt:lpstr>Enhanced For-Loop</vt:lpstr>
      <vt:lpstr>Collection vs Collections</vt:lpstr>
      <vt:lpstr>PowerPoint Presentation</vt:lpstr>
      <vt:lpstr>Map Hierarchy</vt:lpstr>
      <vt:lpstr>Creating Java Maps</vt:lpstr>
      <vt:lpstr>Map vs Collection Methods</vt:lpstr>
      <vt:lpstr>Generics</vt:lpstr>
      <vt:lpstr>PowerPoint Presentation</vt:lpstr>
      <vt:lpstr>Comparing Collection Elements</vt:lpstr>
      <vt:lpstr>Which interface to use?</vt:lpstr>
      <vt:lpstr>Writing the Comparison Logic</vt:lpstr>
      <vt:lpstr>Recall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Cynthia Enciso</cp:lastModifiedBy>
  <cp:revision>31</cp:revision>
  <dcterms:modified xsi:type="dcterms:W3CDTF">2021-12-14T21:49:01Z</dcterms:modified>
</cp:coreProperties>
</file>