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Lst>
  <p:notesMasterIdLst>
    <p:notesMasterId r:id="rId22"/>
  </p:notesMasterIdLst>
  <p:sldIdLst>
    <p:sldId id="256" r:id="rId2"/>
    <p:sldId id="259" r:id="rId3"/>
    <p:sldId id="332" r:id="rId4"/>
    <p:sldId id="335" r:id="rId5"/>
    <p:sldId id="354" r:id="rId6"/>
    <p:sldId id="353" r:id="rId7"/>
    <p:sldId id="258" r:id="rId8"/>
    <p:sldId id="337" r:id="rId9"/>
    <p:sldId id="339" r:id="rId10"/>
    <p:sldId id="338" r:id="rId11"/>
    <p:sldId id="357" r:id="rId12"/>
    <p:sldId id="358" r:id="rId13"/>
    <p:sldId id="343" r:id="rId14"/>
    <p:sldId id="341" r:id="rId15"/>
    <p:sldId id="344" r:id="rId16"/>
    <p:sldId id="260" r:id="rId17"/>
    <p:sldId id="261" r:id="rId18"/>
    <p:sldId id="262" r:id="rId19"/>
    <p:sldId id="257" r:id="rId20"/>
    <p:sldId id="348" r:id="rId2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E5B2FB-957E-461F-82F9-3B7D4FC6BE88}" v="19" dt="2021-03-29T16:28:56.0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114" d="100"/>
          <a:sy n="114" d="100"/>
        </p:scale>
        <p:origin x="1572" y="102"/>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n Portella" userId="cac9ba8b-dbd7-41cd-af06-e643c8802b55" providerId="ADAL" clId="{75E5B2FB-957E-461F-82F9-3B7D4FC6BE88}"/>
    <pc:docChg chg="undo custSel addSld delSld modSld sldOrd">
      <pc:chgData name="Bryn Portella" userId="cac9ba8b-dbd7-41cd-af06-e643c8802b55" providerId="ADAL" clId="{75E5B2FB-957E-461F-82F9-3B7D4FC6BE88}" dt="2021-03-30T19:30:07.686" v="824" actId="12"/>
      <pc:docMkLst>
        <pc:docMk/>
      </pc:docMkLst>
      <pc:sldChg chg="addSp delSp">
        <pc:chgData name="Bryn Portella" userId="cac9ba8b-dbd7-41cd-af06-e643c8802b55" providerId="ADAL" clId="{75E5B2FB-957E-461F-82F9-3B7D4FC6BE88}" dt="2021-03-29T16:23:15.277" v="594"/>
        <pc:sldMkLst>
          <pc:docMk/>
          <pc:sldMk cId="1550474160" sldId="256"/>
        </pc:sldMkLst>
        <pc:spChg chg="add del">
          <ac:chgData name="Bryn Portella" userId="cac9ba8b-dbd7-41cd-af06-e643c8802b55" providerId="ADAL" clId="{75E5B2FB-957E-461F-82F9-3B7D4FC6BE88}" dt="2021-03-29T15:02:41.782" v="592" actId="478"/>
          <ac:spMkLst>
            <pc:docMk/>
            <pc:sldMk cId="1550474160" sldId="256"/>
            <ac:spMk id="4" creationId="{18C3C97D-9FF6-4537-9A6E-292A334DA42F}"/>
          </ac:spMkLst>
        </pc:spChg>
        <pc:spChg chg="add del">
          <ac:chgData name="Bryn Portella" userId="cac9ba8b-dbd7-41cd-af06-e643c8802b55" providerId="ADAL" clId="{75E5B2FB-957E-461F-82F9-3B7D4FC6BE88}" dt="2021-03-29T16:23:15.277" v="594"/>
          <ac:spMkLst>
            <pc:docMk/>
            <pc:sldMk cId="1550474160" sldId="256"/>
            <ac:spMk id="5" creationId="{7093AB89-DBD2-4BE0-9C1B-5971C240E777}"/>
          </ac:spMkLst>
        </pc:spChg>
      </pc:sldChg>
      <pc:sldChg chg="modSp new mod">
        <pc:chgData name="Bryn Portella" userId="cac9ba8b-dbd7-41cd-af06-e643c8802b55" providerId="ADAL" clId="{75E5B2FB-957E-461F-82F9-3B7D4FC6BE88}" dt="2021-03-29T14:30:21.269" v="454" actId="20577"/>
        <pc:sldMkLst>
          <pc:docMk/>
          <pc:sldMk cId="1370305139" sldId="257"/>
        </pc:sldMkLst>
        <pc:spChg chg="mod">
          <ac:chgData name="Bryn Portella" userId="cac9ba8b-dbd7-41cd-af06-e643c8802b55" providerId="ADAL" clId="{75E5B2FB-957E-461F-82F9-3B7D4FC6BE88}" dt="2021-03-29T14:18:11.837" v="7" actId="20577"/>
          <ac:spMkLst>
            <pc:docMk/>
            <pc:sldMk cId="1370305139" sldId="257"/>
            <ac:spMk id="2" creationId="{A36AFA10-9A0E-4048-B6E6-64F738AF830A}"/>
          </ac:spMkLst>
        </pc:spChg>
        <pc:spChg chg="mod">
          <ac:chgData name="Bryn Portella" userId="cac9ba8b-dbd7-41cd-af06-e643c8802b55" providerId="ADAL" clId="{75E5B2FB-957E-461F-82F9-3B7D4FC6BE88}" dt="2021-03-29T14:30:21.269" v="454" actId="20577"/>
          <ac:spMkLst>
            <pc:docMk/>
            <pc:sldMk cId="1370305139" sldId="257"/>
            <ac:spMk id="3" creationId="{F299C914-EF41-45C7-AF52-D66AE0E6A46E}"/>
          </ac:spMkLst>
        </pc:spChg>
      </pc:sldChg>
      <pc:sldChg chg="new del">
        <pc:chgData name="Bryn Portella" userId="cac9ba8b-dbd7-41cd-af06-e643c8802b55" providerId="ADAL" clId="{75E5B2FB-957E-461F-82F9-3B7D4FC6BE88}" dt="2021-03-29T14:18:00.213" v="1" actId="47"/>
        <pc:sldMkLst>
          <pc:docMk/>
          <pc:sldMk cId="2814840912" sldId="257"/>
        </pc:sldMkLst>
      </pc:sldChg>
      <pc:sldChg chg="modSp new mod ord">
        <pc:chgData name="Bryn Portella" userId="cac9ba8b-dbd7-41cd-af06-e643c8802b55" providerId="ADAL" clId="{75E5B2FB-957E-461F-82F9-3B7D4FC6BE88}" dt="2021-03-30T19:30:07.686" v="824" actId="12"/>
        <pc:sldMkLst>
          <pc:docMk/>
          <pc:sldMk cId="4079690470" sldId="258"/>
        </pc:sldMkLst>
        <pc:spChg chg="mod">
          <ac:chgData name="Bryn Portella" userId="cac9ba8b-dbd7-41cd-af06-e643c8802b55" providerId="ADAL" clId="{75E5B2FB-957E-461F-82F9-3B7D4FC6BE88}" dt="2021-03-29T14:54:27.159" v="466" actId="20577"/>
          <ac:spMkLst>
            <pc:docMk/>
            <pc:sldMk cId="4079690470" sldId="258"/>
            <ac:spMk id="2" creationId="{92757F24-6D51-4B39-B11A-16BB4756A104}"/>
          </ac:spMkLst>
        </pc:spChg>
        <pc:spChg chg="mod">
          <ac:chgData name="Bryn Portella" userId="cac9ba8b-dbd7-41cd-af06-e643c8802b55" providerId="ADAL" clId="{75E5B2FB-957E-461F-82F9-3B7D4FC6BE88}" dt="2021-03-30T19:30:07.686" v="824" actId="12"/>
          <ac:spMkLst>
            <pc:docMk/>
            <pc:sldMk cId="4079690470" sldId="258"/>
            <ac:spMk id="3" creationId="{28F31316-2AA0-4B4F-9FAE-DA8F3937647B}"/>
          </ac:spMkLst>
        </pc:spChg>
      </pc:sldChg>
      <pc:sldChg chg="new del">
        <pc:chgData name="Bryn Portella" userId="cac9ba8b-dbd7-41cd-af06-e643c8802b55" providerId="ADAL" clId="{75E5B2FB-957E-461F-82F9-3B7D4FC6BE88}" dt="2021-03-29T14:59:02.689" v="590" actId="47"/>
        <pc:sldMkLst>
          <pc:docMk/>
          <pc:sldMk cId="2659228436" sldId="259"/>
        </pc:sldMkLst>
      </pc:sldChg>
      <pc:sldChg chg="add">
        <pc:chgData name="Bryn Portella" userId="cac9ba8b-dbd7-41cd-af06-e643c8802b55" providerId="ADAL" clId="{75E5B2FB-957E-461F-82F9-3B7D4FC6BE88}" dt="2021-03-29T16:24:08.431" v="595"/>
        <pc:sldMkLst>
          <pc:docMk/>
          <pc:sldMk cId="3011034488" sldId="259"/>
        </pc:sldMkLst>
      </pc:sldChg>
      <pc:sldChg chg="add">
        <pc:chgData name="Bryn Portella" userId="cac9ba8b-dbd7-41cd-af06-e643c8802b55" providerId="ADAL" clId="{75E5B2FB-957E-461F-82F9-3B7D4FC6BE88}" dt="2021-03-29T16:24:08.431" v="595"/>
        <pc:sldMkLst>
          <pc:docMk/>
          <pc:sldMk cId="1236257737" sldId="260"/>
        </pc:sldMkLst>
      </pc:sldChg>
      <pc:sldChg chg="add">
        <pc:chgData name="Bryn Portella" userId="cac9ba8b-dbd7-41cd-af06-e643c8802b55" providerId="ADAL" clId="{75E5B2FB-957E-461F-82F9-3B7D4FC6BE88}" dt="2021-03-29T16:24:08.431" v="595"/>
        <pc:sldMkLst>
          <pc:docMk/>
          <pc:sldMk cId="990426927" sldId="261"/>
        </pc:sldMkLst>
      </pc:sldChg>
      <pc:sldChg chg="add">
        <pc:chgData name="Bryn Portella" userId="cac9ba8b-dbd7-41cd-af06-e643c8802b55" providerId="ADAL" clId="{75E5B2FB-957E-461F-82F9-3B7D4FC6BE88}" dt="2021-03-29T16:24:08.431" v="595"/>
        <pc:sldMkLst>
          <pc:docMk/>
          <pc:sldMk cId="3053941220" sldId="262"/>
        </pc:sldMkLst>
      </pc:sldChg>
      <pc:sldChg chg="modSp add mod">
        <pc:chgData name="Bryn Portella" userId="cac9ba8b-dbd7-41cd-af06-e643c8802b55" providerId="ADAL" clId="{75E5B2FB-957E-461F-82F9-3B7D4FC6BE88}" dt="2021-03-29T19:31:30.107" v="728" actId="20577"/>
        <pc:sldMkLst>
          <pc:docMk/>
          <pc:sldMk cId="4058042116" sldId="276"/>
        </pc:sldMkLst>
        <pc:spChg chg="mod">
          <ac:chgData name="Bryn Portella" userId="cac9ba8b-dbd7-41cd-af06-e643c8802b55" providerId="ADAL" clId="{75E5B2FB-957E-461F-82F9-3B7D4FC6BE88}" dt="2021-03-29T19:31:30.107" v="728" actId="20577"/>
          <ac:spMkLst>
            <pc:docMk/>
            <pc:sldMk cId="4058042116" sldId="276"/>
            <ac:spMk id="2" creationId="{4DDD5233-298E-4890-8BD5-3E97D02C9FFC}"/>
          </ac:spMkLst>
        </pc:spChg>
      </pc:sldChg>
      <pc:sldChg chg="modSp add mod">
        <pc:chgData name="Bryn Portella" userId="cac9ba8b-dbd7-41cd-af06-e643c8802b55" providerId="ADAL" clId="{75E5B2FB-957E-461F-82F9-3B7D4FC6BE88}" dt="2021-03-29T16:29:32.326" v="616" actId="20577"/>
        <pc:sldMkLst>
          <pc:docMk/>
          <pc:sldMk cId="3433980047" sldId="277"/>
        </pc:sldMkLst>
        <pc:spChg chg="mod">
          <ac:chgData name="Bryn Portella" userId="cac9ba8b-dbd7-41cd-af06-e643c8802b55" providerId="ADAL" clId="{75E5B2FB-957E-461F-82F9-3B7D4FC6BE88}" dt="2021-03-29T16:29:32.326" v="616" actId="20577"/>
          <ac:spMkLst>
            <pc:docMk/>
            <pc:sldMk cId="3433980047" sldId="277"/>
            <ac:spMk id="3" creationId="{0FDA8220-14E7-4722-97DB-E9AC0A0DB8AE}"/>
          </ac:spMkLst>
        </pc:spChg>
      </pc:sldChg>
      <pc:sldChg chg="modSp add mod">
        <pc:chgData name="Bryn Portella" userId="cac9ba8b-dbd7-41cd-af06-e643c8802b55" providerId="ADAL" clId="{75E5B2FB-957E-461F-82F9-3B7D4FC6BE88}" dt="2021-03-29T19:31:02.356" v="727" actId="20577"/>
        <pc:sldMkLst>
          <pc:docMk/>
          <pc:sldMk cId="17285525" sldId="278"/>
        </pc:sldMkLst>
        <pc:spChg chg="mod">
          <ac:chgData name="Bryn Portella" userId="cac9ba8b-dbd7-41cd-af06-e643c8802b55" providerId="ADAL" clId="{75E5B2FB-957E-461F-82F9-3B7D4FC6BE88}" dt="2021-03-29T19:31:02.356" v="727" actId="20577"/>
          <ac:spMkLst>
            <pc:docMk/>
            <pc:sldMk cId="17285525" sldId="278"/>
            <ac:spMk id="3" creationId="{561FA982-45D0-469D-9F94-90260CCD3A7C}"/>
          </ac:spMkLst>
        </pc:spChg>
      </pc:sldChg>
      <pc:sldChg chg="modSp new mod">
        <pc:chgData name="Bryn Portella" userId="cac9ba8b-dbd7-41cd-af06-e643c8802b55" providerId="ADAL" clId="{75E5B2FB-957E-461F-82F9-3B7D4FC6BE88}" dt="2021-03-30T13:59:18.853" v="823" actId="20577"/>
        <pc:sldMkLst>
          <pc:docMk/>
          <pc:sldMk cId="2756636195" sldId="279"/>
        </pc:sldMkLst>
        <pc:spChg chg="mod">
          <ac:chgData name="Bryn Portella" userId="cac9ba8b-dbd7-41cd-af06-e643c8802b55" providerId="ADAL" clId="{75E5B2FB-957E-461F-82F9-3B7D4FC6BE88}" dt="2021-03-29T19:31:52.381" v="744" actId="20577"/>
          <ac:spMkLst>
            <pc:docMk/>
            <pc:sldMk cId="2756636195" sldId="279"/>
            <ac:spMk id="2" creationId="{1B6A41A3-CBFF-4AE8-A002-418D17D8E3FF}"/>
          </ac:spMkLst>
        </pc:spChg>
        <pc:spChg chg="mod">
          <ac:chgData name="Bryn Portella" userId="cac9ba8b-dbd7-41cd-af06-e643c8802b55" providerId="ADAL" clId="{75E5B2FB-957E-461F-82F9-3B7D4FC6BE88}" dt="2021-03-30T13:59:18.853" v="823" actId="20577"/>
          <ac:spMkLst>
            <pc:docMk/>
            <pc:sldMk cId="2756636195" sldId="279"/>
            <ac:spMk id="3" creationId="{E0D95725-2C78-47D3-ADF7-396F53E6C38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44EAA8D1-3A60-4777-B086-712A7C44836F}" type="datetimeFigureOut">
              <a:rPr lang="en-US" smtClean="0"/>
              <a:t>9/20/2021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F0FC4804-CB0D-41A4-B5DF-F7E95E9C9B68}" type="slidenum">
              <a:rPr lang="en-US" smtClean="0"/>
              <a:t>‹#›</a:t>
            </a:fld>
            <a:endParaRPr lang="en-US"/>
          </a:p>
        </p:txBody>
      </p:sp>
    </p:spTree>
    <p:extLst>
      <p:ext uri="{BB962C8B-B14F-4D97-AF65-F5344CB8AC3E}">
        <p14:creationId xmlns:p14="http://schemas.microsoft.com/office/powerpoint/2010/main" val="541914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www.hackerrank.com/"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hyperlink" Target="https://codesignal.com/" TargetMode="External"/><Relationship Id="rId5" Type="http://schemas.openxmlformats.org/officeDocument/2006/relationships/hyperlink" Target="https://leetcode.com/" TargetMode="External"/><Relationship Id="rId4" Type="http://schemas.openxmlformats.org/officeDocument/2006/relationships/hyperlink" Target="https://www.codingam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7CF4-FB36-4FC3-9573-0B7FDB95B13B}"/>
              </a:ext>
            </a:extLst>
          </p:cNvPr>
          <p:cNvSpPr>
            <a:spLocks noGrp="1"/>
          </p:cNvSpPr>
          <p:nvPr>
            <p:ph type="ctrTitle"/>
          </p:nvPr>
        </p:nvSpPr>
        <p:spPr/>
        <p:txBody>
          <a:bodyPr/>
          <a:lstStyle/>
          <a:p>
            <a:r>
              <a:rPr lang="en-US" dirty="0"/>
              <a:t>Algorithms, Big-O, </a:t>
            </a:r>
            <a:r>
              <a:rPr lang="en-US" dirty="0" err="1"/>
              <a:t>Psuedocode</a:t>
            </a:r>
            <a:r>
              <a:rPr lang="en-US" dirty="0"/>
              <a:t>, Searching, Sorting</a:t>
            </a:r>
          </a:p>
        </p:txBody>
      </p:sp>
      <p:sp>
        <p:nvSpPr>
          <p:cNvPr id="3" name="Subtitle 2">
            <a:extLst>
              <a:ext uri="{FF2B5EF4-FFF2-40B4-BE49-F238E27FC236}">
                <a16:creationId xmlns:a16="http://schemas.microsoft.com/office/drawing/2014/main" id="{EEDED1A2-81CF-423A-93CF-69970DD8C7E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50474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Binary Search</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lnSpcReduction="10000"/>
          </a:bodyPr>
          <a:lstStyle/>
          <a:p>
            <a:r>
              <a:rPr lang="en-US" dirty="0"/>
              <a:t>A Binary Search (a.k.a. half-interval search) is another common algorithm used to find elements within a </a:t>
            </a:r>
            <a:r>
              <a:rPr lang="en-US" b="1" u="sng" dirty="0"/>
              <a:t>sorted</a:t>
            </a:r>
            <a:r>
              <a:rPr lang="en-US" dirty="0"/>
              <a:t> collection.</a:t>
            </a:r>
          </a:p>
          <a:p>
            <a:r>
              <a:rPr lang="en-US" dirty="0"/>
              <a:t>Binary search finds the position of an element by looking at the element halfway between the recognized minimum and maximum value and eliminating half of the remaining elements if the target value is less than or greater than this halfway point.</a:t>
            </a:r>
          </a:p>
          <a:p>
            <a:r>
              <a:rPr lang="en-US" dirty="0"/>
              <a:t>The algorithm ends after finding the target value is found or all elements have been eliminated.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9</a:t>
            </a:fld>
            <a:endParaRPr lang="en-US" dirty="0"/>
          </a:p>
        </p:txBody>
      </p:sp>
    </p:spTree>
    <p:extLst>
      <p:ext uri="{BB962C8B-B14F-4D97-AF65-F5344CB8AC3E}">
        <p14:creationId xmlns:p14="http://schemas.microsoft.com/office/powerpoint/2010/main" val="3935118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Binary Search</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10</a:t>
            </a:fld>
            <a:endParaRPr lang="en-US" dirty="0"/>
          </a:p>
        </p:txBody>
      </p:sp>
      <p:sp>
        <p:nvSpPr>
          <p:cNvPr id="6" name="Google Shape;219;p16">
            <a:extLst>
              <a:ext uri="{FF2B5EF4-FFF2-40B4-BE49-F238E27FC236}">
                <a16:creationId xmlns:a16="http://schemas.microsoft.com/office/drawing/2014/main" id="{67FF274D-A4D6-4376-AD54-0F49C413B8FD}"/>
              </a:ext>
            </a:extLst>
          </p:cNvPr>
          <p:cNvSpPr txBox="1">
            <a:spLocks/>
          </p:cNvSpPr>
          <p:nvPr/>
        </p:nvSpPr>
        <p:spPr>
          <a:xfrm>
            <a:off x="977317" y="1635854"/>
            <a:ext cx="7189365" cy="4488110"/>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int </a:t>
            </a:r>
            <a:r>
              <a:rPr lang="en-US" sz="1400" dirty="0" err="1">
                <a:latin typeface="Courier New" panose="02070309020205020404" pitchFamily="49" charset="0"/>
                <a:cs typeface="Courier New" panose="02070309020205020404" pitchFamily="49" charset="0"/>
              </a:rPr>
              <a:t>binarySearch</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target,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collection)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left = 0;</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right = collection.length-1;</a:t>
            </a:r>
          </a:p>
          <a:p>
            <a:pPr marL="182880" lvl="1" indent="0" defTabSz="457200">
              <a:lnSpc>
                <a:spcPct val="90000"/>
              </a:lnSpc>
              <a:spcBef>
                <a:spcPts val="480"/>
              </a:spcBef>
              <a:buSzPts val="2400"/>
              <a:buFont typeface="Arial" panose="020B0604020202020204" pitchFamily="34" charset="0"/>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while</a:t>
            </a:r>
            <a:r>
              <a:rPr lang="en-US" sz="1400" dirty="0">
                <a:latin typeface="Courier New" panose="02070309020205020404" pitchFamily="49" charset="0"/>
                <a:cs typeface="Courier New" panose="02070309020205020404" pitchFamily="49" charset="0"/>
              </a:rPr>
              <a:t> (left &lt;= right)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mid = (</a:t>
            </a:r>
            <a:r>
              <a:rPr lang="en-US" sz="1400" dirty="0" err="1">
                <a:latin typeface="Courier New" panose="02070309020205020404" pitchFamily="49" charset="0"/>
                <a:cs typeface="Courier New" panose="02070309020205020404" pitchFamily="49" charset="0"/>
              </a:rPr>
              <a:t>right+left</a:t>
            </a:r>
            <a:r>
              <a:rPr lang="en-US" sz="1400" dirty="0">
                <a:latin typeface="Courier New" panose="02070309020205020404" pitchFamily="49" charset="0"/>
                <a:cs typeface="Courier New" panose="02070309020205020404" pitchFamily="49" charset="0"/>
              </a:rPr>
              <a:t>)/2</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(target &lt; collection[mid])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right = mid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if (target &gt; collection[mid])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left = mid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mid;</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2747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Bubble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Bubble Sort is one of the simplest sorting algorithms, used to organize elements of a collection into a particular order.</a:t>
            </a:r>
          </a:p>
          <a:p>
            <a:r>
              <a:rPr lang="en-US" dirty="0"/>
              <a:t>Bubble Sort organizes elements by repeatedly comparing and swapping adjacent elements if they are in the wrong order.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11</a:t>
            </a:fld>
            <a:endParaRPr lang="en-US" dirty="0"/>
          </a:p>
        </p:txBody>
      </p:sp>
    </p:spTree>
    <p:extLst>
      <p:ext uri="{BB962C8B-B14F-4D97-AF65-F5344CB8AC3E}">
        <p14:creationId xmlns:p14="http://schemas.microsoft.com/office/powerpoint/2010/main" val="2674076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Bubble Sort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12</a:t>
            </a:fld>
            <a:endParaRPr lang="en-US" dirty="0"/>
          </a:p>
        </p:txBody>
      </p:sp>
      <p:sp>
        <p:nvSpPr>
          <p:cNvPr id="5" name="Google Shape;219;p16">
            <a:extLst>
              <a:ext uri="{FF2B5EF4-FFF2-40B4-BE49-F238E27FC236}">
                <a16:creationId xmlns:a16="http://schemas.microsoft.com/office/drawing/2014/main" id="{F0D3A583-2923-4AC2-898C-2A70B7A6F4BB}"/>
              </a:ext>
            </a:extLst>
          </p:cNvPr>
          <p:cNvSpPr txBox="1">
            <a:spLocks/>
          </p:cNvSpPr>
          <p:nvPr/>
        </p:nvSpPr>
        <p:spPr>
          <a:xfrm>
            <a:off x="977317" y="1772174"/>
            <a:ext cx="7189365" cy="3313651"/>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void </a:t>
            </a:r>
            <a:r>
              <a:rPr lang="en-US" sz="1400" dirty="0" err="1">
                <a:latin typeface="Courier New" panose="02070309020205020404" pitchFamily="49" charset="0"/>
                <a:cs typeface="Courier New" panose="02070309020205020404" pitchFamily="49" charset="0"/>
              </a:rPr>
              <a:t>bubbleSort</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 = </a:t>
            </a:r>
            <a:r>
              <a:rPr lang="en-US" sz="1400" dirty="0" err="1">
                <a:latin typeface="Courier New" panose="02070309020205020404" pitchFamily="49" charset="0"/>
                <a:cs typeface="Courier New" panose="02070309020205020404" pitchFamily="49" charset="0"/>
              </a:rPr>
              <a:t>arr.length</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 </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n – 1;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j = 0; j &lt; n - 1; </a:t>
            </a:r>
            <a:r>
              <a:rPr lang="en-US" sz="1400" dirty="0" err="1">
                <a:latin typeface="Courier New" panose="02070309020205020404" pitchFamily="49" charset="0"/>
                <a:cs typeface="Courier New" panose="02070309020205020404" pitchFamily="49" charset="0"/>
              </a:rPr>
              <a:t>j++</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 &gt;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[j+1])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temp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[j+1];</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[j+1] = temp;</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1177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Selection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Selection Sort is another common sorting algorithm that organizes elements within a collection.</a:t>
            </a:r>
          </a:p>
          <a:p>
            <a:r>
              <a:rPr lang="en-US" dirty="0"/>
              <a:t>The Selection Sort works by repeatedly finding the smallest element of a collection and moving the found element forward by swapping the position of the left-most element, with the smaller.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13</a:t>
            </a:fld>
            <a:endParaRPr lang="en-US" dirty="0"/>
          </a:p>
        </p:txBody>
      </p:sp>
    </p:spTree>
    <p:extLst>
      <p:ext uri="{BB962C8B-B14F-4D97-AF65-F5344CB8AC3E}">
        <p14:creationId xmlns:p14="http://schemas.microsoft.com/office/powerpoint/2010/main" val="3195877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Selection Sort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14</a:t>
            </a:fld>
            <a:endParaRPr lang="en-US" dirty="0"/>
          </a:p>
        </p:txBody>
      </p:sp>
      <p:sp>
        <p:nvSpPr>
          <p:cNvPr id="5" name="Google Shape;219;p16">
            <a:extLst>
              <a:ext uri="{FF2B5EF4-FFF2-40B4-BE49-F238E27FC236}">
                <a16:creationId xmlns:a16="http://schemas.microsoft.com/office/drawing/2014/main" id="{2D21D435-BEF9-4016-BEFF-5825BF33BA5C}"/>
              </a:ext>
            </a:extLst>
          </p:cNvPr>
          <p:cNvSpPr txBox="1">
            <a:spLocks/>
          </p:cNvSpPr>
          <p:nvPr/>
        </p:nvSpPr>
        <p:spPr>
          <a:xfrm>
            <a:off x="977317" y="1772174"/>
            <a:ext cx="7189365" cy="3630336"/>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lnSpcReduction="10000"/>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void </a:t>
            </a:r>
            <a:r>
              <a:rPr lang="en-US" sz="1400" dirty="0" err="1">
                <a:latin typeface="Courier New" panose="02070309020205020404" pitchFamily="49" charset="0"/>
                <a:cs typeface="Courier New" panose="02070309020205020404" pitchFamily="49" charset="0"/>
              </a:rPr>
              <a:t>selectionSort</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 = </a:t>
            </a:r>
            <a:r>
              <a:rPr lang="en-US" sz="1400" dirty="0" err="1">
                <a:latin typeface="Courier New" panose="02070309020205020404" pitchFamily="49" charset="0"/>
                <a:cs typeface="Courier New" panose="02070309020205020404" pitchFamily="49" charset="0"/>
              </a:rPr>
              <a:t>arr.length</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 </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n – 1;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j = minIndex+1; j &lt; </a:t>
            </a:r>
            <a:r>
              <a:rPr lang="en-US" sz="1400" dirty="0" err="1">
                <a:latin typeface="Courier New" panose="02070309020205020404" pitchFamily="49" charset="0"/>
                <a:cs typeface="Courier New" panose="02070309020205020404" pitchFamily="49" charset="0"/>
              </a:rPr>
              <a:t>arr.length</a:t>
            </a:r>
            <a:r>
              <a:rPr lang="en-US" sz="1400" dirty="0">
                <a:latin typeface="Courier New" panose="02070309020205020404" pitchFamily="49" charset="0"/>
                <a:cs typeface="Courier New" panose="02070309020205020404" pitchFamily="49" charset="0"/>
              </a:rPr>
              <a:t> - 1; </a:t>
            </a:r>
            <a:r>
              <a:rPr lang="en-US" sz="1400" dirty="0" err="1">
                <a:latin typeface="Courier New" panose="02070309020205020404" pitchFamily="49" charset="0"/>
                <a:cs typeface="Courier New" panose="02070309020205020404" pitchFamily="49" charset="0"/>
              </a:rPr>
              <a:t>j++</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&gt;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 j;</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temp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 temp;</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6437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F3A10-6D96-43CE-9911-C70556DADC8E}"/>
              </a:ext>
            </a:extLst>
          </p:cNvPr>
          <p:cNvSpPr>
            <a:spLocks noGrp="1"/>
          </p:cNvSpPr>
          <p:nvPr>
            <p:ph type="title"/>
          </p:nvPr>
        </p:nvSpPr>
        <p:spPr/>
        <p:txBody>
          <a:bodyPr/>
          <a:lstStyle/>
          <a:p>
            <a:r>
              <a:rPr lang="en-US" dirty="0"/>
              <a:t>Measuring Algorithms</a:t>
            </a:r>
          </a:p>
        </p:txBody>
      </p:sp>
      <p:sp>
        <p:nvSpPr>
          <p:cNvPr id="3" name="Content Placeholder 2">
            <a:extLst>
              <a:ext uri="{FF2B5EF4-FFF2-40B4-BE49-F238E27FC236}">
                <a16:creationId xmlns:a16="http://schemas.microsoft.com/office/drawing/2014/main" id="{EE916EB1-9BC8-4AB4-B03E-D8538333E05A}"/>
              </a:ext>
            </a:extLst>
          </p:cNvPr>
          <p:cNvSpPr>
            <a:spLocks noGrp="1"/>
          </p:cNvSpPr>
          <p:nvPr>
            <p:ph idx="1"/>
          </p:nvPr>
        </p:nvSpPr>
        <p:spPr>
          <a:xfrm>
            <a:off x="380010" y="1481446"/>
            <a:ext cx="8383980" cy="4768352"/>
          </a:xfrm>
        </p:spPr>
        <p:txBody>
          <a:bodyPr>
            <a:normAutofit fontScale="92500"/>
          </a:bodyPr>
          <a:lstStyle/>
          <a:p>
            <a:r>
              <a:rPr lang="en-US" dirty="0"/>
              <a:t>Algorithms are designed independent of the inputs they are given. An algorithm isn’t designed differently if it only sorts 5 objects instead of 500.</a:t>
            </a:r>
          </a:p>
          <a:p>
            <a:r>
              <a:rPr lang="en-US" dirty="0"/>
              <a:t>…but we have to respect resources used. The same algorithm will likely take longer to sort 500 elements than it would to sort 5.</a:t>
            </a:r>
          </a:p>
          <a:p>
            <a:pPr lvl="1"/>
            <a:r>
              <a:rPr lang="en-US" dirty="0"/>
              <a:t>…but how much longer? How quickly/slowly do the time requirements grow as the number of inputs grows?</a:t>
            </a:r>
          </a:p>
          <a:p>
            <a:r>
              <a:rPr lang="en-US" dirty="0"/>
              <a:t>Algorithms are measured by the relative rates that they consume resources as their inputs grow. We sometimes call this </a:t>
            </a:r>
            <a:r>
              <a:rPr lang="en-US" i="1" dirty="0"/>
              <a:t>efficiency </a:t>
            </a:r>
            <a:r>
              <a:rPr lang="en-US" dirty="0"/>
              <a:t>or </a:t>
            </a:r>
            <a:r>
              <a:rPr lang="en-US" i="1" dirty="0"/>
              <a:t>complexity</a:t>
            </a:r>
            <a:r>
              <a:rPr lang="en-US" dirty="0"/>
              <a:t>.</a:t>
            </a:r>
          </a:p>
        </p:txBody>
      </p:sp>
      <p:sp>
        <p:nvSpPr>
          <p:cNvPr id="4" name="Slide Number Placeholder 3">
            <a:extLst>
              <a:ext uri="{FF2B5EF4-FFF2-40B4-BE49-F238E27FC236}">
                <a16:creationId xmlns:a16="http://schemas.microsoft.com/office/drawing/2014/main" id="{F66D5DD2-44AB-4EC0-AC75-89E36FA8D4AC}"/>
              </a:ext>
            </a:extLst>
          </p:cNvPr>
          <p:cNvSpPr>
            <a:spLocks noGrp="1"/>
          </p:cNvSpPr>
          <p:nvPr>
            <p:ph type="sldNum" sz="quarter" idx="12"/>
          </p:nvPr>
        </p:nvSpPr>
        <p:spPr/>
        <p:txBody>
          <a:bodyPr/>
          <a:lstStyle/>
          <a:p>
            <a:fld id="{F6728BC2-ACA3-447C-A909-F3F49211C066}" type="slidenum">
              <a:rPr lang="en-US" smtClean="0"/>
              <a:pPr/>
              <a:t>15</a:t>
            </a:fld>
            <a:endParaRPr lang="en-US" dirty="0"/>
          </a:p>
        </p:txBody>
      </p:sp>
    </p:spTree>
    <p:extLst>
      <p:ext uri="{BB962C8B-B14F-4D97-AF65-F5344CB8AC3E}">
        <p14:creationId xmlns:p14="http://schemas.microsoft.com/office/powerpoint/2010/main" val="353117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6147-6FB0-436A-8911-26905E58654A}"/>
              </a:ext>
            </a:extLst>
          </p:cNvPr>
          <p:cNvSpPr>
            <a:spLocks noGrp="1"/>
          </p:cNvSpPr>
          <p:nvPr>
            <p:ph type="title"/>
          </p:nvPr>
        </p:nvSpPr>
        <p:spPr/>
        <p:txBody>
          <a:bodyPr/>
          <a:lstStyle/>
          <a:p>
            <a:r>
              <a:rPr lang="en-US" dirty="0"/>
              <a:t>Big-O Notation</a:t>
            </a:r>
          </a:p>
        </p:txBody>
      </p:sp>
      <p:sp>
        <p:nvSpPr>
          <p:cNvPr id="3" name="Content Placeholder 2">
            <a:extLst>
              <a:ext uri="{FF2B5EF4-FFF2-40B4-BE49-F238E27FC236}">
                <a16:creationId xmlns:a16="http://schemas.microsoft.com/office/drawing/2014/main" id="{6D154E0A-FD03-4EBB-A8C8-D28DF794A983}"/>
              </a:ext>
            </a:extLst>
          </p:cNvPr>
          <p:cNvSpPr>
            <a:spLocks noGrp="1"/>
          </p:cNvSpPr>
          <p:nvPr>
            <p:ph idx="1"/>
          </p:nvPr>
        </p:nvSpPr>
        <p:spPr/>
        <p:txBody>
          <a:bodyPr>
            <a:normAutofit lnSpcReduction="10000"/>
          </a:bodyPr>
          <a:lstStyle/>
          <a:p>
            <a:r>
              <a:rPr lang="en-US" dirty="0"/>
              <a:t>An algorithm does something to inputs that are provided. More inputs, more steps to complete.</a:t>
            </a:r>
          </a:p>
          <a:p>
            <a:r>
              <a:rPr lang="en-US" dirty="0"/>
              <a:t>Inputs are called “n”. Algorithms are expressed as a function describing how quickly they grow as ‘n’ increases.</a:t>
            </a:r>
          </a:p>
          <a:p>
            <a:r>
              <a:rPr lang="en-US" dirty="0"/>
              <a:t>The function </a:t>
            </a:r>
            <a:r>
              <a:rPr lang="en-US" i="1" dirty="0"/>
              <a:t>O</a:t>
            </a:r>
            <a:r>
              <a:rPr lang="en-US" dirty="0"/>
              <a:t> is used to express how the algorithms grow as ‘n’ approaches </a:t>
            </a:r>
            <a:r>
              <a:rPr lang="en-US" i="1" dirty="0"/>
              <a:t>infinity</a:t>
            </a:r>
            <a:r>
              <a:rPr lang="en-US" dirty="0"/>
              <a:t>. Sometimes called the “worst-case” growth.</a:t>
            </a:r>
          </a:p>
          <a:p>
            <a:pPr lvl="1"/>
            <a:r>
              <a:rPr lang="en-US" dirty="0"/>
              <a:t>For example, O(n) function grows linearly with n. As n increases, the number of steps required increases a proportionate amount.</a:t>
            </a:r>
          </a:p>
        </p:txBody>
      </p:sp>
      <p:sp>
        <p:nvSpPr>
          <p:cNvPr id="4" name="Slide Number Placeholder 3">
            <a:extLst>
              <a:ext uri="{FF2B5EF4-FFF2-40B4-BE49-F238E27FC236}">
                <a16:creationId xmlns:a16="http://schemas.microsoft.com/office/drawing/2014/main" id="{32007662-05DE-417E-B2A2-3E132959BD05}"/>
              </a:ext>
            </a:extLst>
          </p:cNvPr>
          <p:cNvSpPr>
            <a:spLocks noGrp="1"/>
          </p:cNvSpPr>
          <p:nvPr>
            <p:ph type="sldNum" sz="quarter" idx="12"/>
          </p:nvPr>
        </p:nvSpPr>
        <p:spPr/>
        <p:txBody>
          <a:bodyPr/>
          <a:lstStyle/>
          <a:p>
            <a:fld id="{F6728BC2-ACA3-447C-A909-F3F49211C066}" type="slidenum">
              <a:rPr lang="en-US" smtClean="0"/>
              <a:pPr/>
              <a:t>16</a:t>
            </a:fld>
            <a:endParaRPr lang="en-US" dirty="0"/>
          </a:p>
        </p:txBody>
      </p:sp>
    </p:spTree>
    <p:extLst>
      <p:ext uri="{BB962C8B-B14F-4D97-AF65-F5344CB8AC3E}">
        <p14:creationId xmlns:p14="http://schemas.microsoft.com/office/powerpoint/2010/main" val="63487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AB262-1929-4584-BDE5-5783E51B0D51}"/>
              </a:ext>
            </a:extLst>
          </p:cNvPr>
          <p:cNvSpPr>
            <a:spLocks noGrp="1"/>
          </p:cNvSpPr>
          <p:nvPr>
            <p:ph type="title"/>
          </p:nvPr>
        </p:nvSpPr>
        <p:spPr/>
        <p:txBody>
          <a:bodyPr/>
          <a:lstStyle/>
          <a:p>
            <a:r>
              <a:rPr lang="en-US" dirty="0"/>
              <a:t>Big-O and Math</a:t>
            </a:r>
          </a:p>
        </p:txBody>
      </p:sp>
      <p:sp>
        <p:nvSpPr>
          <p:cNvPr id="3" name="Content Placeholder 2">
            <a:extLst>
              <a:ext uri="{FF2B5EF4-FFF2-40B4-BE49-F238E27FC236}">
                <a16:creationId xmlns:a16="http://schemas.microsoft.com/office/drawing/2014/main" id="{21815E29-947F-4BF0-AA90-1B0CAA939063}"/>
              </a:ext>
            </a:extLst>
          </p:cNvPr>
          <p:cNvSpPr>
            <a:spLocks noGrp="1"/>
          </p:cNvSpPr>
          <p:nvPr>
            <p:ph idx="1"/>
          </p:nvPr>
        </p:nvSpPr>
        <p:spPr/>
        <p:txBody>
          <a:bodyPr>
            <a:normAutofit lnSpcReduction="10000"/>
          </a:bodyPr>
          <a:lstStyle/>
          <a:p>
            <a:r>
              <a:rPr lang="en-US" dirty="0"/>
              <a:t>Big-O can involve a bit of limit calculus and algebra. This is the </a:t>
            </a:r>
            <a:r>
              <a:rPr lang="en-US" i="1" dirty="0"/>
              <a:t>science</a:t>
            </a:r>
            <a:r>
              <a:rPr lang="en-US" dirty="0"/>
              <a:t> of computer science.</a:t>
            </a:r>
          </a:p>
          <a:p>
            <a:r>
              <a:rPr lang="en-US" dirty="0"/>
              <a:t>In most circumstances, you can avoid the crunchy mathematical details if you understand the rules involved. </a:t>
            </a:r>
          </a:p>
          <a:p>
            <a:r>
              <a:rPr lang="en-US" dirty="0"/>
              <a:t>Deducing the complexity of an algorithm can be done through pattern recognition much of the time.</a:t>
            </a:r>
          </a:p>
          <a:p>
            <a:r>
              <a:rPr lang="en-US" dirty="0"/>
              <a:t>We’ll try to keep it approachable, but algorithms are important.</a:t>
            </a:r>
          </a:p>
        </p:txBody>
      </p:sp>
      <p:sp>
        <p:nvSpPr>
          <p:cNvPr id="4" name="Slide Number Placeholder 3">
            <a:extLst>
              <a:ext uri="{FF2B5EF4-FFF2-40B4-BE49-F238E27FC236}">
                <a16:creationId xmlns:a16="http://schemas.microsoft.com/office/drawing/2014/main" id="{7AF04425-1C2B-4C20-962F-387CE20DF93D}"/>
              </a:ext>
            </a:extLst>
          </p:cNvPr>
          <p:cNvSpPr>
            <a:spLocks noGrp="1"/>
          </p:cNvSpPr>
          <p:nvPr>
            <p:ph type="sldNum" sz="quarter" idx="12"/>
          </p:nvPr>
        </p:nvSpPr>
        <p:spPr/>
        <p:txBody>
          <a:bodyPr/>
          <a:lstStyle/>
          <a:p>
            <a:fld id="{F6728BC2-ACA3-447C-A909-F3F49211C066}" type="slidenum">
              <a:rPr lang="en-US" smtClean="0"/>
              <a:pPr/>
              <a:t>17</a:t>
            </a:fld>
            <a:endParaRPr lang="en-US" dirty="0"/>
          </a:p>
        </p:txBody>
      </p:sp>
    </p:spTree>
    <p:extLst>
      <p:ext uri="{BB962C8B-B14F-4D97-AF65-F5344CB8AC3E}">
        <p14:creationId xmlns:p14="http://schemas.microsoft.com/office/powerpoint/2010/main" val="4112500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AFA10-9A0E-4048-B6E6-64F738AF830A}"/>
              </a:ext>
            </a:extLst>
          </p:cNvPr>
          <p:cNvSpPr>
            <a:spLocks noGrp="1"/>
          </p:cNvSpPr>
          <p:nvPr>
            <p:ph type="title"/>
          </p:nvPr>
        </p:nvSpPr>
        <p:spPr/>
        <p:txBody>
          <a:bodyPr/>
          <a:lstStyle/>
          <a:p>
            <a:r>
              <a:rPr lang="en-US" dirty="0"/>
              <a:t>Big-O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99C914-EF41-45C7-AF52-D66AE0E6A46E}"/>
                  </a:ext>
                </a:extLst>
              </p:cNvPr>
              <p:cNvSpPr>
                <a:spLocks noGrp="1"/>
              </p:cNvSpPr>
              <p:nvPr>
                <p:ph idx="1"/>
              </p:nvPr>
            </p:nvSpPr>
            <p:spPr>
              <a:xfrm>
                <a:off x="380010" y="1481446"/>
                <a:ext cx="8383980" cy="4882266"/>
              </a:xfrm>
            </p:spPr>
            <p:txBody>
              <a:bodyPr>
                <a:normAutofit fontScale="77500" lnSpcReduction="20000"/>
              </a:bodyPr>
              <a:lstStyle/>
              <a:p>
                <a:r>
                  <a:rPr lang="en-US" dirty="0"/>
                  <a:t>Based on the number of inputs, how does our solution scale as they get very </a:t>
                </a:r>
                <a:r>
                  <a:rPr lang="en-US" dirty="0" err="1"/>
                  <a:t>very</a:t>
                </a:r>
                <a:r>
                  <a:rPr lang="en-US" dirty="0"/>
                  <a:t> </a:t>
                </a:r>
                <a:r>
                  <a:rPr lang="en-US" dirty="0" err="1"/>
                  <a:t>very</a:t>
                </a:r>
                <a:r>
                  <a:rPr lang="en-US" dirty="0"/>
                  <a:t> large?</a:t>
                </a:r>
              </a:p>
              <a:p>
                <a:r>
                  <a:rPr lang="en-US" dirty="0"/>
                  <a:t>O(1)</a:t>
                </a:r>
              </a:p>
              <a:p>
                <a:pPr lvl="1"/>
                <a:r>
                  <a:rPr lang="en-US" dirty="0"/>
                  <a:t>Constant time</a:t>
                </a:r>
              </a:p>
              <a:p>
                <a:pPr lvl="1"/>
                <a:r>
                  <a:rPr lang="en-US" dirty="0"/>
                  <a:t>Get item at index 0 in an array</a:t>
                </a:r>
              </a:p>
              <a:p>
                <a:r>
                  <a:rPr lang="en-US" dirty="0"/>
                  <a:t>O(n)</a:t>
                </a:r>
              </a:p>
              <a:p>
                <a:pPr lvl="1"/>
                <a:r>
                  <a:rPr lang="en-US" dirty="0"/>
                  <a:t>Linear time</a:t>
                </a:r>
              </a:p>
              <a:p>
                <a:pPr lvl="1"/>
                <a:r>
                  <a:rPr lang="en-US" dirty="0"/>
                  <a:t>Search through each item in an array</a:t>
                </a:r>
              </a:p>
              <a:p>
                <a:r>
                  <a:rPr lang="en-US" dirty="0"/>
                  <a:t>O(log n)</a:t>
                </a:r>
              </a:p>
              <a:p>
                <a:pPr lvl="1"/>
                <a:r>
                  <a:rPr lang="en-US" dirty="0"/>
                  <a:t>Search through a sorted array using binary search</a:t>
                </a:r>
              </a:p>
              <a:p>
                <a:r>
                  <a:rPr lang="en-US" dirty="0"/>
                  <a:t>O(n log n)</a:t>
                </a:r>
              </a:p>
              <a:p>
                <a:pPr lvl="1"/>
                <a:r>
                  <a:rPr lang="en-US" dirty="0"/>
                  <a:t>Merge sort</a:t>
                </a:r>
              </a:p>
              <a:p>
                <a:r>
                  <a:rPr lang="en-US" dirty="0"/>
                  <a:t>O</a:t>
                </a:r>
                <a14:m>
                  <m:oMath xmlns:m="http://schemas.openxmlformats.org/officeDocument/2006/math">
                    <m:d>
                      <m:dPr>
                        <m:ctrlPr>
                          <a:rPr lang="en-US" b="0" i="1" smtClean="0">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a14:m>
                <a:endParaRPr lang="en-US" b="0" dirty="0"/>
              </a:p>
              <a:p>
                <a:pPr lvl="1"/>
                <a:r>
                  <a:rPr lang="en-US" dirty="0"/>
                  <a:t>For each item in an array multiply that item by every other item in the array</a:t>
                </a:r>
              </a:p>
              <a:p>
                <a:pPr lvl="1"/>
                <a:r>
                  <a:rPr lang="en-US" b="0" dirty="0"/>
                  <a:t>Quick sort</a:t>
                </a:r>
              </a:p>
            </p:txBody>
          </p:sp>
        </mc:Choice>
        <mc:Fallback xmlns="">
          <p:sp>
            <p:nvSpPr>
              <p:cNvPr id="3" name="Content Placeholder 2">
                <a:extLst>
                  <a:ext uri="{FF2B5EF4-FFF2-40B4-BE49-F238E27FC236}">
                    <a16:creationId xmlns:a16="http://schemas.microsoft.com/office/drawing/2014/main" id="{F299C914-EF41-45C7-AF52-D66AE0E6A46E}"/>
                  </a:ext>
                </a:extLst>
              </p:cNvPr>
              <p:cNvSpPr>
                <a:spLocks noGrp="1" noRot="1" noChangeAspect="1" noMove="1" noResize="1" noEditPoints="1" noAdjustHandles="1" noChangeArrowheads="1" noChangeShapeType="1" noTextEdit="1"/>
              </p:cNvSpPr>
              <p:nvPr>
                <p:ph idx="1"/>
              </p:nvPr>
            </p:nvSpPr>
            <p:spPr>
              <a:xfrm>
                <a:off x="380010" y="1481446"/>
                <a:ext cx="8383980" cy="4882266"/>
              </a:xfrm>
              <a:blipFill>
                <a:blip r:embed="rId2"/>
                <a:stretch>
                  <a:fillRect l="-799" t="-2122" r="-1017" b="-149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067CE73-4EE8-4F69-BE3C-23BE29B15109}"/>
              </a:ext>
            </a:extLst>
          </p:cNvPr>
          <p:cNvSpPr>
            <a:spLocks noGrp="1"/>
          </p:cNvSpPr>
          <p:nvPr>
            <p:ph type="sldNum" sz="quarter" idx="12"/>
          </p:nvPr>
        </p:nvSpPr>
        <p:spPr/>
        <p:txBody>
          <a:bodyPr/>
          <a:lstStyle/>
          <a:p>
            <a:fld id="{F6728BC2-ACA3-447C-A909-F3F49211C066}" type="slidenum">
              <a:rPr lang="en-US" smtClean="0"/>
              <a:pPr/>
              <a:t>18</a:t>
            </a:fld>
            <a:endParaRPr lang="en-US" dirty="0"/>
          </a:p>
        </p:txBody>
      </p:sp>
    </p:spTree>
    <p:extLst>
      <p:ext uri="{BB962C8B-B14F-4D97-AF65-F5344CB8AC3E}">
        <p14:creationId xmlns:p14="http://schemas.microsoft.com/office/powerpoint/2010/main" val="2114388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1E2548-0A26-4CD3-8393-ECBD329C9378}"/>
              </a:ext>
            </a:extLst>
          </p:cNvPr>
          <p:cNvSpPr>
            <a:spLocks noGrp="1"/>
          </p:cNvSpPr>
          <p:nvPr>
            <p:ph type="title"/>
          </p:nvPr>
        </p:nvSpPr>
        <p:spPr/>
        <p:txBody>
          <a:bodyPr/>
          <a:lstStyle/>
          <a:p>
            <a:r>
              <a:rPr lang="en-US" dirty="0"/>
              <a:t>What are Algorithms?</a:t>
            </a:r>
          </a:p>
        </p:txBody>
      </p:sp>
      <p:sp>
        <p:nvSpPr>
          <p:cNvPr id="5" name="Content Placeholder 4">
            <a:extLst>
              <a:ext uri="{FF2B5EF4-FFF2-40B4-BE49-F238E27FC236}">
                <a16:creationId xmlns:a16="http://schemas.microsoft.com/office/drawing/2014/main" id="{C8CF448C-CF17-4061-BD7E-1884528D63F5}"/>
              </a:ext>
            </a:extLst>
          </p:cNvPr>
          <p:cNvSpPr>
            <a:spLocks noGrp="1"/>
          </p:cNvSpPr>
          <p:nvPr>
            <p:ph idx="1"/>
          </p:nvPr>
        </p:nvSpPr>
        <p:spPr>
          <a:xfrm>
            <a:off x="380010" y="1506613"/>
            <a:ext cx="8383980" cy="4525963"/>
          </a:xfrm>
        </p:spPr>
        <p:txBody>
          <a:bodyPr>
            <a:normAutofit fontScale="92500" lnSpcReduction="20000"/>
          </a:bodyPr>
          <a:lstStyle/>
          <a:p>
            <a:r>
              <a:rPr lang="en-US" dirty="0"/>
              <a:t>Any series of steps taken to solve a problem is an algorithm.</a:t>
            </a:r>
          </a:p>
          <a:p>
            <a:r>
              <a:rPr lang="en-US" dirty="0"/>
              <a:t>Some problems occur a </a:t>
            </a:r>
            <a:r>
              <a:rPr lang="en-US" i="1" dirty="0"/>
              <a:t>lot</a:t>
            </a:r>
            <a:r>
              <a:rPr lang="en-US" dirty="0"/>
              <a:t> in programming: sorting sets of data, searching data for particular values, finding relationships between data, etc.</a:t>
            </a:r>
          </a:p>
          <a:p>
            <a:r>
              <a:rPr lang="en-US" dirty="0"/>
              <a:t>Solving a problem requires balancing resources available</a:t>
            </a:r>
          </a:p>
          <a:p>
            <a:pPr lvl="1"/>
            <a:r>
              <a:rPr lang="en-US" dirty="0"/>
              <a:t>Memory space</a:t>
            </a:r>
          </a:p>
          <a:p>
            <a:pPr lvl="1"/>
            <a:r>
              <a:rPr lang="en-US" dirty="0"/>
              <a:t>Execution time</a:t>
            </a:r>
          </a:p>
          <a:p>
            <a:r>
              <a:rPr lang="en-US" dirty="0"/>
              <a:t>Algorithms are typically generic steps independent of the data provided. Sort(x), it doesn’t matter if x is numbers or people.</a:t>
            </a:r>
          </a:p>
        </p:txBody>
      </p:sp>
    </p:spTree>
    <p:extLst>
      <p:ext uri="{BB962C8B-B14F-4D97-AF65-F5344CB8AC3E}">
        <p14:creationId xmlns:p14="http://schemas.microsoft.com/office/powerpoint/2010/main" val="3011034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Practice Makes Perfect</a:t>
            </a:r>
            <a:endParaRPr dirty="0"/>
          </a:p>
        </p:txBody>
      </p:sp>
      <p:sp>
        <p:nvSpPr>
          <p:cNvPr id="226" name="Google Shape;226;p17"/>
          <p:cNvSpPr txBox="1">
            <a:spLocks noGrp="1"/>
          </p:cNvSpPr>
          <p:nvPr>
            <p:ph type="body" idx="1"/>
          </p:nvPr>
        </p:nvSpPr>
        <p:spPr>
          <a:xfrm>
            <a:off x="380010" y="1481446"/>
            <a:ext cx="8383980" cy="5053578"/>
          </a:xfrm>
          <a:prstGeom prst="rect">
            <a:avLst/>
          </a:prstGeom>
          <a:noFill/>
          <a:ln>
            <a:noFill/>
          </a:ln>
        </p:spPr>
        <p:txBody>
          <a:bodyPr spcFirstLastPara="1" wrap="square" lIns="91425" tIns="45700" rIns="91425" bIns="45700" anchor="t" anchorCtr="0">
            <a:noAutofit/>
          </a:bodyPr>
          <a:lstStyle/>
          <a:p>
            <a:r>
              <a:rPr lang="en-US" dirty="0"/>
              <a:t>The only real way to get more proficient creating algorithms is to practice and work through different problems.</a:t>
            </a:r>
          </a:p>
          <a:p>
            <a:r>
              <a:rPr lang="en-US" dirty="0"/>
              <a:t>The links below are some popular resources that provide algorithm practice problems.</a:t>
            </a:r>
          </a:p>
          <a:p>
            <a:pPr marL="0" indent="0">
              <a:buNone/>
            </a:pPr>
            <a:endParaRPr lang="en-US" dirty="0"/>
          </a:p>
          <a:p>
            <a:r>
              <a:rPr lang="en-US" dirty="0">
                <a:hlinkClick r:id="rId3"/>
              </a:rPr>
              <a:t>https://www.hackerrank.com/</a:t>
            </a:r>
            <a:endParaRPr lang="en-US" dirty="0"/>
          </a:p>
          <a:p>
            <a:r>
              <a:rPr lang="en-US" dirty="0">
                <a:hlinkClick r:id="rId4"/>
              </a:rPr>
              <a:t>https://www.codingame.com/</a:t>
            </a:r>
            <a:endParaRPr lang="en-US" dirty="0"/>
          </a:p>
          <a:p>
            <a:r>
              <a:rPr lang="en-US" dirty="0">
                <a:hlinkClick r:id="rId5"/>
              </a:rPr>
              <a:t>https://leetcode.com/</a:t>
            </a:r>
            <a:endParaRPr lang="en-US" dirty="0"/>
          </a:p>
          <a:p>
            <a:r>
              <a:rPr lang="en-US" dirty="0">
                <a:hlinkClick r:id="rId6"/>
              </a:rPr>
              <a:t>https://codesignal.com/</a:t>
            </a:r>
            <a:endParaRPr lang="en-US" dirty="0"/>
          </a:p>
          <a:p>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Creating Algorithm</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a:xfrm>
            <a:off x="380010" y="1481446"/>
            <a:ext cx="8383980" cy="4882266"/>
          </a:xfrm>
        </p:spPr>
        <p:txBody>
          <a:bodyPr>
            <a:normAutofit fontScale="92500"/>
          </a:bodyPr>
          <a:lstStyle/>
          <a:p>
            <a:r>
              <a:rPr lang="en-US" dirty="0"/>
              <a:t>‘Algorithm’ is often a buzzword, but its just a step-by-step approach to solving a problem.</a:t>
            </a:r>
          </a:p>
          <a:p>
            <a:pPr lvl="1"/>
            <a:r>
              <a:rPr lang="en-US" dirty="0"/>
              <a:t>Following directions to bake a cake</a:t>
            </a:r>
          </a:p>
          <a:p>
            <a:pPr lvl="1"/>
            <a:r>
              <a:rPr lang="en-US" dirty="0"/>
              <a:t>Giving directions to get to your house</a:t>
            </a:r>
          </a:p>
          <a:p>
            <a:r>
              <a:rPr lang="en-US" dirty="0"/>
              <a:t>If you have an array of numbers, and you want to sort them from lowest to highest. How do you do it?</a:t>
            </a:r>
          </a:p>
          <a:p>
            <a:r>
              <a:rPr lang="en-US" dirty="0"/>
              <a:t>There is no programming tricks here:</a:t>
            </a:r>
          </a:p>
          <a:p>
            <a:pPr lvl="1"/>
            <a:r>
              <a:rPr lang="en-US" dirty="0"/>
              <a:t>Break the problem down</a:t>
            </a:r>
          </a:p>
          <a:p>
            <a:pPr lvl="2"/>
            <a:r>
              <a:rPr lang="en-US" dirty="0"/>
              <a:t>Talk it out, like you're explaining it to a child.</a:t>
            </a:r>
          </a:p>
          <a:p>
            <a:pPr lvl="1"/>
            <a:r>
              <a:rPr lang="en-US" dirty="0"/>
              <a:t>Use </a:t>
            </a:r>
            <a:r>
              <a:rPr lang="en-US" dirty="0" err="1"/>
              <a:t>Psuedocode</a:t>
            </a:r>
            <a:endParaRPr lang="en-US" dirty="0"/>
          </a:p>
          <a:p>
            <a:pPr lvl="1"/>
            <a:r>
              <a:rPr lang="en-US" dirty="0"/>
              <a:t>Practice!</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a:t>
            </a:fld>
            <a:endParaRPr lang="en-US" dirty="0"/>
          </a:p>
        </p:txBody>
      </p:sp>
    </p:spTree>
    <p:extLst>
      <p:ext uri="{BB962C8B-B14F-4D97-AF65-F5344CB8AC3E}">
        <p14:creationId xmlns:p14="http://schemas.microsoft.com/office/powerpoint/2010/main" val="3016596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fontScale="92500" lnSpcReduction="10000"/>
          </a:bodyPr>
          <a:lstStyle/>
          <a:p>
            <a:r>
              <a:rPr lang="en-US" dirty="0"/>
              <a:t>Planning and organization are key to creating efficient algorithms. To plan the logic for an algorithm, </a:t>
            </a:r>
            <a:r>
              <a:rPr lang="en-US" b="1" i="1" u="sng" dirty="0">
                <a:latin typeface="Courier New" panose="02070309020205020404" pitchFamily="49" charset="0"/>
                <a:cs typeface="Courier New" panose="02070309020205020404" pitchFamily="49" charset="0"/>
              </a:rPr>
              <a:t>pseudocode</a:t>
            </a:r>
            <a:r>
              <a:rPr lang="en-US" dirty="0"/>
              <a:t> is often used.</a:t>
            </a:r>
          </a:p>
          <a:p>
            <a:r>
              <a:rPr lang="en-US" dirty="0"/>
              <a:t>Pseudocode is an informal, artificial, text-based, and self-descriptive language that is used to describe the steps of an algorithm prior to the actual implementation. </a:t>
            </a:r>
          </a:p>
          <a:p>
            <a:r>
              <a:rPr lang="en-US" dirty="0"/>
              <a:t>In other words, pseudocode is used to explain the steps of an algorithm without worrying about the specific programmatic syntax/grammar (pseudocode cannot be compiled or executed).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3</a:t>
            </a:fld>
            <a:endParaRPr lang="en-US" dirty="0"/>
          </a:p>
        </p:txBody>
      </p:sp>
    </p:spTree>
    <p:extLst>
      <p:ext uri="{BB962C8B-B14F-4D97-AF65-F5344CB8AC3E}">
        <p14:creationId xmlns:p14="http://schemas.microsoft.com/office/powerpoint/2010/main" val="1406281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 – How to…</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fontScale="92500"/>
          </a:bodyPr>
          <a:lstStyle/>
          <a:p>
            <a:r>
              <a:rPr lang="en-US" dirty="0"/>
              <a:t>Limit one statement per line</a:t>
            </a:r>
          </a:p>
          <a:p>
            <a:r>
              <a:rPr lang="en-US" dirty="0"/>
              <a:t>All statements showing “dependencies”/”hierarchies” are indented (i.e. flow control statements and their associated blocks of code).</a:t>
            </a:r>
          </a:p>
          <a:p>
            <a:r>
              <a:rPr lang="en-US" dirty="0"/>
              <a:t>Statements are language agnostic (refrain from using keywords specific to a particular programming language)</a:t>
            </a:r>
          </a:p>
          <a:p>
            <a:r>
              <a:rPr lang="en-US" dirty="0"/>
              <a:t>Describe with words rather than programmatic symbols</a:t>
            </a:r>
          </a:p>
          <a:p>
            <a:r>
              <a:rPr lang="en-US" dirty="0"/>
              <a:t>Keep it simple, concise and readable.</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4</a:t>
            </a:fld>
            <a:endParaRPr lang="en-US" dirty="0"/>
          </a:p>
        </p:txBody>
      </p:sp>
    </p:spTree>
    <p:extLst>
      <p:ext uri="{BB962C8B-B14F-4D97-AF65-F5344CB8AC3E}">
        <p14:creationId xmlns:p14="http://schemas.microsoft.com/office/powerpoint/2010/main" val="82542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 - Examples</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a:xfrm>
            <a:off x="380010" y="1358772"/>
            <a:ext cx="2472247" cy="4525963"/>
          </a:xfrm>
        </p:spPr>
        <p:txBody>
          <a:bodyPr>
            <a:normAutofit/>
          </a:bodyPr>
          <a:lstStyle/>
          <a:p>
            <a:r>
              <a:rPr lang="en-US" dirty="0"/>
              <a:t>Not Bad:</a:t>
            </a:r>
          </a:p>
          <a:p>
            <a:pPr marL="0" indent="0">
              <a:buNone/>
            </a:pPr>
            <a:r>
              <a:rPr lang="en-US" sz="1600" dirty="0"/>
              <a:t>(could be better)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5</a:t>
            </a:fld>
            <a:endParaRPr lang="en-US" dirty="0"/>
          </a:p>
        </p:txBody>
      </p:sp>
      <p:sp>
        <p:nvSpPr>
          <p:cNvPr id="5" name="Content Placeholder 2">
            <a:extLst>
              <a:ext uri="{FF2B5EF4-FFF2-40B4-BE49-F238E27FC236}">
                <a16:creationId xmlns:a16="http://schemas.microsoft.com/office/drawing/2014/main" id="{16ACE619-4757-4C76-89ED-E3985D1952A4}"/>
              </a:ext>
            </a:extLst>
          </p:cNvPr>
          <p:cNvSpPr txBox="1">
            <a:spLocks/>
          </p:cNvSpPr>
          <p:nvPr/>
        </p:nvSpPr>
        <p:spPr>
          <a:xfrm>
            <a:off x="4389187" y="1358772"/>
            <a:ext cx="4164405"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Better:</a:t>
            </a:r>
          </a:p>
          <a:p>
            <a:pPr marL="0" indent="0">
              <a:buNone/>
            </a:pPr>
            <a:r>
              <a:rPr lang="en-US" sz="1600" dirty="0"/>
              <a:t>(even now could still be improved)</a:t>
            </a:r>
          </a:p>
        </p:txBody>
      </p:sp>
      <p:sp>
        <p:nvSpPr>
          <p:cNvPr id="6" name="Google Shape;219;p16">
            <a:extLst>
              <a:ext uri="{FF2B5EF4-FFF2-40B4-BE49-F238E27FC236}">
                <a16:creationId xmlns:a16="http://schemas.microsoft.com/office/drawing/2014/main" id="{E507B521-794A-4DDC-B621-EA3315DF8A23}"/>
              </a:ext>
            </a:extLst>
          </p:cNvPr>
          <p:cNvSpPr txBox="1">
            <a:spLocks/>
          </p:cNvSpPr>
          <p:nvPr/>
        </p:nvSpPr>
        <p:spPr>
          <a:xfrm>
            <a:off x="130031" y="2281338"/>
            <a:ext cx="3993159" cy="1463089"/>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t>
            </a:r>
            <a:r>
              <a:rPr lang="en-US" sz="1400" b="1" dirty="0" err="1">
                <a:latin typeface="Courier New" panose="02070309020205020404" pitchFamily="49" charset="0"/>
                <a:cs typeface="Courier New" panose="02070309020205020404" pitchFamily="49" charset="0"/>
              </a:rPr>
              <a:t>arrayNotNull</a:t>
            </a:r>
            <a:r>
              <a:rPr lang="en-US" sz="1400" b="1" dirty="0">
                <a:latin typeface="Courier New" panose="02070309020205020404" pitchFamily="49" charset="0"/>
                <a:cs typeface="Courier New" panose="02070309020205020404" pitchFamily="49" charset="0"/>
              </a:rPr>
              <a:t> = true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for y = 0 to arrayLength-1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if (array[index] = odd)</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 </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array[index]</a:t>
            </a:r>
            <a:endParaRPr lang="en-US" sz="1400" dirty="0">
              <a:latin typeface="Courier New" panose="02070309020205020404" pitchFamily="49" charset="0"/>
              <a:cs typeface="Courier New" panose="02070309020205020404" pitchFamily="49" charset="0"/>
            </a:endParaRPr>
          </a:p>
        </p:txBody>
      </p:sp>
      <p:sp>
        <p:nvSpPr>
          <p:cNvPr id="7" name="Google Shape;219;p16">
            <a:extLst>
              <a:ext uri="{FF2B5EF4-FFF2-40B4-BE49-F238E27FC236}">
                <a16:creationId xmlns:a16="http://schemas.microsoft.com/office/drawing/2014/main" id="{DF974887-6FDF-4124-8AA8-BB48DD43FEB1}"/>
              </a:ext>
            </a:extLst>
          </p:cNvPr>
          <p:cNvSpPr txBox="1">
            <a:spLocks/>
          </p:cNvSpPr>
          <p:nvPr/>
        </p:nvSpPr>
        <p:spPr>
          <a:xfrm>
            <a:off x="4383247" y="2281338"/>
            <a:ext cx="4630722" cy="1463089"/>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array is not null</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for each element of array</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if array index value is odd	</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value of array index</a:t>
            </a:r>
            <a:endParaRPr lang="en-US" sz="1400" dirty="0">
              <a:latin typeface="Courier New" panose="02070309020205020404" pitchFamily="49" charset="0"/>
              <a:cs typeface="Courier New" panose="02070309020205020404" pitchFamily="49" charset="0"/>
            </a:endParaRPr>
          </a:p>
        </p:txBody>
      </p:sp>
      <p:sp>
        <p:nvSpPr>
          <p:cNvPr id="8" name="Google Shape;219;p16">
            <a:extLst>
              <a:ext uri="{FF2B5EF4-FFF2-40B4-BE49-F238E27FC236}">
                <a16:creationId xmlns:a16="http://schemas.microsoft.com/office/drawing/2014/main" id="{781AEE7E-7E82-4502-8E80-592063B67F78}"/>
              </a:ext>
            </a:extLst>
          </p:cNvPr>
          <p:cNvSpPr txBox="1">
            <a:spLocks/>
          </p:cNvSpPr>
          <p:nvPr/>
        </p:nvSpPr>
        <p:spPr>
          <a:xfrm>
            <a:off x="130031" y="4072990"/>
            <a:ext cx="3993159" cy="2460004"/>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None/>
            </a:pPr>
            <a:r>
              <a:rPr lang="en-US" sz="1400" b="1" dirty="0">
                <a:latin typeface="Courier New" panose="02070309020205020404" pitchFamily="49" charset="0"/>
                <a:cs typeface="Courier New" panose="02070309020205020404" pitchFamily="49" charset="0"/>
              </a:rPr>
              <a:t>input double[] scores</a:t>
            </a: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output double average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int total = 0</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int count = 0</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t>
            </a:r>
            <a:r>
              <a:rPr lang="en-US" sz="1400" b="1" dirty="0" err="1">
                <a:latin typeface="Courier New" panose="02070309020205020404" pitchFamily="49" charset="0"/>
                <a:cs typeface="Courier New" panose="02070309020205020404" pitchFamily="49" charset="0"/>
              </a:rPr>
              <a:t>scores.length</a:t>
            </a:r>
            <a:r>
              <a:rPr lang="en-US" sz="1400" b="1" dirty="0">
                <a:latin typeface="Courier New" panose="02070309020205020404" pitchFamily="49" charset="0"/>
                <a:cs typeface="Courier New" panose="02070309020205020404" pitchFamily="49" charset="0"/>
              </a:rPr>
              <a:t> &gt; 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while count &lt; scores.length-1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total += scores[index]</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count++;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return total/count;</a:t>
            </a:r>
          </a:p>
        </p:txBody>
      </p:sp>
      <p:sp>
        <p:nvSpPr>
          <p:cNvPr id="9" name="Google Shape;219;p16">
            <a:extLst>
              <a:ext uri="{FF2B5EF4-FFF2-40B4-BE49-F238E27FC236}">
                <a16:creationId xmlns:a16="http://schemas.microsoft.com/office/drawing/2014/main" id="{4D5F6811-2F5F-456F-B718-CDDB7B4E2A81}"/>
              </a:ext>
            </a:extLst>
          </p:cNvPr>
          <p:cNvSpPr txBox="1">
            <a:spLocks/>
          </p:cNvSpPr>
          <p:nvPr/>
        </p:nvSpPr>
        <p:spPr>
          <a:xfrm>
            <a:off x="4383247" y="4075020"/>
            <a:ext cx="4630723" cy="2460004"/>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None/>
            </a:pPr>
            <a:r>
              <a:rPr lang="en-US" sz="1400" b="1" dirty="0">
                <a:latin typeface="Courier New" panose="02070309020205020404" pitchFamily="49" charset="0"/>
                <a:cs typeface="Courier New" panose="02070309020205020404" pitchFamily="49" charset="0"/>
              </a:rPr>
              <a:t>input: array of scores as doubles</a:t>
            </a: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output: average as double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initialize total to zero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initialize count to zero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array length greater than 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while count is less than array length</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add array index to total</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increment count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return total divided by count</a:t>
            </a:r>
          </a:p>
        </p:txBody>
      </p:sp>
    </p:spTree>
    <p:extLst>
      <p:ext uri="{BB962C8B-B14F-4D97-AF65-F5344CB8AC3E}">
        <p14:creationId xmlns:p14="http://schemas.microsoft.com/office/powerpoint/2010/main" val="142517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xEl>
                                              <p:pRg st="2" end="2"/>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xEl>
                                              <p:pRg st="3" end="3"/>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xEl>
                                              <p:pRg st="4" end="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xEl>
                                              <p:pRg st="5" end="5"/>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
                                            <p:txEl>
                                              <p:pRg st="6" end="6"/>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
                                            <p:txEl>
                                              <p:pRg st="7" end="7"/>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uiExpand="1" build="p"/>
      <p:bldP spid="8" grpId="0" uiExpand="1" build="p"/>
      <p:bldP spid="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57F24-6D51-4B39-B11A-16BB4756A104}"/>
              </a:ext>
            </a:extLst>
          </p:cNvPr>
          <p:cNvSpPr>
            <a:spLocks noGrp="1"/>
          </p:cNvSpPr>
          <p:nvPr>
            <p:ph type="title"/>
          </p:nvPr>
        </p:nvSpPr>
        <p:spPr/>
        <p:txBody>
          <a:bodyPr/>
          <a:lstStyle/>
          <a:p>
            <a:r>
              <a:rPr lang="en-US" dirty="0" err="1"/>
              <a:t>Psuedo</a:t>
            </a:r>
            <a:r>
              <a:rPr lang="en-US" dirty="0"/>
              <a:t> Code – Palindrome Algorithm</a:t>
            </a:r>
          </a:p>
        </p:txBody>
      </p:sp>
      <p:sp>
        <p:nvSpPr>
          <p:cNvPr id="3" name="Content Placeholder 2">
            <a:extLst>
              <a:ext uri="{FF2B5EF4-FFF2-40B4-BE49-F238E27FC236}">
                <a16:creationId xmlns:a16="http://schemas.microsoft.com/office/drawing/2014/main" id="{28F31316-2AA0-4B4F-9FAE-DA8F3937647B}"/>
              </a:ext>
            </a:extLst>
          </p:cNvPr>
          <p:cNvSpPr>
            <a:spLocks noGrp="1"/>
          </p:cNvSpPr>
          <p:nvPr>
            <p:ph idx="1"/>
          </p:nvPr>
        </p:nvSpPr>
        <p:spPr>
          <a:xfrm>
            <a:off x="132522" y="1481446"/>
            <a:ext cx="8851906" cy="4525963"/>
          </a:xfrm>
        </p:spPr>
        <p:txBody>
          <a:bodyPr>
            <a:normAutofit lnSpcReduction="10000"/>
          </a:bodyPr>
          <a:lstStyle/>
          <a:p>
            <a:pPr marL="0" indent="0" algn="l">
              <a:buNone/>
            </a:pPr>
            <a:r>
              <a:rPr lang="en-US" b="0" i="0" dirty="0">
                <a:solidFill>
                  <a:srgbClr val="212121"/>
                </a:solidFill>
                <a:effectLst/>
                <a:latin typeface="futura-pt"/>
              </a:rPr>
              <a:t>algorithm palindrome is</a:t>
            </a:r>
            <a:br>
              <a:rPr lang="en-US" b="0" i="0" dirty="0">
                <a:solidFill>
                  <a:srgbClr val="212121"/>
                </a:solidFill>
                <a:effectLst/>
                <a:latin typeface="futura-pt"/>
              </a:rPr>
            </a:br>
            <a:r>
              <a:rPr lang="en-US" b="0" i="0" dirty="0">
                <a:solidFill>
                  <a:srgbClr val="212121"/>
                </a:solidFill>
                <a:effectLst/>
                <a:latin typeface="futura-pt"/>
              </a:rPr>
              <a:t>    input: string phrase</a:t>
            </a:r>
            <a:br>
              <a:rPr lang="en-US" b="0" i="0" dirty="0">
                <a:solidFill>
                  <a:srgbClr val="212121"/>
                </a:solidFill>
                <a:effectLst/>
                <a:latin typeface="futura-pt"/>
              </a:rPr>
            </a:br>
            <a:r>
              <a:rPr lang="en-US" b="0" i="0" dirty="0">
                <a:solidFill>
                  <a:srgbClr val="212121"/>
                </a:solidFill>
                <a:effectLst/>
                <a:latin typeface="futura-pt"/>
              </a:rPr>
              <a:t>    output: true/false result</a:t>
            </a:r>
          </a:p>
          <a:p>
            <a:pPr marL="0" indent="0" algn="l">
              <a:buNone/>
            </a:pPr>
            <a:r>
              <a:rPr lang="en-US" b="0" i="0" dirty="0">
                <a:solidFill>
                  <a:srgbClr val="212121"/>
                </a:solidFill>
                <a:effectLst/>
                <a:latin typeface="futura-pt"/>
              </a:rPr>
              <a:t>    initialize length to length of phrase</a:t>
            </a:r>
            <a:br>
              <a:rPr lang="en-US" b="0" i="0" dirty="0">
                <a:solidFill>
                  <a:srgbClr val="212121"/>
                </a:solidFill>
                <a:effectLst/>
                <a:latin typeface="futura-pt"/>
              </a:rPr>
            </a:br>
            <a:r>
              <a:rPr lang="en-US" b="0" i="0" dirty="0">
                <a:solidFill>
                  <a:srgbClr val="212121"/>
                </a:solidFill>
                <a:effectLst/>
                <a:latin typeface="futura-pt"/>
              </a:rPr>
              <a:t>    initialize c to zero</a:t>
            </a:r>
          </a:p>
          <a:p>
            <a:pPr marL="0" indent="0" algn="l">
              <a:buNone/>
            </a:pPr>
            <a:r>
              <a:rPr lang="en-US" b="0" i="0" dirty="0">
                <a:solidFill>
                  <a:srgbClr val="212121"/>
                </a:solidFill>
                <a:effectLst/>
                <a:latin typeface="futura-pt"/>
              </a:rPr>
              <a:t>    while c </a:t>
            </a:r>
            <a:r>
              <a:rPr lang="en-US" b="0" i="0" dirty="0" err="1">
                <a:solidFill>
                  <a:srgbClr val="212121"/>
                </a:solidFill>
                <a:effectLst/>
                <a:latin typeface="futura-pt"/>
              </a:rPr>
              <a:t>LEqual</a:t>
            </a:r>
            <a:r>
              <a:rPr lang="en-US" b="0" i="0" dirty="0">
                <a:solidFill>
                  <a:srgbClr val="212121"/>
                </a:solidFill>
                <a:effectLst/>
                <a:latin typeface="futura-pt"/>
              </a:rPr>
              <a:t> to length/2</a:t>
            </a:r>
            <a:br>
              <a:rPr lang="en-US" b="0" i="0" dirty="0">
                <a:solidFill>
                  <a:srgbClr val="212121"/>
                </a:solidFill>
                <a:effectLst/>
                <a:latin typeface="futura-pt"/>
              </a:rPr>
            </a:br>
            <a:r>
              <a:rPr lang="en-US" b="0" i="0" dirty="0">
                <a:solidFill>
                  <a:srgbClr val="212121"/>
                </a:solidFill>
                <a:effectLst/>
                <a:latin typeface="futura-pt"/>
              </a:rPr>
              <a:t>	if phrase[c] </a:t>
            </a:r>
            <a:r>
              <a:rPr lang="en-US" b="0" i="0" dirty="0" err="1">
                <a:solidFill>
                  <a:srgbClr val="212121"/>
                </a:solidFill>
                <a:effectLst/>
                <a:latin typeface="futura-pt"/>
              </a:rPr>
              <a:t>Nequal</a:t>
            </a:r>
            <a:r>
              <a:rPr lang="en-US" dirty="0">
                <a:solidFill>
                  <a:srgbClr val="212121"/>
                </a:solidFill>
                <a:latin typeface="futura-pt"/>
              </a:rPr>
              <a:t> phrase[</a:t>
            </a:r>
            <a:r>
              <a:rPr lang="en-US" b="0" i="0" dirty="0">
                <a:solidFill>
                  <a:srgbClr val="212121"/>
                </a:solidFill>
                <a:effectLst/>
                <a:latin typeface="futura-pt"/>
              </a:rPr>
              <a:t>length - 1 – c]</a:t>
            </a:r>
            <a:br>
              <a:rPr lang="en-US" b="0" i="0" dirty="0">
                <a:solidFill>
                  <a:srgbClr val="212121"/>
                </a:solidFill>
                <a:effectLst/>
                <a:latin typeface="futura-pt"/>
              </a:rPr>
            </a:br>
            <a:r>
              <a:rPr lang="en-US" b="0" i="0" dirty="0">
                <a:solidFill>
                  <a:srgbClr val="212121"/>
                </a:solidFill>
                <a:effectLst/>
                <a:latin typeface="futura-pt"/>
              </a:rPr>
              <a:t>		return false</a:t>
            </a:r>
            <a:br>
              <a:rPr lang="en-US" b="0" i="0" dirty="0">
                <a:solidFill>
                  <a:srgbClr val="212121"/>
                </a:solidFill>
                <a:effectLst/>
                <a:latin typeface="futura-pt"/>
              </a:rPr>
            </a:br>
            <a:r>
              <a:rPr lang="en-US" b="0" i="0" dirty="0">
                <a:solidFill>
                  <a:srgbClr val="212121"/>
                </a:solidFill>
                <a:effectLst/>
                <a:latin typeface="futura-pt"/>
              </a:rPr>
              <a:t>	</a:t>
            </a:r>
            <a:r>
              <a:rPr lang="en-US" dirty="0">
                <a:solidFill>
                  <a:srgbClr val="212121"/>
                </a:solidFill>
                <a:latin typeface="futura-pt"/>
              </a:rPr>
              <a:t>increment c</a:t>
            </a:r>
            <a:endParaRPr lang="en-US" b="0" i="0" dirty="0">
              <a:solidFill>
                <a:srgbClr val="212121"/>
              </a:solidFill>
              <a:effectLst/>
              <a:latin typeface="futura-pt"/>
            </a:endParaRPr>
          </a:p>
          <a:p>
            <a:pPr marL="0" indent="0" algn="l">
              <a:buNone/>
            </a:pPr>
            <a:r>
              <a:rPr lang="en-US" b="0" i="0" dirty="0">
                <a:solidFill>
                  <a:srgbClr val="212121"/>
                </a:solidFill>
                <a:effectLst/>
                <a:latin typeface="futura-pt"/>
              </a:rPr>
              <a:t>    return true</a:t>
            </a:r>
          </a:p>
          <a:p>
            <a:pPr marL="0" indent="0">
              <a:buNone/>
            </a:pPr>
            <a:endParaRPr lang="en-US" dirty="0"/>
          </a:p>
        </p:txBody>
      </p:sp>
      <p:sp>
        <p:nvSpPr>
          <p:cNvPr id="4" name="Slide Number Placeholder 3">
            <a:extLst>
              <a:ext uri="{FF2B5EF4-FFF2-40B4-BE49-F238E27FC236}">
                <a16:creationId xmlns:a16="http://schemas.microsoft.com/office/drawing/2014/main" id="{E610486C-B962-4396-8BC6-38EF607FA354}"/>
              </a:ext>
            </a:extLst>
          </p:cNvPr>
          <p:cNvSpPr>
            <a:spLocks noGrp="1"/>
          </p:cNvSpPr>
          <p:nvPr>
            <p:ph type="sldNum" sz="quarter" idx="12"/>
          </p:nvPr>
        </p:nvSpPr>
        <p:spPr/>
        <p:txBody>
          <a:bodyPr/>
          <a:lstStyle/>
          <a:p>
            <a:fld id="{F6728BC2-ACA3-447C-A909-F3F49211C066}" type="slidenum">
              <a:rPr lang="en-US" smtClean="0"/>
              <a:pPr/>
              <a:t>6</a:t>
            </a:fld>
            <a:endParaRPr lang="en-US" dirty="0"/>
          </a:p>
        </p:txBody>
      </p:sp>
    </p:spTree>
    <p:extLst>
      <p:ext uri="{BB962C8B-B14F-4D97-AF65-F5344CB8AC3E}">
        <p14:creationId xmlns:p14="http://schemas.microsoft.com/office/powerpoint/2010/main" val="1911901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Linear Search</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Searching algorithms are methods used to find an element within some collection or list. </a:t>
            </a:r>
          </a:p>
          <a:p>
            <a:r>
              <a:rPr lang="en-US" dirty="0"/>
              <a:t>Linear search is the most basic searching algorithm, which functions by checking each element of a collection in sequence until a match is found or until the whole list has been searched.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7</a:t>
            </a:fld>
            <a:endParaRPr lang="en-US" dirty="0"/>
          </a:p>
        </p:txBody>
      </p:sp>
    </p:spTree>
    <p:extLst>
      <p:ext uri="{BB962C8B-B14F-4D97-AF65-F5344CB8AC3E}">
        <p14:creationId xmlns:p14="http://schemas.microsoft.com/office/powerpoint/2010/main" val="1123113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Linear Search</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8</a:t>
            </a:fld>
            <a:endParaRPr lang="en-US" dirty="0"/>
          </a:p>
        </p:txBody>
      </p:sp>
      <p:sp>
        <p:nvSpPr>
          <p:cNvPr id="5" name="Google Shape;219;p16">
            <a:extLst>
              <a:ext uri="{FF2B5EF4-FFF2-40B4-BE49-F238E27FC236}">
                <a16:creationId xmlns:a16="http://schemas.microsoft.com/office/drawing/2014/main" id="{9F294DD1-DBAE-4993-99EA-D7AF4FB210AB}"/>
              </a:ext>
            </a:extLst>
          </p:cNvPr>
          <p:cNvSpPr txBox="1">
            <a:spLocks/>
          </p:cNvSpPr>
          <p:nvPr/>
        </p:nvSpPr>
        <p:spPr>
          <a:xfrm>
            <a:off x="977317" y="2145484"/>
            <a:ext cx="7189365" cy="2567031"/>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int </a:t>
            </a:r>
            <a:r>
              <a:rPr lang="en-US" sz="1400" dirty="0" err="1">
                <a:latin typeface="Courier New" panose="02070309020205020404" pitchFamily="49" charset="0"/>
                <a:cs typeface="Courier New" panose="02070309020205020404" pitchFamily="49" charset="0"/>
              </a:rPr>
              <a:t>linearSearch</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target,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collection)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index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collection.length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(collection[</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target)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index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index;</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4135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Revature</Template>
  <TotalTime>1838</TotalTime>
  <Words>1700</Words>
  <Application>Microsoft Office PowerPoint</Application>
  <PresentationFormat>On-screen Show (4:3)</PresentationFormat>
  <Paragraphs>190</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 Math</vt:lpstr>
      <vt:lpstr>Courier New</vt:lpstr>
      <vt:lpstr>futura-pt</vt:lpstr>
      <vt:lpstr>Revature</vt:lpstr>
      <vt:lpstr>Algorithms, Big-O, Psuedocode, Searching, Sorting</vt:lpstr>
      <vt:lpstr>What are Algorithms?</vt:lpstr>
      <vt:lpstr>Creating Algorithm</vt:lpstr>
      <vt:lpstr>Pseudocode</vt:lpstr>
      <vt:lpstr>Pseudocode – How to…</vt:lpstr>
      <vt:lpstr>Pseudocode - Examples</vt:lpstr>
      <vt:lpstr>Psuedo Code – Palindrome Algorithm</vt:lpstr>
      <vt:lpstr>Common Algorithms – Linear Search</vt:lpstr>
      <vt:lpstr>Linear Search</vt:lpstr>
      <vt:lpstr>Common Algorithms – Binary Search</vt:lpstr>
      <vt:lpstr>Binary Search</vt:lpstr>
      <vt:lpstr>Common Algorithms – Bubble Sort</vt:lpstr>
      <vt:lpstr>Bubble Sort</vt:lpstr>
      <vt:lpstr>Common Algorithms – Selection Sort</vt:lpstr>
      <vt:lpstr>Selection Sort</vt:lpstr>
      <vt:lpstr>Measuring Algorithms</vt:lpstr>
      <vt:lpstr>Big-O Notation</vt:lpstr>
      <vt:lpstr>Big-O and Math</vt:lpstr>
      <vt:lpstr>Big-O</vt:lpstr>
      <vt:lpstr>Practice Makes Perfect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Big-O, Psuedocode, Searching, Sorting</dc:title>
  <dc:creator>Bryn Portella</dc:creator>
  <cp:lastModifiedBy>Bryn Portella</cp:lastModifiedBy>
  <cp:revision>11</cp:revision>
  <dcterms:created xsi:type="dcterms:W3CDTF">2021-03-29T01:05:21Z</dcterms:created>
  <dcterms:modified xsi:type="dcterms:W3CDTF">2021-09-20T14:58:59Z</dcterms:modified>
</cp:coreProperties>
</file>