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9"/>
  </p:notesMasterIdLst>
  <p:sldIdLst>
    <p:sldId id="256" r:id="rId2"/>
    <p:sldId id="277" r:id="rId3"/>
    <p:sldId id="290" r:id="rId4"/>
    <p:sldId id="289" r:id="rId5"/>
    <p:sldId id="259" r:id="rId6"/>
    <p:sldId id="258" r:id="rId7"/>
    <p:sldId id="260" r:id="rId8"/>
    <p:sldId id="262" r:id="rId9"/>
    <p:sldId id="278" r:id="rId10"/>
    <p:sldId id="283" r:id="rId11"/>
    <p:sldId id="263" r:id="rId12"/>
    <p:sldId id="264" r:id="rId13"/>
    <p:sldId id="265" r:id="rId14"/>
    <p:sldId id="266" r:id="rId15"/>
    <p:sldId id="261" r:id="rId16"/>
    <p:sldId id="284" r:id="rId17"/>
    <p:sldId id="286"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2459D49-2462-4D50-92E9-CD4C9D2EDD85}" type="datetimeFigureOut">
              <a:rPr lang="en-US" smtClean="0"/>
              <a:t>10/6/2021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51C6209-8BD6-4D64-9E5F-41BBDCB67DE2}" type="slidenum">
              <a:rPr lang="en-US" smtClean="0"/>
              <a:t>‹#›</a:t>
            </a:fld>
            <a:endParaRPr lang="en-US"/>
          </a:p>
        </p:txBody>
      </p:sp>
    </p:spTree>
    <p:extLst>
      <p:ext uri="{BB962C8B-B14F-4D97-AF65-F5344CB8AC3E}">
        <p14:creationId xmlns:p14="http://schemas.microsoft.com/office/powerpoint/2010/main" val="38766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Collections.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9EE-88ED-40E8-BE0A-6BFE55B2D76F}"/>
              </a:ext>
            </a:extLst>
          </p:cNvPr>
          <p:cNvSpPr>
            <a:spLocks noGrp="1"/>
          </p:cNvSpPr>
          <p:nvPr>
            <p:ph type="ctrTitle"/>
          </p:nvPr>
        </p:nvSpPr>
        <p:spPr/>
        <p:txBody>
          <a:bodyPr/>
          <a:lstStyle/>
          <a:p>
            <a:r>
              <a:rPr lang="en-US" dirty="0"/>
              <a:t>Collection Framework Java</a:t>
            </a:r>
          </a:p>
        </p:txBody>
      </p:sp>
    </p:spTree>
    <p:extLst>
      <p:ext uri="{BB962C8B-B14F-4D97-AF65-F5344CB8AC3E}">
        <p14:creationId xmlns:p14="http://schemas.microsoft.com/office/powerpoint/2010/main" val="382434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Comparable is implemented by the </a:t>
            </a:r>
            <a:r>
              <a:rPr lang="en-US" sz="2590" i="1"/>
              <a:t>object itself</a:t>
            </a:r>
            <a:r>
              <a:rPr lang="en-US" sz="2590"/>
              <a:t>. It defines a single method for comparing an object against another</a:t>
            </a:r>
            <a:endParaRPr/>
          </a:p>
          <a:p>
            <a:pPr marL="742950" lvl="1" indent="-285750" algn="l" rtl="0">
              <a:lnSpc>
                <a:spcPct val="90000"/>
              </a:lnSpc>
              <a:spcBef>
                <a:spcPts val="370"/>
              </a:spcBef>
              <a:spcAft>
                <a:spcPts val="0"/>
              </a:spcAft>
              <a:buSzPts val="1850"/>
              <a:buChar char="–"/>
            </a:pPr>
            <a:r>
              <a:rPr lang="en-US" sz="1850">
                <a:latin typeface="Courier New"/>
                <a:ea typeface="Courier New"/>
                <a:cs typeface="Courier New"/>
                <a:sym typeface="Courier New"/>
              </a:rPr>
              <a:t>public interface Comparable&lt;T&gt; {</a:t>
            </a:r>
            <a:br>
              <a:rPr lang="en-US" sz="1850">
                <a:latin typeface="Courier New"/>
                <a:ea typeface="Courier New"/>
                <a:cs typeface="Courier New"/>
                <a:sym typeface="Courier New"/>
              </a:rPr>
            </a:br>
            <a:r>
              <a:rPr lang="en-US" sz="1850">
                <a:latin typeface="Courier New"/>
                <a:ea typeface="Courier New"/>
                <a:cs typeface="Courier New"/>
                <a:sym typeface="Courier New"/>
              </a:rPr>
              <a:t>    int compareTo(T other);</a:t>
            </a:r>
            <a:br>
              <a:rPr lang="en-US" sz="1850">
                <a:latin typeface="Courier New"/>
                <a:ea typeface="Courier New"/>
                <a:cs typeface="Courier New"/>
                <a:sym typeface="Courier New"/>
              </a:rPr>
            </a:br>
            <a:r>
              <a:rPr lang="en-US" sz="1850">
                <a:latin typeface="Courier New"/>
                <a:ea typeface="Courier New"/>
                <a:cs typeface="Courier New"/>
                <a:sym typeface="Courier New"/>
              </a:rPr>
              <a:t>}</a:t>
            </a:r>
            <a:endParaRPr/>
          </a:p>
          <a:p>
            <a:pPr marL="342900" lvl="0" indent="-342900" algn="l" rtl="0">
              <a:lnSpc>
                <a:spcPct val="90000"/>
              </a:lnSpc>
              <a:spcBef>
                <a:spcPts val="518"/>
              </a:spcBef>
              <a:spcAft>
                <a:spcPts val="0"/>
              </a:spcAft>
              <a:buSzPts val="2590"/>
              <a:buChar char="•"/>
            </a:pPr>
            <a:r>
              <a:rPr lang="en-US" sz="2590"/>
              <a:t>Comparator is implemented by a 3</a:t>
            </a:r>
            <a:r>
              <a:rPr lang="en-US" sz="2590" baseline="30000"/>
              <a:t>rd </a:t>
            </a:r>
            <a:r>
              <a:rPr lang="en-US" sz="2590"/>
              <a:t>party class, and can define a single method for comparing two objects.</a:t>
            </a:r>
            <a:endParaRPr/>
          </a:p>
          <a:p>
            <a:pPr marL="742950" lvl="1" indent="-285750" algn="l" rtl="0">
              <a:lnSpc>
                <a:spcPct val="90000"/>
              </a:lnSpc>
              <a:spcBef>
                <a:spcPts val="370"/>
              </a:spcBef>
              <a:spcAft>
                <a:spcPts val="0"/>
              </a:spcAft>
              <a:buSzPts val="1850"/>
              <a:buChar char="–"/>
            </a:pPr>
            <a:r>
              <a:rPr lang="en-US" sz="1850">
                <a:latin typeface="Courier New"/>
                <a:ea typeface="Courier New"/>
                <a:cs typeface="Courier New"/>
                <a:sym typeface="Courier New"/>
              </a:rPr>
              <a:t>public interface Comparator&lt;T&gt; {</a:t>
            </a:r>
            <a:br>
              <a:rPr lang="en-US" sz="1850">
                <a:latin typeface="Courier New"/>
                <a:ea typeface="Courier New"/>
                <a:cs typeface="Courier New"/>
                <a:sym typeface="Courier New"/>
              </a:rPr>
            </a:br>
            <a:r>
              <a:rPr lang="en-US" sz="1850">
                <a:latin typeface="Courier New"/>
                <a:ea typeface="Courier New"/>
                <a:cs typeface="Courier New"/>
                <a:sym typeface="Courier New"/>
              </a:rPr>
              <a:t>    int compare(T objectA, T objectB);</a:t>
            </a:r>
            <a:br>
              <a:rPr lang="en-US" sz="1850">
                <a:latin typeface="Courier New"/>
                <a:ea typeface="Courier New"/>
                <a:cs typeface="Courier New"/>
                <a:sym typeface="Courier New"/>
              </a:rPr>
            </a:br>
            <a:r>
              <a:rPr lang="en-US" sz="1850">
                <a:latin typeface="Courier New"/>
                <a:ea typeface="Courier New"/>
                <a:cs typeface="Courier New"/>
                <a:sym typeface="Courier New"/>
              </a:rPr>
              <a:t>}</a:t>
            </a:r>
            <a:endParaRPr/>
          </a:p>
          <a:p>
            <a:pPr marL="342900" lvl="0" indent="-342900" algn="l" rtl="0">
              <a:lnSpc>
                <a:spcPct val="90000"/>
              </a:lnSpc>
              <a:spcBef>
                <a:spcPts val="518"/>
              </a:spcBef>
              <a:spcAft>
                <a:spcPts val="0"/>
              </a:spcAft>
              <a:buSzPts val="2590"/>
              <a:buChar char="•"/>
            </a:pPr>
            <a:r>
              <a:rPr lang="en-US" sz="2590"/>
              <a:t>Comparable defines a </a:t>
            </a:r>
            <a:r>
              <a:rPr lang="en-US" sz="2590" i="1"/>
              <a:t>default</a:t>
            </a:r>
            <a:r>
              <a:rPr lang="en-US" sz="2590"/>
              <a:t> comparison behavior for an object. Comparator defines </a:t>
            </a:r>
            <a:r>
              <a:rPr lang="en-US" sz="2590" i="1"/>
              <a:t>custom</a:t>
            </a:r>
            <a:r>
              <a:rPr lang="en-US" sz="2590"/>
              <a:t> behavior.</a:t>
            </a:r>
            <a:endParaRPr/>
          </a:p>
          <a:p>
            <a:pPr marL="342900" lvl="0" indent="-178435" algn="l" rtl="0">
              <a:lnSpc>
                <a:spcPct val="90000"/>
              </a:lnSpc>
              <a:spcBef>
                <a:spcPts val="518"/>
              </a:spcBef>
              <a:spcAft>
                <a:spcPts val="0"/>
              </a:spcAft>
              <a:buSzPts val="2590"/>
              <a:buNone/>
            </a:pPr>
            <a:endParaRPr sz="259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endParaRPr dirty="0"/>
          </a:p>
          <a:p>
            <a:pPr marL="342900" lvl="0" indent="-165100" algn="l" rtl="0">
              <a:spcBef>
                <a:spcPts val="560"/>
              </a:spcBef>
              <a:spcAft>
                <a:spcPts val="0"/>
              </a:spcAft>
              <a:buSzPts val="28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https://docs.oracle.com/javase/8/docs/api/java/util/Collections.html</a:t>
            </a:r>
            <a:endParaRPr sz="2000" dirty="0"/>
          </a:p>
          <a:p>
            <a:pPr marL="0" lvl="0" indent="0" algn="l" rtl="0">
              <a:spcBef>
                <a:spcPts val="400"/>
              </a:spcBef>
              <a:spcAft>
                <a:spcPts val="0"/>
              </a:spcAft>
              <a:buSzPts val="2000"/>
              <a:buNone/>
            </a:pPr>
            <a:endParaRPr sz="200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a:t>The Iterable interface specifies the behavior for </a:t>
            </a:r>
            <a:r>
              <a:rPr lang="en-US" sz="2590" i="1"/>
              <a:t>being able to return an Iterator</a:t>
            </a:r>
            <a:r>
              <a:rPr lang="en-US" sz="2590"/>
              <a: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classes must define the .iterator() method that returns an Iterator type object.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Iterable is mandatory for using an “enhanced for” loop</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The Collection interface extends the Iterable interface. All Java collections are iterable/have iterators</a:t>
            </a:r>
            <a:endParaRP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Iterators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How do you traverse (retrieve each element in) a collection?</a:t>
            </a:r>
            <a:endParaRPr/>
          </a:p>
          <a:p>
            <a:pPr marL="742950" lvl="1" indent="-285750" algn="l" rtl="0">
              <a:lnSpc>
                <a:spcPct val="90000"/>
              </a:lnSpc>
              <a:spcBef>
                <a:spcPts val="444"/>
              </a:spcBef>
              <a:spcAft>
                <a:spcPts val="0"/>
              </a:spcAft>
              <a:buSzPts val="2220"/>
              <a:buChar char="–"/>
            </a:pPr>
            <a:r>
              <a:rPr lang="en-US" sz="2220"/>
              <a:t>Lists: you can use the size() element to get the total number of elements, and get(int index) from 0 … size()</a:t>
            </a:r>
            <a:endParaRPr/>
          </a:p>
          <a:p>
            <a:pPr marL="742950" lvl="1" indent="-285750" algn="l" rtl="0">
              <a:lnSpc>
                <a:spcPct val="90000"/>
              </a:lnSpc>
              <a:spcBef>
                <a:spcPts val="444"/>
              </a:spcBef>
              <a:spcAft>
                <a:spcPts val="0"/>
              </a:spcAft>
              <a:buSzPts val="2220"/>
              <a:buChar char="–"/>
            </a:pPr>
            <a:r>
              <a:rPr lang="en-US" sz="2220"/>
              <a:t>Sets and Queues don’t use an index though…</a:t>
            </a:r>
            <a:endParaRPr/>
          </a:p>
          <a:p>
            <a:pPr marL="342900" lvl="0" indent="-342900" algn="l" rtl="0">
              <a:lnSpc>
                <a:spcPct val="90000"/>
              </a:lnSpc>
              <a:spcBef>
                <a:spcPts val="518"/>
              </a:spcBef>
              <a:spcAft>
                <a:spcPts val="0"/>
              </a:spcAft>
              <a:buSzPts val="2590"/>
              <a:buChar char="•"/>
            </a:pPr>
            <a:r>
              <a:rPr lang="en-US" sz="2590"/>
              <a:t>An Iterator is an interface that specifies the behavior of blindly moving through each element in a collection</a:t>
            </a:r>
            <a:endParaRPr/>
          </a:p>
          <a:p>
            <a:pPr marL="342900" lvl="0" indent="-342900" algn="l" rtl="0">
              <a:lnSpc>
                <a:spcPct val="90000"/>
              </a:lnSpc>
              <a:spcBef>
                <a:spcPts val="518"/>
              </a:spcBef>
              <a:spcAft>
                <a:spcPts val="0"/>
              </a:spcAft>
              <a:buSzPts val="2590"/>
              <a:buChar char="•"/>
            </a:pPr>
            <a:r>
              <a:rPr lang="en-US" sz="2590"/>
              <a:t>Calling the iterator() method of a Collection returns an Iterator object capable of unidirectional “blind” navigation</a:t>
            </a:r>
            <a:endParaRPr/>
          </a:p>
          <a:p>
            <a:pPr marL="742950" lvl="1" indent="-285750" algn="l" rtl="0">
              <a:lnSpc>
                <a:spcPct val="90000"/>
              </a:lnSpc>
              <a:spcBef>
                <a:spcPts val="444"/>
              </a:spcBef>
              <a:spcAft>
                <a:spcPts val="0"/>
              </a:spcAft>
              <a:buSzPts val="2220"/>
              <a:buChar char="–"/>
            </a:pPr>
            <a:r>
              <a:rPr lang="en-US" sz="2220"/>
              <a:t>Unidirectional: Can only move to the “next” element</a:t>
            </a:r>
            <a:endParaRPr/>
          </a:p>
          <a:p>
            <a:pPr marL="742950" lvl="1" indent="-285750" algn="l" rtl="0">
              <a:lnSpc>
                <a:spcPct val="90000"/>
              </a:lnSpc>
              <a:spcBef>
                <a:spcPts val="444"/>
              </a:spcBef>
              <a:spcAft>
                <a:spcPts val="0"/>
              </a:spcAft>
              <a:buSzPts val="2220"/>
              <a:buChar char="–"/>
            </a:pPr>
            <a:r>
              <a:rPr lang="en-US" sz="2220"/>
              <a:t>Blind: no sorting is guaranteed, no telling what the “next” element is going to be</a:t>
            </a:r>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iterate(HashSet&lt;String&gt;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Iterator&lt;String&gt;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p>
          <a:p>
            <a:pPr marL="0" lvl="0" indent="0" algn="l" rtl="0">
              <a:spcBef>
                <a:spcPts val="400"/>
              </a:spcBef>
              <a:spcAft>
                <a:spcPts val="0"/>
              </a:spcAft>
              <a:buSzPts val="2000"/>
              <a:buNone/>
            </a:pPr>
            <a:r>
              <a:rPr lang="en-US" sz="2000" dirty="0">
                <a:latin typeface="Courier New" panose="02070309020205020404" pitchFamily="49" charset="0"/>
                <a:cs typeface="Courier New" panose="02070309020205020404" pitchFamily="49" charset="0"/>
                <a:sym typeface="Courier New"/>
              </a:rPr>
              <a:t>		String </a:t>
            </a:r>
            <a:r>
              <a:rPr lang="en-US" sz="2000" dirty="0" err="1">
                <a:latin typeface="Courier New" panose="02070309020205020404" pitchFamily="49" charset="0"/>
                <a:cs typeface="Courier New" panose="02070309020205020404" pitchFamily="49" charset="0"/>
                <a:sym typeface="Courier New"/>
              </a:rPr>
              <a:t>currentString</a:t>
            </a:r>
            <a:r>
              <a:rPr lang="en-US" sz="2000" dirty="0">
                <a:latin typeface="Courier New" panose="02070309020205020404" pitchFamily="49" charset="0"/>
                <a:cs typeface="Courier New" panose="02070309020205020404" pitchFamily="49" charset="0"/>
                <a:sym typeface="Courier New"/>
              </a:rPr>
              <a:t> = </a:t>
            </a:r>
            <a:r>
              <a:rPr lang="en-US" sz="2000" dirty="0" err="1">
                <a:latin typeface="Courier New" panose="02070309020205020404" pitchFamily="49" charset="0"/>
                <a:cs typeface="Courier New" panose="02070309020205020404" pitchFamily="49" charset="0"/>
                <a:sym typeface="Courier New"/>
              </a:rPr>
              <a:t>iter.next</a:t>
            </a:r>
            <a:r>
              <a:rPr lang="en-US" sz="2000" dirty="0">
                <a:latin typeface="Courier New" panose="02070309020205020404" pitchFamily="49" charset="0"/>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currentString</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Maps</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Maps in Java do not implement the Collection interface or the Iterable interface</a:t>
            </a:r>
            <a:endParaRPr/>
          </a:p>
          <a:p>
            <a:pPr marL="342900" lvl="0" indent="-165100" algn="l" rtl="0">
              <a:spcBef>
                <a:spcPts val="560"/>
              </a:spcBef>
              <a:spcAft>
                <a:spcPts val="0"/>
              </a:spcAft>
              <a:buSzPts val="2800"/>
              <a:buNone/>
            </a:pPr>
            <a:endParaRPr/>
          </a:p>
          <a:p>
            <a:pPr marL="342900" lvl="0" indent="-342900" algn="l" rtl="0">
              <a:spcBef>
                <a:spcPts val="560"/>
              </a:spcBef>
              <a:spcAft>
                <a:spcPts val="0"/>
              </a:spcAft>
              <a:buSzPts val="2800"/>
              <a:buChar char="•"/>
            </a:pPr>
            <a:r>
              <a:rPr lang="en-US"/>
              <a:t>However, the keySet() and values() methods both return Iterable collections of all the keys and values in the Map, respectively.</a:t>
            </a:r>
            <a:endParaRPr/>
          </a:p>
          <a:p>
            <a:pPr marL="342900" lvl="0" indent="-165100" algn="l" rtl="0">
              <a:spcBef>
                <a:spcPts val="560"/>
              </a:spcBef>
              <a:spcAft>
                <a:spcPts val="0"/>
              </a:spcAft>
              <a:buSzPts val="2800"/>
              <a:buNone/>
            </a:pPr>
            <a:endParaRPr/>
          </a:p>
          <a:p>
            <a:pPr marL="342900" lvl="0" indent="-342900" algn="l" rtl="0">
              <a:spcBef>
                <a:spcPts val="560"/>
              </a:spcBef>
              <a:spcAft>
                <a:spcPts val="0"/>
              </a:spcAft>
              <a:buSzPts val="2800"/>
              <a:buChar char="•"/>
            </a:pPr>
            <a:r>
              <a:rPr lang="en-US"/>
              <a:t>You can iterate over a keyset to facilitate iterating through a map intuitively.</a:t>
            </a:r>
            <a:endParaRP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380010" y="3670853"/>
            <a:ext cx="8182596" cy="2348303"/>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380010" y="1343393"/>
            <a:ext cx="1909432" cy="1762552"/>
          </a:xfrm>
          <a:prstGeom prst="rect">
            <a:avLst/>
          </a:prstGeom>
        </p:spPr>
      </p:pic>
    </p:spTree>
    <p:extLst>
      <p:ext uri="{BB962C8B-B14F-4D97-AF65-F5344CB8AC3E}">
        <p14:creationId xmlns:p14="http://schemas.microsoft.com/office/powerpoint/2010/main" val="828568026"/>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100</TotalTime>
  <Words>1392</Words>
  <Application>Microsoft Office PowerPoint</Application>
  <PresentationFormat>On-screen Show (4:3)</PresentationFormat>
  <Paragraphs>145</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Revature</vt:lpstr>
      <vt:lpstr>Collection Framework Java</vt:lpstr>
      <vt:lpstr>Collection Hierarchy (recap)</vt:lpstr>
      <vt:lpstr>Collection Interface (recap)</vt:lpstr>
      <vt:lpstr>Generics</vt:lpstr>
      <vt:lpstr>Iterable</vt:lpstr>
      <vt:lpstr>Iterators</vt:lpstr>
      <vt:lpstr>Iterator/Enhanced For Loop Example</vt:lpstr>
      <vt:lpstr>Java Maps</vt:lpstr>
      <vt:lpstr>Map</vt:lpstr>
      <vt:lpstr>Maps</vt:lpstr>
      <vt:lpstr>Comparing Collection Elements</vt:lpstr>
      <vt:lpstr>Comparable vs Comparator</vt:lpstr>
      <vt:lpstr>Comparable Example</vt:lpstr>
      <vt:lpstr>Comparator Example</vt:lpstr>
      <vt:lpstr>Collection vs Collections</vt:lpstr>
      <vt:lpstr>Collections</vt:lpstr>
      <vt:lpstr>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 Java</dc:title>
  <dc:creator>Bryn Portella</dc:creator>
  <cp:lastModifiedBy>Joseph Highe</cp:lastModifiedBy>
  <cp:revision>4</cp:revision>
  <dcterms:created xsi:type="dcterms:W3CDTF">2021-04-12T14:01:44Z</dcterms:created>
  <dcterms:modified xsi:type="dcterms:W3CDTF">2021-10-06T16:06:06Z</dcterms:modified>
</cp:coreProperties>
</file>