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15"/>
  </p:notesMasterIdLst>
  <p:sldIdLst>
    <p:sldId id="256" r:id="rId2"/>
    <p:sldId id="259" r:id="rId3"/>
    <p:sldId id="338" r:id="rId4"/>
    <p:sldId id="358" r:id="rId5"/>
    <p:sldId id="341" r:id="rId6"/>
    <p:sldId id="257" r:id="rId7"/>
    <p:sldId id="349" r:id="rId8"/>
    <p:sldId id="350" r:id="rId9"/>
    <p:sldId id="291" r:id="rId10"/>
    <p:sldId id="340" r:id="rId11"/>
    <p:sldId id="345" r:id="rId12"/>
    <p:sldId id="342" r:id="rId13"/>
    <p:sldId id="347"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2459D49-2462-4D50-92E9-CD4C9D2EDD85}" type="datetimeFigureOut">
              <a:rPr lang="en-US" smtClean="0"/>
              <a:t>9/27/2021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F51C6209-8BD6-4D64-9E5F-41BBDCB67DE2}" type="slidenum">
              <a:rPr lang="en-US" smtClean="0"/>
              <a:t>‹#›</a:t>
            </a:fld>
            <a:endParaRPr lang="en-US"/>
          </a:p>
        </p:txBody>
      </p:sp>
    </p:spTree>
    <p:extLst>
      <p:ext uri="{BB962C8B-B14F-4D97-AF65-F5344CB8AC3E}">
        <p14:creationId xmlns:p14="http://schemas.microsoft.com/office/powerpoint/2010/main" val="38766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9EE-88ED-40E8-BE0A-6BFE55B2D76F}"/>
              </a:ext>
            </a:extLst>
          </p:cNvPr>
          <p:cNvSpPr>
            <a:spLocks noGrp="1"/>
          </p:cNvSpPr>
          <p:nvPr>
            <p:ph type="ctrTitle"/>
          </p:nvPr>
        </p:nvSpPr>
        <p:spPr/>
        <p:txBody>
          <a:bodyPr/>
          <a:lstStyle/>
          <a:p>
            <a:r>
              <a:rPr lang="en-US" dirty="0"/>
              <a:t>Algorithm Review and Recursion</a:t>
            </a:r>
          </a:p>
        </p:txBody>
      </p:sp>
    </p:spTree>
    <p:extLst>
      <p:ext uri="{BB962C8B-B14F-4D97-AF65-F5344CB8AC3E}">
        <p14:creationId xmlns:p14="http://schemas.microsoft.com/office/powerpoint/2010/main" val="382434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Merge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The Merge Sort is a more complex sorting algorithm that organizes elements of a collection by dividing continually dividing a collection into two halves, and then merging the split collections back together in sorted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97865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a:t>
            </a:r>
          </a:p>
        </p:txBody>
      </p:sp>
      <p:pic>
        <p:nvPicPr>
          <p:cNvPr id="6" name="Content Placeholder 5" descr="Diagram, schematic&#10;&#10;Description automatically generated">
            <a:extLst>
              <a:ext uri="{FF2B5EF4-FFF2-40B4-BE49-F238E27FC236}">
                <a16:creationId xmlns:a16="http://schemas.microsoft.com/office/drawing/2014/main" id="{1FEFFF60-BA74-4AE4-886A-67EC26EB1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543" y="1481138"/>
            <a:ext cx="4700915" cy="4525962"/>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Tree>
    <p:extLst>
      <p:ext uri="{BB962C8B-B14F-4D97-AF65-F5344CB8AC3E}">
        <p14:creationId xmlns:p14="http://schemas.microsoft.com/office/powerpoint/2010/main" val="75002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Quick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Similarly, to the Merge Sort, the Quick Sort is a more complex sorting algorithm that organizes elements of a collection by dividing elements into smaller collections.</a:t>
            </a:r>
          </a:p>
          <a:p>
            <a:r>
              <a:rPr lang="en-US" dirty="0"/>
              <a:t>A Quick Sort works by selecting a ‘pivot’ element and then iterating through a collection moving elements lower than the pivot value to the left, and elements higher than the pivot value to the right.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Tree>
    <p:extLst>
      <p:ext uri="{BB962C8B-B14F-4D97-AF65-F5344CB8AC3E}">
        <p14:creationId xmlns:p14="http://schemas.microsoft.com/office/powerpoint/2010/main" val="238198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Quick Sort</a:t>
            </a:r>
          </a:p>
        </p:txBody>
      </p:sp>
      <p:pic>
        <p:nvPicPr>
          <p:cNvPr id="6" name="Content Placeholder 5" descr="Diagram&#10;&#10;Description automatically generated">
            <a:extLst>
              <a:ext uri="{FF2B5EF4-FFF2-40B4-BE49-F238E27FC236}">
                <a16:creationId xmlns:a16="http://schemas.microsoft.com/office/drawing/2014/main" id="{1C16F808-7182-4018-BDB0-091FAD23C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058" y="1652889"/>
            <a:ext cx="8003883" cy="3552221"/>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Tree>
    <p:extLst>
      <p:ext uri="{BB962C8B-B14F-4D97-AF65-F5344CB8AC3E}">
        <p14:creationId xmlns:p14="http://schemas.microsoft.com/office/powerpoint/2010/main" val="158209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E2548-0A26-4CD3-8393-ECBD329C9378}"/>
              </a:ext>
            </a:extLst>
          </p:cNvPr>
          <p:cNvSpPr>
            <a:spLocks noGrp="1"/>
          </p:cNvSpPr>
          <p:nvPr>
            <p:ph type="title"/>
          </p:nvPr>
        </p:nvSpPr>
        <p:spPr/>
        <p:txBody>
          <a:bodyPr/>
          <a:lstStyle/>
          <a:p>
            <a:r>
              <a:rPr lang="en-US" dirty="0"/>
              <a:t>What are Algorithms?</a:t>
            </a:r>
          </a:p>
        </p:txBody>
      </p:sp>
      <p:sp>
        <p:nvSpPr>
          <p:cNvPr id="5" name="Content Placeholder 4">
            <a:extLst>
              <a:ext uri="{FF2B5EF4-FFF2-40B4-BE49-F238E27FC236}">
                <a16:creationId xmlns:a16="http://schemas.microsoft.com/office/drawing/2014/main" id="{C8CF448C-CF17-4061-BD7E-1884528D63F5}"/>
              </a:ext>
            </a:extLst>
          </p:cNvPr>
          <p:cNvSpPr>
            <a:spLocks noGrp="1"/>
          </p:cNvSpPr>
          <p:nvPr>
            <p:ph idx="1"/>
          </p:nvPr>
        </p:nvSpPr>
        <p:spPr>
          <a:xfrm>
            <a:off x="380010" y="1506613"/>
            <a:ext cx="8383980" cy="4525963"/>
          </a:xfrm>
        </p:spPr>
        <p:txBody>
          <a:bodyPr>
            <a:normAutofit fontScale="92500" lnSpcReduction="20000"/>
          </a:bodyPr>
          <a:lstStyle/>
          <a:p>
            <a:r>
              <a:rPr lang="en-US" dirty="0"/>
              <a:t>Any series of steps taken to solve a problem is an algorithm.</a:t>
            </a:r>
          </a:p>
          <a:p>
            <a:r>
              <a:rPr lang="en-US" dirty="0"/>
              <a:t>Some problems occur a </a:t>
            </a:r>
            <a:r>
              <a:rPr lang="en-US" i="1" dirty="0"/>
              <a:t>lot</a:t>
            </a:r>
            <a:r>
              <a:rPr lang="en-US" dirty="0"/>
              <a:t> in programming: sorting sets of data, searching data for particular values, finding relationships between data, etc.</a:t>
            </a:r>
          </a:p>
          <a:p>
            <a:r>
              <a:rPr lang="en-US" dirty="0"/>
              <a:t>Solving a problem requires balancing resources available</a:t>
            </a:r>
          </a:p>
          <a:p>
            <a:pPr lvl="1"/>
            <a:r>
              <a:rPr lang="en-US" dirty="0"/>
              <a:t>Memory space</a:t>
            </a:r>
          </a:p>
          <a:p>
            <a:pPr lvl="1"/>
            <a:r>
              <a:rPr lang="en-US" dirty="0"/>
              <a:t>Execution time</a:t>
            </a:r>
          </a:p>
          <a:p>
            <a:r>
              <a:rPr lang="en-US" dirty="0"/>
              <a:t>Algorithms are typically generic steps independent of the data provided. Sort(x), it doesn’t matter if x is numbers or people.</a:t>
            </a:r>
          </a:p>
        </p:txBody>
      </p:sp>
    </p:spTree>
    <p:extLst>
      <p:ext uri="{BB962C8B-B14F-4D97-AF65-F5344CB8AC3E}">
        <p14:creationId xmlns:p14="http://schemas.microsoft.com/office/powerpoint/2010/main" val="301103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 (Review)</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 (Review)</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 (Review)</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Recursion?</a:t>
            </a:r>
            <a:endParaRPr/>
          </a:p>
        </p:txBody>
      </p:sp>
      <p:sp>
        <p:nvSpPr>
          <p:cNvPr id="219" name="Google Shape;219;p16"/>
          <p:cNvSpPr txBox="1">
            <a:spLocks noGrp="1"/>
          </p:cNvSpPr>
          <p:nvPr>
            <p:ph type="body" idx="1"/>
          </p:nvPr>
        </p:nvSpPr>
        <p:spPr>
          <a:xfrm>
            <a:off x="380010" y="3513220"/>
            <a:ext cx="8383980" cy="29379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A recursive function is a function that calls itself, and returns the output</a:t>
            </a:r>
          </a:p>
          <a:p>
            <a:pPr marL="800100" lvl="1" indent="-342900">
              <a:spcBef>
                <a:spcPts val="0"/>
              </a:spcBef>
              <a:buSzPts val="2800"/>
              <a:buChar char="•"/>
            </a:pPr>
            <a:r>
              <a:rPr lang="en-US" sz="2000" dirty="0"/>
              <a:t>Successive executions are added to the execution stack</a:t>
            </a:r>
            <a:endParaRPr sz="2000" dirty="0"/>
          </a:p>
          <a:p>
            <a:pPr marL="342900" lvl="0" indent="-342900" algn="l" rtl="0">
              <a:spcBef>
                <a:spcPts val="560"/>
              </a:spcBef>
              <a:spcAft>
                <a:spcPts val="0"/>
              </a:spcAft>
              <a:buSzPts val="2800"/>
              <a:buChar char="•"/>
            </a:pPr>
            <a:r>
              <a:rPr lang="en-US" sz="2400" dirty="0"/>
              <a:t>There must exist a </a:t>
            </a:r>
            <a:r>
              <a:rPr lang="en-US" sz="2400" i="1" dirty="0"/>
              <a:t>base case</a:t>
            </a:r>
            <a:r>
              <a:rPr lang="en-US" sz="2400" dirty="0"/>
              <a:t> at which the recursion stops, otherwise you will get a </a:t>
            </a:r>
            <a:r>
              <a:rPr lang="en-US" sz="2400" i="1" dirty="0"/>
              <a:t>stack overflow</a:t>
            </a:r>
            <a:endParaRPr sz="2400" dirty="0"/>
          </a:p>
          <a:p>
            <a:pPr marL="342900" lvl="0" indent="-342900" algn="l" rtl="0">
              <a:spcBef>
                <a:spcPts val="560"/>
              </a:spcBef>
              <a:spcAft>
                <a:spcPts val="0"/>
              </a:spcAft>
              <a:buSzPts val="2800"/>
              <a:buChar char="•"/>
            </a:pPr>
            <a:r>
              <a:rPr lang="en-US" sz="2400" dirty="0"/>
              <a:t>When the base case is found, values are returned down the execution stack, potentially being transformed along the way.</a:t>
            </a:r>
            <a:endParaRPr sz="2400" dirty="0"/>
          </a:p>
        </p:txBody>
      </p:sp>
      <p:pic>
        <p:nvPicPr>
          <p:cNvPr id="220" name="Google Shape;220;p16"/>
          <p:cNvPicPr preferRelativeResize="0"/>
          <p:nvPr/>
        </p:nvPicPr>
        <p:blipFill rotWithShape="1">
          <a:blip r:embed="rId3">
            <a:alphaModFix/>
          </a:blip>
          <a:srcRect/>
          <a:stretch/>
        </p:blipFill>
        <p:spPr>
          <a:xfrm>
            <a:off x="1395412" y="1458829"/>
            <a:ext cx="6353175" cy="1885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C1B9-9E67-45EB-8B51-ABFFF6EF6C18}"/>
              </a:ext>
            </a:extLst>
          </p:cNvPr>
          <p:cNvSpPr>
            <a:spLocks noGrp="1"/>
          </p:cNvSpPr>
          <p:nvPr>
            <p:ph type="title"/>
          </p:nvPr>
        </p:nvSpPr>
        <p:spPr/>
        <p:txBody>
          <a:bodyPr/>
          <a:lstStyle/>
          <a:p>
            <a:r>
              <a:rPr lang="en-US" dirty="0"/>
              <a:t>Simple Recursion – </a:t>
            </a:r>
            <a:r>
              <a:rPr lang="en-US" dirty="0" err="1"/>
              <a:t>Peano</a:t>
            </a:r>
            <a:r>
              <a:rPr lang="en-US" dirty="0"/>
              <a:t> Addition</a:t>
            </a:r>
          </a:p>
        </p:txBody>
      </p:sp>
      <p:sp>
        <p:nvSpPr>
          <p:cNvPr id="3" name="Text Placeholder 2">
            <a:extLst>
              <a:ext uri="{FF2B5EF4-FFF2-40B4-BE49-F238E27FC236}">
                <a16:creationId xmlns:a16="http://schemas.microsoft.com/office/drawing/2014/main" id="{9CF854F7-9EA6-4601-8C18-897F59AEF03B}"/>
              </a:ext>
            </a:extLst>
          </p:cNvPr>
          <p:cNvSpPr>
            <a:spLocks noGrp="1"/>
          </p:cNvSpPr>
          <p:nvPr>
            <p:ph type="body" idx="1"/>
          </p:nvPr>
        </p:nvSpPr>
        <p:spPr>
          <a:xfrm>
            <a:off x="380010" y="1481446"/>
            <a:ext cx="8383980" cy="5041078"/>
          </a:xfrm>
        </p:spPr>
        <p:txBody>
          <a:bodyPr/>
          <a:lstStyle/>
          <a:p>
            <a:pPr marL="50800" indent="0">
              <a:buNone/>
            </a:pPr>
            <a:r>
              <a:rPr lang="en-US" sz="1800" dirty="0">
                <a:latin typeface="Courier New" panose="02070309020205020404" pitchFamily="49" charset="0"/>
                <a:cs typeface="Courier New" panose="02070309020205020404" pitchFamily="49" charset="0"/>
              </a:rPr>
              <a:t>public int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(int x, int y) {</a:t>
            </a:r>
          </a:p>
          <a:p>
            <a:pPr marL="0" indent="0">
              <a:buNone/>
            </a:pPr>
            <a:r>
              <a:rPr lang="en-US" sz="1800" dirty="0">
                <a:latin typeface="Courier New" panose="02070309020205020404" pitchFamily="49" charset="0"/>
                <a:cs typeface="Courier New" panose="02070309020205020404" pitchFamily="49" charset="0"/>
              </a:rPr>
              <a:t>    if (x == 0)</a:t>
            </a:r>
          </a:p>
          <a:p>
            <a:pPr marL="0" indent="0">
              <a:buNone/>
            </a:pPr>
            <a:r>
              <a:rPr lang="en-US" sz="1800" dirty="0">
                <a:latin typeface="Courier New" panose="02070309020205020404" pitchFamily="49" charset="0"/>
                <a:cs typeface="Courier New" panose="02070309020205020404" pitchFamily="49" charset="0"/>
              </a:rPr>
              <a:t>      return y;</a:t>
            </a:r>
          </a:p>
          <a:p>
            <a:pPr marL="0" indent="0">
              <a:buNone/>
            </a:pPr>
            <a:r>
              <a:rPr lang="en-US" sz="1800" dirty="0">
                <a:latin typeface="Courier New" panose="02070309020205020404" pitchFamily="49" charset="0"/>
                <a:cs typeface="Courier New" panose="02070309020205020404" pitchFamily="49" charset="0"/>
              </a:rPr>
              <a:t>    else</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(--x, ++y);</a:t>
            </a:r>
          </a:p>
          <a:p>
            <a:pPr marL="0" indent="0">
              <a:buNone/>
            </a:pPr>
            <a:r>
              <a:rPr lang="en-US" sz="1800" dirty="0">
                <a:latin typeface="Courier New" panose="02070309020205020404" pitchFamily="49" charset="0"/>
                <a:cs typeface="Courier New" panose="02070309020205020404" pitchFamily="49" charset="0"/>
              </a:rPr>
              <a:t>  }</a:t>
            </a:r>
          </a:p>
          <a:p>
            <a:endParaRPr lang="en-US" dirty="0"/>
          </a:p>
        </p:txBody>
      </p:sp>
      <p:sp>
        <p:nvSpPr>
          <p:cNvPr id="4" name="Slide Number Placeholder 3">
            <a:extLst>
              <a:ext uri="{FF2B5EF4-FFF2-40B4-BE49-F238E27FC236}">
                <a16:creationId xmlns:a16="http://schemas.microsoft.com/office/drawing/2014/main" id="{B9AAA6C3-3417-4FB2-AB99-8524B955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24E7F366-B424-4EE8-AA1F-C49C377377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3777" y="3429000"/>
            <a:ext cx="6628980" cy="3093524"/>
          </a:xfrm>
          <a:prstGeom prst="rect">
            <a:avLst/>
          </a:prstGeom>
        </p:spPr>
      </p:pic>
    </p:spTree>
    <p:extLst>
      <p:ext uri="{BB962C8B-B14F-4D97-AF65-F5344CB8AC3E}">
        <p14:creationId xmlns:p14="http://schemas.microsoft.com/office/powerpoint/2010/main" val="145951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927D-1361-46B0-9AC3-60B9D3598BA6}"/>
              </a:ext>
            </a:extLst>
          </p:cNvPr>
          <p:cNvSpPr>
            <a:spLocks noGrp="1"/>
          </p:cNvSpPr>
          <p:nvPr>
            <p:ph type="title"/>
          </p:nvPr>
        </p:nvSpPr>
        <p:spPr/>
        <p:txBody>
          <a:bodyPr/>
          <a:lstStyle/>
          <a:p>
            <a:r>
              <a:rPr lang="en-US" dirty="0"/>
              <a:t>Recursion - Fibonacci Sequence</a:t>
            </a:r>
          </a:p>
        </p:txBody>
      </p:sp>
      <p:sp>
        <p:nvSpPr>
          <p:cNvPr id="3" name="Text Placeholder 2">
            <a:extLst>
              <a:ext uri="{FF2B5EF4-FFF2-40B4-BE49-F238E27FC236}">
                <a16:creationId xmlns:a16="http://schemas.microsoft.com/office/drawing/2014/main" id="{96600CE1-8CA1-4E18-8DCD-E54EAE30B3C2}"/>
              </a:ext>
            </a:extLst>
          </p:cNvPr>
          <p:cNvSpPr>
            <a:spLocks noGrp="1"/>
          </p:cNvSpPr>
          <p:nvPr>
            <p:ph type="body" idx="1"/>
          </p:nvPr>
        </p:nvSpPr>
        <p:spPr>
          <a:xfrm>
            <a:off x="380010" y="1481446"/>
            <a:ext cx="8383980" cy="5020954"/>
          </a:xfrm>
        </p:spPr>
        <p:txBody>
          <a:bodyPr/>
          <a:lstStyle/>
          <a:p>
            <a:pPr marL="342900" lvl="0" indent="-342900">
              <a:spcBef>
                <a:spcPts val="0"/>
              </a:spcBef>
            </a:pPr>
            <a:r>
              <a:rPr lang="en-US" sz="2400" dirty="0"/>
              <a:t>The Fibonacci sequence is a series of numbers that starts “0, 1, …” and every subsequent number is the sum of the prior two.     (</a:t>
            </a:r>
            <a:r>
              <a:rPr lang="en-US" sz="2000" dirty="0"/>
              <a:t>0, 1, 1, 2, 3, 5, 8, 13, 21…)</a:t>
            </a:r>
          </a:p>
          <a:p>
            <a:pPr marL="342900" lvl="0" indent="-342900"/>
            <a:r>
              <a:rPr lang="en-US" sz="2400" dirty="0"/>
              <a:t>Goal: Calculate the nth index of the Fibonacci sequence.</a:t>
            </a:r>
          </a:p>
          <a:p>
            <a:pPr marL="742950" lvl="1" indent="-285750"/>
            <a:r>
              <a:rPr lang="en-US" sz="2000" dirty="0"/>
              <a:t>Base case: n === 0 -&gt; 0</a:t>
            </a:r>
          </a:p>
          <a:p>
            <a:pPr marL="742950" lvl="1" indent="-285750"/>
            <a:r>
              <a:rPr lang="en-US" sz="2000" dirty="0"/>
              <a:t>Base case: n === 1 -&gt; 1</a:t>
            </a:r>
          </a:p>
          <a:p>
            <a:pPr marL="742950" lvl="1" indent="-285750"/>
            <a:r>
              <a:rPr lang="en-US" sz="2000" dirty="0"/>
              <a:t>Otherwise: fib(n-2)+fib(n-1)</a:t>
            </a:r>
            <a:endParaRPr lang="en-US" sz="1200" dirty="0"/>
          </a:p>
          <a:p>
            <a:pPr marL="50800" indent="0">
              <a:buNone/>
            </a:pPr>
            <a:endParaRPr lang="en-US" dirty="0"/>
          </a:p>
        </p:txBody>
      </p:sp>
      <p:sp>
        <p:nvSpPr>
          <p:cNvPr id="4" name="Slide Number Placeholder 3">
            <a:extLst>
              <a:ext uri="{FF2B5EF4-FFF2-40B4-BE49-F238E27FC236}">
                <a16:creationId xmlns:a16="http://schemas.microsoft.com/office/drawing/2014/main" id="{D03F6EF2-BEAA-489A-BCFF-32C471FB18C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BCCA46AC-D405-450D-ADEF-27C9CC707A5F}"/>
              </a:ext>
            </a:extLst>
          </p:cNvPr>
          <p:cNvSpPr txBox="1"/>
          <p:nvPr/>
        </p:nvSpPr>
        <p:spPr>
          <a:xfrm>
            <a:off x="1539107" y="4394262"/>
            <a:ext cx="6065786" cy="196945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function fib( n) {</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if (n &lt;= 0)</a:t>
            </a: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 if (n ==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(fib(n-2) + fib(n-1));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5727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C6977-F60B-40FE-B492-9FA2979F846D}"/>
              </a:ext>
            </a:extLst>
          </p:cNvPr>
          <p:cNvSpPr>
            <a:spLocks noGrp="1"/>
          </p:cNvSpPr>
          <p:nvPr>
            <p:ph type="title"/>
          </p:nvPr>
        </p:nvSpPr>
        <p:spPr/>
        <p:txBody>
          <a:bodyPr/>
          <a:lstStyle/>
          <a:p>
            <a:r>
              <a:rPr lang="en-US" dirty="0"/>
              <a:t>Fib(5)</a:t>
            </a:r>
          </a:p>
        </p:txBody>
      </p:sp>
      <p:sp>
        <p:nvSpPr>
          <p:cNvPr id="4" name="Slide Number Placeholder 3">
            <a:extLst>
              <a:ext uri="{FF2B5EF4-FFF2-40B4-BE49-F238E27FC236}">
                <a16:creationId xmlns:a16="http://schemas.microsoft.com/office/drawing/2014/main" id="{88133AD4-565D-42EB-8A62-B6150CFAC64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pic>
        <p:nvPicPr>
          <p:cNvPr id="9" name="Picture 8" descr="A close up of a map&#10;&#10;Description automatically generated">
            <a:extLst>
              <a:ext uri="{FF2B5EF4-FFF2-40B4-BE49-F238E27FC236}">
                <a16:creationId xmlns:a16="http://schemas.microsoft.com/office/drawing/2014/main" id="{06766209-D188-4C77-9E95-6B136E4A1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0476"/>
            <a:ext cx="9133668" cy="3877594"/>
          </a:xfrm>
          <a:prstGeom prst="rect">
            <a:avLst/>
          </a:prstGeom>
        </p:spPr>
      </p:pic>
    </p:spTree>
    <p:extLst>
      <p:ext uri="{BB962C8B-B14F-4D97-AF65-F5344CB8AC3E}">
        <p14:creationId xmlns:p14="http://schemas.microsoft.com/office/powerpoint/2010/main" val="89205434"/>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7</TotalTime>
  <Words>643</Words>
  <Application>Microsoft Office PowerPoint</Application>
  <PresentationFormat>On-screen Show (4:3)</PresentationFormat>
  <Paragraphs>60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Revature</vt:lpstr>
      <vt:lpstr>Algorithm Review and Recursion</vt:lpstr>
      <vt:lpstr>What are Algorithms?</vt:lpstr>
      <vt:lpstr>Binary Search (Review)</vt:lpstr>
      <vt:lpstr>Bubble Sort (Review)</vt:lpstr>
      <vt:lpstr>Selection Sort (Review)</vt:lpstr>
      <vt:lpstr>What is Recursion?</vt:lpstr>
      <vt:lpstr>Simple Recursion – Peano Addition</vt:lpstr>
      <vt:lpstr>Recursion - Fibonacci Sequence</vt:lpstr>
      <vt:lpstr>Fib(5)</vt:lpstr>
      <vt:lpstr>Common Algorithms – Merge Sort</vt:lpstr>
      <vt:lpstr>Merge Sort</vt:lpstr>
      <vt:lpstr>Common Algorithms – Quick Sort</vt:lpstr>
      <vt:lpstr>Quick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 Java</dc:title>
  <dc:creator>Bryn Portella</dc:creator>
  <cp:lastModifiedBy>Joseph Highe</cp:lastModifiedBy>
  <cp:revision>3</cp:revision>
  <dcterms:created xsi:type="dcterms:W3CDTF">2021-04-12T14:01:44Z</dcterms:created>
  <dcterms:modified xsi:type="dcterms:W3CDTF">2021-09-27T14:18:51Z</dcterms:modified>
</cp:coreProperties>
</file>